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0"/>
  </p:notesMasterIdLst>
  <p:handoutMasterIdLst>
    <p:handoutMasterId r:id="rId21"/>
  </p:handoutMasterIdLst>
  <p:sldIdLst>
    <p:sldId id="256" r:id="rId2"/>
    <p:sldId id="382" r:id="rId3"/>
    <p:sldId id="402" r:id="rId4"/>
    <p:sldId id="403" r:id="rId5"/>
    <p:sldId id="389" r:id="rId6"/>
    <p:sldId id="383" r:id="rId7"/>
    <p:sldId id="391" r:id="rId8"/>
    <p:sldId id="392" r:id="rId9"/>
    <p:sldId id="384" r:id="rId10"/>
    <p:sldId id="393" r:id="rId11"/>
    <p:sldId id="394" r:id="rId12"/>
    <p:sldId id="396" r:id="rId13"/>
    <p:sldId id="398" r:id="rId14"/>
    <p:sldId id="399" r:id="rId15"/>
    <p:sldId id="400" r:id="rId16"/>
    <p:sldId id="401" r:id="rId17"/>
    <p:sldId id="404" r:id="rId18"/>
    <p:sldId id="358" r:id="rId19"/>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20" userDrawn="1">
          <p15:clr>
            <a:srgbClr val="A4A3A4"/>
          </p15:clr>
        </p15:guide>
        <p15:guide id="2" pos="4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DiBacco" initials="MD" lastIdx="4" clrIdx="0">
    <p:extLst>
      <p:ext uri="{19B8F6BF-5375-455C-9EA6-DF929625EA0E}">
        <p15:presenceInfo xmlns:p15="http://schemas.microsoft.com/office/powerpoint/2012/main" userId="S-1-5-21-218105429-2715934002-73406468-55145" providerId="AD"/>
      </p:ext>
    </p:extLst>
  </p:cmAuthor>
  <p:cmAuthor id="2" name="Frances Ness" initials="FN" lastIdx="31" clrIdx="1">
    <p:extLst>
      <p:ext uri="{19B8F6BF-5375-455C-9EA6-DF929625EA0E}">
        <p15:presenceInfo xmlns:p15="http://schemas.microsoft.com/office/powerpoint/2012/main" userId="S-1-5-21-218105429-2715934002-73406468-88204" providerId="AD"/>
      </p:ext>
    </p:extLst>
  </p:cmAuthor>
  <p:cmAuthor id="3" name="Pavel Terpelets" initials="PT" lastIdx="5" clrIdx="2">
    <p:extLst>
      <p:ext uri="{19B8F6BF-5375-455C-9EA6-DF929625EA0E}">
        <p15:presenceInfo xmlns:p15="http://schemas.microsoft.com/office/powerpoint/2012/main" userId="S-1-5-21-218105429-2715934002-73406468-42797" providerId="AD"/>
      </p:ext>
    </p:extLst>
  </p:cmAuthor>
  <p:cmAuthor id="4" name="Karis Browder" initials="KB" lastIdx="19" clrIdx="3">
    <p:extLst>
      <p:ext uri="{19B8F6BF-5375-455C-9EA6-DF929625EA0E}">
        <p15:presenceInfo xmlns:p15="http://schemas.microsoft.com/office/powerpoint/2012/main" userId="S-1-5-21-218105429-2715934002-73406468-12064" providerId="AD"/>
      </p:ext>
    </p:extLst>
  </p:cmAuthor>
  <p:cmAuthor id="5" name="Alissa Halperin" initials="AH" lastIdx="3" clrIdx="4">
    <p:extLst>
      <p:ext uri="{19B8F6BF-5375-455C-9EA6-DF929625EA0E}">
        <p15:presenceInfo xmlns:p15="http://schemas.microsoft.com/office/powerpoint/2012/main" userId="e95b33e68dd08ed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A336F"/>
    <a:srgbClr val="503278"/>
    <a:srgbClr val="F2B800"/>
    <a:srgbClr val="765884"/>
    <a:srgbClr val="6F50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13" autoAdjust="0"/>
    <p:restoredTop sz="58488" autoAdjust="0"/>
  </p:normalViewPr>
  <p:slideViewPr>
    <p:cSldViewPr snapToGrid="0">
      <p:cViewPr varScale="1">
        <p:scale>
          <a:sx n="67" d="100"/>
          <a:sy n="67" d="100"/>
        </p:scale>
        <p:origin x="2310" y="48"/>
      </p:cViewPr>
      <p:guideLst>
        <p:guide orient="horz" pos="720"/>
        <p:guide pos="480"/>
      </p:guideLst>
    </p:cSldViewPr>
  </p:slideViewPr>
  <p:outlineViewPr>
    <p:cViewPr>
      <p:scale>
        <a:sx n="33" d="100"/>
        <a:sy n="33" d="100"/>
      </p:scale>
      <p:origin x="0" y="-11818"/>
    </p:cViewPr>
  </p:outlineViewPr>
  <p:notesTextViewPr>
    <p:cViewPr>
      <p:scale>
        <a:sx n="1" d="1"/>
        <a:sy n="1" d="1"/>
      </p:scale>
      <p:origin x="0" y="0"/>
    </p:cViewPr>
  </p:notesTextViewPr>
  <p:sorterViewPr>
    <p:cViewPr>
      <p:scale>
        <a:sx n="130" d="100"/>
        <a:sy n="13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issa Halperin" userId="e95b33e68dd08ed5" providerId="LiveId" clId="{4C7F4371-0230-4B1B-816B-12B062867113}"/>
    <pc:docChg chg="undo custSel addSld delSld modSld">
      <pc:chgData name="Alissa Halperin" userId="e95b33e68dd08ed5" providerId="LiveId" clId="{4C7F4371-0230-4B1B-816B-12B062867113}" dt="2017-09-06T20:03:14.225" v="548" actId="14100"/>
      <pc:docMkLst>
        <pc:docMk/>
      </pc:docMkLst>
      <pc:sldChg chg="modSp del">
        <pc:chgData name="Alissa Halperin" userId="e95b33e68dd08ed5" providerId="LiveId" clId="{4C7F4371-0230-4B1B-816B-12B062867113}" dt="2017-09-06T19:56:25.436" v="426" actId="2696"/>
        <pc:sldMkLst>
          <pc:docMk/>
          <pc:sldMk cId="4245093181" sldId="387"/>
        </pc:sldMkLst>
        <pc:spChg chg="mod">
          <ac:chgData name="Alissa Halperin" userId="e95b33e68dd08ed5" providerId="LiveId" clId="{4C7F4371-0230-4B1B-816B-12B062867113}" dt="2017-09-06T19:56:17.716" v="424" actId="27636"/>
          <ac:spMkLst>
            <pc:docMk/>
            <pc:sldMk cId="4245093181" sldId="387"/>
            <ac:spMk id="11" creationId="{00000000-0000-0000-0000-000000000000}"/>
          </ac:spMkLst>
        </pc:spChg>
      </pc:sldChg>
      <pc:sldChg chg="modNotesTx">
        <pc:chgData name="Alissa Halperin" userId="e95b33e68dd08ed5" providerId="LiveId" clId="{4C7F4371-0230-4B1B-816B-12B062867113}" dt="2017-09-06T19:30:27.261" v="329" actId="20577"/>
        <pc:sldMkLst>
          <pc:docMk/>
          <pc:sldMk cId="2199306092" sldId="389"/>
        </pc:sldMkLst>
      </pc:sldChg>
      <pc:sldChg chg="modSp">
        <pc:chgData name="Alissa Halperin" userId="e95b33e68dd08ed5" providerId="LiveId" clId="{4C7F4371-0230-4B1B-816B-12B062867113}" dt="2017-09-06T19:31:37.457" v="344" actId="6549"/>
        <pc:sldMkLst>
          <pc:docMk/>
          <pc:sldMk cId="2861623504" sldId="394"/>
        </pc:sldMkLst>
        <pc:spChg chg="mod">
          <ac:chgData name="Alissa Halperin" userId="e95b33e68dd08ed5" providerId="LiveId" clId="{4C7F4371-0230-4B1B-816B-12B062867113}" dt="2017-09-06T19:31:37.457" v="344" actId="6549"/>
          <ac:spMkLst>
            <pc:docMk/>
            <pc:sldMk cId="2861623504" sldId="394"/>
            <ac:spMk id="10" creationId="{00000000-0000-0000-0000-000000000000}"/>
          </ac:spMkLst>
        </pc:spChg>
      </pc:sldChg>
      <pc:sldChg chg="modSp">
        <pc:chgData name="Alissa Halperin" userId="e95b33e68dd08ed5" providerId="LiveId" clId="{4C7F4371-0230-4B1B-816B-12B062867113}" dt="2017-09-06T19:31:47.880" v="369" actId="20577"/>
        <pc:sldMkLst>
          <pc:docMk/>
          <pc:sldMk cId="3611344814" sldId="396"/>
        </pc:sldMkLst>
        <pc:spChg chg="mod">
          <ac:chgData name="Alissa Halperin" userId="e95b33e68dd08ed5" providerId="LiveId" clId="{4C7F4371-0230-4B1B-816B-12B062867113}" dt="2017-09-06T19:31:47.880" v="369" actId="20577"/>
          <ac:spMkLst>
            <pc:docMk/>
            <pc:sldMk cId="3611344814" sldId="396"/>
            <ac:spMk id="8" creationId="{00000000-0000-0000-0000-000000000000}"/>
          </ac:spMkLst>
        </pc:spChg>
      </pc:sldChg>
      <pc:sldChg chg="modSp">
        <pc:chgData name="Alissa Halperin" userId="e95b33e68dd08ed5" providerId="LiveId" clId="{4C7F4371-0230-4B1B-816B-12B062867113}" dt="2017-09-06T19:32:59.237" v="386" actId="6549"/>
        <pc:sldMkLst>
          <pc:docMk/>
          <pc:sldMk cId="3120553382" sldId="399"/>
        </pc:sldMkLst>
        <pc:graphicFrameChg chg="mod modGraphic">
          <ac:chgData name="Alissa Halperin" userId="e95b33e68dd08ed5" providerId="LiveId" clId="{4C7F4371-0230-4B1B-816B-12B062867113}" dt="2017-09-06T19:32:59.237" v="386" actId="6549"/>
          <ac:graphicFrameMkLst>
            <pc:docMk/>
            <pc:sldMk cId="3120553382" sldId="399"/>
            <ac:graphicFrameMk id="5" creationId="{B46D9D0F-32F6-4B3E-8DDA-DF75CB922B18}"/>
          </ac:graphicFrameMkLst>
        </pc:graphicFrameChg>
      </pc:sldChg>
      <pc:sldChg chg="modSp">
        <pc:chgData name="Alissa Halperin" userId="e95b33e68dd08ed5" providerId="LiveId" clId="{4C7F4371-0230-4B1B-816B-12B062867113}" dt="2017-09-06T19:36:39.487" v="422" actId="5793"/>
        <pc:sldMkLst>
          <pc:docMk/>
          <pc:sldMk cId="233474240" sldId="401"/>
        </pc:sldMkLst>
        <pc:graphicFrameChg chg="mod modGraphic">
          <ac:chgData name="Alissa Halperin" userId="e95b33e68dd08ed5" providerId="LiveId" clId="{4C7F4371-0230-4B1B-816B-12B062867113}" dt="2017-09-06T19:36:39.487" v="422" actId="5793"/>
          <ac:graphicFrameMkLst>
            <pc:docMk/>
            <pc:sldMk cId="233474240" sldId="401"/>
            <ac:graphicFrameMk id="5" creationId="{B46D9D0F-32F6-4B3E-8DDA-DF75CB922B18}"/>
          </ac:graphicFrameMkLst>
        </pc:graphicFrameChg>
      </pc:sldChg>
      <pc:sldChg chg="addSp delSp modSp add">
        <pc:chgData name="Alissa Halperin" userId="e95b33e68dd08ed5" providerId="LiveId" clId="{4C7F4371-0230-4B1B-816B-12B062867113}" dt="2017-09-06T20:03:14.225" v="548" actId="14100"/>
        <pc:sldMkLst>
          <pc:docMk/>
          <pc:sldMk cId="1318708833" sldId="404"/>
        </pc:sldMkLst>
        <pc:spChg chg="mod">
          <ac:chgData name="Alissa Halperin" userId="e95b33e68dd08ed5" providerId="LiveId" clId="{4C7F4371-0230-4B1B-816B-12B062867113}" dt="2017-09-06T20:03:14.225" v="548" actId="14100"/>
          <ac:spMkLst>
            <pc:docMk/>
            <pc:sldMk cId="1318708833" sldId="404"/>
            <ac:spMk id="2" creationId="{4C2151C2-8CB5-4051-AFFC-9C32EC829628}"/>
          </ac:spMkLst>
        </pc:spChg>
        <pc:spChg chg="del mod">
          <ac:chgData name="Alissa Halperin" userId="e95b33e68dd08ed5" providerId="LiveId" clId="{4C7F4371-0230-4B1B-816B-12B062867113}" dt="2017-09-06T19:57:10.678" v="441"/>
          <ac:spMkLst>
            <pc:docMk/>
            <pc:sldMk cId="1318708833" sldId="404"/>
            <ac:spMk id="3" creationId="{5C39B8E0-FB0E-4282-9B44-64537B312BBE}"/>
          </ac:spMkLst>
        </pc:spChg>
        <pc:spChg chg="add del mod">
          <ac:chgData name="Alissa Halperin" userId="e95b33e68dd08ed5" providerId="LiveId" clId="{4C7F4371-0230-4B1B-816B-12B062867113}" dt="2017-09-06T19:57:41.850" v="450" actId="478"/>
          <ac:spMkLst>
            <pc:docMk/>
            <pc:sldMk cId="1318708833" sldId="404"/>
            <ac:spMk id="6" creationId="{A599994D-7385-44CD-B648-0E104808476E}"/>
          </ac:spMkLst>
        </pc:spChg>
        <pc:spChg chg="add del mod">
          <ac:chgData name="Alissa Halperin" userId="e95b33e68dd08ed5" providerId="LiveId" clId="{4C7F4371-0230-4B1B-816B-12B062867113}" dt="2017-09-06T19:57:37.881" v="449" actId="478"/>
          <ac:spMkLst>
            <pc:docMk/>
            <pc:sldMk cId="1318708833" sldId="404"/>
            <ac:spMk id="7" creationId="{B8CB7CF2-875A-4E9E-AE54-29356BB30D02}"/>
          </ac:spMkLst>
        </pc:spChg>
        <pc:spChg chg="add del mod">
          <ac:chgData name="Alissa Halperin" userId="e95b33e68dd08ed5" providerId="LiveId" clId="{4C7F4371-0230-4B1B-816B-12B062867113}" dt="2017-09-06T19:57:23.010" v="445" actId="478"/>
          <ac:spMkLst>
            <pc:docMk/>
            <pc:sldMk cId="1318708833" sldId="404"/>
            <ac:spMk id="9" creationId="{F1827545-333A-4D2C-A895-747337BF66DE}"/>
          </ac:spMkLst>
        </pc:spChg>
        <pc:graphicFrameChg chg="add del mod modGraphic">
          <ac:chgData name="Alissa Halperin" userId="e95b33e68dd08ed5" providerId="LiveId" clId="{4C7F4371-0230-4B1B-816B-12B062867113}" dt="2017-09-06T20:02:57.237" v="517" actId="207"/>
          <ac:graphicFrameMkLst>
            <pc:docMk/>
            <pc:sldMk cId="1318708833" sldId="404"/>
            <ac:graphicFrameMk id="5" creationId="{E0981E54-74ED-4A32-B1E0-6A9A34676958}"/>
          </ac:graphicFrameMkLst>
        </pc:graphicFrameChg>
      </pc:sldChg>
    </pc:docChg>
  </pc:docChgLst>
  <pc:docChgLst>
    <pc:chgData name="Alissa Halperin" userId="e95b33e68dd08ed5" providerId="LiveId" clId="{F31F0B17-4E72-40FD-A174-AB886F216D49}"/>
    <pc:docChg chg="custSel modSld">
      <pc:chgData name="Alissa Halperin" userId="e95b33e68dd08ed5" providerId="LiveId" clId="{F31F0B17-4E72-40FD-A174-AB886F216D49}" dt="2017-09-05T19:11:23.933" v="61" actId="27636"/>
      <pc:docMkLst>
        <pc:docMk/>
      </pc:docMkLst>
      <pc:sldChg chg="modSp">
        <pc:chgData name="Alissa Halperin" userId="e95b33e68dd08ed5" providerId="LiveId" clId="{F31F0B17-4E72-40FD-A174-AB886F216D49}" dt="2017-09-05T19:11:23.933" v="61" actId="27636"/>
        <pc:sldMkLst>
          <pc:docMk/>
          <pc:sldMk cId="3334275962" sldId="358"/>
        </pc:sldMkLst>
        <pc:spChg chg="mod">
          <ac:chgData name="Alissa Halperin" userId="e95b33e68dd08ed5" providerId="LiveId" clId="{F31F0B17-4E72-40FD-A174-AB886F216D49}" dt="2017-09-05T19:11:23.933" v="61" actId="27636"/>
          <ac:spMkLst>
            <pc:docMk/>
            <pc:sldMk cId="3334275962" sldId="358"/>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4B2F4A3D-B9DE-4290-8694-317F3AC9A926}" type="datetimeFigureOut">
              <a:rPr lang="en-US" smtClean="0"/>
              <a:t>9/7/2017</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763A471B-9140-4C8D-8934-579CD041DEE7}" type="slidenum">
              <a:rPr lang="en-US" smtClean="0"/>
              <a:t>‹#›</a:t>
            </a:fld>
            <a:endParaRPr lang="en-US" dirty="0"/>
          </a:p>
        </p:txBody>
      </p:sp>
    </p:spTree>
    <p:extLst>
      <p:ext uri="{BB962C8B-B14F-4D97-AF65-F5344CB8AC3E}">
        <p14:creationId xmlns:p14="http://schemas.microsoft.com/office/powerpoint/2010/main" val="133033507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B5AAD2F1-D89F-49D5-8A1D-690415ABF431}" type="datetimeFigureOut">
              <a:rPr lang="en-US" smtClean="0"/>
              <a:t>9/7/2017</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7DB9E5E-9E61-4A3C-B9BF-892A8B1BC19D}" type="slidenum">
              <a:rPr lang="en-US" smtClean="0"/>
              <a:t>‹#›</a:t>
            </a:fld>
            <a:endParaRPr lang="en-US" dirty="0"/>
          </a:p>
        </p:txBody>
      </p:sp>
    </p:spTree>
    <p:extLst>
      <p:ext uri="{BB962C8B-B14F-4D97-AF65-F5344CB8AC3E}">
        <p14:creationId xmlns:p14="http://schemas.microsoft.com/office/powerpoint/2010/main" val="18050541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mailto:FutureofIntegratedCare@health.ny.gov"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1</a:t>
            </a:fld>
            <a:endParaRPr lang="en-US" dirty="0"/>
          </a:p>
        </p:txBody>
      </p:sp>
    </p:spTree>
    <p:extLst>
      <p:ext uri="{BB962C8B-B14F-4D97-AF65-F5344CB8AC3E}">
        <p14:creationId xmlns:p14="http://schemas.microsoft.com/office/powerpoint/2010/main" val="3792065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10</a:t>
            </a:fld>
            <a:endParaRPr lang="en-US" dirty="0"/>
          </a:p>
        </p:txBody>
      </p:sp>
    </p:spTree>
    <p:extLst>
      <p:ext uri="{BB962C8B-B14F-4D97-AF65-F5344CB8AC3E}">
        <p14:creationId xmlns:p14="http://schemas.microsoft.com/office/powerpoint/2010/main" val="1307475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Day Treatment and Freestanding Birth</a:t>
            </a:r>
            <a:r>
              <a:rPr lang="en-US" baseline="0" dirty="0"/>
              <a:t> Center Services were moved to FFS for 2017.</a:t>
            </a:r>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11</a:t>
            </a:fld>
            <a:endParaRPr lang="en-US"/>
          </a:p>
        </p:txBody>
      </p:sp>
    </p:spTree>
    <p:extLst>
      <p:ext uri="{BB962C8B-B14F-4D97-AF65-F5344CB8AC3E}">
        <p14:creationId xmlns:p14="http://schemas.microsoft.com/office/powerpoint/2010/main" val="34799876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DB9E5E-9E61-4A3C-B9BF-892A8B1BC19D}" type="slidenum">
              <a:rPr lang="en-US" smtClean="0"/>
              <a:t>12</a:t>
            </a:fld>
            <a:endParaRPr lang="en-US"/>
          </a:p>
        </p:txBody>
      </p:sp>
    </p:spTree>
    <p:extLst>
      <p:ext uri="{BB962C8B-B14F-4D97-AF65-F5344CB8AC3E}">
        <p14:creationId xmlns:p14="http://schemas.microsoft.com/office/powerpoint/2010/main" val="20613910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sz="1200" kern="1200" dirty="0">
                <a:solidFill>
                  <a:schemeClr val="tx1"/>
                </a:solidFill>
                <a:effectLst/>
                <a:latin typeface="+mn-lt"/>
                <a:ea typeface="+mn-ea"/>
                <a:cs typeface="+mn-cs"/>
              </a:rPr>
              <a:t>Stakeholders, please prepare to provide your thoughts on how care coordination/care management should look.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13</a:t>
            </a:fld>
            <a:endParaRPr lang="en-US" dirty="0"/>
          </a:p>
        </p:txBody>
      </p:sp>
    </p:spTree>
    <p:extLst>
      <p:ext uri="{BB962C8B-B14F-4D97-AF65-F5344CB8AC3E}">
        <p14:creationId xmlns:p14="http://schemas.microsoft.com/office/powerpoint/2010/main" val="2587357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indent="-228600">
              <a:lnSpc>
                <a:spcPct val="120000"/>
              </a:lnSpc>
              <a:spcBef>
                <a:spcPts val="600"/>
              </a:spcBef>
              <a:spcAft>
                <a:spcPts val="600"/>
              </a:spcAft>
              <a:buAutoNum type="arabicParenR"/>
            </a:pPr>
            <a:r>
              <a:rPr lang="en-US" i="0" dirty="0"/>
              <a:t>What care management model to incorporate?  </a:t>
            </a:r>
          </a:p>
          <a:p>
            <a:pPr marL="685800" lvl="1" indent="-228600">
              <a:lnSpc>
                <a:spcPct val="120000"/>
              </a:lnSpc>
              <a:spcBef>
                <a:spcPts val="600"/>
              </a:spcBef>
              <a:spcAft>
                <a:spcPts val="600"/>
              </a:spcAft>
              <a:buAutoNum type="arabicParenR"/>
            </a:pPr>
            <a:r>
              <a:rPr lang="en-US" i="0" dirty="0"/>
              <a:t>What features of care management do you want to see?  </a:t>
            </a:r>
          </a:p>
          <a:p>
            <a:pPr marL="1257300" lvl="2" indent="-342900">
              <a:lnSpc>
                <a:spcPct val="120000"/>
              </a:lnSpc>
              <a:spcBef>
                <a:spcPts val="600"/>
              </a:spcBef>
              <a:spcAft>
                <a:spcPts val="600"/>
              </a:spcAft>
              <a:buFont typeface="Arial" panose="020B0604020202020204" pitchFamily="34" charset="0"/>
              <a:buChar char="•"/>
            </a:pPr>
            <a:r>
              <a:rPr lang="en-US" sz="2000" i="0" dirty="0"/>
              <a:t>In-person or telephonic care management?</a:t>
            </a:r>
          </a:p>
          <a:p>
            <a:pPr marL="1257300" lvl="2" indent="-342900">
              <a:lnSpc>
                <a:spcPct val="120000"/>
              </a:lnSpc>
              <a:spcBef>
                <a:spcPts val="600"/>
              </a:spcBef>
              <a:spcAft>
                <a:spcPts val="600"/>
              </a:spcAft>
              <a:buFont typeface="Arial" panose="020B0604020202020204" pitchFamily="34" charset="0"/>
              <a:buChar char="•"/>
            </a:pPr>
            <a:r>
              <a:rPr lang="en-US" sz="2000" i="0" dirty="0"/>
              <a:t>Minimum contact requirements?  </a:t>
            </a:r>
          </a:p>
          <a:p>
            <a:pPr marL="1257300" lvl="2" indent="-342900">
              <a:lnSpc>
                <a:spcPct val="120000"/>
              </a:lnSpc>
              <a:spcBef>
                <a:spcPts val="600"/>
              </a:spcBef>
              <a:spcAft>
                <a:spcPts val="600"/>
              </a:spcAft>
              <a:buFont typeface="Arial" panose="020B0604020202020204" pitchFamily="34" charset="0"/>
              <a:buChar char="•"/>
            </a:pPr>
            <a:r>
              <a:rPr lang="en-US" sz="2000" i="0" dirty="0"/>
              <a:t>Minimum caseload ratios?  </a:t>
            </a:r>
          </a:p>
          <a:p>
            <a:pPr marL="1257300" lvl="2" indent="-342900">
              <a:lnSpc>
                <a:spcPct val="120000"/>
              </a:lnSpc>
              <a:spcBef>
                <a:spcPts val="600"/>
              </a:spcBef>
              <a:spcAft>
                <a:spcPts val="600"/>
              </a:spcAft>
              <a:buFont typeface="Arial" panose="020B0604020202020204" pitchFamily="34" charset="0"/>
              <a:buChar char="•"/>
            </a:pPr>
            <a:r>
              <a:rPr lang="en-US" sz="2000" i="0" dirty="0"/>
              <a:t>Interdisciplinary team approach verses single-care manager approach?  </a:t>
            </a:r>
          </a:p>
          <a:p>
            <a:pPr lvl="1" fontAlgn="base">
              <a:lnSpc>
                <a:spcPct val="120000"/>
              </a:lnSpc>
              <a:spcBef>
                <a:spcPts val="600"/>
              </a:spcBef>
              <a:spcAft>
                <a:spcPts val="600"/>
              </a:spcAft>
              <a:buClr>
                <a:srgbClr val="000000"/>
              </a:buClr>
            </a:pPr>
            <a:r>
              <a:rPr lang="en-US" sz="2400" i="0" dirty="0"/>
              <a:t>3)  What other features to include or exclude?</a:t>
            </a:r>
          </a:p>
          <a:p>
            <a:pPr lvl="1" fontAlgn="base">
              <a:lnSpc>
                <a:spcPct val="120000"/>
              </a:lnSpc>
              <a:spcBef>
                <a:spcPts val="600"/>
              </a:spcBef>
              <a:spcAft>
                <a:spcPts val="600"/>
              </a:spcAft>
              <a:buClr>
                <a:srgbClr val="000000"/>
              </a:buClr>
            </a:pPr>
            <a:endParaRPr lang="en-US" i="0" dirty="0"/>
          </a:p>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14</a:t>
            </a:fld>
            <a:endParaRPr lang="en-US" dirty="0"/>
          </a:p>
        </p:txBody>
      </p:sp>
    </p:spTree>
    <p:extLst>
      <p:ext uri="{BB962C8B-B14F-4D97-AF65-F5344CB8AC3E}">
        <p14:creationId xmlns:p14="http://schemas.microsoft.com/office/powerpoint/2010/main" val="29028345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sz="1200" kern="1200" dirty="0">
                <a:solidFill>
                  <a:schemeClr val="tx1"/>
                </a:solidFill>
                <a:effectLst/>
                <a:latin typeface="+mn-lt"/>
                <a:ea typeface="+mn-ea"/>
                <a:cs typeface="+mn-cs"/>
              </a:rPr>
              <a:t>Stakeholders, please prepare to provide your thoughts on how care coordination/care management should look.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15</a:t>
            </a:fld>
            <a:endParaRPr lang="en-US" dirty="0"/>
          </a:p>
        </p:txBody>
      </p:sp>
    </p:spTree>
    <p:extLst>
      <p:ext uri="{BB962C8B-B14F-4D97-AF65-F5344CB8AC3E}">
        <p14:creationId xmlns:p14="http://schemas.microsoft.com/office/powerpoint/2010/main" val="402939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16</a:t>
            </a:fld>
            <a:endParaRPr lang="en-US" dirty="0"/>
          </a:p>
        </p:txBody>
      </p:sp>
    </p:spTree>
    <p:extLst>
      <p:ext uri="{BB962C8B-B14F-4D97-AF65-F5344CB8AC3E}">
        <p14:creationId xmlns:p14="http://schemas.microsoft.com/office/powerpoint/2010/main" val="37269750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DB9E5E-9E61-4A3C-B9BF-892A8B1BC19D}" type="slidenum">
              <a:rPr lang="en-US" smtClean="0"/>
              <a:t>17</a:t>
            </a:fld>
            <a:endParaRPr lang="en-US" dirty="0"/>
          </a:p>
        </p:txBody>
      </p:sp>
    </p:spTree>
    <p:extLst>
      <p:ext uri="{BB962C8B-B14F-4D97-AF65-F5344CB8AC3E}">
        <p14:creationId xmlns:p14="http://schemas.microsoft.com/office/powerpoint/2010/main" val="39888909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DB9E5E-9E61-4A3C-B9BF-892A8B1BC19D}" type="slidenum">
              <a:rPr lang="en-US" smtClean="0"/>
              <a:t>18</a:t>
            </a:fld>
            <a:endParaRPr lang="en-US" dirty="0"/>
          </a:p>
        </p:txBody>
      </p:sp>
    </p:spTree>
    <p:extLst>
      <p:ext uri="{BB962C8B-B14F-4D97-AF65-F5344CB8AC3E}">
        <p14:creationId xmlns:p14="http://schemas.microsoft.com/office/powerpoint/2010/main" val="4213400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2</a:t>
            </a:fld>
            <a:endParaRPr lang="en-US" dirty="0"/>
          </a:p>
        </p:txBody>
      </p:sp>
    </p:spTree>
    <p:extLst>
      <p:ext uri="{BB962C8B-B14F-4D97-AF65-F5344CB8AC3E}">
        <p14:creationId xmlns:p14="http://schemas.microsoft.com/office/powerpoint/2010/main" val="4023975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this topic, we want to hear your thoughts on which populations to include in an integrated Medicare and Medicaid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3</a:t>
            </a:fld>
            <a:endParaRPr lang="en-US" dirty="0"/>
          </a:p>
        </p:txBody>
      </p:sp>
    </p:spTree>
    <p:extLst>
      <p:ext uri="{BB962C8B-B14F-4D97-AF65-F5344CB8AC3E}">
        <p14:creationId xmlns:p14="http://schemas.microsoft.com/office/powerpoint/2010/main" val="661607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4</a:t>
            </a:fld>
            <a:endParaRPr lang="en-US" dirty="0"/>
          </a:p>
        </p:txBody>
      </p:sp>
    </p:spTree>
    <p:extLst>
      <p:ext uri="{BB962C8B-B14F-4D97-AF65-F5344CB8AC3E}">
        <p14:creationId xmlns:p14="http://schemas.microsoft.com/office/powerpoint/2010/main" val="1688339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Today’s Discussion </a:t>
            </a:r>
          </a:p>
          <a:p>
            <a:pPr lvl="1"/>
            <a:r>
              <a:rPr lang="en-US" dirty="0"/>
              <a:t>1) One topic at a time – All comments are welcome however, please try to limit your comments to the specific topic we are covering.  This will help keep us on task and help us capture all the topic specific comments.</a:t>
            </a:r>
          </a:p>
          <a:p>
            <a:pPr marL="628650" lvl="1" indent="-171450">
              <a:buFontTx/>
              <a:buChar char="-"/>
            </a:pPr>
            <a:r>
              <a:rPr lang="en-US" dirty="0"/>
              <a:t>We will be taking comments from the webinar as well as from the room.</a:t>
            </a:r>
          </a:p>
          <a:p>
            <a:pPr marL="628650" lvl="1" indent="-171450">
              <a:buFontTx/>
              <a:buChar char="-"/>
            </a:pPr>
            <a:r>
              <a:rPr lang="en-US" dirty="0"/>
              <a:t>We ask that you come forward to the microphone to share your comment.  This will ensure that people on the webinar are able the hear the comments from those in the room.</a:t>
            </a:r>
          </a:p>
          <a:p>
            <a:pPr lvl="1"/>
            <a:endParaRPr lang="en-US" dirty="0"/>
          </a:p>
          <a:p>
            <a:pPr lvl="1"/>
            <a:r>
              <a:rPr lang="en-US" dirty="0"/>
              <a:t>2) Additional opportunity to share thoughts through the BML.</a:t>
            </a:r>
          </a:p>
          <a:p>
            <a:pPr marL="628650" lvl="1" indent="-171450">
              <a:buFontTx/>
              <a:buChar char="-"/>
            </a:pPr>
            <a:r>
              <a:rPr lang="en-US" dirty="0"/>
              <a:t>In case we don’t get to you or if you feel shy or if you have a thought on one of these topics after this meeting, please use our BML - </a:t>
            </a:r>
            <a:r>
              <a:rPr lang="en-US" sz="1200" u="sng" kern="1200" dirty="0">
                <a:solidFill>
                  <a:schemeClr val="tx1"/>
                </a:solidFill>
                <a:effectLst/>
                <a:latin typeface="+mn-lt"/>
                <a:ea typeface="+mn-ea"/>
                <a:cs typeface="+mn-cs"/>
                <a:hlinkClick r:id="rId3"/>
              </a:rPr>
              <a:t>FutureofIntegratedCare@health.ny.gov</a:t>
            </a:r>
            <a:r>
              <a:rPr lang="en-US" sz="1200" u="sng" kern="1200" dirty="0">
                <a:solidFill>
                  <a:schemeClr val="tx1"/>
                </a:solidFill>
                <a:effectLst/>
                <a:latin typeface="+mn-lt"/>
                <a:ea typeface="+mn-ea"/>
                <a:cs typeface="+mn-cs"/>
              </a:rPr>
              <a:t>.  </a:t>
            </a:r>
          </a:p>
          <a:p>
            <a:pPr marL="1085850" lvl="2" indent="-171450">
              <a:buFontTx/>
              <a:buChar char="-"/>
            </a:pPr>
            <a:r>
              <a:rPr lang="en-US" u="none" kern="1200" dirty="0">
                <a:solidFill>
                  <a:schemeClr val="tx1"/>
                </a:solidFill>
                <a:effectLst/>
                <a:latin typeface="+mn-lt"/>
                <a:ea typeface="+mn-ea"/>
                <a:cs typeface="+mn-cs"/>
              </a:rPr>
              <a:t>We ask that you submit these thoughts no later than 10 days after this session so that we have time to consider the thoughts before the next session.</a:t>
            </a:r>
            <a:endParaRPr lang="en-US" u="none" dirty="0"/>
          </a:p>
          <a:p>
            <a:pPr lvl="1"/>
            <a:endParaRPr lang="en-US" dirty="0"/>
          </a:p>
          <a:p>
            <a:pPr lvl="1"/>
            <a:r>
              <a:rPr lang="en-US" dirty="0"/>
              <a:t>3) NYSDOH and CMS will evaluate all input</a:t>
            </a:r>
          </a:p>
          <a:p>
            <a:pPr marL="628650" lvl="1" indent="-171450">
              <a:buFontTx/>
              <a:buChar char="-"/>
            </a:pPr>
            <a:r>
              <a:rPr lang="en-US" dirty="0"/>
              <a:t>We are taking thorough notes today and will be reviewing all the notes, plus all the written comments and questions submitted through the webinar, and all of the comments that come in to the BML.  We will be meeting with CMS to discuss comments between this meeting and the next meeting but, we do not anticipate that we will be making or announcing policy decisions before the completion of all four sessions.</a:t>
            </a:r>
          </a:p>
          <a:p>
            <a:pPr marL="628650" lvl="1" indent="-171450">
              <a:buFontTx/>
              <a:buChar char="-"/>
            </a:pPr>
            <a:endParaRPr lang="en-US" dirty="0"/>
          </a:p>
          <a:p>
            <a:pPr marL="457200" lvl="1" indent="0">
              <a:buFontTx/>
              <a:buNone/>
            </a:pPr>
            <a:r>
              <a:rPr lang="en-US" dirty="0"/>
              <a:t>4) Sitting upfront today to capture your input are the following people from the DOH team:  Andrew Segal, Joseph Shunk, Deb Conley-Flora, Patrick </a:t>
            </a:r>
            <a:r>
              <a:rPr lang="en-US" dirty="0" err="1"/>
              <a:t>Cucinelli</a:t>
            </a:r>
            <a:r>
              <a:rPr lang="en-US" dirty="0"/>
              <a:t>, Frances Ness, and Alissa Halperin and from CMS: Melissa Seeley and Tobey Oliver.</a:t>
            </a:r>
          </a:p>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5</a:t>
            </a:fld>
            <a:endParaRPr lang="en-US" dirty="0"/>
          </a:p>
        </p:txBody>
      </p:sp>
    </p:spTree>
    <p:extLst>
      <p:ext uri="{BB962C8B-B14F-4D97-AF65-F5344CB8AC3E}">
        <p14:creationId xmlns:p14="http://schemas.microsoft.com/office/powerpoint/2010/main" val="3344501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this topic, we want to hear your thoughts on which populations to include in an integrated Medicare and Medicaid program.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6</a:t>
            </a:fld>
            <a:endParaRPr lang="en-US" dirty="0"/>
          </a:p>
        </p:txBody>
      </p:sp>
    </p:spTree>
    <p:extLst>
      <p:ext uri="{BB962C8B-B14F-4D97-AF65-F5344CB8AC3E}">
        <p14:creationId xmlns:p14="http://schemas.microsoft.com/office/powerpoint/2010/main" val="3819843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685800" lvl="1" indent="-228600" algn="l">
              <a:lnSpc>
                <a:spcPct val="120000"/>
              </a:lnSpc>
              <a:spcBef>
                <a:spcPts val="600"/>
              </a:spcBef>
              <a:spcAft>
                <a:spcPts val="600"/>
              </a:spcAft>
              <a:buAutoNum type="arabicParenR"/>
            </a:pPr>
            <a:r>
              <a:rPr lang="en-US" i="0" dirty="0"/>
              <a:t>Should we include all New Yorkers who have Medicare and Medicaid?  </a:t>
            </a:r>
          </a:p>
          <a:p>
            <a:pPr marL="685800" lvl="1" indent="-228600" algn="l">
              <a:lnSpc>
                <a:spcPct val="120000"/>
              </a:lnSpc>
              <a:spcBef>
                <a:spcPts val="600"/>
              </a:spcBef>
              <a:spcAft>
                <a:spcPts val="600"/>
              </a:spcAft>
              <a:buAutoNum type="arabicParenR"/>
            </a:pPr>
            <a:r>
              <a:rPr lang="en-US" i="0" dirty="0"/>
              <a:t>Should we only include a subset of the population that has Medicare and Medicaid?  If so, who would be excluded?</a:t>
            </a:r>
          </a:p>
          <a:p>
            <a:pPr marL="685800" lvl="1" indent="-228600" algn="l">
              <a:lnSpc>
                <a:spcPct val="120000"/>
              </a:lnSpc>
              <a:spcBef>
                <a:spcPts val="600"/>
              </a:spcBef>
              <a:spcAft>
                <a:spcPts val="600"/>
              </a:spcAft>
              <a:buAutoNum type="arabicParenR"/>
            </a:pPr>
            <a:r>
              <a:rPr lang="en-US" i="0" dirty="0"/>
              <a:t>Should it be a group that includes all New Yorkers who have Medicare and Medicaid plus others whose needs are similar?  </a:t>
            </a:r>
          </a:p>
          <a:p>
            <a:pPr marL="685800" lvl="1" indent="-228600" algn="l">
              <a:lnSpc>
                <a:spcPct val="120000"/>
              </a:lnSpc>
              <a:spcBef>
                <a:spcPts val="600"/>
              </a:spcBef>
              <a:spcAft>
                <a:spcPts val="600"/>
              </a:spcAft>
              <a:buAutoNum type="arabicParenR"/>
            </a:pPr>
            <a:r>
              <a:rPr lang="en-US" i="0" dirty="0"/>
              <a:t>Other?</a:t>
            </a:r>
          </a:p>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7</a:t>
            </a:fld>
            <a:endParaRPr lang="en-US" dirty="0"/>
          </a:p>
        </p:txBody>
      </p:sp>
    </p:spTree>
    <p:extLst>
      <p:ext uri="{BB962C8B-B14F-4D97-AF65-F5344CB8AC3E}">
        <p14:creationId xmlns:p14="http://schemas.microsoft.com/office/powerpoint/2010/main" val="1243905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For this topic, we asked that you think about the covered services included in the existing integrated programs – FIDA, MAP, and PACE - and also the Medicaid services included in other Medicaid programs – HCBS Waivers, HARP, Fee-for-Service.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Our discussion will focus on which Medicaid services to include as NYSDOH won’t have the option to select from the Medicare services.</a:t>
            </a:r>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8</a:t>
            </a:fld>
            <a:endParaRPr lang="en-US" dirty="0"/>
          </a:p>
        </p:txBody>
      </p:sp>
    </p:spTree>
    <p:extLst>
      <p:ext uri="{BB962C8B-B14F-4D97-AF65-F5344CB8AC3E}">
        <p14:creationId xmlns:p14="http://schemas.microsoft.com/office/powerpoint/2010/main" val="3323100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14400" lvl="1" indent="-457200">
              <a:lnSpc>
                <a:spcPct val="120000"/>
              </a:lnSpc>
              <a:spcBef>
                <a:spcPts val="600"/>
              </a:spcBef>
              <a:spcAft>
                <a:spcPts val="600"/>
              </a:spcAft>
              <a:buAutoNum type="arabicParenR"/>
            </a:pPr>
            <a:r>
              <a:rPr lang="en-US" sz="2000" i="0" dirty="0"/>
              <a:t>Should Integrated Care include all Medicaid State Plan services?  If not all, which to include and which to exclude?  </a:t>
            </a:r>
          </a:p>
          <a:p>
            <a:pPr marL="914400" lvl="1" indent="-457200">
              <a:lnSpc>
                <a:spcPct val="120000"/>
              </a:lnSpc>
              <a:spcBef>
                <a:spcPts val="600"/>
              </a:spcBef>
              <a:spcAft>
                <a:spcPts val="600"/>
              </a:spcAft>
              <a:buAutoNum type="arabicParenR"/>
            </a:pPr>
            <a:r>
              <a:rPr lang="en-US" sz="2000" i="0" dirty="0"/>
              <a:t>Should it include all Medicaid LTSS?  If not all, which to include and which to exclude?  </a:t>
            </a:r>
          </a:p>
          <a:p>
            <a:pPr marL="914400" lvl="1" indent="-457200">
              <a:lnSpc>
                <a:spcPct val="120000"/>
              </a:lnSpc>
              <a:spcBef>
                <a:spcPts val="600"/>
              </a:spcBef>
              <a:spcAft>
                <a:spcPts val="600"/>
              </a:spcAft>
              <a:buAutoNum type="arabicParenR"/>
            </a:pPr>
            <a:r>
              <a:rPr lang="en-US" sz="2000" i="0" dirty="0"/>
              <a:t>Should it include all Medicaid HCBS Waiver services?  If not which to include and which to exclude?  </a:t>
            </a:r>
          </a:p>
          <a:p>
            <a:pPr marL="914400" lvl="1" indent="-457200">
              <a:lnSpc>
                <a:spcPct val="120000"/>
              </a:lnSpc>
              <a:spcBef>
                <a:spcPts val="600"/>
              </a:spcBef>
              <a:spcAft>
                <a:spcPts val="600"/>
              </a:spcAft>
              <a:buAutoNum type="arabicParenR"/>
            </a:pPr>
            <a:r>
              <a:rPr lang="en-US" sz="2000" i="0" dirty="0"/>
              <a:t>What additional services would you like to see added if we were able to add other services?  </a:t>
            </a:r>
          </a:p>
          <a:p>
            <a:pPr marL="914400" lvl="1" indent="-457200">
              <a:lnSpc>
                <a:spcPct val="120000"/>
              </a:lnSpc>
              <a:spcBef>
                <a:spcPts val="600"/>
              </a:spcBef>
              <a:spcAft>
                <a:spcPts val="600"/>
              </a:spcAft>
              <a:buAutoNum type="arabicParenR"/>
            </a:pPr>
            <a:r>
              <a:rPr lang="en-US" sz="2000" i="0" dirty="0"/>
              <a:t>What thoughts on supplemental benefits that plans should be allowed to offer above and beyond required covered services?</a:t>
            </a:r>
          </a:p>
          <a:p>
            <a:endParaRPr lang="en-US" dirty="0"/>
          </a:p>
        </p:txBody>
      </p:sp>
      <p:sp>
        <p:nvSpPr>
          <p:cNvPr id="4" name="Slide Number Placeholder 3"/>
          <p:cNvSpPr>
            <a:spLocks noGrp="1"/>
          </p:cNvSpPr>
          <p:nvPr>
            <p:ph type="sldNum" sz="quarter" idx="10"/>
          </p:nvPr>
        </p:nvSpPr>
        <p:spPr/>
        <p:txBody>
          <a:bodyPr/>
          <a:lstStyle/>
          <a:p>
            <a:fld id="{F7DB9E5E-9E61-4A3C-B9BF-892A8B1BC19D}" type="slidenum">
              <a:rPr lang="en-US" smtClean="0"/>
              <a:t>9</a:t>
            </a:fld>
            <a:endParaRPr lang="en-US" dirty="0"/>
          </a:p>
        </p:txBody>
      </p:sp>
    </p:spTree>
    <p:extLst>
      <p:ext uri="{BB962C8B-B14F-4D97-AF65-F5344CB8AC3E}">
        <p14:creationId xmlns:p14="http://schemas.microsoft.com/office/powerpoint/2010/main" val="25980198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713"/>
            <a:ext cx="12192000" cy="6499648"/>
          </a:xfrm>
          <a:prstGeom prst="rect">
            <a:avLst/>
          </a:prstGeom>
        </p:spPr>
      </p:pic>
      <p:sp>
        <p:nvSpPr>
          <p:cNvPr id="7" name="Rectangle 6"/>
          <p:cNvSpPr/>
          <p:nvPr userDrawn="1"/>
        </p:nvSpPr>
        <p:spPr>
          <a:xfrm>
            <a:off x="0" y="6277231"/>
            <a:ext cx="12192000" cy="580769"/>
          </a:xfrm>
          <a:prstGeom prst="rect">
            <a:avLst/>
          </a:prstGeom>
          <a:solidFill>
            <a:srgbClr val="50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userDrawn="1"/>
        </p:nvSpPr>
        <p:spPr>
          <a:xfrm>
            <a:off x="0" y="6170562"/>
            <a:ext cx="12192000" cy="131388"/>
          </a:xfrm>
          <a:prstGeom prst="rect">
            <a:avLst/>
          </a:prstGeom>
          <a:solidFill>
            <a:srgbClr val="F2B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17" name="Content Placeholder 2"/>
          <p:cNvSpPr>
            <a:spLocks noGrp="1"/>
          </p:cNvSpPr>
          <p:nvPr>
            <p:ph idx="13"/>
          </p:nvPr>
        </p:nvSpPr>
        <p:spPr>
          <a:xfrm>
            <a:off x="212235" y="6414328"/>
            <a:ext cx="5447161" cy="369116"/>
          </a:xfrm>
        </p:spPr>
        <p:txBody>
          <a:bodyPr>
            <a:normAutofit/>
          </a:bodyPr>
          <a:lstStyle>
            <a:lvl1pPr marL="0" indent="0">
              <a:lnSpc>
                <a:spcPct val="100000"/>
              </a:lnSpc>
              <a:spcBef>
                <a:spcPts val="0"/>
              </a:spcBef>
              <a:buFontTx/>
              <a:buNone/>
              <a:defRPr sz="1200">
                <a:solidFill>
                  <a:schemeClr val="bg1"/>
                </a:solidFill>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2200">
                <a:latin typeface="Arial" panose="020B0604020202020204" pitchFamily="34" charset="0"/>
                <a:cs typeface="Arial" panose="020B0604020202020204" pitchFamily="34" charset="0"/>
              </a:defRPr>
            </a:lvl3pPr>
            <a:lvl4pPr>
              <a:defRPr sz="2200">
                <a:latin typeface="Arial" panose="020B0604020202020204" pitchFamily="34" charset="0"/>
                <a:cs typeface="Arial" panose="020B0604020202020204" pitchFamily="34" charset="0"/>
              </a:defRPr>
            </a:lvl4pPr>
            <a:lvl5pPr>
              <a:defRPr sz="2200">
                <a:latin typeface="Arial" panose="020B0604020202020204" pitchFamily="34" charset="0"/>
                <a:cs typeface="Arial" panose="020B0604020202020204" pitchFamily="34" charset="0"/>
              </a:defRPr>
            </a:lvl5pPr>
          </a:lstStyle>
          <a:p>
            <a:pPr lvl="0"/>
            <a:r>
              <a:rPr lang="en-US" dirty="0"/>
              <a:t>Click to edit Master text styles</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380063" y="6364899"/>
            <a:ext cx="2591219" cy="429207"/>
          </a:xfrm>
          <a:prstGeom prst="rect">
            <a:avLst/>
          </a:prstGeom>
        </p:spPr>
      </p:pic>
    </p:spTree>
    <p:extLst>
      <p:ext uri="{BB962C8B-B14F-4D97-AF65-F5344CB8AC3E}">
        <p14:creationId xmlns:p14="http://schemas.microsoft.com/office/powerpoint/2010/main" val="2581662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Main Content">
    <p:spTree>
      <p:nvGrpSpPr>
        <p:cNvPr id="1" name=""/>
        <p:cNvGrpSpPr/>
        <p:nvPr/>
      </p:nvGrpSpPr>
      <p:grpSpPr>
        <a:xfrm>
          <a:off x="0" y="0"/>
          <a:ext cx="0" cy="0"/>
          <a:chOff x="0" y="0"/>
          <a:chExt cx="0" cy="0"/>
        </a:xfrm>
      </p:grpSpPr>
      <p:sp>
        <p:nvSpPr>
          <p:cNvPr id="7" name="Rectangle 6"/>
          <p:cNvSpPr/>
          <p:nvPr userDrawn="1"/>
        </p:nvSpPr>
        <p:spPr>
          <a:xfrm>
            <a:off x="0" y="156100"/>
            <a:ext cx="12192000" cy="389652"/>
          </a:xfrm>
          <a:prstGeom prst="rect">
            <a:avLst/>
          </a:prstGeom>
          <a:solidFill>
            <a:srgbClr val="50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B800"/>
              </a:solidFill>
            </a:endParaRPr>
          </a:p>
        </p:txBody>
      </p:sp>
      <p:sp>
        <p:nvSpPr>
          <p:cNvPr id="13" name="Content Placeholder 2"/>
          <p:cNvSpPr>
            <a:spLocks noGrp="1"/>
          </p:cNvSpPr>
          <p:nvPr>
            <p:ph idx="13"/>
          </p:nvPr>
        </p:nvSpPr>
        <p:spPr>
          <a:xfrm>
            <a:off x="180870" y="216812"/>
            <a:ext cx="2679923" cy="369116"/>
          </a:xfrm>
        </p:spPr>
        <p:txBody>
          <a:bodyPr>
            <a:normAutofit/>
          </a:bodyPr>
          <a:lstStyle>
            <a:lvl1pPr marL="0" indent="0">
              <a:lnSpc>
                <a:spcPct val="100000"/>
              </a:lnSpc>
              <a:spcBef>
                <a:spcPts val="0"/>
              </a:spcBef>
              <a:buFontTx/>
              <a:buNone/>
              <a:defRPr sz="1200">
                <a:solidFill>
                  <a:schemeClr val="bg1"/>
                </a:solidFill>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2200">
                <a:latin typeface="Arial" panose="020B0604020202020204" pitchFamily="34" charset="0"/>
                <a:cs typeface="Arial" panose="020B0604020202020204" pitchFamily="34" charset="0"/>
              </a:defRPr>
            </a:lvl3pPr>
            <a:lvl4pPr>
              <a:defRPr sz="2200">
                <a:latin typeface="Arial" panose="020B0604020202020204" pitchFamily="34" charset="0"/>
                <a:cs typeface="Arial" panose="020B0604020202020204" pitchFamily="34" charset="0"/>
              </a:defRPr>
            </a:lvl4pPr>
            <a:lvl5pPr>
              <a:defRPr sz="2200">
                <a:latin typeface="Arial" panose="020B0604020202020204" pitchFamily="34" charset="0"/>
                <a:cs typeface="Arial" panose="020B0604020202020204" pitchFamily="34" charset="0"/>
              </a:defRPr>
            </a:lvl5pPr>
          </a:lstStyle>
          <a:p>
            <a:pPr lvl="0"/>
            <a:r>
              <a:rPr lang="en-US"/>
              <a:t>Click to edit Master text styles</a:t>
            </a:r>
          </a:p>
        </p:txBody>
      </p:sp>
      <p:sp>
        <p:nvSpPr>
          <p:cNvPr id="2" name="Title 1"/>
          <p:cNvSpPr>
            <a:spLocks noGrp="1"/>
          </p:cNvSpPr>
          <p:nvPr>
            <p:ph type="title"/>
          </p:nvPr>
        </p:nvSpPr>
        <p:spPr>
          <a:xfrm>
            <a:off x="649108" y="1044030"/>
            <a:ext cx="11542891" cy="671819"/>
          </a:xfrm>
        </p:spPr>
        <p:txBody>
          <a:bodyPr>
            <a:normAutofit/>
          </a:bodyPr>
          <a:lstStyle>
            <a:lvl1pPr>
              <a:defRPr sz="4000" b="1">
                <a:solidFill>
                  <a:srgbClr val="503278"/>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649109" y="1894243"/>
            <a:ext cx="11542891" cy="4062937"/>
          </a:xfrm>
        </p:spPr>
        <p:txBody>
          <a:bodyPr>
            <a:normAutofit/>
          </a:bodyPr>
          <a:lstStyle>
            <a:lvl1pPr>
              <a:lnSpc>
                <a:spcPct val="100000"/>
              </a:lnSpc>
              <a:spcBef>
                <a:spcPts val="0"/>
              </a:spcBef>
              <a:defRPr sz="2400">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2200">
                <a:latin typeface="Arial" panose="020B0604020202020204" pitchFamily="34" charset="0"/>
                <a:cs typeface="Arial" panose="020B0604020202020204" pitchFamily="34" charset="0"/>
              </a:defRPr>
            </a:lvl3pPr>
            <a:lvl4pPr>
              <a:defRPr sz="2200">
                <a:latin typeface="Arial" panose="020B0604020202020204" pitchFamily="34" charset="0"/>
                <a:cs typeface="Arial" panose="020B0604020202020204" pitchFamily="34" charset="0"/>
              </a:defRPr>
            </a:lvl4pPr>
            <a:lvl5pPr>
              <a:defRPr sz="2200">
                <a:latin typeface="Arial" panose="020B0604020202020204" pitchFamily="34" charset="0"/>
                <a:cs typeface="Arial" panose="020B0604020202020204" pitchFamily="34" charset="0"/>
              </a:defRPr>
            </a:lvl5pPr>
          </a:lstStyle>
          <a:p>
            <a:pPr lvl="0"/>
            <a:r>
              <a:rPr lang="en-US" dirty="0"/>
              <a:t>Click to edit Master text styles</a:t>
            </a:r>
          </a:p>
        </p:txBody>
      </p:sp>
      <p:sp>
        <p:nvSpPr>
          <p:cNvPr id="8" name="Rectangle 7"/>
          <p:cNvSpPr/>
          <p:nvPr userDrawn="1"/>
        </p:nvSpPr>
        <p:spPr>
          <a:xfrm>
            <a:off x="0" y="15"/>
            <a:ext cx="12192000" cy="156085"/>
          </a:xfrm>
          <a:prstGeom prst="rect">
            <a:avLst/>
          </a:prstGeom>
          <a:solidFill>
            <a:srgbClr val="F2B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9267930" y="164487"/>
            <a:ext cx="2743200" cy="365125"/>
          </a:xfrm>
        </p:spPr>
        <p:txBody>
          <a:bodyPr/>
          <a:lstStyle>
            <a:lvl1pPr>
              <a:defRPr>
                <a:solidFill>
                  <a:schemeClr val="bg1"/>
                </a:solidFill>
                <a:latin typeface="Arial" panose="020B0604020202020204" pitchFamily="34" charset="0"/>
                <a:cs typeface="Arial" panose="020B0604020202020204" pitchFamily="34" charset="0"/>
              </a:defRPr>
            </a:lvl1pPr>
          </a:lstStyle>
          <a:p>
            <a:fld id="{779CE241-D0B9-4A07-956F-A7D985E32B95}" type="slidenum">
              <a:rPr lang="en-US" smtClean="0"/>
              <a:pPr/>
              <a:t>‹#›</a:t>
            </a:fld>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92116" y="6408029"/>
            <a:ext cx="1799884" cy="449971"/>
          </a:xfrm>
          <a:prstGeom prst="rect">
            <a:avLst/>
          </a:prstGeom>
        </p:spPr>
      </p:pic>
    </p:spTree>
    <p:extLst>
      <p:ext uri="{BB962C8B-B14F-4D97-AF65-F5344CB8AC3E}">
        <p14:creationId xmlns:p14="http://schemas.microsoft.com/office/powerpoint/2010/main" val="410240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Questions">
    <p:spTree>
      <p:nvGrpSpPr>
        <p:cNvPr id="1" name=""/>
        <p:cNvGrpSpPr/>
        <p:nvPr/>
      </p:nvGrpSpPr>
      <p:grpSpPr>
        <a:xfrm>
          <a:off x="0" y="0"/>
          <a:ext cx="0" cy="0"/>
          <a:chOff x="0" y="0"/>
          <a:chExt cx="0" cy="0"/>
        </a:xfrm>
      </p:grpSpPr>
      <p:sp>
        <p:nvSpPr>
          <p:cNvPr id="7" name="Rectangle 6"/>
          <p:cNvSpPr/>
          <p:nvPr userDrawn="1"/>
        </p:nvSpPr>
        <p:spPr>
          <a:xfrm>
            <a:off x="0" y="156100"/>
            <a:ext cx="12192000" cy="389652"/>
          </a:xfrm>
          <a:prstGeom prst="rect">
            <a:avLst/>
          </a:prstGeom>
          <a:solidFill>
            <a:srgbClr val="50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B800"/>
              </a:solidFill>
            </a:endParaRPr>
          </a:p>
        </p:txBody>
      </p:sp>
      <p:sp>
        <p:nvSpPr>
          <p:cNvPr id="13" name="Content Placeholder 2"/>
          <p:cNvSpPr>
            <a:spLocks noGrp="1"/>
          </p:cNvSpPr>
          <p:nvPr>
            <p:ph idx="13"/>
          </p:nvPr>
        </p:nvSpPr>
        <p:spPr>
          <a:xfrm>
            <a:off x="180870" y="216812"/>
            <a:ext cx="2679923" cy="369116"/>
          </a:xfrm>
        </p:spPr>
        <p:txBody>
          <a:bodyPr>
            <a:normAutofit/>
          </a:bodyPr>
          <a:lstStyle>
            <a:lvl1pPr marL="0" indent="0">
              <a:lnSpc>
                <a:spcPct val="100000"/>
              </a:lnSpc>
              <a:spcBef>
                <a:spcPts val="0"/>
              </a:spcBef>
              <a:buFontTx/>
              <a:buNone/>
              <a:defRPr sz="1200">
                <a:solidFill>
                  <a:schemeClr val="bg1"/>
                </a:solidFill>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2200">
                <a:latin typeface="Arial" panose="020B0604020202020204" pitchFamily="34" charset="0"/>
                <a:cs typeface="Arial" panose="020B0604020202020204" pitchFamily="34" charset="0"/>
              </a:defRPr>
            </a:lvl3pPr>
            <a:lvl4pPr>
              <a:defRPr sz="2200">
                <a:latin typeface="Arial" panose="020B0604020202020204" pitchFamily="34" charset="0"/>
                <a:cs typeface="Arial" panose="020B0604020202020204" pitchFamily="34" charset="0"/>
              </a:defRPr>
            </a:lvl4pPr>
            <a:lvl5pPr>
              <a:defRPr sz="2200">
                <a:latin typeface="Arial" panose="020B0604020202020204" pitchFamily="34" charset="0"/>
                <a:cs typeface="Arial" panose="020B0604020202020204" pitchFamily="34" charset="0"/>
              </a:defRPr>
            </a:lvl5pPr>
          </a:lstStyle>
          <a:p>
            <a:pPr lvl="0"/>
            <a:r>
              <a:rPr lang="en-US"/>
              <a:t>Click to edit Master text styles</a:t>
            </a:r>
          </a:p>
        </p:txBody>
      </p:sp>
      <p:sp>
        <p:nvSpPr>
          <p:cNvPr id="8" name="Rectangle 7"/>
          <p:cNvSpPr/>
          <p:nvPr userDrawn="1"/>
        </p:nvSpPr>
        <p:spPr>
          <a:xfrm>
            <a:off x="0" y="15"/>
            <a:ext cx="12192000" cy="156085"/>
          </a:xfrm>
          <a:prstGeom prst="rect">
            <a:avLst/>
          </a:prstGeom>
          <a:solidFill>
            <a:srgbClr val="F2B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9267930" y="164487"/>
            <a:ext cx="2743200" cy="365125"/>
          </a:xfrm>
        </p:spPr>
        <p:txBody>
          <a:bodyPr/>
          <a:lstStyle>
            <a:lvl1pPr>
              <a:defRPr>
                <a:solidFill>
                  <a:schemeClr val="bg1"/>
                </a:solidFill>
                <a:latin typeface="Arial" panose="020B0604020202020204" pitchFamily="34" charset="0"/>
                <a:cs typeface="Arial" panose="020B0604020202020204" pitchFamily="34" charset="0"/>
              </a:defRPr>
            </a:lvl1pPr>
          </a:lstStyle>
          <a:p>
            <a:fld id="{779CE241-D0B9-4A07-956F-A7D985E32B95}" type="slidenum">
              <a:rPr lang="en-US" smtClean="0"/>
              <a:pPr/>
              <a:t>‹#›</a:t>
            </a:fld>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92116" y="6408029"/>
            <a:ext cx="1799884" cy="449971"/>
          </a:xfrm>
          <a:prstGeom prst="rect">
            <a:avLst/>
          </a:prstGeom>
        </p:spPr>
      </p:pic>
      <p:pic>
        <p:nvPicPr>
          <p:cNvPr id="9" name="Content Placeholder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59091" y="701837"/>
            <a:ext cx="5719948" cy="6424604"/>
          </a:xfrm>
          <a:prstGeom prst="rect">
            <a:avLst/>
          </a:prstGeom>
        </p:spPr>
      </p:pic>
      <p:sp>
        <p:nvSpPr>
          <p:cNvPr id="10" name="Title 1"/>
          <p:cNvSpPr>
            <a:spLocks noGrp="1"/>
          </p:cNvSpPr>
          <p:nvPr>
            <p:ph type="title" hasCustomPrompt="1"/>
          </p:nvPr>
        </p:nvSpPr>
        <p:spPr>
          <a:xfrm>
            <a:off x="922074" y="2968799"/>
            <a:ext cx="3569620" cy="580913"/>
          </a:xfrm>
        </p:spPr>
        <p:txBody>
          <a:bodyPr anchor="b">
            <a:noAutofit/>
          </a:bodyPr>
          <a:lstStyle>
            <a:lvl1pPr>
              <a:defRPr sz="4000" b="1">
                <a:solidFill>
                  <a:srgbClr val="503278"/>
                </a:solidFill>
                <a:latin typeface="Arial" panose="020B0604020202020204" pitchFamily="34" charset="0"/>
                <a:cs typeface="Arial" panose="020B0604020202020204" pitchFamily="34" charset="0"/>
              </a:defRPr>
            </a:lvl1pPr>
          </a:lstStyle>
          <a:p>
            <a:r>
              <a:rPr lang="en-US" dirty="0"/>
              <a:t>QUESTIONS?</a:t>
            </a:r>
          </a:p>
        </p:txBody>
      </p:sp>
    </p:spTree>
    <p:extLst>
      <p:ext uri="{BB962C8B-B14F-4D97-AF65-F5344CB8AC3E}">
        <p14:creationId xmlns:p14="http://schemas.microsoft.com/office/powerpoint/2010/main" val="996713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Main content with photo">
    <p:spTree>
      <p:nvGrpSpPr>
        <p:cNvPr id="1" name=""/>
        <p:cNvGrpSpPr/>
        <p:nvPr/>
      </p:nvGrpSpPr>
      <p:grpSpPr>
        <a:xfrm>
          <a:off x="0" y="0"/>
          <a:ext cx="0" cy="0"/>
          <a:chOff x="0" y="0"/>
          <a:chExt cx="0" cy="0"/>
        </a:xfrm>
      </p:grpSpPr>
      <p:sp>
        <p:nvSpPr>
          <p:cNvPr id="7" name="Rectangle 6"/>
          <p:cNvSpPr/>
          <p:nvPr userDrawn="1"/>
        </p:nvSpPr>
        <p:spPr>
          <a:xfrm>
            <a:off x="0" y="156100"/>
            <a:ext cx="12192000" cy="389652"/>
          </a:xfrm>
          <a:prstGeom prst="rect">
            <a:avLst/>
          </a:prstGeom>
          <a:solidFill>
            <a:srgbClr val="50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B800"/>
              </a:solidFill>
            </a:endParaRPr>
          </a:p>
        </p:txBody>
      </p:sp>
      <p:sp>
        <p:nvSpPr>
          <p:cNvPr id="13" name="Content Placeholder 2"/>
          <p:cNvSpPr>
            <a:spLocks noGrp="1"/>
          </p:cNvSpPr>
          <p:nvPr>
            <p:ph idx="13"/>
          </p:nvPr>
        </p:nvSpPr>
        <p:spPr>
          <a:xfrm>
            <a:off x="180870" y="216812"/>
            <a:ext cx="2679923" cy="369116"/>
          </a:xfrm>
        </p:spPr>
        <p:txBody>
          <a:bodyPr>
            <a:normAutofit/>
          </a:bodyPr>
          <a:lstStyle>
            <a:lvl1pPr marL="0" indent="0">
              <a:lnSpc>
                <a:spcPct val="100000"/>
              </a:lnSpc>
              <a:spcBef>
                <a:spcPts val="0"/>
              </a:spcBef>
              <a:buFontTx/>
              <a:buNone/>
              <a:defRPr sz="1200">
                <a:solidFill>
                  <a:schemeClr val="bg1"/>
                </a:solidFill>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2200">
                <a:latin typeface="Arial" panose="020B0604020202020204" pitchFamily="34" charset="0"/>
                <a:cs typeface="Arial" panose="020B0604020202020204" pitchFamily="34" charset="0"/>
              </a:defRPr>
            </a:lvl3pPr>
            <a:lvl4pPr>
              <a:defRPr sz="2200">
                <a:latin typeface="Arial" panose="020B0604020202020204" pitchFamily="34" charset="0"/>
                <a:cs typeface="Arial" panose="020B0604020202020204" pitchFamily="34" charset="0"/>
              </a:defRPr>
            </a:lvl4pPr>
            <a:lvl5pPr>
              <a:defRPr sz="2200">
                <a:latin typeface="Arial" panose="020B0604020202020204" pitchFamily="34" charset="0"/>
                <a:cs typeface="Arial" panose="020B0604020202020204" pitchFamily="34" charset="0"/>
              </a:defRPr>
            </a:lvl5pPr>
          </a:lstStyle>
          <a:p>
            <a:pPr lvl="0"/>
            <a:r>
              <a:rPr lang="en-US"/>
              <a:t>Click to edit Master text styles</a:t>
            </a:r>
          </a:p>
        </p:txBody>
      </p:sp>
      <p:sp>
        <p:nvSpPr>
          <p:cNvPr id="2" name="Title 1"/>
          <p:cNvSpPr>
            <a:spLocks noGrp="1"/>
          </p:cNvSpPr>
          <p:nvPr>
            <p:ph type="title"/>
          </p:nvPr>
        </p:nvSpPr>
        <p:spPr>
          <a:xfrm>
            <a:off x="649108" y="1044030"/>
            <a:ext cx="11542891" cy="671819"/>
          </a:xfrm>
        </p:spPr>
        <p:txBody>
          <a:bodyPr>
            <a:normAutofit/>
          </a:bodyPr>
          <a:lstStyle>
            <a:lvl1pPr>
              <a:defRPr sz="4000" b="1">
                <a:solidFill>
                  <a:srgbClr val="503278"/>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649108" y="1894244"/>
            <a:ext cx="6741396" cy="3877056"/>
          </a:xfrm>
        </p:spPr>
        <p:txBody>
          <a:bodyPr>
            <a:normAutofit/>
          </a:bodyPr>
          <a:lstStyle>
            <a:lvl1pPr>
              <a:lnSpc>
                <a:spcPct val="100000"/>
              </a:lnSpc>
              <a:spcBef>
                <a:spcPts val="0"/>
              </a:spcBef>
              <a:defRPr sz="2200">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2200">
                <a:latin typeface="Arial" panose="020B0604020202020204" pitchFamily="34" charset="0"/>
                <a:cs typeface="Arial" panose="020B0604020202020204" pitchFamily="34" charset="0"/>
              </a:defRPr>
            </a:lvl3pPr>
            <a:lvl4pPr>
              <a:defRPr sz="2200">
                <a:latin typeface="Arial" panose="020B0604020202020204" pitchFamily="34" charset="0"/>
                <a:cs typeface="Arial" panose="020B0604020202020204" pitchFamily="34" charset="0"/>
              </a:defRPr>
            </a:lvl4pPr>
            <a:lvl5pPr>
              <a:defRPr sz="2200">
                <a:latin typeface="Arial" panose="020B0604020202020204" pitchFamily="34" charset="0"/>
                <a:cs typeface="Arial" panose="020B0604020202020204" pitchFamily="34" charset="0"/>
              </a:defRPr>
            </a:lvl5pPr>
          </a:lstStyle>
          <a:p>
            <a:pPr lvl="0"/>
            <a:r>
              <a:rPr lang="en-US"/>
              <a:t>Click to edit Master text styles</a:t>
            </a:r>
          </a:p>
        </p:txBody>
      </p:sp>
      <p:sp>
        <p:nvSpPr>
          <p:cNvPr id="8" name="Rectangle 7"/>
          <p:cNvSpPr/>
          <p:nvPr userDrawn="1"/>
        </p:nvSpPr>
        <p:spPr>
          <a:xfrm>
            <a:off x="0" y="15"/>
            <a:ext cx="12192000" cy="156085"/>
          </a:xfrm>
          <a:prstGeom prst="rect">
            <a:avLst/>
          </a:prstGeom>
          <a:solidFill>
            <a:srgbClr val="F2B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9267930" y="164487"/>
            <a:ext cx="2743200" cy="365125"/>
          </a:xfrm>
        </p:spPr>
        <p:txBody>
          <a:bodyPr/>
          <a:lstStyle>
            <a:lvl1pPr>
              <a:defRPr>
                <a:solidFill>
                  <a:schemeClr val="bg1"/>
                </a:solidFill>
                <a:latin typeface="Arial" panose="020B0604020202020204" pitchFamily="34" charset="0"/>
                <a:cs typeface="Arial" panose="020B0604020202020204" pitchFamily="34" charset="0"/>
              </a:defRPr>
            </a:lvl1pPr>
          </a:lstStyle>
          <a:p>
            <a:fld id="{779CE241-D0B9-4A07-956F-A7D985E32B95}" type="slidenum">
              <a:rPr lang="en-US" smtClean="0"/>
              <a:pPr/>
              <a:t>‹#›</a:t>
            </a:fld>
            <a:endParaRPr lang="en-US"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92116" y="6408029"/>
            <a:ext cx="1799884" cy="449971"/>
          </a:xfrm>
          <a:prstGeom prst="rect">
            <a:avLst/>
          </a:prstGeom>
        </p:spPr>
      </p:pic>
      <p:pic>
        <p:nvPicPr>
          <p:cNvPr id="9" name="Picture 8" descr="browser_dreamstime_m_23939274.jp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99247" y="1894243"/>
            <a:ext cx="4492752" cy="3877056"/>
          </a:xfrm>
          <a:prstGeom prst="rect">
            <a:avLst/>
          </a:prstGeom>
        </p:spPr>
      </p:pic>
    </p:spTree>
    <p:extLst>
      <p:ext uri="{BB962C8B-B14F-4D97-AF65-F5344CB8AC3E}">
        <p14:creationId xmlns:p14="http://schemas.microsoft.com/office/powerpoint/2010/main" val="942096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Last Slide">
    <p:spTree>
      <p:nvGrpSpPr>
        <p:cNvPr id="1" name=""/>
        <p:cNvGrpSpPr/>
        <p:nvPr/>
      </p:nvGrpSpPr>
      <p:grpSpPr>
        <a:xfrm>
          <a:off x="0" y="0"/>
          <a:ext cx="0" cy="0"/>
          <a:chOff x="0" y="0"/>
          <a:chExt cx="0" cy="0"/>
        </a:xfrm>
      </p:grpSpPr>
      <p:sp>
        <p:nvSpPr>
          <p:cNvPr id="6" name="Rectangle 5"/>
          <p:cNvSpPr/>
          <p:nvPr userDrawn="1"/>
        </p:nvSpPr>
        <p:spPr>
          <a:xfrm>
            <a:off x="0" y="5670940"/>
            <a:ext cx="12192000" cy="1198605"/>
          </a:xfrm>
          <a:prstGeom prst="rect">
            <a:avLst/>
          </a:prstGeom>
          <a:solidFill>
            <a:srgbClr val="50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0" y="5545570"/>
            <a:ext cx="12192000" cy="125370"/>
          </a:xfrm>
          <a:prstGeom prst="rect">
            <a:avLst/>
          </a:prstGeom>
          <a:solidFill>
            <a:srgbClr val="F2B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34765" y="6421215"/>
            <a:ext cx="2620973" cy="434136"/>
          </a:xfrm>
          <a:prstGeom prst="rect">
            <a:avLst/>
          </a:prstGeom>
        </p:spPr>
      </p:pic>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0004" y="1532238"/>
            <a:ext cx="4014862" cy="2463113"/>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15" name="Rectangle 14"/>
          <p:cNvSpPr/>
          <p:nvPr userDrawn="1"/>
        </p:nvSpPr>
        <p:spPr>
          <a:xfrm>
            <a:off x="0" y="156100"/>
            <a:ext cx="12192000" cy="389652"/>
          </a:xfrm>
          <a:prstGeom prst="rect">
            <a:avLst/>
          </a:prstGeom>
          <a:solidFill>
            <a:srgbClr val="50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B800"/>
              </a:solidFill>
            </a:endParaRPr>
          </a:p>
        </p:txBody>
      </p:sp>
      <p:sp>
        <p:nvSpPr>
          <p:cNvPr id="16" name="Rectangle 15"/>
          <p:cNvSpPr/>
          <p:nvPr userDrawn="1"/>
        </p:nvSpPr>
        <p:spPr>
          <a:xfrm>
            <a:off x="0" y="15"/>
            <a:ext cx="12192000" cy="156085"/>
          </a:xfrm>
          <a:prstGeom prst="rect">
            <a:avLst/>
          </a:prstGeom>
          <a:solidFill>
            <a:srgbClr val="F2B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25265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4_Title and Content">
    <p:spTree>
      <p:nvGrpSpPr>
        <p:cNvPr id="1" name=""/>
        <p:cNvGrpSpPr/>
        <p:nvPr/>
      </p:nvGrpSpPr>
      <p:grpSpPr>
        <a:xfrm>
          <a:off x="0" y="0"/>
          <a:ext cx="0" cy="0"/>
          <a:chOff x="0" y="0"/>
          <a:chExt cx="0" cy="0"/>
        </a:xfrm>
      </p:grpSpPr>
      <p:sp>
        <p:nvSpPr>
          <p:cNvPr id="7" name="Rectangle 6"/>
          <p:cNvSpPr/>
          <p:nvPr userDrawn="1"/>
        </p:nvSpPr>
        <p:spPr>
          <a:xfrm>
            <a:off x="0" y="156100"/>
            <a:ext cx="12192000" cy="389652"/>
          </a:xfrm>
          <a:prstGeom prst="rect">
            <a:avLst/>
          </a:prstGeom>
          <a:solidFill>
            <a:srgbClr val="503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2B800"/>
              </a:solidFill>
            </a:endParaRPr>
          </a:p>
        </p:txBody>
      </p:sp>
      <p:sp>
        <p:nvSpPr>
          <p:cNvPr id="2" name="Title 1"/>
          <p:cNvSpPr>
            <a:spLocks noGrp="1"/>
          </p:cNvSpPr>
          <p:nvPr>
            <p:ph type="title"/>
          </p:nvPr>
        </p:nvSpPr>
        <p:spPr>
          <a:xfrm>
            <a:off x="649109" y="1044030"/>
            <a:ext cx="7357844" cy="671819"/>
          </a:xfrm>
        </p:spPr>
        <p:txBody>
          <a:bodyPr>
            <a:normAutofit/>
          </a:bodyPr>
          <a:lstStyle>
            <a:lvl1pPr>
              <a:defRPr sz="4000" b="1">
                <a:solidFill>
                  <a:srgbClr val="503278"/>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49109" y="1905001"/>
            <a:ext cx="7013895" cy="4062937"/>
          </a:xfrm>
        </p:spPr>
        <p:txBody>
          <a:bodyPr>
            <a:normAutofit/>
          </a:bodyPr>
          <a:lstStyle>
            <a:lvl1pPr>
              <a:lnSpc>
                <a:spcPct val="100000"/>
              </a:lnSpc>
              <a:spcBef>
                <a:spcPts val="0"/>
              </a:spcBef>
              <a:defRPr sz="2200">
                <a:latin typeface="Arial" panose="020B0604020202020204" pitchFamily="34" charset="0"/>
                <a:cs typeface="Arial" panose="020B0604020202020204" pitchFamily="34" charset="0"/>
              </a:defRPr>
            </a:lvl1pPr>
            <a:lvl2pPr>
              <a:defRPr sz="2200">
                <a:latin typeface="Arial" panose="020B0604020202020204" pitchFamily="34" charset="0"/>
                <a:cs typeface="Arial" panose="020B0604020202020204" pitchFamily="34" charset="0"/>
              </a:defRPr>
            </a:lvl2pPr>
            <a:lvl3pPr>
              <a:defRPr sz="2200">
                <a:latin typeface="Arial" panose="020B0604020202020204" pitchFamily="34" charset="0"/>
                <a:cs typeface="Arial" panose="020B0604020202020204" pitchFamily="34" charset="0"/>
              </a:defRPr>
            </a:lvl3pPr>
            <a:lvl4pPr>
              <a:defRPr sz="2200">
                <a:latin typeface="Arial" panose="020B0604020202020204" pitchFamily="34" charset="0"/>
                <a:cs typeface="Arial" panose="020B0604020202020204" pitchFamily="34" charset="0"/>
              </a:defRPr>
            </a:lvl4pPr>
            <a:lvl5pPr>
              <a:defRPr sz="2200">
                <a:latin typeface="Arial" panose="020B0604020202020204" pitchFamily="34" charset="0"/>
                <a:cs typeface="Arial" panose="020B0604020202020204" pitchFamily="34" charset="0"/>
              </a:defRPr>
            </a:lvl5pPr>
          </a:lstStyle>
          <a:p>
            <a:pPr lvl="0"/>
            <a:r>
              <a:rPr lang="en-US"/>
              <a:t>Click to edit Master text styles</a:t>
            </a:r>
          </a:p>
        </p:txBody>
      </p:sp>
      <p:sp>
        <p:nvSpPr>
          <p:cNvPr id="8" name="Rectangle 7"/>
          <p:cNvSpPr/>
          <p:nvPr userDrawn="1"/>
        </p:nvSpPr>
        <p:spPr>
          <a:xfrm>
            <a:off x="0" y="15"/>
            <a:ext cx="12192000" cy="156085"/>
          </a:xfrm>
          <a:prstGeom prst="rect">
            <a:avLst/>
          </a:prstGeom>
          <a:solidFill>
            <a:srgbClr val="F2B80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12"/>
          </p:nvPr>
        </p:nvSpPr>
        <p:spPr>
          <a:xfrm>
            <a:off x="9267930" y="164487"/>
            <a:ext cx="2743200" cy="365125"/>
          </a:xfrm>
        </p:spPr>
        <p:txBody>
          <a:bodyPr/>
          <a:lstStyle>
            <a:lvl1pPr>
              <a:defRPr>
                <a:solidFill>
                  <a:schemeClr val="bg1"/>
                </a:solidFill>
                <a:latin typeface="Arial" panose="020B0604020202020204" pitchFamily="34" charset="0"/>
                <a:cs typeface="Arial" panose="020B0604020202020204" pitchFamily="34" charset="0"/>
              </a:defRPr>
            </a:lvl1pPr>
          </a:lstStyle>
          <a:p>
            <a:fld id="{779CE241-D0B9-4A07-956F-A7D985E32B95}" type="slidenum">
              <a:rPr lang="en-US" smtClean="0"/>
              <a:pPr/>
              <a:t>‹#›</a:t>
            </a:fld>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92116" y="6408029"/>
            <a:ext cx="1799884" cy="449971"/>
          </a:xfrm>
          <a:prstGeom prst="rect">
            <a:avLst/>
          </a:prstGeom>
        </p:spPr>
      </p:pic>
    </p:spTree>
    <p:extLst>
      <p:ext uri="{BB962C8B-B14F-4D97-AF65-F5344CB8AC3E}">
        <p14:creationId xmlns:p14="http://schemas.microsoft.com/office/powerpoint/2010/main" val="1971944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E8899-1B0B-47D4-92F6-3E6D885BFB3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C3C32A4-13CC-4C31-892B-AC227A150A5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9C85915-B6D4-463B-91DF-9BF41D4017A4}"/>
              </a:ext>
            </a:extLst>
          </p:cNvPr>
          <p:cNvSpPr>
            <a:spLocks noGrp="1"/>
          </p:cNvSpPr>
          <p:nvPr>
            <p:ph type="dt" sz="half" idx="10"/>
          </p:nvPr>
        </p:nvSpPr>
        <p:spPr/>
        <p:txBody>
          <a:bodyPr/>
          <a:lstStyle/>
          <a:p>
            <a:fld id="{544067C3-82EF-4378-A1D3-947320F6A2BF}" type="datetimeFigureOut">
              <a:rPr lang="en-US" smtClean="0"/>
              <a:t>9/7/2017</a:t>
            </a:fld>
            <a:endParaRPr lang="en-US"/>
          </a:p>
        </p:txBody>
      </p:sp>
      <p:sp>
        <p:nvSpPr>
          <p:cNvPr id="5" name="Footer Placeholder 4">
            <a:extLst>
              <a:ext uri="{FF2B5EF4-FFF2-40B4-BE49-F238E27FC236}">
                <a16:creationId xmlns:a16="http://schemas.microsoft.com/office/drawing/2014/main" id="{CCA98CDA-C6D6-4B96-85B6-1E6F361A3C1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8E1762-6C3F-454B-AF47-0DBF1CE8A6A2}"/>
              </a:ext>
            </a:extLst>
          </p:cNvPr>
          <p:cNvSpPr>
            <a:spLocks noGrp="1"/>
          </p:cNvSpPr>
          <p:nvPr>
            <p:ph type="sldNum" sz="quarter" idx="12"/>
          </p:nvPr>
        </p:nvSpPr>
        <p:spPr/>
        <p:txBody>
          <a:bodyPr/>
          <a:lstStyle/>
          <a:p>
            <a:fld id="{8DD58235-C7E4-4025-981D-F6A290070112}" type="slidenum">
              <a:rPr lang="en-US" smtClean="0"/>
              <a:t>‹#›</a:t>
            </a:fld>
            <a:endParaRPr lang="en-US"/>
          </a:p>
        </p:txBody>
      </p:sp>
    </p:spTree>
    <p:extLst>
      <p:ext uri="{BB962C8B-B14F-4D97-AF65-F5344CB8AC3E}">
        <p14:creationId xmlns:p14="http://schemas.microsoft.com/office/powerpoint/2010/main" val="1166925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768EE8-2548-4B81-96CA-2A79AF6555F1}" type="slidenum">
              <a:rPr lang="en-US" smtClean="0"/>
              <a:t>‹#›</a:t>
            </a:fld>
            <a:endParaRPr lang="en-US" dirty="0"/>
          </a:p>
        </p:txBody>
      </p:sp>
    </p:spTree>
    <p:extLst>
      <p:ext uri="{BB962C8B-B14F-4D97-AF65-F5344CB8AC3E}">
        <p14:creationId xmlns:p14="http://schemas.microsoft.com/office/powerpoint/2010/main" val="34840922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2" r:id="rId5"/>
    <p:sldLayoutId id="2147483655" r:id="rId6"/>
    <p:sldLayoutId id="2147483656" r:id="rId7"/>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mailto:futureofintegratedcare@health.ny.gov"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hyperlink" Target="https://www.health.ny.gov/health_care/medicaid/redesign/dsrip/2017/docs/2017-06-02_mltc.pdf" TargetMode="External"/><Relationship Id="rId5" Type="http://schemas.openxmlformats.org/officeDocument/2006/relationships/hyperlink" Target="https://www.health.ny.gov/health_care/medicaid/redesign/mrt90/index.htm" TargetMode="External"/><Relationship Id="rId4" Type="http://schemas.openxmlformats.org/officeDocument/2006/relationships/hyperlink" Target="https://www.health.ny.gov/health_care/medicaid/redesign/mrt_101.ht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FutureofIntegratedCare@health.ny.gov"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3"/>
          </p:nvPr>
        </p:nvSpPr>
        <p:spPr>
          <a:xfrm>
            <a:off x="216815" y="6413503"/>
            <a:ext cx="11014727" cy="331375"/>
          </a:xfrm>
        </p:spPr>
        <p:txBody>
          <a:bodyPr>
            <a:noAutofit/>
          </a:bodyPr>
          <a:lstStyle/>
          <a:p>
            <a:pPr>
              <a:lnSpc>
                <a:spcPct val="150000"/>
              </a:lnSpc>
            </a:pPr>
            <a:r>
              <a:rPr lang="en-US" sz="1600" dirty="0"/>
              <a:t>September 7, 2017</a:t>
            </a:r>
          </a:p>
        </p:txBody>
      </p:sp>
      <p:sp>
        <p:nvSpPr>
          <p:cNvPr id="10" name="Title 1"/>
          <p:cNvSpPr txBox="1">
            <a:spLocks/>
          </p:cNvSpPr>
          <p:nvPr/>
        </p:nvSpPr>
        <p:spPr>
          <a:xfrm>
            <a:off x="0" y="556183"/>
            <a:ext cx="12192000" cy="1317587"/>
          </a:xfrm>
          <a:prstGeom prst="rect">
            <a:avLst/>
          </a:prstGeom>
          <a:noFill/>
          <a:ln>
            <a:noFill/>
          </a:ln>
        </p:spPr>
        <p:txBody>
          <a:bodyPr vert="horz" lIns="91440" tIns="45720" rIns="91440" bIns="45720" rtlCol="0" anchor="ctr">
            <a:noAutofit/>
          </a:bodyPr>
          <a:lstStyle>
            <a:lvl1pPr algn="l" defTabSz="914400" rtl="0" eaLnBrk="1" latinLnBrk="0" hangingPunct="1">
              <a:lnSpc>
                <a:spcPct val="90000"/>
              </a:lnSpc>
              <a:spcBef>
                <a:spcPct val="0"/>
              </a:spcBef>
              <a:buNone/>
              <a:defRPr sz="3200" b="1" kern="1200">
                <a:solidFill>
                  <a:srgbClr val="503278"/>
                </a:solidFill>
                <a:latin typeface="Arial" panose="020B0604020202020204" pitchFamily="34" charset="0"/>
                <a:ea typeface="+mj-ea"/>
                <a:cs typeface="Arial" panose="020B0604020202020204" pitchFamily="34" charset="0"/>
              </a:defRPr>
            </a:lvl1pPr>
          </a:lstStyle>
          <a:p>
            <a:pPr algn="ctr">
              <a:lnSpc>
                <a:spcPct val="100000"/>
              </a:lnSpc>
            </a:pPr>
            <a:br>
              <a:rPr lang="en-US" sz="3500" dirty="0"/>
            </a:br>
            <a:r>
              <a:rPr lang="en-US" sz="4800" dirty="0">
                <a:solidFill>
                  <a:schemeClr val="accent4">
                    <a:lumMod val="60000"/>
                    <a:lumOff val="40000"/>
                  </a:schemeClr>
                </a:solidFill>
                <a:effectLst>
                  <a:outerShdw blurRad="38100" dist="38100" dir="2700000" algn="tl">
                    <a:srgbClr val="000000">
                      <a:alpha val="43137"/>
                    </a:srgbClr>
                  </a:outerShdw>
                </a:effectLst>
                <a:latin typeface="Arial Narrow" panose="020B0606020202030204" pitchFamily="34" charset="0"/>
              </a:rPr>
              <a:t>The Future of Integrated Care in New York State</a:t>
            </a:r>
          </a:p>
          <a:p>
            <a:pPr algn="ctr">
              <a:lnSpc>
                <a:spcPct val="100000"/>
              </a:lnSpc>
            </a:pPr>
            <a:r>
              <a:rPr lang="en-US" sz="4800" dirty="0">
                <a:solidFill>
                  <a:schemeClr val="accent4">
                    <a:lumMod val="60000"/>
                    <a:lumOff val="40000"/>
                  </a:schemeClr>
                </a:solidFill>
                <a:effectLst>
                  <a:outerShdw blurRad="38100" dist="38100" dir="2700000" algn="tl">
                    <a:srgbClr val="000000">
                      <a:alpha val="43137"/>
                    </a:srgbClr>
                  </a:outerShdw>
                </a:effectLst>
                <a:latin typeface="Arial Narrow" panose="020B0606020202030204" pitchFamily="34" charset="0"/>
              </a:rPr>
              <a:t>Stakeholder </a:t>
            </a:r>
            <a:r>
              <a:rPr lang="en-US" sz="4800" dirty="0">
                <a:solidFill>
                  <a:srgbClr val="C00000"/>
                </a:solidFill>
                <a:effectLst>
                  <a:outerShdw blurRad="38100" dist="38100" dir="2700000" algn="tl">
                    <a:srgbClr val="000000">
                      <a:alpha val="43137"/>
                    </a:srgbClr>
                  </a:outerShdw>
                </a:effectLst>
                <a:latin typeface="Arial Narrow" panose="020B0606020202030204" pitchFamily="34" charset="0"/>
              </a:rPr>
              <a:t>Session #2</a:t>
            </a:r>
            <a:endParaRPr lang="en-US" sz="4100" dirty="0">
              <a:solidFill>
                <a:srgbClr val="C00000"/>
              </a:solidFill>
              <a:effectLst>
                <a:outerShdw blurRad="38100" dist="38100" dir="2700000" algn="tl">
                  <a:srgbClr val="000000">
                    <a:alpha val="43137"/>
                  </a:srgbClr>
                </a:outerShdw>
              </a:effectLst>
              <a:latin typeface="Arial Narrow" panose="020B0606020202030204" pitchFamily="34" charset="0"/>
            </a:endParaRPr>
          </a:p>
          <a:p>
            <a:pPr>
              <a:lnSpc>
                <a:spcPct val="100000"/>
              </a:lnSpc>
            </a:pPr>
            <a:br>
              <a:rPr lang="en-US" sz="3500" dirty="0">
                <a:solidFill>
                  <a:srgbClr val="0070C0"/>
                </a:solidFill>
              </a:rPr>
            </a:br>
            <a:endParaRPr lang="en-US" sz="3500" dirty="0">
              <a:solidFill>
                <a:srgbClr val="0070C0"/>
              </a:solidFill>
            </a:endParaRPr>
          </a:p>
        </p:txBody>
      </p:sp>
    </p:spTree>
    <p:extLst>
      <p:ext uri="{BB962C8B-B14F-4D97-AF65-F5344CB8AC3E}">
        <p14:creationId xmlns:p14="http://schemas.microsoft.com/office/powerpoint/2010/main" val="779969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00060-CADE-4EF0-84CB-E3B4F70A0033}"/>
              </a:ext>
            </a:extLst>
          </p:cNvPr>
          <p:cNvSpPr>
            <a:spLocks noGrp="1"/>
          </p:cNvSpPr>
          <p:nvPr>
            <p:ph type="ctrTitle"/>
          </p:nvPr>
        </p:nvSpPr>
        <p:spPr/>
        <p:txBody>
          <a:bodyPr/>
          <a:lstStyle/>
          <a:p>
            <a:r>
              <a:rPr lang="en-US" dirty="0"/>
              <a:t>Existing Covered Services</a:t>
            </a:r>
          </a:p>
        </p:txBody>
      </p:sp>
      <p:sp>
        <p:nvSpPr>
          <p:cNvPr id="3" name="Subtitle 2">
            <a:extLst>
              <a:ext uri="{FF2B5EF4-FFF2-40B4-BE49-F238E27FC236}">
                <a16:creationId xmlns:a16="http://schemas.microsoft.com/office/drawing/2014/main" id="{97E26A06-012E-4300-BF79-0709C5BB9E54}"/>
              </a:ext>
            </a:extLst>
          </p:cNvPr>
          <p:cNvSpPr>
            <a:spLocks noGrp="1"/>
          </p:cNvSpPr>
          <p:nvPr>
            <p:ph type="subTitle" idx="1"/>
          </p:nvPr>
        </p:nvSpPr>
        <p:spPr/>
        <p:txBody>
          <a:bodyPr/>
          <a:lstStyle/>
          <a:p>
            <a:r>
              <a:rPr lang="en-US" dirty="0"/>
              <a:t>The attached is a list of the services covered in one (or more) of the existing integrated programs.  </a:t>
            </a:r>
          </a:p>
        </p:txBody>
      </p:sp>
    </p:spTree>
    <p:extLst>
      <p:ext uri="{BB962C8B-B14F-4D97-AF65-F5344CB8AC3E}">
        <p14:creationId xmlns:p14="http://schemas.microsoft.com/office/powerpoint/2010/main" val="3293759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779CE241-D0B9-4A07-956F-A7D985E32B95}" type="slidenum">
              <a:rPr lang="en-US" smtClean="0"/>
              <a:pPr/>
              <a:t>11</a:t>
            </a:fld>
            <a:endParaRPr lang="en-US" dirty="0"/>
          </a:p>
        </p:txBody>
      </p:sp>
      <p:sp>
        <p:nvSpPr>
          <p:cNvPr id="10" name="Rectangle 9"/>
          <p:cNvSpPr/>
          <p:nvPr/>
        </p:nvSpPr>
        <p:spPr>
          <a:xfrm>
            <a:off x="406400" y="1470137"/>
            <a:ext cx="6299201" cy="5447645"/>
          </a:xfrm>
          <a:prstGeom prst="rect">
            <a:avLst/>
          </a:prstGeom>
        </p:spPr>
        <p:txBody>
          <a:bodyPr wrap="square">
            <a:spAutoFit/>
          </a:bodyPr>
          <a:lstStyle/>
          <a:p>
            <a:r>
              <a:rPr lang="en-US" sz="1200" dirty="0">
                <a:cs typeface="Arial" panose="020B0604020202020204" pitchFamily="34" charset="0"/>
              </a:rPr>
              <a:t>Abdominal Aortic Aneurism Screening </a:t>
            </a:r>
          </a:p>
          <a:p>
            <a:r>
              <a:rPr lang="en-US" sz="1200" dirty="0">
                <a:cs typeface="Arial" panose="020B0604020202020204" pitchFamily="34" charset="0"/>
              </a:rPr>
              <a:t>Adult Day Health Care </a:t>
            </a:r>
          </a:p>
          <a:p>
            <a:r>
              <a:rPr lang="en-US" sz="1200" dirty="0">
                <a:cs typeface="Arial" panose="020B0604020202020204" pitchFamily="34" charset="0"/>
              </a:rPr>
              <a:t>AIDS Adult Day Health Care </a:t>
            </a:r>
          </a:p>
          <a:p>
            <a:r>
              <a:rPr lang="en-US" sz="1200" dirty="0">
                <a:cs typeface="Arial" panose="020B0604020202020204" pitchFamily="34" charset="0"/>
              </a:rPr>
              <a:t>Ambulance </a:t>
            </a:r>
          </a:p>
          <a:p>
            <a:r>
              <a:rPr lang="en-US" sz="1200" dirty="0">
                <a:cs typeface="Arial" panose="020B0604020202020204" pitchFamily="34" charset="0"/>
              </a:rPr>
              <a:t>Ambulatory Surgical Centers </a:t>
            </a:r>
          </a:p>
          <a:p>
            <a:r>
              <a:rPr lang="en-US" sz="1200" dirty="0">
                <a:cs typeface="Arial" panose="020B0604020202020204" pitchFamily="34" charset="0"/>
              </a:rPr>
              <a:t>Assertive Community Treatment (ACT) </a:t>
            </a:r>
          </a:p>
          <a:p>
            <a:r>
              <a:rPr lang="en-US" sz="1200" dirty="0">
                <a:cs typeface="Arial" panose="020B0604020202020204" pitchFamily="34" charset="0"/>
              </a:rPr>
              <a:t>Assisted Living Services </a:t>
            </a:r>
          </a:p>
          <a:p>
            <a:r>
              <a:rPr lang="en-US" sz="1200" dirty="0">
                <a:cs typeface="Arial" panose="020B0604020202020204" pitchFamily="34" charset="0"/>
              </a:rPr>
              <a:t>Assistive Technology (State Plan and Supplemental to State Plan) </a:t>
            </a:r>
          </a:p>
          <a:p>
            <a:r>
              <a:rPr lang="en-US" sz="1200" dirty="0">
                <a:cs typeface="Arial" panose="020B0604020202020204" pitchFamily="34" charset="0"/>
              </a:rPr>
              <a:t>Bone Mass Measurement </a:t>
            </a:r>
          </a:p>
          <a:p>
            <a:r>
              <a:rPr lang="en-US" sz="1200" dirty="0">
                <a:cs typeface="Arial" panose="020B0604020202020204" pitchFamily="34" charset="0"/>
              </a:rPr>
              <a:t>Breast Cancer Screening (Mammograms) </a:t>
            </a:r>
          </a:p>
          <a:p>
            <a:r>
              <a:rPr lang="en-US" sz="1200" dirty="0">
                <a:cs typeface="Arial" panose="020B0604020202020204" pitchFamily="34" charset="0"/>
              </a:rPr>
              <a:t>Cardiac Rehabilitation Services </a:t>
            </a:r>
          </a:p>
          <a:p>
            <a:r>
              <a:rPr lang="en-US" sz="1200" dirty="0">
                <a:cs typeface="Arial" panose="020B0604020202020204" pitchFamily="34" charset="0"/>
              </a:rPr>
              <a:t>Cardiovascular Disease Risk Reduction Visit (therapy for heart disease) </a:t>
            </a:r>
          </a:p>
          <a:p>
            <a:r>
              <a:rPr lang="en-US" sz="1200" dirty="0">
                <a:cs typeface="Arial" panose="020B0604020202020204" pitchFamily="34" charset="0"/>
              </a:rPr>
              <a:t>Cardiovascular Disease Screening and Testing </a:t>
            </a:r>
          </a:p>
          <a:p>
            <a:r>
              <a:rPr lang="en-US" sz="1200" dirty="0">
                <a:cs typeface="Arial" panose="020B0604020202020204" pitchFamily="34" charset="0"/>
              </a:rPr>
              <a:t>Care Management (Service Coordination) </a:t>
            </a:r>
          </a:p>
          <a:p>
            <a:r>
              <a:rPr lang="en-US" sz="1200" dirty="0">
                <a:cs typeface="Arial" panose="020B0604020202020204" pitchFamily="34" charset="0"/>
              </a:rPr>
              <a:t>Cervical and Vaginal Cancer Screening </a:t>
            </a:r>
          </a:p>
          <a:p>
            <a:r>
              <a:rPr lang="en-US" sz="1200" dirty="0">
                <a:cs typeface="Arial" panose="020B0604020202020204" pitchFamily="34" charset="0"/>
              </a:rPr>
              <a:t>Chemotherapy </a:t>
            </a:r>
          </a:p>
          <a:p>
            <a:r>
              <a:rPr lang="en-US" sz="1200" dirty="0">
                <a:cs typeface="Arial" panose="020B0604020202020204" pitchFamily="34" charset="0"/>
              </a:rPr>
              <a:t>Chiropractic </a:t>
            </a:r>
          </a:p>
          <a:p>
            <a:r>
              <a:rPr lang="en-US" sz="1200" dirty="0">
                <a:cs typeface="Arial" panose="020B0604020202020204" pitchFamily="34" charset="0"/>
              </a:rPr>
              <a:t>Colorectal Screening </a:t>
            </a:r>
          </a:p>
          <a:p>
            <a:r>
              <a:rPr lang="en-US" sz="1200" dirty="0">
                <a:cs typeface="Arial" panose="020B0604020202020204" pitchFamily="34" charset="0"/>
              </a:rPr>
              <a:t>Community Integration Counseling </a:t>
            </a:r>
          </a:p>
          <a:p>
            <a:r>
              <a:rPr lang="en-US" sz="1200" dirty="0">
                <a:cs typeface="Arial" panose="020B0604020202020204" pitchFamily="34" charset="0"/>
              </a:rPr>
              <a:t>Community Transitional Services </a:t>
            </a:r>
          </a:p>
          <a:p>
            <a:r>
              <a:rPr lang="en-US" sz="1200" dirty="0"/>
              <a:t>Comprehensive Psychiatric Emergency Programs (CPEP)</a:t>
            </a:r>
            <a:endParaRPr lang="en-US" sz="1200" dirty="0">
              <a:cs typeface="Arial" panose="020B0604020202020204" pitchFamily="34" charset="0"/>
            </a:endParaRPr>
          </a:p>
          <a:p>
            <a:r>
              <a:rPr lang="en-US" sz="1200" dirty="0">
                <a:cs typeface="Arial" panose="020B0604020202020204" pitchFamily="34" charset="0"/>
              </a:rPr>
              <a:t>Consumer Directed Personal Assistance Services </a:t>
            </a:r>
          </a:p>
          <a:p>
            <a:r>
              <a:rPr lang="en-US" sz="1200" dirty="0">
                <a:cs typeface="Arial" panose="020B0604020202020204" pitchFamily="34" charset="0"/>
              </a:rPr>
              <a:t>Continuing Day Treatment </a:t>
            </a:r>
          </a:p>
          <a:p>
            <a:r>
              <a:rPr lang="en-US" sz="1200" dirty="0">
                <a:cs typeface="Arial" panose="020B0604020202020204" pitchFamily="34" charset="0"/>
              </a:rPr>
              <a:t>Crisis Intervention Services</a:t>
            </a:r>
          </a:p>
          <a:p>
            <a:r>
              <a:rPr lang="en-US" sz="1200" dirty="0">
                <a:cs typeface="Arial" panose="020B0604020202020204" pitchFamily="34" charset="0"/>
              </a:rPr>
              <a:t>Defibrillator (implantable automatic) </a:t>
            </a:r>
          </a:p>
          <a:p>
            <a:r>
              <a:rPr lang="en-US" sz="1200" dirty="0">
                <a:cs typeface="Arial" panose="020B0604020202020204" pitchFamily="34" charset="0"/>
              </a:rPr>
              <a:t>Dental </a:t>
            </a:r>
          </a:p>
          <a:p>
            <a:r>
              <a:rPr lang="en-US" sz="1200" dirty="0">
                <a:cs typeface="Arial" panose="020B0604020202020204" pitchFamily="34" charset="0"/>
              </a:rPr>
              <a:t>Depression Screening </a:t>
            </a:r>
          </a:p>
          <a:p>
            <a:r>
              <a:rPr lang="en-US" sz="1200" dirty="0">
                <a:cs typeface="Arial" panose="020B0604020202020204" pitchFamily="34" charset="0"/>
              </a:rPr>
              <a:t>Diabetes Monitoring (Self)</a:t>
            </a:r>
          </a:p>
          <a:p>
            <a:endParaRPr lang="en-US" sz="1200" dirty="0">
              <a:cs typeface="Arial" panose="020B0604020202020204" pitchFamily="34" charset="0"/>
            </a:endParaRPr>
          </a:p>
        </p:txBody>
      </p:sp>
      <p:sp>
        <p:nvSpPr>
          <p:cNvPr id="12" name="Rectangle 11"/>
          <p:cNvSpPr/>
          <p:nvPr/>
        </p:nvSpPr>
        <p:spPr>
          <a:xfrm>
            <a:off x="4937760" y="1470138"/>
            <a:ext cx="6195060" cy="5447645"/>
          </a:xfrm>
          <a:prstGeom prst="rect">
            <a:avLst/>
          </a:prstGeom>
        </p:spPr>
        <p:txBody>
          <a:bodyPr wrap="square">
            <a:spAutoFit/>
          </a:bodyPr>
          <a:lstStyle/>
          <a:p>
            <a:r>
              <a:rPr lang="en-US" sz="1200" dirty="0">
                <a:cs typeface="Arial" panose="020B0604020202020204" pitchFamily="34" charset="0"/>
              </a:rPr>
              <a:t>Diabetes Supplies </a:t>
            </a:r>
          </a:p>
          <a:p>
            <a:r>
              <a:rPr lang="en-US" sz="1200" dirty="0">
                <a:cs typeface="Arial" panose="020B0604020202020204" pitchFamily="34" charset="0"/>
              </a:rPr>
              <a:t>Diabetic Therapeutic Shoes or Inserts </a:t>
            </a:r>
          </a:p>
          <a:p>
            <a:r>
              <a:rPr lang="en-US" sz="1200" dirty="0">
                <a:cs typeface="Arial" panose="020B0604020202020204" pitchFamily="34" charset="0"/>
              </a:rPr>
              <a:t>Diagnostic Testing </a:t>
            </a:r>
          </a:p>
          <a:p>
            <a:r>
              <a:rPr lang="en-US" sz="1200" dirty="0">
                <a:cs typeface="Arial" panose="020B0604020202020204" pitchFamily="34" charset="0"/>
              </a:rPr>
              <a:t>Durable Medical Equipment (DME) </a:t>
            </a:r>
          </a:p>
          <a:p>
            <a:r>
              <a:rPr lang="en-US" sz="1200" dirty="0">
                <a:cs typeface="Arial" panose="020B0604020202020204" pitchFamily="34" charset="0"/>
              </a:rPr>
              <a:t>Emergency Care </a:t>
            </a:r>
          </a:p>
          <a:p>
            <a:r>
              <a:rPr lang="en-US" sz="1200" dirty="0">
                <a:cs typeface="Arial" panose="020B0604020202020204" pitchFamily="34" charset="0"/>
              </a:rPr>
              <a:t>Environmental Modifications </a:t>
            </a:r>
          </a:p>
          <a:p>
            <a:r>
              <a:rPr lang="en-US" sz="1200" dirty="0">
                <a:cs typeface="Arial" panose="020B0604020202020204" pitchFamily="34" charset="0"/>
              </a:rPr>
              <a:t>Family Planning Services </a:t>
            </a:r>
          </a:p>
          <a:p>
            <a:r>
              <a:rPr lang="en-US" sz="1200" dirty="0">
                <a:cs typeface="Arial" panose="020B0604020202020204" pitchFamily="34" charset="0"/>
              </a:rPr>
              <a:t>HCSS</a:t>
            </a:r>
          </a:p>
          <a:p>
            <a:r>
              <a:rPr lang="en-US" sz="1200" dirty="0">
                <a:cs typeface="Arial" panose="020B0604020202020204" pitchFamily="34" charset="0"/>
              </a:rPr>
              <a:t>Health/Wellness Education</a:t>
            </a:r>
          </a:p>
          <a:p>
            <a:r>
              <a:rPr lang="en-US" sz="1200" dirty="0">
                <a:cs typeface="Arial" panose="020B0604020202020204" pitchFamily="34" charset="0"/>
              </a:rPr>
              <a:t>Hearing Services </a:t>
            </a:r>
          </a:p>
          <a:p>
            <a:r>
              <a:rPr lang="en-US" sz="1200" dirty="0">
                <a:cs typeface="Arial" panose="020B0604020202020204" pitchFamily="34" charset="0"/>
              </a:rPr>
              <a:t>HIV Screening</a:t>
            </a:r>
          </a:p>
          <a:p>
            <a:r>
              <a:rPr lang="en-US" sz="1200" dirty="0">
                <a:cs typeface="Arial" panose="020B0604020202020204" pitchFamily="34" charset="0"/>
              </a:rPr>
              <a:t>Home Delivery and Congregate meals </a:t>
            </a:r>
          </a:p>
          <a:p>
            <a:r>
              <a:rPr lang="en-US" sz="1200" dirty="0">
                <a:cs typeface="Arial" panose="020B0604020202020204" pitchFamily="34" charset="0"/>
              </a:rPr>
              <a:t>Home Health</a:t>
            </a:r>
          </a:p>
          <a:p>
            <a:r>
              <a:rPr lang="en-US" sz="1200" dirty="0">
                <a:cs typeface="Arial" panose="020B0604020202020204" pitchFamily="34" charset="0"/>
              </a:rPr>
              <a:t>Home Infusion Bundled Services </a:t>
            </a:r>
          </a:p>
          <a:p>
            <a:r>
              <a:rPr lang="en-US" sz="1200" dirty="0">
                <a:cs typeface="Arial" panose="020B0604020202020204" pitchFamily="34" charset="0"/>
              </a:rPr>
              <a:t>Home Infusion Supplies + Administration + Part D Home Infusion Drugs </a:t>
            </a:r>
          </a:p>
          <a:p>
            <a:r>
              <a:rPr lang="en-US" sz="1200" dirty="0">
                <a:cs typeface="Arial" panose="020B0604020202020204" pitchFamily="34" charset="0"/>
              </a:rPr>
              <a:t>Home Maintenance Services </a:t>
            </a:r>
          </a:p>
          <a:p>
            <a:r>
              <a:rPr lang="en-US" sz="1200" dirty="0">
                <a:cs typeface="Arial" panose="020B0604020202020204" pitchFamily="34" charset="0"/>
              </a:rPr>
              <a:t>Home Visits by Medical Personnel </a:t>
            </a:r>
          </a:p>
          <a:p>
            <a:r>
              <a:rPr lang="en-US" sz="1200" dirty="0">
                <a:cs typeface="Arial" panose="020B0604020202020204" pitchFamily="34" charset="0"/>
              </a:rPr>
              <a:t>Immunizations </a:t>
            </a:r>
          </a:p>
          <a:p>
            <a:r>
              <a:rPr lang="en-US" sz="1200" dirty="0">
                <a:cs typeface="Arial" panose="020B0604020202020204" pitchFamily="34" charset="0"/>
              </a:rPr>
              <a:t>Independent Living Skills and Training </a:t>
            </a:r>
          </a:p>
          <a:p>
            <a:r>
              <a:rPr lang="en-US" sz="1200" dirty="0">
                <a:cs typeface="Arial" panose="020B0604020202020204" pitchFamily="34" charset="0"/>
              </a:rPr>
              <a:t>Inpatient Hospital Care (including Substance Abuse and Rehabilitation Services) </a:t>
            </a:r>
          </a:p>
          <a:p>
            <a:r>
              <a:rPr lang="en-US" sz="1200" dirty="0">
                <a:cs typeface="Arial" panose="020B0604020202020204" pitchFamily="34" charset="0"/>
              </a:rPr>
              <a:t>Inpatient Mental Healthcare </a:t>
            </a:r>
          </a:p>
          <a:p>
            <a:r>
              <a:rPr lang="en-US" sz="1200" dirty="0">
                <a:cs typeface="Arial" panose="020B0604020202020204" pitchFamily="34" charset="0"/>
              </a:rPr>
              <a:t>Inpatient Mental Health over 190-day Lifetime Limit </a:t>
            </a:r>
          </a:p>
          <a:p>
            <a:r>
              <a:rPr lang="en-US" sz="1200" dirty="0">
                <a:cs typeface="Arial" panose="020B0604020202020204" pitchFamily="34" charset="0"/>
              </a:rPr>
              <a:t>Intensive Psychiatric Rehabilitation Treatment Programs </a:t>
            </a:r>
          </a:p>
          <a:p>
            <a:r>
              <a:rPr lang="en-US" sz="1200" dirty="0">
                <a:cs typeface="Arial" panose="020B0604020202020204" pitchFamily="34" charset="0"/>
              </a:rPr>
              <a:t>Inpatient Services during a Non-covered Inpatient Stay </a:t>
            </a:r>
          </a:p>
          <a:p>
            <a:r>
              <a:rPr lang="en-US" sz="1200" dirty="0">
                <a:cs typeface="Arial" panose="020B0604020202020204" pitchFamily="34" charset="0"/>
              </a:rPr>
              <a:t>Kidney Disease Services (including ESRD services) </a:t>
            </a:r>
          </a:p>
          <a:p>
            <a:r>
              <a:rPr lang="en-US" sz="1200" dirty="0">
                <a:cs typeface="Arial" panose="020B0604020202020204" pitchFamily="34" charset="0"/>
              </a:rPr>
              <a:t>Mammograms </a:t>
            </a:r>
          </a:p>
          <a:p>
            <a:r>
              <a:rPr lang="en-US" sz="1200" dirty="0">
                <a:cs typeface="Arial" panose="020B0604020202020204" pitchFamily="34" charset="0"/>
              </a:rPr>
              <a:t>Medicaid Pharmacy Benefits as Allowed by State Law </a:t>
            </a:r>
          </a:p>
          <a:p>
            <a:endParaRPr lang="en-US" sz="1200" dirty="0">
              <a:cs typeface="Arial" panose="020B0604020202020204" pitchFamily="34" charset="0"/>
            </a:endParaRPr>
          </a:p>
        </p:txBody>
      </p:sp>
      <p:sp>
        <p:nvSpPr>
          <p:cNvPr id="7" name="Title 2"/>
          <p:cNvSpPr>
            <a:spLocks noGrp="1"/>
          </p:cNvSpPr>
          <p:nvPr>
            <p:ph type="title"/>
          </p:nvPr>
        </p:nvSpPr>
        <p:spPr>
          <a:xfrm>
            <a:off x="537225" y="798318"/>
            <a:ext cx="10244178" cy="671819"/>
          </a:xfrm>
        </p:spPr>
        <p:txBody>
          <a:bodyPr>
            <a:normAutofit/>
          </a:bodyPr>
          <a:lstStyle/>
          <a:p>
            <a:r>
              <a:rPr lang="en-US" sz="3600" dirty="0">
                <a:latin typeface="+mn-lt"/>
              </a:rPr>
              <a:t>Existing Covered Items and Services</a:t>
            </a:r>
          </a:p>
        </p:txBody>
      </p:sp>
    </p:spTree>
    <p:extLst>
      <p:ext uri="{BB962C8B-B14F-4D97-AF65-F5344CB8AC3E}">
        <p14:creationId xmlns:p14="http://schemas.microsoft.com/office/powerpoint/2010/main" val="2861623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779CE241-D0B9-4A07-956F-A7D985E32B95}" type="slidenum">
              <a:rPr lang="en-US" smtClean="0"/>
              <a:pPr/>
              <a:t>12</a:t>
            </a:fld>
            <a:endParaRPr lang="en-US" dirty="0"/>
          </a:p>
        </p:txBody>
      </p:sp>
      <p:sp>
        <p:nvSpPr>
          <p:cNvPr id="8" name="Rectangle 7"/>
          <p:cNvSpPr/>
          <p:nvPr/>
        </p:nvSpPr>
        <p:spPr>
          <a:xfrm>
            <a:off x="630120" y="1333573"/>
            <a:ext cx="4994028" cy="5786199"/>
          </a:xfrm>
          <a:prstGeom prst="rect">
            <a:avLst/>
          </a:prstGeom>
        </p:spPr>
        <p:txBody>
          <a:bodyPr wrap="square">
            <a:spAutoFit/>
          </a:bodyPr>
          <a:lstStyle/>
          <a:p>
            <a:r>
              <a:rPr lang="en-US" sz="1200" dirty="0">
                <a:cs typeface="Arial" panose="020B0604020202020204" pitchFamily="34" charset="0"/>
              </a:rPr>
              <a:t>Medical Nutrition Therapy</a:t>
            </a:r>
          </a:p>
          <a:p>
            <a:r>
              <a:rPr lang="en-US" sz="1200" dirty="0">
                <a:cs typeface="Arial" panose="020B0604020202020204" pitchFamily="34" charset="0"/>
              </a:rPr>
              <a:t>Medicare Part B Prescription Drugs </a:t>
            </a:r>
          </a:p>
          <a:p>
            <a:r>
              <a:rPr lang="en-US" sz="1200" dirty="0">
                <a:cs typeface="Arial" panose="020B0604020202020204" pitchFamily="34" charset="0"/>
              </a:rPr>
              <a:t>Medicare Part D Prescription Drug Benefit as Approved by CMS </a:t>
            </a:r>
          </a:p>
          <a:p>
            <a:r>
              <a:rPr lang="en-US" sz="1200" dirty="0">
                <a:cs typeface="Arial" panose="020B0604020202020204" pitchFamily="34" charset="0"/>
              </a:rPr>
              <a:t>Medication Therapy Management </a:t>
            </a:r>
          </a:p>
          <a:p>
            <a:r>
              <a:rPr lang="en-US" sz="1200" dirty="0">
                <a:cs typeface="Arial" panose="020B0604020202020204" pitchFamily="34" charset="0"/>
              </a:rPr>
              <a:t>Mobile Mental Health Treatment </a:t>
            </a:r>
          </a:p>
          <a:p>
            <a:r>
              <a:rPr lang="en-US" sz="1200" dirty="0">
                <a:cs typeface="Arial" panose="020B0604020202020204" pitchFamily="34" charset="0"/>
              </a:rPr>
              <a:t>Moving Assistance </a:t>
            </a:r>
          </a:p>
          <a:p>
            <a:r>
              <a:rPr lang="en-US" sz="1200" dirty="0">
                <a:cs typeface="Arial" panose="020B0604020202020204" pitchFamily="34" charset="0"/>
              </a:rPr>
              <a:t>Non-Emergency Transportation </a:t>
            </a:r>
          </a:p>
          <a:p>
            <a:r>
              <a:rPr lang="en-US" sz="1200" dirty="0">
                <a:cs typeface="Arial" panose="020B0604020202020204" pitchFamily="34" charset="0"/>
              </a:rPr>
              <a:t>Nursing Homes</a:t>
            </a:r>
          </a:p>
          <a:p>
            <a:r>
              <a:rPr lang="en-US" sz="1200" dirty="0">
                <a:cs typeface="Arial" panose="020B0604020202020204" pitchFamily="34" charset="0"/>
              </a:rPr>
              <a:t>Nursing Hotline </a:t>
            </a:r>
          </a:p>
          <a:p>
            <a:r>
              <a:rPr lang="en-US" sz="1200" dirty="0">
                <a:cs typeface="Arial" panose="020B0604020202020204" pitchFamily="34" charset="0"/>
              </a:rPr>
              <a:t>Nutrition (includes Nutritional Counseling and Educational Services) </a:t>
            </a:r>
          </a:p>
          <a:p>
            <a:r>
              <a:rPr lang="en-US" sz="1200" dirty="0">
                <a:cs typeface="Arial" panose="020B0604020202020204" pitchFamily="34" charset="0"/>
              </a:rPr>
              <a:t>New York State Office of Mental Health Licensed Community Residences </a:t>
            </a:r>
          </a:p>
          <a:p>
            <a:r>
              <a:rPr lang="en-US" sz="1200" dirty="0">
                <a:cs typeface="Arial" panose="020B0604020202020204" pitchFamily="34" charset="0"/>
              </a:rPr>
              <a:t>Obesity Screening and Therapy to Keep Weight Down </a:t>
            </a:r>
          </a:p>
          <a:p>
            <a:r>
              <a:rPr lang="en-US" sz="1200" dirty="0">
                <a:cs typeface="Arial" panose="020B0604020202020204" pitchFamily="34" charset="0"/>
              </a:rPr>
              <a:t>Opioid Treatment Services – Substance Abuse </a:t>
            </a:r>
          </a:p>
          <a:p>
            <a:r>
              <a:rPr lang="en-US" sz="1200" dirty="0">
                <a:cs typeface="Arial" panose="020B0604020202020204" pitchFamily="34" charset="0"/>
              </a:rPr>
              <a:t>Other Health Care Professional Services </a:t>
            </a:r>
          </a:p>
          <a:p>
            <a:r>
              <a:rPr lang="en-US" sz="1200" dirty="0">
                <a:cs typeface="Arial" panose="020B0604020202020204" pitchFamily="34" charset="0"/>
              </a:rPr>
              <a:t>Other Supportive Services the Interdisciplinary Team Determines Necessary </a:t>
            </a:r>
          </a:p>
          <a:p>
            <a:r>
              <a:rPr lang="en-US" sz="1200" dirty="0">
                <a:cs typeface="Arial" panose="020B0604020202020204" pitchFamily="34" charset="0"/>
              </a:rPr>
              <a:t>Outpatient Blood Services </a:t>
            </a:r>
          </a:p>
          <a:p>
            <a:r>
              <a:rPr lang="en-US" sz="1200" dirty="0">
                <a:cs typeface="Arial" panose="020B0604020202020204" pitchFamily="34" charset="0"/>
              </a:rPr>
              <a:t>Outpatient Hospital Services </a:t>
            </a:r>
          </a:p>
          <a:p>
            <a:r>
              <a:rPr lang="en-US" sz="1200" dirty="0">
                <a:cs typeface="Arial" panose="020B0604020202020204" pitchFamily="34" charset="0"/>
              </a:rPr>
              <a:t>Outpatient – Medically Supervised Withdrawal- Substance Abuse </a:t>
            </a:r>
          </a:p>
          <a:p>
            <a:r>
              <a:rPr lang="en-US" sz="1200" dirty="0">
                <a:cs typeface="Arial" panose="020B0604020202020204" pitchFamily="34" charset="0"/>
              </a:rPr>
              <a:t>Outpatient Mental Health </a:t>
            </a:r>
          </a:p>
          <a:p>
            <a:r>
              <a:rPr lang="en-US" sz="1200" dirty="0">
                <a:cs typeface="Arial" panose="020B0604020202020204" pitchFamily="34" charset="0"/>
              </a:rPr>
              <a:t>Outpatient Rehabilitation (OT, PT, Speech) </a:t>
            </a:r>
          </a:p>
          <a:p>
            <a:r>
              <a:rPr lang="en-US" sz="1200" dirty="0">
                <a:cs typeface="Arial" panose="020B0604020202020204" pitchFamily="34" charset="0"/>
              </a:rPr>
              <a:t>Outpatient Substance Abuse </a:t>
            </a:r>
          </a:p>
          <a:p>
            <a:r>
              <a:rPr lang="en-US" sz="1200" dirty="0">
                <a:cs typeface="Arial" panose="020B0604020202020204" pitchFamily="34" charset="0"/>
              </a:rPr>
              <a:t>Outpatient Surgery </a:t>
            </a:r>
          </a:p>
          <a:p>
            <a:r>
              <a:rPr lang="en-US" sz="1200" dirty="0">
                <a:cs typeface="Arial" panose="020B0604020202020204" pitchFamily="34" charset="0"/>
              </a:rPr>
              <a:t>Palliative Care </a:t>
            </a:r>
          </a:p>
          <a:p>
            <a:r>
              <a:rPr lang="en-US" sz="1200" dirty="0">
                <a:cs typeface="Arial" panose="020B0604020202020204" pitchFamily="34" charset="0"/>
              </a:rPr>
              <a:t>Pap Smear and Pelvic Exams </a:t>
            </a:r>
          </a:p>
          <a:p>
            <a:r>
              <a:rPr lang="en-US" sz="1200" dirty="0">
                <a:cs typeface="Arial" panose="020B0604020202020204" pitchFamily="34" charset="0"/>
              </a:rPr>
              <a:t>Partial Hospitalization (Medicaid) </a:t>
            </a:r>
          </a:p>
          <a:p>
            <a:r>
              <a:rPr lang="en-US" sz="1200" dirty="0">
                <a:cs typeface="Arial" panose="020B0604020202020204" pitchFamily="34" charset="0"/>
              </a:rPr>
              <a:t>Partial Hospitalization (Medicare) </a:t>
            </a:r>
          </a:p>
          <a:p>
            <a:r>
              <a:rPr lang="en-US" sz="1200" dirty="0">
                <a:cs typeface="Arial" panose="020B0604020202020204" pitchFamily="34" charset="0"/>
              </a:rPr>
              <a:t>PCP Office Visits </a:t>
            </a:r>
          </a:p>
          <a:p>
            <a:r>
              <a:rPr lang="en-US" sz="1200" dirty="0">
                <a:cs typeface="Arial" panose="020B0604020202020204" pitchFamily="34" charset="0"/>
              </a:rPr>
              <a:t>Peer-Delivered Services </a:t>
            </a:r>
          </a:p>
          <a:p>
            <a:r>
              <a:rPr lang="en-US" sz="1200" dirty="0">
                <a:cs typeface="Arial" panose="020B0604020202020204" pitchFamily="34" charset="0"/>
              </a:rPr>
              <a:t>Peer Mentoring </a:t>
            </a:r>
          </a:p>
          <a:p>
            <a:endParaRPr lang="en-US" sz="1100" dirty="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p:txBody>
      </p:sp>
      <p:sp>
        <p:nvSpPr>
          <p:cNvPr id="9" name="Rectangle 8"/>
          <p:cNvSpPr/>
          <p:nvPr/>
        </p:nvSpPr>
        <p:spPr>
          <a:xfrm>
            <a:off x="5707380" y="1333573"/>
            <a:ext cx="4254880" cy="5447645"/>
          </a:xfrm>
          <a:prstGeom prst="rect">
            <a:avLst/>
          </a:prstGeom>
        </p:spPr>
        <p:txBody>
          <a:bodyPr wrap="square">
            <a:spAutoFit/>
          </a:bodyPr>
          <a:lstStyle/>
          <a:p>
            <a:r>
              <a:rPr lang="en-US" sz="1200" dirty="0">
                <a:cs typeface="Arial" panose="020B0604020202020204" pitchFamily="34" charset="0"/>
              </a:rPr>
              <a:t>Personal Care Services </a:t>
            </a:r>
          </a:p>
          <a:p>
            <a:r>
              <a:rPr lang="en-US" sz="1200" dirty="0">
                <a:cs typeface="Arial" panose="020B0604020202020204" pitchFamily="34" charset="0"/>
              </a:rPr>
              <a:t>Personal Emergency Response Services (PERS) </a:t>
            </a:r>
          </a:p>
          <a:p>
            <a:r>
              <a:rPr lang="en-US" sz="1200" dirty="0">
                <a:cs typeface="Arial" panose="020B0604020202020204" pitchFamily="34" charset="0"/>
              </a:rPr>
              <a:t>Personalized Recovery Oriented Services (PROS) </a:t>
            </a:r>
          </a:p>
          <a:p>
            <a:r>
              <a:rPr lang="en-US" sz="1200" dirty="0">
                <a:cs typeface="Arial" panose="020B0604020202020204" pitchFamily="34" charset="0"/>
              </a:rPr>
              <a:t>Podiatry </a:t>
            </a:r>
          </a:p>
          <a:p>
            <a:r>
              <a:rPr lang="en-US" sz="1200" dirty="0">
                <a:cs typeface="Arial" panose="020B0604020202020204" pitchFamily="34" charset="0"/>
              </a:rPr>
              <a:t>Positive Behavioral Interventions and Support</a:t>
            </a:r>
          </a:p>
          <a:p>
            <a:r>
              <a:rPr lang="en-US" sz="1200" dirty="0">
                <a:cs typeface="Arial" panose="020B0604020202020204" pitchFamily="34" charset="0"/>
              </a:rPr>
              <a:t>Preventive Services </a:t>
            </a:r>
          </a:p>
          <a:p>
            <a:r>
              <a:rPr lang="en-US" sz="1200" dirty="0">
                <a:cs typeface="Arial" panose="020B0604020202020204" pitchFamily="34" charset="0"/>
              </a:rPr>
              <a:t>Private Duty Nursing</a:t>
            </a:r>
          </a:p>
          <a:p>
            <a:r>
              <a:rPr lang="en-US" sz="1200" dirty="0">
                <a:cs typeface="Arial" panose="020B0604020202020204" pitchFamily="34" charset="0"/>
              </a:rPr>
              <a:t>Prostate Cancer Screening</a:t>
            </a:r>
          </a:p>
          <a:p>
            <a:r>
              <a:rPr lang="en-US" sz="1200" dirty="0">
                <a:cs typeface="Arial" panose="020B0604020202020204" pitchFamily="34" charset="0"/>
              </a:rPr>
              <a:t>Prosthetics</a:t>
            </a:r>
          </a:p>
          <a:p>
            <a:r>
              <a:rPr lang="en-US" sz="1200" dirty="0">
                <a:cs typeface="Arial" panose="020B0604020202020204" pitchFamily="34" charset="0"/>
              </a:rPr>
              <a:t>Pulmonary Rehabilitation Services</a:t>
            </a:r>
          </a:p>
          <a:p>
            <a:r>
              <a:rPr lang="en-US" sz="1200" dirty="0">
                <a:cs typeface="Arial" panose="020B0604020202020204" pitchFamily="34" charset="0"/>
              </a:rPr>
              <a:t>Residential Addiction Services</a:t>
            </a:r>
          </a:p>
          <a:p>
            <a:r>
              <a:rPr lang="en-US" sz="1200" dirty="0">
                <a:cs typeface="Arial" panose="020B0604020202020204" pitchFamily="34" charset="0"/>
              </a:rPr>
              <a:t>Respiratory Care Services</a:t>
            </a:r>
          </a:p>
          <a:p>
            <a:r>
              <a:rPr lang="en-US" sz="1200" dirty="0">
                <a:cs typeface="Arial" panose="020B0604020202020204" pitchFamily="34" charset="0"/>
              </a:rPr>
              <a:t>Respite</a:t>
            </a:r>
          </a:p>
          <a:p>
            <a:r>
              <a:rPr lang="en-US" sz="1200" dirty="0">
                <a:cs typeface="Arial" panose="020B0604020202020204" pitchFamily="34" charset="0"/>
              </a:rPr>
              <a:t>Routine Physical Exam 1/year</a:t>
            </a:r>
          </a:p>
          <a:p>
            <a:r>
              <a:rPr lang="en-US" sz="1200" dirty="0">
                <a:cs typeface="Arial" panose="020B0604020202020204" pitchFamily="34" charset="0"/>
              </a:rPr>
              <a:t>Sexually Transmitted Infections (STIs) Screening and Counseling</a:t>
            </a:r>
          </a:p>
          <a:p>
            <a:r>
              <a:rPr lang="en-US" sz="1200" dirty="0">
                <a:cs typeface="Arial" panose="020B0604020202020204" pitchFamily="34" charset="0"/>
              </a:rPr>
              <a:t>Skilled Nursing Facility</a:t>
            </a:r>
          </a:p>
          <a:p>
            <a:r>
              <a:rPr lang="en-US" sz="1200" dirty="0">
                <a:cs typeface="Arial" panose="020B0604020202020204" pitchFamily="34" charset="0"/>
              </a:rPr>
              <a:t>Smoking and Tobacco Cessation </a:t>
            </a:r>
          </a:p>
          <a:p>
            <a:r>
              <a:rPr lang="en-US" sz="1200" dirty="0">
                <a:cs typeface="Arial" panose="020B0604020202020204" pitchFamily="34" charset="0"/>
              </a:rPr>
              <a:t>Social and Environmental Supports </a:t>
            </a:r>
          </a:p>
          <a:p>
            <a:r>
              <a:rPr lang="en-US" sz="1200" dirty="0">
                <a:cs typeface="Arial" panose="020B0604020202020204" pitchFamily="34" charset="0"/>
              </a:rPr>
              <a:t>Social Day Care</a:t>
            </a:r>
          </a:p>
          <a:p>
            <a:r>
              <a:rPr lang="en-US" sz="1200" dirty="0">
                <a:cs typeface="Arial" panose="020B0604020202020204" pitchFamily="34" charset="0"/>
              </a:rPr>
              <a:t>Social Day Care Transportation</a:t>
            </a:r>
          </a:p>
          <a:p>
            <a:r>
              <a:rPr lang="en-US" sz="1200" dirty="0">
                <a:cs typeface="Arial" panose="020B0604020202020204" pitchFamily="34" charset="0"/>
              </a:rPr>
              <a:t>Specialist Office Visits</a:t>
            </a:r>
          </a:p>
          <a:p>
            <a:r>
              <a:rPr lang="en-US" sz="1200" dirty="0">
                <a:cs typeface="Arial" panose="020B0604020202020204" pitchFamily="34" charset="0"/>
              </a:rPr>
              <a:t>Structured Day Program</a:t>
            </a:r>
          </a:p>
          <a:p>
            <a:r>
              <a:rPr lang="en-US" sz="1200" dirty="0">
                <a:cs typeface="Arial" panose="020B0604020202020204" pitchFamily="34" charset="0"/>
              </a:rPr>
              <a:t>Substance Abuse Program</a:t>
            </a:r>
          </a:p>
          <a:p>
            <a:r>
              <a:rPr lang="en-US" sz="1200" dirty="0">
                <a:cs typeface="Arial" panose="020B0604020202020204" pitchFamily="34" charset="0"/>
              </a:rPr>
              <a:t>Telehealth</a:t>
            </a:r>
          </a:p>
          <a:p>
            <a:r>
              <a:rPr lang="en-US" sz="1200" dirty="0">
                <a:cs typeface="Arial" panose="020B0604020202020204" pitchFamily="34" charset="0"/>
              </a:rPr>
              <a:t>Transportation</a:t>
            </a:r>
          </a:p>
          <a:p>
            <a:r>
              <a:rPr lang="en-US" sz="1200" dirty="0">
                <a:cs typeface="Arial" panose="020B0604020202020204" pitchFamily="34" charset="0"/>
              </a:rPr>
              <a:t>Urgent Care </a:t>
            </a:r>
          </a:p>
          <a:p>
            <a:r>
              <a:rPr lang="en-US" sz="1200" dirty="0">
                <a:cs typeface="Arial" panose="020B0604020202020204" pitchFamily="34" charset="0"/>
              </a:rPr>
              <a:t>Vision Care Services </a:t>
            </a:r>
          </a:p>
          <a:p>
            <a:r>
              <a:rPr lang="en-US" sz="1200" dirty="0">
                <a:cs typeface="Arial" panose="020B0604020202020204" pitchFamily="34" charset="0"/>
              </a:rPr>
              <a:t>“Welcome to Medicare” Preventive Visit</a:t>
            </a:r>
          </a:p>
          <a:p>
            <a:r>
              <a:rPr lang="en-US" sz="1200" dirty="0">
                <a:cs typeface="Arial" panose="020B0604020202020204" pitchFamily="34" charset="0"/>
              </a:rPr>
              <a:t>Wellness Counseling</a:t>
            </a:r>
          </a:p>
        </p:txBody>
      </p:sp>
      <p:sp>
        <p:nvSpPr>
          <p:cNvPr id="10" name="Title 2"/>
          <p:cNvSpPr>
            <a:spLocks noGrp="1"/>
          </p:cNvSpPr>
          <p:nvPr>
            <p:ph type="title"/>
          </p:nvPr>
        </p:nvSpPr>
        <p:spPr>
          <a:xfrm>
            <a:off x="630120" y="661754"/>
            <a:ext cx="10244178" cy="671819"/>
          </a:xfrm>
        </p:spPr>
        <p:txBody>
          <a:bodyPr>
            <a:normAutofit/>
          </a:bodyPr>
          <a:lstStyle/>
          <a:p>
            <a:r>
              <a:rPr lang="en-US" sz="3600" dirty="0">
                <a:latin typeface="+mn-lt"/>
              </a:rPr>
              <a:t>Existing Covered Items and Services</a:t>
            </a:r>
          </a:p>
        </p:txBody>
      </p:sp>
    </p:spTree>
    <p:extLst>
      <p:ext uri="{BB962C8B-B14F-4D97-AF65-F5344CB8AC3E}">
        <p14:creationId xmlns:p14="http://schemas.microsoft.com/office/powerpoint/2010/main" val="3611344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B492C52-9213-4733-ACDC-D4491F41EF64}"/>
              </a:ext>
            </a:extLst>
          </p:cNvPr>
          <p:cNvSpPr>
            <a:spLocks noGrp="1"/>
          </p:cNvSpPr>
          <p:nvPr>
            <p:ph idx="13"/>
          </p:nvPr>
        </p:nvSpPr>
        <p:spPr/>
        <p:txBody>
          <a:bodyPr/>
          <a:lstStyle/>
          <a:p>
            <a:endParaRPr lang="en-US"/>
          </a:p>
        </p:txBody>
      </p:sp>
      <p:sp>
        <p:nvSpPr>
          <p:cNvPr id="2" name="Title 1"/>
          <p:cNvSpPr>
            <a:spLocks noGrp="1"/>
          </p:cNvSpPr>
          <p:nvPr>
            <p:ph type="title"/>
          </p:nvPr>
        </p:nvSpPr>
        <p:spPr/>
        <p:txBody>
          <a:bodyPr>
            <a:noAutofit/>
          </a:bodyPr>
          <a:lstStyle/>
          <a:p>
            <a:endParaRPr lang="en-US" altLang="en-US" sz="3300" dirty="0">
              <a:solidFill>
                <a:srgbClr val="002060"/>
              </a:solidFill>
            </a:endParaRPr>
          </a:p>
        </p:txBody>
      </p:sp>
      <p:sp>
        <p:nvSpPr>
          <p:cNvPr id="3" name="Content Placeholder 2"/>
          <p:cNvSpPr>
            <a:spLocks noGrp="1"/>
          </p:cNvSpPr>
          <p:nvPr>
            <p:ph idx="1"/>
          </p:nvPr>
        </p:nvSpPr>
        <p:spPr>
          <a:xfrm>
            <a:off x="649109" y="1894243"/>
            <a:ext cx="10445611" cy="4062937"/>
          </a:xfrm>
        </p:spPr>
        <p:txBody>
          <a:bodyPr>
            <a:noAutofit/>
          </a:bodyPr>
          <a:lstStyle/>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sz="4800" dirty="0"/>
          </a:p>
          <a:p>
            <a:pPr marL="0" indent="0" algn="ctr" fontAlgn="base">
              <a:lnSpc>
                <a:spcPct val="120000"/>
              </a:lnSpc>
              <a:spcBef>
                <a:spcPts val="600"/>
              </a:spcBef>
              <a:spcAft>
                <a:spcPts val="600"/>
              </a:spcAft>
              <a:buClr>
                <a:srgbClr val="000000"/>
              </a:buClr>
              <a:buNone/>
            </a:pPr>
            <a:r>
              <a:rPr lang="en-US" altLang="en-US" sz="4800" dirty="0">
                <a:solidFill>
                  <a:srgbClr val="002060"/>
                </a:solidFill>
              </a:rPr>
              <a:t>Care Coordination/Care Management Elements</a:t>
            </a:r>
            <a:endParaRPr lang="en-US" dirty="0"/>
          </a:p>
        </p:txBody>
      </p:sp>
      <p:sp>
        <p:nvSpPr>
          <p:cNvPr id="4" name="Slide Number Placeholder 3"/>
          <p:cNvSpPr>
            <a:spLocks noGrp="1"/>
          </p:cNvSpPr>
          <p:nvPr>
            <p:ph type="sldNum" sz="quarter" idx="12"/>
          </p:nvPr>
        </p:nvSpPr>
        <p:spPr/>
        <p:txBody>
          <a:bodyPr/>
          <a:lstStyle/>
          <a:p>
            <a:fld id="{779CE241-D0B9-4A07-956F-A7D985E32B95}" type="slidenum">
              <a:rPr lang="en-US" smtClean="0"/>
              <a:pPr/>
              <a:t>13</a:t>
            </a:fld>
            <a:endParaRPr lang="en-US" dirty="0"/>
          </a:p>
        </p:txBody>
      </p:sp>
    </p:spTree>
    <p:extLst>
      <p:ext uri="{BB962C8B-B14F-4D97-AF65-F5344CB8AC3E}">
        <p14:creationId xmlns:p14="http://schemas.microsoft.com/office/powerpoint/2010/main" val="20966379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109" y="705657"/>
            <a:ext cx="11164390" cy="744021"/>
          </a:xfrm>
        </p:spPr>
        <p:txBody>
          <a:bodyPr>
            <a:noAutofit/>
          </a:bodyPr>
          <a:lstStyle/>
          <a:p>
            <a:pPr fontAlgn="base">
              <a:lnSpc>
                <a:spcPct val="120000"/>
              </a:lnSpc>
              <a:spcBef>
                <a:spcPts val="600"/>
              </a:spcBef>
              <a:spcAft>
                <a:spcPts val="600"/>
              </a:spcAft>
              <a:buClr>
                <a:srgbClr val="000000"/>
              </a:buClr>
            </a:pPr>
            <a:r>
              <a:rPr lang="en-US" altLang="en-US" sz="3600" dirty="0">
                <a:solidFill>
                  <a:srgbClr val="002060"/>
                </a:solidFill>
              </a:rPr>
              <a:t>Care Coordination/Care Management Elements</a:t>
            </a:r>
            <a:endParaRPr lang="en-US" sz="3600" dirty="0"/>
          </a:p>
        </p:txBody>
      </p:sp>
      <p:sp>
        <p:nvSpPr>
          <p:cNvPr id="3" name="Content Placeholder 2"/>
          <p:cNvSpPr>
            <a:spLocks noGrp="1"/>
          </p:cNvSpPr>
          <p:nvPr>
            <p:ph idx="1"/>
          </p:nvPr>
        </p:nvSpPr>
        <p:spPr>
          <a:xfrm>
            <a:off x="1027610" y="1753385"/>
            <a:ext cx="10539550" cy="5104615"/>
          </a:xfrm>
        </p:spPr>
        <p:txBody>
          <a:bodyPr>
            <a:noAutofit/>
          </a:bodyPr>
          <a:lstStyle/>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dirty="0"/>
          </a:p>
        </p:txBody>
      </p:sp>
      <p:sp>
        <p:nvSpPr>
          <p:cNvPr id="4" name="Slide Number Placeholder 3"/>
          <p:cNvSpPr>
            <a:spLocks noGrp="1"/>
          </p:cNvSpPr>
          <p:nvPr>
            <p:ph type="sldNum" sz="quarter" idx="12"/>
          </p:nvPr>
        </p:nvSpPr>
        <p:spPr/>
        <p:txBody>
          <a:bodyPr/>
          <a:lstStyle/>
          <a:p>
            <a:fld id="{779CE241-D0B9-4A07-956F-A7D985E32B95}" type="slidenum">
              <a:rPr lang="en-US" smtClean="0"/>
              <a:pPr/>
              <a:t>14</a:t>
            </a:fld>
            <a:endParaRPr lang="en-US" dirty="0"/>
          </a:p>
        </p:txBody>
      </p:sp>
      <p:graphicFrame>
        <p:nvGraphicFramePr>
          <p:cNvPr id="5" name="Content Placeholder 7">
            <a:extLst>
              <a:ext uri="{FF2B5EF4-FFF2-40B4-BE49-F238E27FC236}">
                <a16:creationId xmlns:a16="http://schemas.microsoft.com/office/drawing/2014/main" id="{B46D9D0F-32F6-4B3E-8DDA-DF75CB922B18}"/>
              </a:ext>
            </a:extLst>
          </p:cNvPr>
          <p:cNvGraphicFramePr>
            <a:graphicFrameLocks/>
          </p:cNvGraphicFramePr>
          <p:nvPr>
            <p:extLst>
              <p:ext uri="{D42A27DB-BD31-4B8C-83A1-F6EECF244321}">
                <p14:modId xmlns:p14="http://schemas.microsoft.com/office/powerpoint/2010/main" val="3348106037"/>
              </p:ext>
            </p:extLst>
          </p:nvPr>
        </p:nvGraphicFramePr>
        <p:xfrm>
          <a:off x="649108" y="1449678"/>
          <a:ext cx="10918051" cy="5584429"/>
        </p:xfrm>
        <a:graphic>
          <a:graphicData uri="http://schemas.openxmlformats.org/drawingml/2006/table">
            <a:tbl>
              <a:tblPr firstRow="1" firstCol="1" bandRow="1">
                <a:tableStyleId>{5C22544A-7EE6-4342-B048-85BDC9FD1C3A}</a:tableStyleId>
              </a:tblPr>
              <a:tblGrid>
                <a:gridCol w="3591619">
                  <a:extLst>
                    <a:ext uri="{9D8B030D-6E8A-4147-A177-3AD203B41FA5}">
                      <a16:colId xmlns:a16="http://schemas.microsoft.com/office/drawing/2014/main" val="3366621814"/>
                    </a:ext>
                  </a:extLst>
                </a:gridCol>
                <a:gridCol w="3981970">
                  <a:extLst>
                    <a:ext uri="{9D8B030D-6E8A-4147-A177-3AD203B41FA5}">
                      <a16:colId xmlns:a16="http://schemas.microsoft.com/office/drawing/2014/main" val="1618396614"/>
                    </a:ext>
                  </a:extLst>
                </a:gridCol>
                <a:gridCol w="3344462">
                  <a:extLst>
                    <a:ext uri="{9D8B030D-6E8A-4147-A177-3AD203B41FA5}">
                      <a16:colId xmlns:a16="http://schemas.microsoft.com/office/drawing/2014/main" val="2336112215"/>
                    </a:ext>
                  </a:extLst>
                </a:gridCol>
              </a:tblGrid>
              <a:tr h="707629">
                <a:tc>
                  <a:txBody>
                    <a:bodyPr/>
                    <a:lstStyle/>
                    <a:p>
                      <a:pPr marL="0" marR="0">
                        <a:lnSpc>
                          <a:spcPct val="107000"/>
                        </a:lnSpc>
                        <a:spcBef>
                          <a:spcPts val="0"/>
                        </a:spcBef>
                        <a:spcAft>
                          <a:spcPts val="0"/>
                        </a:spcAft>
                      </a:pPr>
                      <a:r>
                        <a:rPr lang="en-US" sz="2000" b="0" dirty="0">
                          <a:effectLst/>
                        </a:rPr>
                        <a:t>Fully-Integrated Duals Advantage (FIDA)</a:t>
                      </a:r>
                      <a:endParaRPr lang="en-US"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2735" marR="62735" marT="0" marB="0">
                    <a:solidFill>
                      <a:srgbClr val="5A336F"/>
                    </a:solidFill>
                  </a:tcPr>
                </a:tc>
                <a:tc>
                  <a:txBody>
                    <a:bodyPr/>
                    <a:lstStyle/>
                    <a:p>
                      <a:pPr marL="0" marR="0">
                        <a:lnSpc>
                          <a:spcPct val="107000"/>
                        </a:lnSpc>
                        <a:spcBef>
                          <a:spcPts val="0"/>
                        </a:spcBef>
                        <a:spcAft>
                          <a:spcPts val="0"/>
                        </a:spcAft>
                      </a:pPr>
                      <a:r>
                        <a:rPr lang="en-US" sz="2000" b="0" dirty="0">
                          <a:effectLst/>
                        </a:rPr>
                        <a:t>Medicaid Advantage Plus (MAP)</a:t>
                      </a:r>
                      <a:endParaRPr lang="en-US"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2735" marR="62735" marT="0" marB="0">
                    <a:solidFill>
                      <a:srgbClr val="5A336F"/>
                    </a:solidFill>
                  </a:tcPr>
                </a:tc>
                <a:tc>
                  <a:txBody>
                    <a:bodyPr/>
                    <a:lstStyle/>
                    <a:p>
                      <a:pPr marL="0" marR="0">
                        <a:lnSpc>
                          <a:spcPct val="107000"/>
                        </a:lnSpc>
                        <a:spcBef>
                          <a:spcPts val="0"/>
                        </a:spcBef>
                        <a:spcAft>
                          <a:spcPts val="0"/>
                        </a:spcAft>
                      </a:pPr>
                      <a:r>
                        <a:rPr lang="en-US" sz="2000" b="0" dirty="0">
                          <a:effectLst/>
                        </a:rPr>
                        <a:t>Program for All-Inclusive Care for the Elderly (PACE)</a:t>
                      </a:r>
                      <a:endParaRPr lang="en-US"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2735" marR="62735" marT="0" marB="0">
                    <a:solidFill>
                      <a:srgbClr val="5A336F"/>
                    </a:solidFill>
                  </a:tcPr>
                </a:tc>
                <a:extLst>
                  <a:ext uri="{0D108BD9-81ED-4DB2-BD59-A6C34878D82A}">
                    <a16:rowId xmlns:a16="http://schemas.microsoft.com/office/drawing/2014/main" val="1733877865"/>
                  </a:ext>
                </a:extLst>
              </a:tr>
              <a:tr h="4700693">
                <a:tc>
                  <a:txBody>
                    <a:bodyPr/>
                    <a:lstStyle/>
                    <a:p>
                      <a:pPr marL="342900" marR="0" lvl="0" indent="-342900">
                        <a:spcBef>
                          <a:spcPts val="0"/>
                        </a:spcBef>
                        <a:spcAft>
                          <a:spcPts val="0"/>
                        </a:spcAft>
                        <a:buFont typeface="Symbol" panose="05050102010706020507" pitchFamily="18" charset="2"/>
                        <a:buChar char=""/>
                      </a:pPr>
                      <a:r>
                        <a:rPr lang="en-US" sz="2000" b="0" dirty="0">
                          <a:solidFill>
                            <a:schemeClr val="tx1"/>
                          </a:solidFill>
                          <a:effectLst/>
                          <a:latin typeface="Calibri" panose="020F0502020204030204" pitchFamily="34" charset="0"/>
                          <a:cs typeface="Times New Roman" panose="02020603050405020304" pitchFamily="18" charset="0"/>
                        </a:rPr>
                        <a:t>Interdisciplinary Team approach to care planning.</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solidFill>
                            <a:schemeClr val="tx1"/>
                          </a:solidFill>
                          <a:effectLst/>
                          <a:latin typeface="Calibri" panose="020F0502020204030204" pitchFamily="34" charset="0"/>
                          <a:cs typeface="Times New Roman" panose="02020603050405020304" pitchFamily="18" charset="0"/>
                        </a:rPr>
                        <a:t>Many provider types are optional participants on the IDT – at the Participant’s choice.</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solidFill>
                            <a:schemeClr val="tx1"/>
                          </a:solidFill>
                          <a:effectLst/>
                          <a:latin typeface="Calibri" panose="020F0502020204030204" pitchFamily="34" charset="0"/>
                          <a:cs typeface="Times New Roman" panose="02020603050405020304" pitchFamily="18" charset="0"/>
                        </a:rPr>
                        <a:t>Care coordination for all Medicare/Medicaid (all Covered Services) as well as other psychosocial, and social needs.  </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solidFill>
                            <a:schemeClr val="tx1"/>
                          </a:solidFill>
                          <a:effectLst/>
                          <a:latin typeface="Calibri" panose="020F0502020204030204" pitchFamily="34" charset="0"/>
                          <a:cs typeface="Times New Roman" panose="02020603050405020304" pitchFamily="18" charset="0"/>
                        </a:rPr>
                        <a:t>Minimum contact frequency requirements.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solidFill>
                            <a:schemeClr val="tx1"/>
                          </a:solidFill>
                          <a:effectLst/>
                          <a:latin typeface="Calibri" panose="020F0502020204030204" pitchFamily="34" charset="0"/>
                          <a:cs typeface="Times New Roman" panose="02020603050405020304" pitchFamily="18" charset="0"/>
                        </a:rPr>
                        <a:t>In-Person contact required.</a:t>
                      </a:r>
                    </a:p>
                    <a:p>
                      <a:pPr marL="342900" marR="0" lvl="0" indent="-342900">
                        <a:spcBef>
                          <a:spcPts val="0"/>
                        </a:spcBef>
                        <a:spcAft>
                          <a:spcPts val="0"/>
                        </a:spcAft>
                        <a:buFont typeface="Symbol" panose="05050102010706020507" pitchFamily="18" charset="2"/>
                        <a:buChar char=""/>
                      </a:pPr>
                      <a:endParaRPr lang="en-US" sz="2000" b="0" dirty="0">
                        <a:solidFill>
                          <a:schemeClr val="tx1"/>
                        </a:solidFill>
                        <a:effectLst/>
                        <a:latin typeface="Calibri" panose="020F0502020204030204" pitchFamily="34" charset="0"/>
                        <a:cs typeface="Times New Roman" panose="02020603050405020304" pitchFamily="18" charset="0"/>
                      </a:endParaRPr>
                    </a:p>
                  </a:txBody>
                  <a:tcPr marL="62735" marR="62735" marT="0" marB="0">
                    <a:noFill/>
                  </a:tcPr>
                </a:tc>
                <a:tc>
                  <a:txBody>
                    <a:bodyPr/>
                    <a:lstStyle/>
                    <a:p>
                      <a:pPr marL="342900" marR="0" lvl="0" indent="-342900">
                        <a:spcBef>
                          <a:spcPts val="0"/>
                        </a:spcBef>
                        <a:spcAft>
                          <a:spcPts val="0"/>
                        </a:spcAft>
                        <a:buFont typeface="Symbol" panose="05050102010706020507" pitchFamily="18" charset="2"/>
                        <a:buChar char=""/>
                      </a:pPr>
                      <a:r>
                        <a:rPr lang="en-US" sz="2000" b="0" dirty="0">
                          <a:effectLst/>
                          <a:latin typeface="Calibri" panose="020F0502020204030204" pitchFamily="34" charset="0"/>
                          <a:cs typeface="Times New Roman" panose="02020603050405020304" pitchFamily="18" charset="0"/>
                        </a:rPr>
                        <a:t>Single Care manager conducts care planning.</a:t>
                      </a:r>
                    </a:p>
                    <a:p>
                      <a:pPr marL="342900" marR="0" lvl="0" indent="-342900">
                        <a:spcBef>
                          <a:spcPts val="0"/>
                        </a:spcBef>
                        <a:spcAft>
                          <a:spcPts val="0"/>
                        </a:spcAft>
                        <a:buFont typeface="Symbol" panose="05050102010706020507" pitchFamily="18" charset="2"/>
                        <a:buChar char=""/>
                      </a:pPr>
                      <a:r>
                        <a:rPr lang="en-US" sz="2000" b="0" dirty="0">
                          <a:effectLst/>
                          <a:latin typeface="Calibri" panose="020F0502020204030204" pitchFamily="34" charset="0"/>
                          <a:cs typeface="Times New Roman" panose="02020603050405020304" pitchFamily="18" charset="0"/>
                        </a:rPr>
                        <a:t>Care coordination for Covered Services.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solidFill>
                            <a:schemeClr val="tx1"/>
                          </a:solidFill>
                          <a:effectLst/>
                          <a:latin typeface="Calibri" panose="020F0502020204030204" pitchFamily="34" charset="0"/>
                          <a:cs typeface="Times New Roman" panose="02020603050405020304" pitchFamily="18" charset="0"/>
                        </a:rPr>
                        <a:t>Minimum contact frequency requirements.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solidFill>
                            <a:schemeClr val="tx1"/>
                          </a:solidFill>
                          <a:effectLst/>
                          <a:latin typeface="Calibri" panose="020F0502020204030204" pitchFamily="34" charset="0"/>
                          <a:cs typeface="Times New Roman" panose="02020603050405020304" pitchFamily="18" charset="0"/>
                        </a:rPr>
                        <a:t>In-Person contact required.</a:t>
                      </a:r>
                    </a:p>
                    <a:p>
                      <a:pPr marL="342900" marR="0" lvl="0" indent="-342900">
                        <a:spcBef>
                          <a:spcPts val="0"/>
                        </a:spcBef>
                        <a:spcAft>
                          <a:spcPts val="0"/>
                        </a:spcAft>
                        <a:buFont typeface="Symbol" panose="05050102010706020507" pitchFamily="18" charset="2"/>
                        <a:buChar char=""/>
                      </a:pPr>
                      <a:endParaRPr lang="en-US" sz="2000" b="0" dirty="0">
                        <a:effectLst/>
                        <a:latin typeface="Calibri" panose="020F0502020204030204" pitchFamily="34" charset="0"/>
                        <a:cs typeface="Times New Roman" panose="02020603050405020304" pitchFamily="18" charset="0"/>
                      </a:endParaRPr>
                    </a:p>
                  </a:txBody>
                  <a:tcPr marL="62735" marR="62735" marT="0" marB="0">
                    <a:noFill/>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a:solidFill>
                            <a:schemeClr val="tx1"/>
                          </a:solidFill>
                          <a:effectLst/>
                          <a:latin typeface="Calibri" panose="020F0502020204030204" pitchFamily="34" charset="0"/>
                          <a:cs typeface="Times New Roman" panose="02020603050405020304" pitchFamily="18" charset="0"/>
                        </a:rPr>
                        <a:t>Interdisciplinary Team approach to care planning.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a:solidFill>
                            <a:schemeClr val="dk1"/>
                          </a:solidFill>
                          <a:effectLst/>
                          <a:latin typeface="+mn-lt"/>
                          <a:ea typeface="+mn-ea"/>
                          <a:cs typeface="+mn-cs"/>
                        </a:rPr>
                        <a:t>Mandated participation in IDT by specified disciplines.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a:solidFill>
                            <a:schemeClr val="dk1"/>
                          </a:solidFill>
                          <a:effectLst/>
                          <a:latin typeface="+mn-lt"/>
                          <a:ea typeface="+mn-ea"/>
                          <a:cs typeface="+mn-cs"/>
                        </a:rPr>
                        <a:t>Mandated process and elements for IDT care planning.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a:solidFill>
                            <a:schemeClr val="tx1"/>
                          </a:solidFill>
                          <a:effectLst/>
                          <a:latin typeface="Calibri" panose="020F0502020204030204" pitchFamily="34" charset="0"/>
                          <a:cs typeface="Times New Roman" panose="02020603050405020304" pitchFamily="18" charset="0"/>
                        </a:rPr>
                        <a:t>Care coordination for all Medicare/Medicaid (all Covered Services) as well as other psychosocial, and social needs.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0" dirty="0">
                          <a:solidFill>
                            <a:schemeClr val="tx1"/>
                          </a:solidFill>
                          <a:effectLst/>
                          <a:latin typeface="Calibri" panose="020F0502020204030204" pitchFamily="34" charset="0"/>
                          <a:cs typeface="Times New Roman" panose="02020603050405020304" pitchFamily="18" charset="0"/>
                        </a:rPr>
                        <a:t>In-Person contact required.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000" b="0" dirty="0">
                          <a:solidFill>
                            <a:schemeClr val="tx1"/>
                          </a:solidFill>
                          <a:effectLst/>
                          <a:latin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sz="2000" b="0" dirty="0">
                        <a:solidFill>
                          <a:schemeClr val="tx1"/>
                        </a:solidFill>
                        <a:effectLst/>
                        <a:latin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endParaRPr lang="en-US" sz="2000" b="0" dirty="0">
                        <a:effectLst/>
                        <a:latin typeface="Calibri" panose="020F0502020204030204" pitchFamily="34" charset="0"/>
                        <a:cs typeface="Times New Roman" panose="02020603050405020304" pitchFamily="18" charset="0"/>
                      </a:endParaRPr>
                    </a:p>
                  </a:txBody>
                  <a:tcPr marL="62735" marR="62735" marT="0" marB="0">
                    <a:noFill/>
                  </a:tcPr>
                </a:tc>
                <a:extLst>
                  <a:ext uri="{0D108BD9-81ED-4DB2-BD59-A6C34878D82A}">
                    <a16:rowId xmlns:a16="http://schemas.microsoft.com/office/drawing/2014/main" val="1637878650"/>
                  </a:ext>
                </a:extLst>
              </a:tr>
            </a:tbl>
          </a:graphicData>
        </a:graphic>
      </p:graphicFrame>
    </p:spTree>
    <p:extLst>
      <p:ext uri="{BB962C8B-B14F-4D97-AF65-F5344CB8AC3E}">
        <p14:creationId xmlns:p14="http://schemas.microsoft.com/office/powerpoint/2010/main" val="3120553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B492C52-9213-4733-ACDC-D4491F41EF64}"/>
              </a:ext>
            </a:extLst>
          </p:cNvPr>
          <p:cNvSpPr>
            <a:spLocks noGrp="1"/>
          </p:cNvSpPr>
          <p:nvPr>
            <p:ph idx="13"/>
          </p:nvPr>
        </p:nvSpPr>
        <p:spPr/>
        <p:txBody>
          <a:bodyPr/>
          <a:lstStyle/>
          <a:p>
            <a:endParaRPr lang="en-US"/>
          </a:p>
        </p:txBody>
      </p:sp>
      <p:sp>
        <p:nvSpPr>
          <p:cNvPr id="2" name="Title 1"/>
          <p:cNvSpPr>
            <a:spLocks noGrp="1"/>
          </p:cNvSpPr>
          <p:nvPr>
            <p:ph type="title"/>
          </p:nvPr>
        </p:nvSpPr>
        <p:spPr/>
        <p:txBody>
          <a:bodyPr>
            <a:noAutofit/>
          </a:bodyPr>
          <a:lstStyle/>
          <a:p>
            <a:endParaRPr lang="en-US" altLang="en-US" sz="3300" dirty="0">
              <a:solidFill>
                <a:srgbClr val="002060"/>
              </a:solidFill>
            </a:endParaRPr>
          </a:p>
        </p:txBody>
      </p:sp>
      <p:sp>
        <p:nvSpPr>
          <p:cNvPr id="3" name="Content Placeholder 2"/>
          <p:cNvSpPr>
            <a:spLocks noGrp="1"/>
          </p:cNvSpPr>
          <p:nvPr>
            <p:ph idx="1"/>
          </p:nvPr>
        </p:nvSpPr>
        <p:spPr>
          <a:xfrm>
            <a:off x="649109" y="1894243"/>
            <a:ext cx="10445611" cy="4062937"/>
          </a:xfrm>
        </p:spPr>
        <p:txBody>
          <a:bodyPr>
            <a:noAutofit/>
          </a:bodyPr>
          <a:lstStyle/>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sz="4800" dirty="0"/>
          </a:p>
          <a:p>
            <a:pPr marL="0" indent="0" algn="ctr" fontAlgn="base">
              <a:lnSpc>
                <a:spcPct val="120000"/>
              </a:lnSpc>
              <a:spcBef>
                <a:spcPts val="600"/>
              </a:spcBef>
              <a:spcAft>
                <a:spcPts val="600"/>
              </a:spcAft>
              <a:buClr>
                <a:srgbClr val="000000"/>
              </a:buClr>
              <a:buNone/>
            </a:pPr>
            <a:r>
              <a:rPr lang="en-US" altLang="en-US" sz="4800" dirty="0">
                <a:solidFill>
                  <a:srgbClr val="002060"/>
                </a:solidFill>
              </a:rPr>
              <a:t>Assessment and Service Planning Requirements </a:t>
            </a:r>
            <a:endParaRPr lang="en-US" dirty="0"/>
          </a:p>
        </p:txBody>
      </p:sp>
      <p:sp>
        <p:nvSpPr>
          <p:cNvPr id="4" name="Slide Number Placeholder 3"/>
          <p:cNvSpPr>
            <a:spLocks noGrp="1"/>
          </p:cNvSpPr>
          <p:nvPr>
            <p:ph type="sldNum" sz="quarter" idx="12"/>
          </p:nvPr>
        </p:nvSpPr>
        <p:spPr/>
        <p:txBody>
          <a:bodyPr/>
          <a:lstStyle/>
          <a:p>
            <a:fld id="{779CE241-D0B9-4A07-956F-A7D985E32B95}" type="slidenum">
              <a:rPr lang="en-US" smtClean="0"/>
              <a:pPr/>
              <a:t>15</a:t>
            </a:fld>
            <a:endParaRPr lang="en-US" dirty="0"/>
          </a:p>
        </p:txBody>
      </p:sp>
    </p:spTree>
    <p:extLst>
      <p:ext uri="{BB962C8B-B14F-4D97-AF65-F5344CB8AC3E}">
        <p14:creationId xmlns:p14="http://schemas.microsoft.com/office/powerpoint/2010/main" val="3444143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109" y="705657"/>
            <a:ext cx="11164390" cy="744021"/>
          </a:xfrm>
        </p:spPr>
        <p:txBody>
          <a:bodyPr>
            <a:noAutofit/>
          </a:bodyPr>
          <a:lstStyle/>
          <a:p>
            <a:pPr fontAlgn="base">
              <a:lnSpc>
                <a:spcPct val="120000"/>
              </a:lnSpc>
              <a:spcBef>
                <a:spcPts val="600"/>
              </a:spcBef>
              <a:spcAft>
                <a:spcPts val="600"/>
              </a:spcAft>
              <a:buClr>
                <a:srgbClr val="000000"/>
              </a:buClr>
            </a:pPr>
            <a:r>
              <a:rPr lang="en-US" altLang="en-US" sz="3600" dirty="0">
                <a:solidFill>
                  <a:srgbClr val="002060"/>
                </a:solidFill>
              </a:rPr>
              <a:t>Assessment and Service Planning Requirements </a:t>
            </a:r>
            <a:endParaRPr lang="en-US" sz="3600" dirty="0"/>
          </a:p>
        </p:txBody>
      </p:sp>
      <p:sp>
        <p:nvSpPr>
          <p:cNvPr id="3" name="Content Placeholder 2"/>
          <p:cNvSpPr>
            <a:spLocks noGrp="1"/>
          </p:cNvSpPr>
          <p:nvPr>
            <p:ph idx="1"/>
          </p:nvPr>
        </p:nvSpPr>
        <p:spPr>
          <a:xfrm>
            <a:off x="1027610" y="1753385"/>
            <a:ext cx="10539550" cy="5104615"/>
          </a:xfrm>
        </p:spPr>
        <p:txBody>
          <a:bodyPr>
            <a:noAutofit/>
          </a:bodyPr>
          <a:lstStyle/>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dirty="0"/>
          </a:p>
        </p:txBody>
      </p:sp>
      <p:sp>
        <p:nvSpPr>
          <p:cNvPr id="4" name="Slide Number Placeholder 3"/>
          <p:cNvSpPr>
            <a:spLocks noGrp="1"/>
          </p:cNvSpPr>
          <p:nvPr>
            <p:ph type="sldNum" sz="quarter" idx="12"/>
          </p:nvPr>
        </p:nvSpPr>
        <p:spPr/>
        <p:txBody>
          <a:bodyPr/>
          <a:lstStyle/>
          <a:p>
            <a:fld id="{779CE241-D0B9-4A07-956F-A7D985E32B95}" type="slidenum">
              <a:rPr lang="en-US" smtClean="0"/>
              <a:pPr/>
              <a:t>16</a:t>
            </a:fld>
            <a:endParaRPr lang="en-US" dirty="0"/>
          </a:p>
        </p:txBody>
      </p:sp>
      <p:graphicFrame>
        <p:nvGraphicFramePr>
          <p:cNvPr id="5" name="Content Placeholder 7">
            <a:extLst>
              <a:ext uri="{FF2B5EF4-FFF2-40B4-BE49-F238E27FC236}">
                <a16:creationId xmlns:a16="http://schemas.microsoft.com/office/drawing/2014/main" id="{B46D9D0F-32F6-4B3E-8DDA-DF75CB922B18}"/>
              </a:ext>
            </a:extLst>
          </p:cNvPr>
          <p:cNvGraphicFramePr>
            <a:graphicFrameLocks/>
          </p:cNvGraphicFramePr>
          <p:nvPr>
            <p:extLst>
              <p:ext uri="{D42A27DB-BD31-4B8C-83A1-F6EECF244321}">
                <p14:modId xmlns:p14="http://schemas.microsoft.com/office/powerpoint/2010/main" val="2466509075"/>
              </p:ext>
            </p:extLst>
          </p:nvPr>
        </p:nvGraphicFramePr>
        <p:xfrm>
          <a:off x="510540" y="1449678"/>
          <a:ext cx="11361421" cy="5371069"/>
        </p:xfrm>
        <a:graphic>
          <a:graphicData uri="http://schemas.openxmlformats.org/drawingml/2006/table">
            <a:tbl>
              <a:tblPr firstRow="1" firstCol="1" bandRow="1">
                <a:tableStyleId>{5C22544A-7EE6-4342-B048-85BDC9FD1C3A}</a:tableStyleId>
              </a:tblPr>
              <a:tblGrid>
                <a:gridCol w="3737471">
                  <a:extLst>
                    <a:ext uri="{9D8B030D-6E8A-4147-A177-3AD203B41FA5}">
                      <a16:colId xmlns:a16="http://schemas.microsoft.com/office/drawing/2014/main" val="3366621814"/>
                    </a:ext>
                  </a:extLst>
                </a:gridCol>
                <a:gridCol w="4143673">
                  <a:extLst>
                    <a:ext uri="{9D8B030D-6E8A-4147-A177-3AD203B41FA5}">
                      <a16:colId xmlns:a16="http://schemas.microsoft.com/office/drawing/2014/main" val="1618396614"/>
                    </a:ext>
                  </a:extLst>
                </a:gridCol>
                <a:gridCol w="3480277">
                  <a:extLst>
                    <a:ext uri="{9D8B030D-6E8A-4147-A177-3AD203B41FA5}">
                      <a16:colId xmlns:a16="http://schemas.microsoft.com/office/drawing/2014/main" val="2336112215"/>
                    </a:ext>
                  </a:extLst>
                </a:gridCol>
              </a:tblGrid>
              <a:tr h="707629">
                <a:tc>
                  <a:txBody>
                    <a:bodyPr/>
                    <a:lstStyle/>
                    <a:p>
                      <a:pPr marL="0" marR="0">
                        <a:lnSpc>
                          <a:spcPct val="107000"/>
                        </a:lnSpc>
                        <a:spcBef>
                          <a:spcPts val="0"/>
                        </a:spcBef>
                        <a:spcAft>
                          <a:spcPts val="0"/>
                        </a:spcAft>
                      </a:pPr>
                      <a:r>
                        <a:rPr lang="en-US" sz="1800" b="0" dirty="0">
                          <a:solidFill>
                            <a:schemeClr val="bg1"/>
                          </a:solidFill>
                          <a:effectLst/>
                          <a:latin typeface="+mj-lt"/>
                          <a:cs typeface="Arial" panose="020B0604020202020204" pitchFamily="34" charset="0"/>
                        </a:rPr>
                        <a:t>Fully-Integrated Duals Advantage (FIDA)</a:t>
                      </a:r>
                      <a:endParaRPr lang="en-US" sz="1800" b="0" dirty="0">
                        <a:solidFill>
                          <a:schemeClr val="bg1"/>
                        </a:solidFill>
                        <a:effectLst/>
                        <a:latin typeface="+mj-lt"/>
                        <a:ea typeface="Calibri" panose="020F0502020204030204" pitchFamily="34" charset="0"/>
                        <a:cs typeface="Arial" panose="020B0604020202020204" pitchFamily="34" charset="0"/>
                      </a:endParaRPr>
                    </a:p>
                  </a:txBody>
                  <a:tcPr marL="62735" marR="62735" marT="0" marB="0">
                    <a:solidFill>
                      <a:srgbClr val="5A336F"/>
                    </a:solidFill>
                  </a:tcPr>
                </a:tc>
                <a:tc>
                  <a:txBody>
                    <a:bodyPr/>
                    <a:lstStyle/>
                    <a:p>
                      <a:pPr marL="0" marR="0">
                        <a:lnSpc>
                          <a:spcPct val="107000"/>
                        </a:lnSpc>
                        <a:spcBef>
                          <a:spcPts val="0"/>
                        </a:spcBef>
                        <a:spcAft>
                          <a:spcPts val="0"/>
                        </a:spcAft>
                      </a:pPr>
                      <a:r>
                        <a:rPr lang="en-US" sz="1800" b="0" dirty="0">
                          <a:solidFill>
                            <a:schemeClr val="bg1"/>
                          </a:solidFill>
                          <a:effectLst/>
                          <a:latin typeface="+mj-lt"/>
                          <a:cs typeface="Arial" panose="020B0604020202020204" pitchFamily="34" charset="0"/>
                        </a:rPr>
                        <a:t>Medicaid Advantage Plus (MAP)</a:t>
                      </a:r>
                      <a:endParaRPr lang="en-US" sz="1800" b="0" dirty="0">
                        <a:solidFill>
                          <a:schemeClr val="bg1"/>
                        </a:solidFill>
                        <a:effectLst/>
                        <a:latin typeface="+mj-lt"/>
                        <a:ea typeface="Calibri" panose="020F0502020204030204" pitchFamily="34" charset="0"/>
                        <a:cs typeface="Arial" panose="020B0604020202020204" pitchFamily="34" charset="0"/>
                      </a:endParaRPr>
                    </a:p>
                  </a:txBody>
                  <a:tcPr marL="62735" marR="62735" marT="0" marB="0">
                    <a:solidFill>
                      <a:srgbClr val="5A336F"/>
                    </a:solidFill>
                  </a:tcPr>
                </a:tc>
                <a:tc>
                  <a:txBody>
                    <a:bodyPr/>
                    <a:lstStyle/>
                    <a:p>
                      <a:pPr marL="0" marR="0">
                        <a:lnSpc>
                          <a:spcPct val="107000"/>
                        </a:lnSpc>
                        <a:spcBef>
                          <a:spcPts val="0"/>
                        </a:spcBef>
                        <a:spcAft>
                          <a:spcPts val="0"/>
                        </a:spcAft>
                      </a:pPr>
                      <a:r>
                        <a:rPr lang="en-US" sz="1800" b="0" dirty="0">
                          <a:solidFill>
                            <a:schemeClr val="bg1"/>
                          </a:solidFill>
                          <a:effectLst/>
                          <a:latin typeface="+mj-lt"/>
                          <a:cs typeface="Arial" panose="020B0604020202020204" pitchFamily="34" charset="0"/>
                        </a:rPr>
                        <a:t>Program for All-Inclusive Care for the Elderly (PACE)</a:t>
                      </a:r>
                      <a:endParaRPr lang="en-US" sz="1800" b="0" dirty="0">
                        <a:solidFill>
                          <a:schemeClr val="bg1"/>
                        </a:solidFill>
                        <a:effectLst/>
                        <a:latin typeface="+mj-lt"/>
                        <a:ea typeface="Calibri" panose="020F0502020204030204" pitchFamily="34" charset="0"/>
                        <a:cs typeface="Arial" panose="020B0604020202020204" pitchFamily="34" charset="0"/>
                      </a:endParaRPr>
                    </a:p>
                  </a:txBody>
                  <a:tcPr marL="62735" marR="62735" marT="0" marB="0">
                    <a:solidFill>
                      <a:srgbClr val="5A336F"/>
                    </a:solidFill>
                  </a:tcPr>
                </a:tc>
                <a:extLst>
                  <a:ext uri="{0D108BD9-81ED-4DB2-BD59-A6C34878D82A}">
                    <a16:rowId xmlns:a16="http://schemas.microsoft.com/office/drawing/2014/main" val="1733877865"/>
                  </a:ext>
                </a:extLst>
              </a:tr>
              <a:tr h="2733886">
                <a:tc>
                  <a:txBody>
                    <a:bodyPr/>
                    <a:lstStyle/>
                    <a:p>
                      <a:pPr marL="342900" marR="0" lvl="0" indent="-342900">
                        <a:spcBef>
                          <a:spcPts val="0"/>
                        </a:spcBef>
                        <a:spcAft>
                          <a:spcPts val="0"/>
                        </a:spcAft>
                        <a:buFont typeface="Symbol" panose="05050102010706020507" pitchFamily="18" charset="2"/>
                        <a:buChar char=""/>
                      </a:pPr>
                      <a:r>
                        <a:rPr lang="en-US" sz="1800" b="0" kern="1200" dirty="0">
                          <a:solidFill>
                            <a:schemeClr val="dk1"/>
                          </a:solidFill>
                          <a:effectLst/>
                          <a:latin typeface="+mj-lt"/>
                          <a:ea typeface="+mn-ea"/>
                          <a:cs typeface="Arial" panose="020B0604020202020204" pitchFamily="34" charset="0"/>
                        </a:rPr>
                        <a:t>Initial assessment after enrollment, and reassessments at least every six months.</a:t>
                      </a:r>
                    </a:p>
                    <a:p>
                      <a:pPr marL="342900" marR="0" lvl="0" indent="-342900">
                        <a:spcBef>
                          <a:spcPts val="0"/>
                        </a:spcBef>
                        <a:spcAft>
                          <a:spcPts val="0"/>
                        </a:spcAft>
                        <a:buFont typeface="Symbol" panose="05050102010706020507" pitchFamily="18" charset="2"/>
                        <a:buChar char=""/>
                      </a:pPr>
                      <a:r>
                        <a:rPr lang="en-US" sz="1800" b="0" kern="1200" dirty="0">
                          <a:solidFill>
                            <a:schemeClr val="dk1"/>
                          </a:solidFill>
                          <a:effectLst/>
                          <a:latin typeface="+mj-lt"/>
                          <a:ea typeface="+mn-ea"/>
                          <a:cs typeface="Arial" panose="020B0604020202020204" pitchFamily="34" charset="0"/>
                        </a:rPr>
                        <a:t>Reassessment upon occurrence of certain defined trigger events.</a:t>
                      </a:r>
                      <a:endParaRPr lang="en-US" sz="1800" b="0" dirty="0">
                        <a:solidFill>
                          <a:schemeClr val="tx1"/>
                        </a:solidFill>
                        <a:effectLst/>
                        <a:latin typeface="+mj-lt"/>
                        <a:cs typeface="Arial" panose="020B0604020202020204" pitchFamily="34" charset="0"/>
                      </a:endParaRP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UAS-NY must be used as part of Assessment.</a:t>
                      </a: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Service plan within first 90 days and 30 days after any reassessment.</a:t>
                      </a: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Detailed list of what must be discussed during a Person-Centered Service Plan development meeting.</a:t>
                      </a: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Detailed list of what must be included in a Person-Centered Service Plan.</a:t>
                      </a: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No fixed form/template required for Service Plan.</a:t>
                      </a:r>
                      <a:endParaRPr lang="en-US" sz="1800" b="0" dirty="0">
                        <a:solidFill>
                          <a:schemeClr val="tx1"/>
                        </a:solidFill>
                        <a:effectLst/>
                        <a:latin typeface="+mj-lt"/>
                        <a:cs typeface="Arial" panose="020B0604020202020204" pitchFamily="34" charset="0"/>
                      </a:endParaRPr>
                    </a:p>
                  </a:txBody>
                  <a:tcPr marL="62735" marR="62735" marT="0" marB="0">
                    <a:noFill/>
                  </a:tcPr>
                </a:tc>
                <a:tc>
                  <a:txBody>
                    <a:bodyPr/>
                    <a:lstStyle/>
                    <a:p>
                      <a:pPr marL="342900" marR="0" lvl="0" indent="-342900">
                        <a:spcBef>
                          <a:spcPts val="0"/>
                        </a:spcBef>
                        <a:spcAft>
                          <a:spcPts val="0"/>
                        </a:spcAft>
                        <a:buFont typeface="Symbol" panose="05050102010706020507" pitchFamily="18" charset="2"/>
                        <a:buChar char=""/>
                      </a:pPr>
                      <a:r>
                        <a:rPr lang="en-US" sz="1800" b="0" kern="1200" dirty="0">
                          <a:solidFill>
                            <a:schemeClr val="dk1"/>
                          </a:solidFill>
                          <a:effectLst/>
                          <a:latin typeface="+mj-lt"/>
                          <a:ea typeface="+mn-ea"/>
                          <a:cs typeface="Arial" panose="020B0604020202020204" pitchFamily="34" charset="0"/>
                        </a:rPr>
                        <a:t>Initial assessment prior to enrollment and reassessments at least every six months.</a:t>
                      </a:r>
                    </a:p>
                    <a:p>
                      <a:pPr marL="342900" marR="0" lvl="0" indent="-342900">
                        <a:spcBef>
                          <a:spcPts val="0"/>
                        </a:spcBef>
                        <a:spcAft>
                          <a:spcPts val="0"/>
                        </a:spcAft>
                        <a:buFont typeface="Symbol" panose="05050102010706020507" pitchFamily="18" charset="2"/>
                        <a:buChar char=""/>
                      </a:pPr>
                      <a:r>
                        <a:rPr lang="en-US" sz="1800" b="0" kern="1200" dirty="0">
                          <a:solidFill>
                            <a:schemeClr val="dk1"/>
                          </a:solidFill>
                          <a:effectLst/>
                          <a:latin typeface="+mj-lt"/>
                          <a:ea typeface="+mn-ea"/>
                          <a:cs typeface="Arial" panose="020B0604020202020204" pitchFamily="34" charset="0"/>
                        </a:rPr>
                        <a:t>Reassessment upon occurrence of certain defined trigger events.</a:t>
                      </a:r>
                      <a:endParaRPr lang="en-US" sz="1800" b="0" kern="1200" dirty="0">
                        <a:solidFill>
                          <a:schemeClr val="tx1"/>
                        </a:solidFill>
                        <a:effectLst/>
                        <a:latin typeface="+mj-lt"/>
                        <a:ea typeface="+mn-ea"/>
                        <a:cs typeface="Arial" panose="020B0604020202020204" pitchFamily="34" charset="0"/>
                      </a:endParaRP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UAS-NY must be used as part of Assessment.</a:t>
                      </a: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PCSP updates at least every 6 months</a:t>
                      </a: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Detailed list of what must be discussed during a Person-Centered Service Plan development meeting.</a:t>
                      </a: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Detailed list of what must be included in a Person-Centered Service Plan.</a:t>
                      </a:r>
                    </a:p>
                    <a:p>
                      <a:pPr marL="0" marR="0" lvl="0" indent="0">
                        <a:spcBef>
                          <a:spcPts val="0"/>
                        </a:spcBef>
                        <a:spcAft>
                          <a:spcPts val="0"/>
                        </a:spcAft>
                        <a:buFont typeface="Symbol" panose="05050102010706020507" pitchFamily="18" charset="2"/>
                        <a:buNone/>
                      </a:pPr>
                      <a:endParaRPr lang="en-US" sz="1800" b="0" kern="1200" dirty="0">
                        <a:solidFill>
                          <a:schemeClr val="dk1"/>
                        </a:solidFill>
                        <a:effectLst/>
                        <a:latin typeface="+mj-lt"/>
                        <a:ea typeface="+mn-ea"/>
                        <a:cs typeface="Arial" panose="020B0604020202020204" pitchFamily="34" charset="0"/>
                      </a:endParaRPr>
                    </a:p>
                    <a:p>
                      <a:pPr marL="342900" marR="0" lvl="0" indent="-342900">
                        <a:spcBef>
                          <a:spcPts val="0"/>
                        </a:spcBef>
                        <a:spcAft>
                          <a:spcPts val="0"/>
                        </a:spcAft>
                        <a:buFont typeface="Symbol" panose="05050102010706020507" pitchFamily="18" charset="2"/>
                        <a:buChar char=""/>
                      </a:pPr>
                      <a:endParaRPr lang="en-US" sz="1800" b="0" dirty="0">
                        <a:solidFill>
                          <a:schemeClr val="tx1"/>
                        </a:solidFill>
                        <a:effectLst/>
                        <a:latin typeface="+mj-lt"/>
                        <a:cs typeface="Arial" panose="020B0604020202020204" pitchFamily="34" charset="0"/>
                      </a:endParaRPr>
                    </a:p>
                  </a:txBody>
                  <a:tcPr marL="62735" marR="62735" marT="0" marB="0">
                    <a:noFill/>
                  </a:tcPr>
                </a:tc>
                <a:tc>
                  <a:txBody>
                    <a:bodyPr/>
                    <a:lstStyle/>
                    <a:p>
                      <a:pPr marL="342900" marR="0" lvl="0" indent="-342900">
                        <a:spcBef>
                          <a:spcPts val="0"/>
                        </a:spcBef>
                        <a:spcAft>
                          <a:spcPts val="0"/>
                        </a:spcAft>
                        <a:buFont typeface="Symbol" panose="05050102010706020507" pitchFamily="18" charset="2"/>
                        <a:buChar char=""/>
                      </a:pPr>
                      <a:r>
                        <a:rPr lang="en-US" sz="1800" b="0" kern="1200" dirty="0">
                          <a:solidFill>
                            <a:schemeClr val="dk1"/>
                          </a:solidFill>
                          <a:effectLst/>
                          <a:latin typeface="+mj-lt"/>
                          <a:ea typeface="+mn-ea"/>
                          <a:cs typeface="Arial" panose="020B0604020202020204" pitchFamily="34" charset="0"/>
                        </a:rPr>
                        <a:t>Initial assessment at time of enrollment, and reassessments at least every six months.</a:t>
                      </a:r>
                    </a:p>
                    <a:p>
                      <a:pPr marL="342900" marR="0" lvl="0" indent="-342900">
                        <a:spcBef>
                          <a:spcPts val="0"/>
                        </a:spcBef>
                        <a:spcAft>
                          <a:spcPts val="0"/>
                        </a:spcAft>
                        <a:buFont typeface="Symbol" panose="05050102010706020507" pitchFamily="18" charset="2"/>
                        <a:buChar char=""/>
                      </a:pPr>
                      <a:r>
                        <a:rPr lang="en-US" sz="1800" b="0" kern="1200" dirty="0">
                          <a:solidFill>
                            <a:schemeClr val="dk1"/>
                          </a:solidFill>
                          <a:effectLst/>
                          <a:latin typeface="+mj-lt"/>
                          <a:ea typeface="+mn-ea"/>
                          <a:cs typeface="Arial" panose="020B0604020202020204" pitchFamily="34" charset="0"/>
                        </a:rPr>
                        <a:t>Reassessment upon occurrence of certain defined trigger events.</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1800" b="0" kern="1200" dirty="0">
                          <a:solidFill>
                            <a:schemeClr val="tx1"/>
                          </a:solidFill>
                          <a:effectLst/>
                          <a:latin typeface="+mj-lt"/>
                          <a:ea typeface="+mn-ea"/>
                          <a:cs typeface="Arial" panose="020B0604020202020204" pitchFamily="34" charset="0"/>
                        </a:rPr>
                        <a:t>UAS-NY must be used as part of Assessment.</a:t>
                      </a: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Detailed list of what must be discussed during a care planning meeting.</a:t>
                      </a:r>
                    </a:p>
                    <a:p>
                      <a:pPr marL="285750" lvl="0" indent="-285750">
                        <a:buFont typeface="Arial" panose="020B0604020202020204" pitchFamily="34" charset="0"/>
                        <a:buChar char="•"/>
                      </a:pPr>
                      <a:r>
                        <a:rPr lang="en-US" sz="1800" b="0" kern="1200" dirty="0">
                          <a:solidFill>
                            <a:schemeClr val="tx1"/>
                          </a:solidFill>
                          <a:effectLst/>
                          <a:latin typeface="+mj-lt"/>
                          <a:ea typeface="+mn-ea"/>
                          <a:cs typeface="Arial" panose="020B0604020202020204" pitchFamily="34" charset="0"/>
                        </a:rPr>
                        <a:t>Detailed list of what must be included in a care plan.</a:t>
                      </a:r>
                    </a:p>
                    <a:p>
                      <a:pPr marL="0" marR="0" lvl="0" indent="0">
                        <a:spcBef>
                          <a:spcPts val="0"/>
                        </a:spcBef>
                        <a:spcAft>
                          <a:spcPts val="0"/>
                        </a:spcAft>
                        <a:buFont typeface="Symbol" panose="05050102010706020507" pitchFamily="18" charset="2"/>
                        <a:buNone/>
                      </a:pPr>
                      <a:endParaRPr lang="en-US" sz="1800" b="0" kern="1200" dirty="0">
                        <a:solidFill>
                          <a:schemeClr val="dk1"/>
                        </a:solidFill>
                        <a:effectLst/>
                        <a:latin typeface="+mj-lt"/>
                        <a:ea typeface="+mn-ea"/>
                        <a:cs typeface="Arial" panose="020B0604020202020204" pitchFamily="34" charset="0"/>
                      </a:endParaRPr>
                    </a:p>
                    <a:p>
                      <a:pPr marL="342900" marR="0" lvl="0" indent="-342900">
                        <a:spcBef>
                          <a:spcPts val="0"/>
                        </a:spcBef>
                        <a:spcAft>
                          <a:spcPts val="0"/>
                        </a:spcAft>
                        <a:buFont typeface="Symbol" panose="05050102010706020507" pitchFamily="18" charset="2"/>
                        <a:buChar char=""/>
                      </a:pPr>
                      <a:endParaRPr lang="en-US" sz="1800" b="0" dirty="0">
                        <a:solidFill>
                          <a:schemeClr val="tx1"/>
                        </a:solidFill>
                        <a:effectLst/>
                        <a:latin typeface="+mj-lt"/>
                        <a:cs typeface="Arial" panose="020B0604020202020204" pitchFamily="34" charset="0"/>
                      </a:endParaRPr>
                    </a:p>
                  </a:txBody>
                  <a:tcPr marL="62735" marR="62735" marT="0" marB="0">
                    <a:noFill/>
                  </a:tcPr>
                </a:tc>
                <a:extLst>
                  <a:ext uri="{0D108BD9-81ED-4DB2-BD59-A6C34878D82A}">
                    <a16:rowId xmlns:a16="http://schemas.microsoft.com/office/drawing/2014/main" val="1637878650"/>
                  </a:ext>
                </a:extLst>
              </a:tr>
            </a:tbl>
          </a:graphicData>
        </a:graphic>
      </p:graphicFrame>
    </p:spTree>
    <p:extLst>
      <p:ext uri="{BB962C8B-B14F-4D97-AF65-F5344CB8AC3E}">
        <p14:creationId xmlns:p14="http://schemas.microsoft.com/office/powerpoint/2010/main" val="2334742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2151C2-8CB5-4051-AFFC-9C32EC829628}"/>
              </a:ext>
            </a:extLst>
          </p:cNvPr>
          <p:cNvSpPr>
            <a:spLocks noGrp="1"/>
          </p:cNvSpPr>
          <p:nvPr>
            <p:ph type="title"/>
          </p:nvPr>
        </p:nvSpPr>
        <p:spPr>
          <a:xfrm>
            <a:off x="649108" y="1044030"/>
            <a:ext cx="9904591" cy="671819"/>
          </a:xfrm>
        </p:spPr>
        <p:txBody>
          <a:bodyPr>
            <a:normAutofit fontScale="90000"/>
          </a:bodyPr>
          <a:lstStyle/>
          <a:p>
            <a:r>
              <a:rPr lang="en-US" dirty="0"/>
              <a:t>Next Meeting Dates, Locations, and Topics</a:t>
            </a:r>
          </a:p>
        </p:txBody>
      </p:sp>
      <p:graphicFrame>
        <p:nvGraphicFramePr>
          <p:cNvPr id="5" name="Content Placeholder 4">
            <a:extLst>
              <a:ext uri="{FF2B5EF4-FFF2-40B4-BE49-F238E27FC236}">
                <a16:creationId xmlns:a16="http://schemas.microsoft.com/office/drawing/2014/main" id="{E0981E54-74ED-4A32-B1E0-6A9A34676958}"/>
              </a:ext>
            </a:extLst>
          </p:cNvPr>
          <p:cNvGraphicFramePr>
            <a:graphicFrameLocks noGrp="1"/>
          </p:cNvGraphicFramePr>
          <p:nvPr>
            <p:ph idx="1"/>
            <p:extLst>
              <p:ext uri="{D42A27DB-BD31-4B8C-83A1-F6EECF244321}">
                <p14:modId xmlns:p14="http://schemas.microsoft.com/office/powerpoint/2010/main" val="3706620062"/>
              </p:ext>
            </p:extLst>
          </p:nvPr>
        </p:nvGraphicFramePr>
        <p:xfrm>
          <a:off x="1211580" y="1965960"/>
          <a:ext cx="9342120" cy="4469282"/>
        </p:xfrm>
        <a:graphic>
          <a:graphicData uri="http://schemas.openxmlformats.org/drawingml/2006/table">
            <a:tbl>
              <a:tblPr firstRow="1" firstCol="1" bandRow="1">
                <a:tableStyleId>{5C22544A-7EE6-4342-B048-85BDC9FD1C3A}</a:tableStyleId>
              </a:tblPr>
              <a:tblGrid>
                <a:gridCol w="2063259">
                  <a:extLst>
                    <a:ext uri="{9D8B030D-6E8A-4147-A177-3AD203B41FA5}">
                      <a16:colId xmlns:a16="http://schemas.microsoft.com/office/drawing/2014/main" val="1700885185"/>
                    </a:ext>
                  </a:extLst>
                </a:gridCol>
                <a:gridCol w="1618635">
                  <a:extLst>
                    <a:ext uri="{9D8B030D-6E8A-4147-A177-3AD203B41FA5}">
                      <a16:colId xmlns:a16="http://schemas.microsoft.com/office/drawing/2014/main" val="3774663628"/>
                    </a:ext>
                  </a:extLst>
                </a:gridCol>
                <a:gridCol w="5660226">
                  <a:extLst>
                    <a:ext uri="{9D8B030D-6E8A-4147-A177-3AD203B41FA5}">
                      <a16:colId xmlns:a16="http://schemas.microsoft.com/office/drawing/2014/main" val="2200835857"/>
                    </a:ext>
                  </a:extLst>
                </a:gridCol>
              </a:tblGrid>
              <a:tr h="1272540">
                <a:tc>
                  <a:txBody>
                    <a:bodyPr/>
                    <a:lstStyle/>
                    <a:p>
                      <a:pPr marL="0" marR="0">
                        <a:lnSpc>
                          <a:spcPct val="107000"/>
                        </a:lnSpc>
                        <a:spcBef>
                          <a:spcPts val="0"/>
                        </a:spcBef>
                        <a:spcAft>
                          <a:spcPts val="0"/>
                        </a:spcAft>
                      </a:pPr>
                      <a:r>
                        <a:rPr lang="en-US" sz="1600" dirty="0">
                          <a:effectLst/>
                        </a:rPr>
                        <a:t>October 16, 2017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b="0" dirty="0">
                          <a:solidFill>
                            <a:schemeClr val="tx1"/>
                          </a:solidFill>
                          <a:effectLst/>
                        </a:rPr>
                        <a:t>New York City </a:t>
                      </a:r>
                      <a:r>
                        <a:rPr lang="en-US" sz="1600" b="0" dirty="0">
                          <a:solidFill>
                            <a:schemeClr val="tx1"/>
                          </a:solidFill>
                          <a:effectLst/>
                          <a:latin typeface="+mj-lt"/>
                        </a:rPr>
                        <a:t>- </a:t>
                      </a:r>
                      <a:r>
                        <a:rPr lang="en-US" sz="1600" b="1" kern="1200" dirty="0">
                          <a:solidFill>
                            <a:schemeClr val="tx1"/>
                          </a:solidFill>
                          <a:effectLst/>
                          <a:latin typeface="+mj-lt"/>
                          <a:ea typeface="+mn-ea"/>
                          <a:cs typeface="+mn-cs"/>
                        </a:rPr>
                        <a:t>26 Federal Plaza, 6</a:t>
                      </a:r>
                      <a:r>
                        <a:rPr lang="en-US" sz="1600" b="1" kern="1200" baseline="30000" dirty="0">
                          <a:solidFill>
                            <a:schemeClr val="tx1"/>
                          </a:solidFill>
                          <a:effectLst/>
                          <a:latin typeface="+mj-lt"/>
                          <a:ea typeface="+mn-ea"/>
                          <a:cs typeface="+mn-cs"/>
                        </a:rPr>
                        <a:t>th</a:t>
                      </a:r>
                      <a:r>
                        <a:rPr lang="en-US" sz="1600" b="1" kern="1200" dirty="0">
                          <a:solidFill>
                            <a:schemeClr val="tx1"/>
                          </a:solidFill>
                          <a:effectLst/>
                          <a:latin typeface="+mj-lt"/>
                          <a:ea typeface="+mn-ea"/>
                          <a:cs typeface="+mn-cs"/>
                        </a:rPr>
                        <a:t> Floor, Conference Room A/B</a:t>
                      </a:r>
                      <a:endParaRPr lang="en-US" sz="1600" b="0" dirty="0">
                        <a:solidFill>
                          <a:schemeClr val="tx1"/>
                        </a:solidFill>
                        <a:effectLst/>
                        <a:latin typeface="+mj-lt"/>
                        <a:ea typeface="Calibri" panose="020F0502020204030204" pitchFamily="34" charset="0"/>
                        <a:cs typeface="Times New Roman" panose="02020603050405020304" pitchFamily="18" charset="0"/>
                      </a:endParaRPr>
                    </a:p>
                  </a:txBody>
                  <a:tcPr marL="68580" marR="68580" marT="0" marB="0">
                    <a:solidFill>
                      <a:schemeClr val="accent1">
                        <a:lumMod val="40000"/>
                        <a:lumOff val="60000"/>
                      </a:schemeClr>
                    </a:solidFill>
                  </a:tcPr>
                </a:tc>
                <a:tc>
                  <a:txBody>
                    <a:bodyPr/>
                    <a:lstStyle/>
                    <a:p>
                      <a:pPr marL="342900" marR="0" lvl="0" indent="-342900">
                        <a:spcBef>
                          <a:spcPts val="0"/>
                        </a:spcBef>
                        <a:spcAft>
                          <a:spcPts val="0"/>
                        </a:spcAft>
                        <a:buFont typeface="+mj-lt"/>
                        <a:buAutoNum type="arabicParenR"/>
                      </a:pPr>
                      <a:r>
                        <a:rPr lang="en-US" sz="1600" b="0" dirty="0">
                          <a:solidFill>
                            <a:schemeClr val="tx1"/>
                          </a:solidFill>
                          <a:effectLst/>
                        </a:rPr>
                        <a:t>Network Adequacy and Access</a:t>
                      </a:r>
                    </a:p>
                    <a:p>
                      <a:pPr marL="342900" marR="0" lvl="0" indent="-342900">
                        <a:spcBef>
                          <a:spcPts val="0"/>
                        </a:spcBef>
                        <a:spcAft>
                          <a:spcPts val="0"/>
                        </a:spcAft>
                        <a:buFont typeface="+mj-lt"/>
                        <a:buAutoNum type="arabicParenR"/>
                      </a:pPr>
                      <a:r>
                        <a:rPr lang="en-US" sz="1600" b="0" dirty="0">
                          <a:solidFill>
                            <a:schemeClr val="tx1"/>
                          </a:solidFill>
                          <a:effectLst/>
                        </a:rPr>
                        <a:t>Participant Rights and Protections</a:t>
                      </a:r>
                    </a:p>
                    <a:p>
                      <a:pPr marL="342900" marR="0" lvl="0" indent="-342900">
                        <a:spcBef>
                          <a:spcPts val="0"/>
                        </a:spcBef>
                        <a:spcAft>
                          <a:spcPts val="0"/>
                        </a:spcAft>
                        <a:buFont typeface="+mj-lt"/>
                        <a:buAutoNum type="arabicParenR"/>
                      </a:pPr>
                      <a:r>
                        <a:rPr lang="en-US" sz="1600" b="0" dirty="0">
                          <a:solidFill>
                            <a:schemeClr val="tx1"/>
                          </a:solidFill>
                          <a:effectLst/>
                        </a:rPr>
                        <a:t>Marketing Rules and Flexibilities</a:t>
                      </a:r>
                    </a:p>
                    <a:p>
                      <a:pPr marL="342900" marR="0" lvl="0" indent="-342900">
                        <a:spcBef>
                          <a:spcPts val="0"/>
                        </a:spcBef>
                        <a:spcAft>
                          <a:spcPts val="0"/>
                        </a:spcAft>
                        <a:buFont typeface="+mj-lt"/>
                        <a:buAutoNum type="arabicParenR"/>
                      </a:pPr>
                      <a:r>
                        <a:rPr lang="en-US" sz="1600" b="0" dirty="0">
                          <a:solidFill>
                            <a:schemeClr val="tx1"/>
                          </a:solidFill>
                          <a:effectLst/>
                        </a:rPr>
                        <a:t>Quality Standards and Measures</a:t>
                      </a:r>
                      <a:endParaRPr lang="en-US"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40000"/>
                        <a:lumOff val="60000"/>
                      </a:schemeClr>
                    </a:solidFill>
                  </a:tcPr>
                </a:tc>
                <a:extLst>
                  <a:ext uri="{0D108BD9-81ED-4DB2-BD59-A6C34878D82A}">
                    <a16:rowId xmlns:a16="http://schemas.microsoft.com/office/drawing/2014/main" val="3485285688"/>
                  </a:ext>
                </a:extLst>
              </a:tr>
              <a:tr h="1260751">
                <a:tc>
                  <a:txBody>
                    <a:bodyPr/>
                    <a:lstStyle/>
                    <a:p>
                      <a:pPr marL="0" marR="0">
                        <a:lnSpc>
                          <a:spcPct val="107000"/>
                        </a:lnSpc>
                        <a:spcBef>
                          <a:spcPts val="0"/>
                        </a:spcBef>
                        <a:spcAft>
                          <a:spcPts val="0"/>
                        </a:spcAft>
                      </a:pPr>
                      <a:r>
                        <a:rPr lang="en-US" sz="1600">
                          <a:effectLst/>
                        </a:rPr>
                        <a:t>November 16, 2017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Albany or Rochester (TBD)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spcBef>
                          <a:spcPts val="0"/>
                        </a:spcBef>
                        <a:spcAft>
                          <a:spcPts val="0"/>
                        </a:spcAft>
                        <a:buFont typeface="+mj-lt"/>
                        <a:buAutoNum type="arabicParenR"/>
                      </a:pPr>
                      <a:r>
                        <a:rPr lang="en-US" sz="1600" dirty="0">
                          <a:effectLst/>
                        </a:rPr>
                        <a:t>Payment and Rate Considerations</a:t>
                      </a:r>
                    </a:p>
                    <a:p>
                      <a:pPr marL="342900" marR="0" lvl="0" indent="-342900">
                        <a:spcBef>
                          <a:spcPts val="0"/>
                        </a:spcBef>
                        <a:spcAft>
                          <a:spcPts val="0"/>
                        </a:spcAft>
                        <a:buFont typeface="+mj-lt"/>
                        <a:buAutoNum type="arabicParenR"/>
                      </a:pPr>
                      <a:r>
                        <a:rPr lang="en-US" sz="1600" dirty="0">
                          <a:effectLst/>
                        </a:rPr>
                        <a:t>Outreach, Education, and Engagement of Participants and Providers</a:t>
                      </a:r>
                    </a:p>
                    <a:p>
                      <a:pPr marL="342900" marR="0" lvl="0" indent="-342900">
                        <a:spcBef>
                          <a:spcPts val="0"/>
                        </a:spcBef>
                        <a:spcAft>
                          <a:spcPts val="0"/>
                        </a:spcAft>
                        <a:buFont typeface="+mj-lt"/>
                        <a:buAutoNum type="arabicParenR"/>
                      </a:pPr>
                      <a:r>
                        <a:rPr lang="en-US" sz="1600" dirty="0">
                          <a:effectLst/>
                        </a:rPr>
                        <a:t>MCO/Plan Requirements and Qualifications</a:t>
                      </a:r>
                    </a:p>
                    <a:p>
                      <a:pPr marL="342900" marR="0" lvl="0" indent="-342900">
                        <a:spcBef>
                          <a:spcPts val="0"/>
                        </a:spcBef>
                        <a:spcAft>
                          <a:spcPts val="0"/>
                        </a:spcAft>
                        <a:buFont typeface="+mj-lt"/>
                        <a:buAutoNum type="arabicParenR"/>
                      </a:pPr>
                      <a:r>
                        <a:rPr lang="en-US" sz="1600" dirty="0">
                          <a:effectLst/>
                        </a:rPr>
                        <a:t>Enrollment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05710579"/>
                  </a:ext>
                </a:extLst>
              </a:tr>
              <a:tr h="1903923">
                <a:tc>
                  <a:txBody>
                    <a:bodyPr/>
                    <a:lstStyle/>
                    <a:p>
                      <a:pPr marL="0" marR="0">
                        <a:lnSpc>
                          <a:spcPct val="107000"/>
                        </a:lnSpc>
                        <a:spcBef>
                          <a:spcPts val="0"/>
                        </a:spcBef>
                        <a:spcAft>
                          <a:spcPts val="0"/>
                        </a:spcAft>
                      </a:pPr>
                      <a:r>
                        <a:rPr lang="en-US" sz="1600">
                          <a:effectLst/>
                        </a:rPr>
                        <a:t>December 8, 2017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07000"/>
                        </a:lnSpc>
                        <a:spcBef>
                          <a:spcPts val="0"/>
                        </a:spcBef>
                        <a:spcAft>
                          <a:spcPts val="0"/>
                        </a:spcAft>
                      </a:pPr>
                      <a:r>
                        <a:rPr lang="en-US" sz="1600" dirty="0">
                          <a:effectLst/>
                        </a:rPr>
                        <a:t>New York City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342900" marR="0" lvl="0" indent="-342900">
                        <a:spcBef>
                          <a:spcPts val="0"/>
                        </a:spcBef>
                        <a:spcAft>
                          <a:spcPts val="0"/>
                        </a:spcAft>
                        <a:buFont typeface="+mj-lt"/>
                        <a:buAutoNum type="arabicParenR"/>
                      </a:pPr>
                      <a:r>
                        <a:rPr lang="en-US" sz="1600" dirty="0">
                          <a:effectLst/>
                        </a:rPr>
                        <a:t>Geographic Scope</a:t>
                      </a:r>
                    </a:p>
                    <a:p>
                      <a:pPr marL="342900" marR="0" lvl="0" indent="-342900">
                        <a:spcBef>
                          <a:spcPts val="0"/>
                        </a:spcBef>
                        <a:spcAft>
                          <a:spcPts val="0"/>
                        </a:spcAft>
                        <a:buFont typeface="+mj-lt"/>
                        <a:buAutoNum type="arabicParenR"/>
                      </a:pPr>
                      <a:r>
                        <a:rPr lang="en-US" sz="1600" dirty="0">
                          <a:effectLst/>
                        </a:rPr>
                        <a:t>Consolidation of Existing Programs</a:t>
                      </a:r>
                    </a:p>
                    <a:p>
                      <a:pPr marL="342900" marR="0" lvl="0" indent="-342900">
                        <a:spcBef>
                          <a:spcPts val="0"/>
                        </a:spcBef>
                        <a:spcAft>
                          <a:spcPts val="0"/>
                        </a:spcAft>
                        <a:buFont typeface="+mj-lt"/>
                        <a:buAutoNum type="arabicParenR"/>
                      </a:pPr>
                      <a:r>
                        <a:rPr lang="en-US" sz="1600" dirty="0">
                          <a:effectLst/>
                        </a:rPr>
                        <a:t>Platform for Integrating with Medicare</a:t>
                      </a:r>
                    </a:p>
                    <a:p>
                      <a:pPr marL="342900" marR="0" lvl="0" indent="-342900">
                        <a:spcBef>
                          <a:spcPts val="0"/>
                        </a:spcBef>
                        <a:spcAft>
                          <a:spcPts val="0"/>
                        </a:spcAft>
                        <a:buFont typeface="+mj-lt"/>
                        <a:buAutoNum type="arabicParenR"/>
                      </a:pPr>
                      <a:r>
                        <a:rPr lang="en-US" sz="1600" dirty="0">
                          <a:effectLst/>
                        </a:rPr>
                        <a:t>Considerations for Transition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55720132"/>
                  </a:ext>
                </a:extLst>
              </a:tr>
            </a:tbl>
          </a:graphicData>
        </a:graphic>
      </p:graphicFrame>
      <p:sp>
        <p:nvSpPr>
          <p:cNvPr id="4" name="Slide Number Placeholder 3">
            <a:extLst>
              <a:ext uri="{FF2B5EF4-FFF2-40B4-BE49-F238E27FC236}">
                <a16:creationId xmlns:a16="http://schemas.microsoft.com/office/drawing/2014/main" id="{B0A61696-295B-42F4-A99B-6714E56F1E81}"/>
              </a:ext>
            </a:extLst>
          </p:cNvPr>
          <p:cNvSpPr>
            <a:spLocks noGrp="1"/>
          </p:cNvSpPr>
          <p:nvPr>
            <p:ph type="sldNum" sz="quarter" idx="12"/>
          </p:nvPr>
        </p:nvSpPr>
        <p:spPr/>
        <p:txBody>
          <a:bodyPr/>
          <a:lstStyle/>
          <a:p>
            <a:fld id="{779CE241-D0B9-4A07-956F-A7D985E32B95}" type="slidenum">
              <a:rPr lang="en-US" smtClean="0"/>
              <a:pPr/>
              <a:t>17</a:t>
            </a:fld>
            <a:endParaRPr lang="en-US" dirty="0"/>
          </a:p>
        </p:txBody>
      </p:sp>
    </p:spTree>
    <p:extLst>
      <p:ext uri="{BB962C8B-B14F-4D97-AF65-F5344CB8AC3E}">
        <p14:creationId xmlns:p14="http://schemas.microsoft.com/office/powerpoint/2010/main" val="1318708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4294967295"/>
          </p:nvPr>
        </p:nvSpPr>
        <p:spPr>
          <a:xfrm>
            <a:off x="4580708" y="1759131"/>
            <a:ext cx="7611291" cy="3779819"/>
          </a:xfrm>
        </p:spPr>
        <p:txBody>
          <a:bodyPr>
            <a:normAutofit fontScale="62500" lnSpcReduction="20000"/>
          </a:bodyPr>
          <a:lstStyle/>
          <a:p>
            <a:pPr marL="0" indent="0">
              <a:lnSpc>
                <a:spcPct val="120000"/>
              </a:lnSpc>
              <a:spcBef>
                <a:spcPts val="0"/>
              </a:spcBef>
              <a:buNone/>
            </a:pPr>
            <a:r>
              <a:rPr lang="en-US" sz="3400" b="1" dirty="0">
                <a:cs typeface="Arial" panose="020B0604020202020204" pitchFamily="34" charset="0"/>
              </a:rPr>
              <a:t>FOIC BML: </a:t>
            </a:r>
            <a:r>
              <a:rPr lang="en-US" sz="3400" dirty="0">
                <a:cs typeface="Arial" panose="020B0604020202020204" pitchFamily="34" charset="0"/>
                <a:hlinkClick r:id="rId3"/>
              </a:rPr>
              <a:t>futureofintegratedcare@health.ny.gov</a:t>
            </a:r>
            <a:endParaRPr lang="en-US" sz="3400" dirty="0">
              <a:cs typeface="Arial" panose="020B0604020202020204" pitchFamily="34" charset="0"/>
            </a:endParaRPr>
          </a:p>
          <a:p>
            <a:pPr marL="0" indent="0">
              <a:lnSpc>
                <a:spcPct val="120000"/>
              </a:lnSpc>
              <a:spcBef>
                <a:spcPts val="0"/>
              </a:spcBef>
              <a:buNone/>
            </a:pPr>
            <a:endParaRPr lang="en-US" sz="2300" b="1" dirty="0">
              <a:cs typeface="Arial" panose="020B0604020202020204" pitchFamily="34" charset="0"/>
            </a:endParaRPr>
          </a:p>
          <a:p>
            <a:pPr marL="0" indent="0">
              <a:lnSpc>
                <a:spcPct val="120000"/>
              </a:lnSpc>
              <a:spcBef>
                <a:spcPts val="0"/>
              </a:spcBef>
              <a:buNone/>
            </a:pPr>
            <a:r>
              <a:rPr lang="en-US" sz="2900" b="1" dirty="0">
                <a:cs typeface="Arial" panose="020B0604020202020204" pitchFamily="34" charset="0"/>
              </a:rPr>
              <a:t>MRT 101:</a:t>
            </a:r>
          </a:p>
          <a:p>
            <a:pPr marL="0" indent="0">
              <a:lnSpc>
                <a:spcPct val="120000"/>
              </a:lnSpc>
              <a:spcBef>
                <a:spcPts val="0"/>
              </a:spcBef>
              <a:buNone/>
            </a:pPr>
            <a:r>
              <a:rPr lang="en-US" sz="2500" dirty="0">
                <a:cs typeface="Arial" panose="020B0604020202020204" pitchFamily="34" charset="0"/>
                <a:hlinkClick r:id="rId4"/>
              </a:rPr>
              <a:t>https://www.health.ny.gov/health_care/medicaid/redesign/mrt_101.htm</a:t>
            </a:r>
            <a:endParaRPr lang="en-US" sz="2500" dirty="0">
              <a:cs typeface="Arial" panose="020B0604020202020204" pitchFamily="34" charset="0"/>
            </a:endParaRPr>
          </a:p>
          <a:p>
            <a:pPr marL="0" indent="0">
              <a:lnSpc>
                <a:spcPct val="120000"/>
              </a:lnSpc>
              <a:spcBef>
                <a:spcPts val="0"/>
              </a:spcBef>
              <a:buNone/>
            </a:pPr>
            <a:endParaRPr lang="en-US" sz="2500" b="1" dirty="0">
              <a:solidFill>
                <a:schemeClr val="tx1"/>
              </a:solidFill>
              <a:cs typeface="Arial" panose="020B0604020202020204" pitchFamily="34" charset="0"/>
            </a:endParaRPr>
          </a:p>
          <a:p>
            <a:pPr marL="0" indent="0">
              <a:lnSpc>
                <a:spcPct val="120000"/>
              </a:lnSpc>
              <a:spcBef>
                <a:spcPts val="0"/>
              </a:spcBef>
              <a:buNone/>
            </a:pPr>
            <a:r>
              <a:rPr lang="en-US" sz="2900" b="1">
                <a:solidFill>
                  <a:schemeClr val="tx1"/>
                </a:solidFill>
                <a:cs typeface="Arial" panose="020B0604020202020204" pitchFamily="34" charset="0"/>
              </a:rPr>
              <a:t>MRT </a:t>
            </a:r>
            <a:r>
              <a:rPr lang="en-US" sz="2900" b="1" dirty="0">
                <a:solidFill>
                  <a:schemeClr val="tx1"/>
                </a:solidFill>
                <a:cs typeface="Arial" panose="020B0604020202020204" pitchFamily="34" charset="0"/>
              </a:rPr>
              <a:t>90:</a:t>
            </a:r>
          </a:p>
          <a:p>
            <a:pPr marL="0" indent="0">
              <a:lnSpc>
                <a:spcPct val="120000"/>
              </a:lnSpc>
              <a:spcBef>
                <a:spcPts val="0"/>
              </a:spcBef>
              <a:buNone/>
            </a:pPr>
            <a:r>
              <a:rPr lang="en-US" sz="2900" dirty="0">
                <a:solidFill>
                  <a:schemeClr val="tx1"/>
                </a:solidFill>
                <a:cs typeface="Arial" panose="020B0604020202020204" pitchFamily="34" charset="0"/>
                <a:hlinkClick r:id="rId5"/>
              </a:rPr>
              <a:t>https://www.health.ny.gov/health_care/medicaid/redesign/mrt90/index.htm</a:t>
            </a:r>
            <a:endParaRPr lang="en-US" sz="2900" dirty="0">
              <a:solidFill>
                <a:schemeClr val="tx1"/>
              </a:solidFill>
              <a:cs typeface="Arial" panose="020B0604020202020204" pitchFamily="34" charset="0"/>
            </a:endParaRPr>
          </a:p>
          <a:p>
            <a:pPr marL="0" indent="0">
              <a:lnSpc>
                <a:spcPct val="120000"/>
              </a:lnSpc>
              <a:spcBef>
                <a:spcPts val="0"/>
              </a:spcBef>
              <a:buNone/>
            </a:pPr>
            <a:endParaRPr lang="en-US" sz="2500" dirty="0">
              <a:cs typeface="Arial" panose="020B0604020202020204" pitchFamily="34" charset="0"/>
            </a:endParaRPr>
          </a:p>
          <a:p>
            <a:pPr marL="0" indent="0">
              <a:lnSpc>
                <a:spcPct val="120000"/>
              </a:lnSpc>
              <a:spcBef>
                <a:spcPts val="0"/>
              </a:spcBef>
              <a:buNone/>
            </a:pPr>
            <a:r>
              <a:rPr lang="en-US" sz="2900" b="1" dirty="0">
                <a:cs typeface="Arial" panose="020B0604020202020204" pitchFamily="34" charset="0"/>
              </a:rPr>
              <a:t>MLTC VBP Quality Measures:</a:t>
            </a:r>
            <a:br>
              <a:rPr lang="en-US" sz="2500" dirty="0">
                <a:cs typeface="Arial" panose="020B0604020202020204" pitchFamily="34" charset="0"/>
              </a:rPr>
            </a:br>
            <a:r>
              <a:rPr lang="en-US" sz="2900" dirty="0">
                <a:cs typeface="Arial" panose="020B0604020202020204" pitchFamily="34" charset="0"/>
                <a:hlinkClick r:id="rId6"/>
              </a:rPr>
              <a:t>https://www.health.ny.gov/health_care/medicaid/redesign/dsrip/2017/docs/2017-06-02_mltc.pdf</a:t>
            </a:r>
            <a:r>
              <a:rPr lang="en-US" sz="2900" dirty="0">
                <a:cs typeface="Arial" panose="020B0604020202020204" pitchFamily="34" charset="0"/>
              </a:rPr>
              <a:t> </a:t>
            </a:r>
            <a:endParaRPr lang="en-US" sz="2500" dirty="0">
              <a:cs typeface="Arial" panose="020B0604020202020204" pitchFamily="34" charset="0"/>
            </a:endParaRPr>
          </a:p>
          <a:p>
            <a:pPr marL="0" indent="0">
              <a:lnSpc>
                <a:spcPct val="120000"/>
              </a:lnSpc>
              <a:spcBef>
                <a:spcPts val="0"/>
              </a:spcBef>
              <a:buNone/>
            </a:pPr>
            <a:r>
              <a:rPr lang="en-US" sz="1600" dirty="0">
                <a:solidFill>
                  <a:schemeClr val="tx1"/>
                </a:solidFill>
                <a:cs typeface="Arial" panose="020B0604020202020204" pitchFamily="34" charset="0"/>
              </a:rPr>
              <a:t> </a:t>
            </a:r>
          </a:p>
          <a:p>
            <a:pPr marL="0" indent="0">
              <a:lnSpc>
                <a:spcPct val="120000"/>
              </a:lnSpc>
              <a:spcBef>
                <a:spcPts val="0"/>
              </a:spcBef>
              <a:buNone/>
            </a:pPr>
            <a:endParaRPr lang="en-US" sz="1500" b="1" dirty="0">
              <a:solidFill>
                <a:schemeClr val="tx1"/>
              </a:solidFill>
              <a:cs typeface="Arial" panose="020B0604020202020204" pitchFamily="34" charset="0"/>
            </a:endParaRPr>
          </a:p>
          <a:p>
            <a:pPr marL="0" indent="0">
              <a:lnSpc>
                <a:spcPct val="100000"/>
              </a:lnSpc>
              <a:spcBef>
                <a:spcPts val="600"/>
              </a:spcBef>
              <a:spcAft>
                <a:spcPts val="600"/>
              </a:spcAft>
              <a:buNone/>
            </a:pPr>
            <a:r>
              <a:rPr lang="en-US" sz="1400" u="sng"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p>
          <a:p>
            <a:endParaRPr lang="en-US" dirty="0"/>
          </a:p>
        </p:txBody>
      </p:sp>
      <p:sp>
        <p:nvSpPr>
          <p:cNvPr id="4" name="Title 3"/>
          <p:cNvSpPr>
            <a:spLocks noGrp="1"/>
          </p:cNvSpPr>
          <p:nvPr>
            <p:ph type="title" idx="4294967295"/>
          </p:nvPr>
        </p:nvSpPr>
        <p:spPr>
          <a:xfrm>
            <a:off x="4580709" y="870856"/>
            <a:ext cx="5416730" cy="714103"/>
          </a:xfrm>
        </p:spPr>
        <p:txBody>
          <a:bodyPr>
            <a:normAutofit/>
          </a:bodyPr>
          <a:lstStyle/>
          <a:p>
            <a:r>
              <a:rPr lang="en-US" sz="3200" b="1" dirty="0">
                <a:solidFill>
                  <a:srgbClr val="002060"/>
                </a:solidFill>
                <a:latin typeface="Arial" panose="020B0604020202020204" pitchFamily="34" charset="0"/>
                <a:cs typeface="Arial" panose="020B0604020202020204" pitchFamily="34" charset="0"/>
              </a:rPr>
              <a:t>For More Information</a:t>
            </a:r>
          </a:p>
        </p:txBody>
      </p:sp>
    </p:spTree>
    <p:extLst>
      <p:ext uri="{BB962C8B-B14F-4D97-AF65-F5344CB8AC3E}">
        <p14:creationId xmlns:p14="http://schemas.microsoft.com/office/powerpoint/2010/main" val="33342759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0081" y="692590"/>
            <a:ext cx="10851984" cy="640080"/>
          </a:xfrm>
        </p:spPr>
        <p:txBody>
          <a:bodyPr>
            <a:normAutofit/>
          </a:bodyPr>
          <a:lstStyle/>
          <a:p>
            <a:pPr>
              <a:lnSpc>
                <a:spcPct val="100000"/>
              </a:lnSpc>
            </a:pPr>
            <a:r>
              <a:rPr lang="en-US" altLang="en-US" sz="3600" dirty="0">
                <a:solidFill>
                  <a:srgbClr val="002060"/>
                </a:solidFill>
              </a:rPr>
              <a:t>The Future of Integrated Care In New York State</a:t>
            </a:r>
            <a:endParaRPr lang="en-US" sz="3600" i="1" dirty="0">
              <a:solidFill>
                <a:srgbClr val="002060"/>
              </a:solidFill>
            </a:endParaRPr>
          </a:p>
        </p:txBody>
      </p:sp>
      <p:sp>
        <p:nvSpPr>
          <p:cNvPr id="4" name="Slide Number Placeholder 3"/>
          <p:cNvSpPr>
            <a:spLocks noGrp="1"/>
          </p:cNvSpPr>
          <p:nvPr>
            <p:ph type="sldNum" sz="quarter" idx="12"/>
          </p:nvPr>
        </p:nvSpPr>
        <p:spPr/>
        <p:txBody>
          <a:bodyPr/>
          <a:lstStyle/>
          <a:p>
            <a:fld id="{779CE241-D0B9-4A07-956F-A7D985E32B95}" type="slidenum">
              <a:rPr lang="en-US" smtClean="0"/>
              <a:pPr/>
              <a:t>2</a:t>
            </a:fld>
            <a:endParaRPr lang="en-US" dirty="0"/>
          </a:p>
        </p:txBody>
      </p:sp>
      <p:sp>
        <p:nvSpPr>
          <p:cNvPr id="9" name="Content Placeholder 2"/>
          <p:cNvSpPr txBox="1">
            <a:spLocks/>
          </p:cNvSpPr>
          <p:nvPr/>
        </p:nvSpPr>
        <p:spPr>
          <a:xfrm>
            <a:off x="858630" y="1394460"/>
            <a:ext cx="10765410" cy="5463540"/>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fontAlgn="base">
              <a:lnSpc>
                <a:spcPct val="120000"/>
              </a:lnSpc>
              <a:spcBef>
                <a:spcPts val="600"/>
              </a:spcBef>
              <a:spcAft>
                <a:spcPts val="600"/>
              </a:spcAft>
              <a:buClr>
                <a:srgbClr val="000000"/>
              </a:buClr>
            </a:pPr>
            <a:r>
              <a:rPr lang="en-US" sz="2400" dirty="0"/>
              <a:t>Welcome and Introductions </a:t>
            </a:r>
          </a:p>
          <a:p>
            <a:pPr lvl="2" fontAlgn="base">
              <a:lnSpc>
                <a:spcPct val="120000"/>
              </a:lnSpc>
              <a:spcBef>
                <a:spcPts val="600"/>
              </a:spcBef>
              <a:spcAft>
                <a:spcPts val="600"/>
              </a:spcAft>
              <a:buClr>
                <a:srgbClr val="000000"/>
              </a:buClr>
            </a:pPr>
            <a:r>
              <a:rPr lang="en-US" sz="2000" dirty="0"/>
              <a:t>Andrew Segal, Director, Division of Long Term Care</a:t>
            </a:r>
          </a:p>
          <a:p>
            <a:pPr lvl="1" fontAlgn="base">
              <a:lnSpc>
                <a:spcPct val="120000"/>
              </a:lnSpc>
              <a:spcBef>
                <a:spcPts val="600"/>
              </a:spcBef>
              <a:spcAft>
                <a:spcPts val="600"/>
              </a:spcAft>
              <a:buClr>
                <a:srgbClr val="000000"/>
              </a:buClr>
            </a:pPr>
            <a:r>
              <a:rPr lang="en-US" sz="2400" dirty="0"/>
              <a:t>Overview of the Process </a:t>
            </a:r>
          </a:p>
          <a:p>
            <a:pPr lvl="2" fontAlgn="base">
              <a:lnSpc>
                <a:spcPct val="120000"/>
              </a:lnSpc>
              <a:spcBef>
                <a:spcPts val="600"/>
              </a:spcBef>
              <a:spcAft>
                <a:spcPts val="600"/>
              </a:spcAft>
              <a:buClr>
                <a:srgbClr val="000000"/>
              </a:buClr>
            </a:pPr>
            <a:r>
              <a:rPr lang="en-US" sz="2000" dirty="0"/>
              <a:t>Erin Kate Calicchia, Bureau Director, Department of Managed Long Term Care</a:t>
            </a:r>
          </a:p>
          <a:p>
            <a:pPr lvl="1" fontAlgn="base">
              <a:lnSpc>
                <a:spcPct val="120000"/>
              </a:lnSpc>
              <a:spcBef>
                <a:spcPts val="600"/>
              </a:spcBef>
              <a:spcAft>
                <a:spcPts val="600"/>
              </a:spcAft>
              <a:buClr>
                <a:srgbClr val="000000"/>
              </a:buClr>
            </a:pPr>
            <a:r>
              <a:rPr lang="en-US" sz="2400" dirty="0"/>
              <a:t>Topics:</a:t>
            </a:r>
          </a:p>
          <a:p>
            <a:pPr lvl="2" fontAlgn="base">
              <a:lnSpc>
                <a:spcPct val="120000"/>
              </a:lnSpc>
              <a:spcBef>
                <a:spcPts val="600"/>
              </a:spcBef>
              <a:spcAft>
                <a:spcPts val="600"/>
              </a:spcAft>
              <a:buClr>
                <a:srgbClr val="000000"/>
              </a:buClr>
            </a:pPr>
            <a:r>
              <a:rPr lang="en-US" sz="2000" dirty="0"/>
              <a:t>Target Population</a:t>
            </a:r>
          </a:p>
          <a:p>
            <a:pPr lvl="2" fontAlgn="base">
              <a:lnSpc>
                <a:spcPct val="120000"/>
              </a:lnSpc>
              <a:spcBef>
                <a:spcPts val="600"/>
              </a:spcBef>
              <a:spcAft>
                <a:spcPts val="600"/>
              </a:spcAft>
              <a:buClr>
                <a:srgbClr val="000000"/>
              </a:buClr>
            </a:pPr>
            <a:r>
              <a:rPr lang="en-US" sz="2000" dirty="0"/>
              <a:t>Covered Services</a:t>
            </a:r>
          </a:p>
          <a:p>
            <a:pPr lvl="2" fontAlgn="base">
              <a:lnSpc>
                <a:spcPct val="120000"/>
              </a:lnSpc>
              <a:spcBef>
                <a:spcPts val="600"/>
              </a:spcBef>
              <a:spcAft>
                <a:spcPts val="600"/>
              </a:spcAft>
              <a:buClr>
                <a:srgbClr val="000000"/>
              </a:buClr>
            </a:pPr>
            <a:r>
              <a:rPr lang="en-US" sz="2000" dirty="0"/>
              <a:t>Care Coordination/Care Management Elements</a:t>
            </a:r>
          </a:p>
          <a:p>
            <a:pPr lvl="2" fontAlgn="base">
              <a:lnSpc>
                <a:spcPct val="120000"/>
              </a:lnSpc>
              <a:spcBef>
                <a:spcPts val="600"/>
              </a:spcBef>
              <a:spcAft>
                <a:spcPts val="600"/>
              </a:spcAft>
              <a:buClr>
                <a:srgbClr val="000000"/>
              </a:buClr>
            </a:pPr>
            <a:r>
              <a:rPr lang="en-US" sz="2000" dirty="0"/>
              <a:t>Assessment and Service Planning Requirements  </a:t>
            </a:r>
          </a:p>
          <a:p>
            <a:pPr lvl="1" fontAlgn="base">
              <a:lnSpc>
                <a:spcPct val="120000"/>
              </a:lnSpc>
              <a:spcBef>
                <a:spcPts val="600"/>
              </a:spcBef>
              <a:spcAft>
                <a:spcPts val="600"/>
              </a:spcAft>
              <a:buClr>
                <a:srgbClr val="000000"/>
              </a:buClr>
            </a:pPr>
            <a:r>
              <a:rPr lang="en-US" sz="2400" dirty="0"/>
              <a:t>Next Steps &amp; Questions</a:t>
            </a:r>
          </a:p>
          <a:p>
            <a:pPr marL="0" indent="0" fontAlgn="base">
              <a:lnSpc>
                <a:spcPct val="120000"/>
              </a:lnSpc>
              <a:spcBef>
                <a:spcPts val="600"/>
              </a:spcBef>
              <a:spcAft>
                <a:spcPts val="600"/>
              </a:spcAft>
              <a:buClr>
                <a:srgbClr val="000000"/>
              </a:buClr>
              <a:buFont typeface="Arial" panose="020B0604020202020204" pitchFamily="34" charset="0"/>
              <a:buNone/>
            </a:pPr>
            <a:endParaRPr lang="en-US" dirty="0"/>
          </a:p>
        </p:txBody>
      </p:sp>
    </p:spTree>
    <p:extLst>
      <p:ext uri="{BB962C8B-B14F-4D97-AF65-F5344CB8AC3E}">
        <p14:creationId xmlns:p14="http://schemas.microsoft.com/office/powerpoint/2010/main" val="1756607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B492C52-9213-4733-ACDC-D4491F41EF64}"/>
              </a:ext>
            </a:extLst>
          </p:cNvPr>
          <p:cNvSpPr>
            <a:spLocks noGrp="1"/>
          </p:cNvSpPr>
          <p:nvPr>
            <p:ph idx="13"/>
          </p:nvPr>
        </p:nvSpPr>
        <p:spPr/>
        <p:txBody>
          <a:bodyPr/>
          <a:lstStyle/>
          <a:p>
            <a:endParaRPr lang="en-US"/>
          </a:p>
        </p:txBody>
      </p:sp>
      <p:sp>
        <p:nvSpPr>
          <p:cNvPr id="2" name="Title 1"/>
          <p:cNvSpPr>
            <a:spLocks noGrp="1"/>
          </p:cNvSpPr>
          <p:nvPr>
            <p:ph type="title"/>
          </p:nvPr>
        </p:nvSpPr>
        <p:spPr/>
        <p:txBody>
          <a:bodyPr>
            <a:noAutofit/>
          </a:bodyPr>
          <a:lstStyle/>
          <a:p>
            <a:endParaRPr lang="en-US" altLang="en-US" sz="3300" dirty="0">
              <a:solidFill>
                <a:srgbClr val="002060"/>
              </a:solidFill>
            </a:endParaRPr>
          </a:p>
        </p:txBody>
      </p:sp>
      <p:sp>
        <p:nvSpPr>
          <p:cNvPr id="3" name="Content Placeholder 2"/>
          <p:cNvSpPr>
            <a:spLocks noGrp="1"/>
          </p:cNvSpPr>
          <p:nvPr>
            <p:ph idx="1"/>
          </p:nvPr>
        </p:nvSpPr>
        <p:spPr>
          <a:xfrm>
            <a:off x="649109" y="1894243"/>
            <a:ext cx="10445611" cy="4062937"/>
          </a:xfrm>
        </p:spPr>
        <p:txBody>
          <a:bodyPr>
            <a:noAutofit/>
          </a:bodyPr>
          <a:lstStyle/>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sz="4800" dirty="0"/>
          </a:p>
          <a:p>
            <a:pPr marL="0" indent="0" algn="ctr" fontAlgn="base">
              <a:lnSpc>
                <a:spcPct val="120000"/>
              </a:lnSpc>
              <a:spcBef>
                <a:spcPts val="600"/>
              </a:spcBef>
              <a:spcAft>
                <a:spcPts val="600"/>
              </a:spcAft>
              <a:buClr>
                <a:srgbClr val="000000"/>
              </a:buClr>
              <a:buNone/>
            </a:pPr>
            <a:r>
              <a:rPr lang="en-US" sz="4800" dirty="0"/>
              <a:t>Welcome</a:t>
            </a:r>
            <a:endParaRPr lang="en-US" dirty="0"/>
          </a:p>
        </p:txBody>
      </p:sp>
      <p:sp>
        <p:nvSpPr>
          <p:cNvPr id="4" name="Slide Number Placeholder 3"/>
          <p:cNvSpPr>
            <a:spLocks noGrp="1"/>
          </p:cNvSpPr>
          <p:nvPr>
            <p:ph type="sldNum" sz="quarter" idx="12"/>
          </p:nvPr>
        </p:nvSpPr>
        <p:spPr/>
        <p:txBody>
          <a:bodyPr/>
          <a:lstStyle/>
          <a:p>
            <a:fld id="{779CE241-D0B9-4A07-956F-A7D985E32B95}" type="slidenum">
              <a:rPr lang="en-US" smtClean="0"/>
              <a:pPr/>
              <a:t>3</a:t>
            </a:fld>
            <a:endParaRPr lang="en-US" dirty="0"/>
          </a:p>
        </p:txBody>
      </p:sp>
    </p:spTree>
    <p:extLst>
      <p:ext uri="{BB962C8B-B14F-4D97-AF65-F5344CB8AC3E}">
        <p14:creationId xmlns:p14="http://schemas.microsoft.com/office/powerpoint/2010/main" val="350571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B492C52-9213-4733-ACDC-D4491F41EF64}"/>
              </a:ext>
            </a:extLst>
          </p:cNvPr>
          <p:cNvSpPr>
            <a:spLocks noGrp="1"/>
          </p:cNvSpPr>
          <p:nvPr>
            <p:ph idx="13"/>
          </p:nvPr>
        </p:nvSpPr>
        <p:spPr/>
        <p:txBody>
          <a:bodyPr/>
          <a:lstStyle/>
          <a:p>
            <a:endParaRPr lang="en-US"/>
          </a:p>
        </p:txBody>
      </p:sp>
      <p:sp>
        <p:nvSpPr>
          <p:cNvPr id="2" name="Title 1"/>
          <p:cNvSpPr>
            <a:spLocks noGrp="1"/>
          </p:cNvSpPr>
          <p:nvPr>
            <p:ph type="title"/>
          </p:nvPr>
        </p:nvSpPr>
        <p:spPr/>
        <p:txBody>
          <a:bodyPr>
            <a:noAutofit/>
          </a:bodyPr>
          <a:lstStyle/>
          <a:p>
            <a:endParaRPr lang="en-US" altLang="en-US" sz="3300" dirty="0">
              <a:solidFill>
                <a:srgbClr val="002060"/>
              </a:solidFill>
            </a:endParaRPr>
          </a:p>
        </p:txBody>
      </p:sp>
      <p:sp>
        <p:nvSpPr>
          <p:cNvPr id="3" name="Content Placeholder 2"/>
          <p:cNvSpPr>
            <a:spLocks noGrp="1"/>
          </p:cNvSpPr>
          <p:nvPr>
            <p:ph idx="1"/>
          </p:nvPr>
        </p:nvSpPr>
        <p:spPr>
          <a:xfrm>
            <a:off x="649109" y="1894243"/>
            <a:ext cx="10445611" cy="4062937"/>
          </a:xfrm>
        </p:spPr>
        <p:txBody>
          <a:bodyPr>
            <a:noAutofit/>
          </a:bodyPr>
          <a:lstStyle/>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sz="4800" dirty="0"/>
          </a:p>
          <a:p>
            <a:pPr marL="0" indent="0" algn="ctr" fontAlgn="base">
              <a:lnSpc>
                <a:spcPct val="120000"/>
              </a:lnSpc>
              <a:spcBef>
                <a:spcPts val="600"/>
              </a:spcBef>
              <a:spcAft>
                <a:spcPts val="600"/>
              </a:spcAft>
              <a:buClr>
                <a:srgbClr val="000000"/>
              </a:buClr>
              <a:buNone/>
            </a:pPr>
            <a:r>
              <a:rPr lang="en-US" sz="4800" dirty="0"/>
              <a:t>Overview of the Process</a:t>
            </a:r>
            <a:endParaRPr lang="en-US" dirty="0"/>
          </a:p>
        </p:txBody>
      </p:sp>
      <p:sp>
        <p:nvSpPr>
          <p:cNvPr id="4" name="Slide Number Placeholder 3"/>
          <p:cNvSpPr>
            <a:spLocks noGrp="1"/>
          </p:cNvSpPr>
          <p:nvPr>
            <p:ph type="sldNum" sz="quarter" idx="12"/>
          </p:nvPr>
        </p:nvSpPr>
        <p:spPr/>
        <p:txBody>
          <a:bodyPr/>
          <a:lstStyle/>
          <a:p>
            <a:fld id="{779CE241-D0B9-4A07-956F-A7D985E32B95}" type="slidenum">
              <a:rPr lang="en-US" smtClean="0"/>
              <a:pPr/>
              <a:t>4</a:t>
            </a:fld>
            <a:endParaRPr lang="en-US" dirty="0"/>
          </a:p>
        </p:txBody>
      </p:sp>
    </p:spTree>
    <p:extLst>
      <p:ext uri="{BB962C8B-B14F-4D97-AF65-F5344CB8AC3E}">
        <p14:creationId xmlns:p14="http://schemas.microsoft.com/office/powerpoint/2010/main" val="3089119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7284E-5545-4BAD-B295-5B7197B6DC37}"/>
              </a:ext>
            </a:extLst>
          </p:cNvPr>
          <p:cNvSpPr>
            <a:spLocks noGrp="1"/>
          </p:cNvSpPr>
          <p:nvPr>
            <p:ph type="title"/>
          </p:nvPr>
        </p:nvSpPr>
        <p:spPr/>
        <p:txBody>
          <a:bodyPr/>
          <a:lstStyle/>
          <a:p>
            <a:r>
              <a:rPr lang="en-US" dirty="0"/>
              <a:t>Overview of the Process</a:t>
            </a:r>
          </a:p>
        </p:txBody>
      </p:sp>
      <p:sp>
        <p:nvSpPr>
          <p:cNvPr id="3" name="Content Placeholder 2">
            <a:extLst>
              <a:ext uri="{FF2B5EF4-FFF2-40B4-BE49-F238E27FC236}">
                <a16:creationId xmlns:a16="http://schemas.microsoft.com/office/drawing/2014/main" id="{12392CC2-119C-42FE-A891-564237801D20}"/>
              </a:ext>
            </a:extLst>
          </p:cNvPr>
          <p:cNvSpPr>
            <a:spLocks noGrp="1"/>
          </p:cNvSpPr>
          <p:nvPr>
            <p:ph idx="1"/>
          </p:nvPr>
        </p:nvSpPr>
        <p:spPr>
          <a:xfrm>
            <a:off x="649109" y="1905001"/>
            <a:ext cx="10697071" cy="4062937"/>
          </a:xfrm>
        </p:spPr>
        <p:txBody>
          <a:bodyPr/>
          <a:lstStyle/>
          <a:p>
            <a:r>
              <a:rPr lang="en-US" dirty="0"/>
              <a:t>4 Meetings</a:t>
            </a:r>
          </a:p>
          <a:p>
            <a:pPr lvl="1"/>
            <a:r>
              <a:rPr lang="en-US" dirty="0"/>
              <a:t>Today – 9/7 – Albany</a:t>
            </a:r>
          </a:p>
          <a:p>
            <a:pPr lvl="1"/>
            <a:r>
              <a:rPr lang="en-US" dirty="0"/>
              <a:t>October 16 – NYC</a:t>
            </a:r>
          </a:p>
          <a:p>
            <a:pPr lvl="1"/>
            <a:r>
              <a:rPr lang="en-US" dirty="0"/>
              <a:t>November 16 – Albany or Rochester</a:t>
            </a:r>
          </a:p>
          <a:p>
            <a:pPr lvl="1"/>
            <a:r>
              <a:rPr lang="en-US" dirty="0"/>
              <a:t>December 8 – NYC</a:t>
            </a:r>
          </a:p>
          <a:p>
            <a:endParaRPr lang="en-US" dirty="0"/>
          </a:p>
          <a:p>
            <a:r>
              <a:rPr lang="en-US" dirty="0"/>
              <a:t>Today’s Discussion </a:t>
            </a:r>
          </a:p>
          <a:p>
            <a:pPr lvl="1"/>
            <a:r>
              <a:rPr lang="en-US" dirty="0"/>
              <a:t>One topic at a time</a:t>
            </a:r>
          </a:p>
          <a:p>
            <a:pPr lvl="1"/>
            <a:r>
              <a:rPr lang="en-US" dirty="0"/>
              <a:t>Additional opportunity to share thoughts through the BML - </a:t>
            </a:r>
            <a:r>
              <a:rPr lang="en-US" u="sng" dirty="0">
                <a:hlinkClick r:id="rId3"/>
              </a:rPr>
              <a:t>FutureofIntegratedCare@health.ny.gov</a:t>
            </a:r>
            <a:r>
              <a:rPr lang="en-US" dirty="0"/>
              <a:t> </a:t>
            </a:r>
          </a:p>
          <a:p>
            <a:pPr lvl="1"/>
            <a:r>
              <a:rPr lang="en-US" dirty="0"/>
              <a:t>NYSDOH and CMS will evaluate all input</a:t>
            </a:r>
          </a:p>
          <a:p>
            <a:pPr marL="457200" lvl="1" indent="0">
              <a:buNone/>
            </a:pPr>
            <a:endParaRPr lang="en-US" dirty="0"/>
          </a:p>
        </p:txBody>
      </p:sp>
      <p:sp>
        <p:nvSpPr>
          <p:cNvPr id="4" name="Slide Number Placeholder 3">
            <a:extLst>
              <a:ext uri="{FF2B5EF4-FFF2-40B4-BE49-F238E27FC236}">
                <a16:creationId xmlns:a16="http://schemas.microsoft.com/office/drawing/2014/main" id="{C59A3BF5-D8C8-4D9F-987B-77280CD38EA4}"/>
              </a:ext>
            </a:extLst>
          </p:cNvPr>
          <p:cNvSpPr>
            <a:spLocks noGrp="1"/>
          </p:cNvSpPr>
          <p:nvPr>
            <p:ph type="sldNum" sz="quarter" idx="12"/>
          </p:nvPr>
        </p:nvSpPr>
        <p:spPr/>
        <p:txBody>
          <a:bodyPr/>
          <a:lstStyle/>
          <a:p>
            <a:fld id="{779CE241-D0B9-4A07-956F-A7D985E32B95}" type="slidenum">
              <a:rPr lang="en-US" smtClean="0"/>
              <a:pPr/>
              <a:t>5</a:t>
            </a:fld>
            <a:endParaRPr lang="en-US" dirty="0"/>
          </a:p>
        </p:txBody>
      </p:sp>
    </p:spTree>
    <p:extLst>
      <p:ext uri="{BB962C8B-B14F-4D97-AF65-F5344CB8AC3E}">
        <p14:creationId xmlns:p14="http://schemas.microsoft.com/office/powerpoint/2010/main" val="2199306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B492C52-9213-4733-ACDC-D4491F41EF64}"/>
              </a:ext>
            </a:extLst>
          </p:cNvPr>
          <p:cNvSpPr>
            <a:spLocks noGrp="1"/>
          </p:cNvSpPr>
          <p:nvPr>
            <p:ph idx="13"/>
          </p:nvPr>
        </p:nvSpPr>
        <p:spPr/>
        <p:txBody>
          <a:bodyPr/>
          <a:lstStyle/>
          <a:p>
            <a:endParaRPr lang="en-US"/>
          </a:p>
        </p:txBody>
      </p:sp>
      <p:sp>
        <p:nvSpPr>
          <p:cNvPr id="2" name="Title 1"/>
          <p:cNvSpPr>
            <a:spLocks noGrp="1"/>
          </p:cNvSpPr>
          <p:nvPr>
            <p:ph type="title"/>
          </p:nvPr>
        </p:nvSpPr>
        <p:spPr/>
        <p:txBody>
          <a:bodyPr>
            <a:noAutofit/>
          </a:bodyPr>
          <a:lstStyle/>
          <a:p>
            <a:endParaRPr lang="en-US" altLang="en-US" sz="3300" dirty="0">
              <a:solidFill>
                <a:srgbClr val="002060"/>
              </a:solidFill>
            </a:endParaRPr>
          </a:p>
        </p:txBody>
      </p:sp>
      <p:sp>
        <p:nvSpPr>
          <p:cNvPr id="3" name="Content Placeholder 2"/>
          <p:cNvSpPr>
            <a:spLocks noGrp="1"/>
          </p:cNvSpPr>
          <p:nvPr>
            <p:ph idx="1"/>
          </p:nvPr>
        </p:nvSpPr>
        <p:spPr>
          <a:xfrm>
            <a:off x="649109" y="1894243"/>
            <a:ext cx="10445611" cy="4062937"/>
          </a:xfrm>
        </p:spPr>
        <p:txBody>
          <a:bodyPr>
            <a:noAutofit/>
          </a:bodyPr>
          <a:lstStyle/>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sz="4800" dirty="0"/>
          </a:p>
          <a:p>
            <a:pPr marL="0" indent="0" algn="ctr" fontAlgn="base">
              <a:lnSpc>
                <a:spcPct val="120000"/>
              </a:lnSpc>
              <a:spcBef>
                <a:spcPts val="600"/>
              </a:spcBef>
              <a:spcAft>
                <a:spcPts val="600"/>
              </a:spcAft>
              <a:buClr>
                <a:srgbClr val="000000"/>
              </a:buClr>
              <a:buNone/>
            </a:pPr>
            <a:r>
              <a:rPr lang="en-US" altLang="en-US" sz="4800" dirty="0">
                <a:solidFill>
                  <a:srgbClr val="002060"/>
                </a:solidFill>
              </a:rPr>
              <a:t>Target Population </a:t>
            </a:r>
            <a:endParaRPr lang="en-US" sz="4800" dirty="0"/>
          </a:p>
          <a:p>
            <a:pPr fontAlgn="base">
              <a:lnSpc>
                <a:spcPct val="120000"/>
              </a:lnSpc>
              <a:spcBef>
                <a:spcPts val="600"/>
              </a:spcBef>
              <a:spcAft>
                <a:spcPts val="600"/>
              </a:spcAft>
              <a:buClr>
                <a:srgbClr val="000000"/>
              </a:buClr>
            </a:pPr>
            <a:endParaRPr lang="en-US" dirty="0"/>
          </a:p>
        </p:txBody>
      </p:sp>
      <p:sp>
        <p:nvSpPr>
          <p:cNvPr id="4" name="Slide Number Placeholder 3"/>
          <p:cNvSpPr>
            <a:spLocks noGrp="1"/>
          </p:cNvSpPr>
          <p:nvPr>
            <p:ph type="sldNum" sz="quarter" idx="12"/>
          </p:nvPr>
        </p:nvSpPr>
        <p:spPr/>
        <p:txBody>
          <a:bodyPr/>
          <a:lstStyle/>
          <a:p>
            <a:fld id="{779CE241-D0B9-4A07-956F-A7D985E32B95}" type="slidenum">
              <a:rPr lang="en-US" smtClean="0"/>
              <a:pPr/>
              <a:t>6</a:t>
            </a:fld>
            <a:endParaRPr lang="en-US" dirty="0"/>
          </a:p>
        </p:txBody>
      </p:sp>
    </p:spTree>
    <p:extLst>
      <p:ext uri="{BB962C8B-B14F-4D97-AF65-F5344CB8AC3E}">
        <p14:creationId xmlns:p14="http://schemas.microsoft.com/office/powerpoint/2010/main" val="3947836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80BA83-EC61-4B20-B81B-F92E539314FB}"/>
              </a:ext>
            </a:extLst>
          </p:cNvPr>
          <p:cNvSpPr>
            <a:spLocks noGrp="1"/>
          </p:cNvSpPr>
          <p:nvPr>
            <p:ph type="title"/>
          </p:nvPr>
        </p:nvSpPr>
        <p:spPr>
          <a:xfrm>
            <a:off x="649108" y="762000"/>
            <a:ext cx="10864711" cy="953849"/>
          </a:xfrm>
        </p:spPr>
        <p:txBody>
          <a:bodyPr>
            <a:normAutofit fontScale="90000"/>
          </a:bodyPr>
          <a:lstStyle/>
          <a:p>
            <a:r>
              <a:rPr lang="en-US" altLang="en-US" dirty="0">
                <a:solidFill>
                  <a:srgbClr val="002060"/>
                </a:solidFill>
              </a:rPr>
              <a:t>Target Population – Existing Integrated Programs</a:t>
            </a:r>
            <a:endParaRPr lang="en-US" dirty="0"/>
          </a:p>
        </p:txBody>
      </p:sp>
      <p:sp>
        <p:nvSpPr>
          <p:cNvPr id="4" name="Slide Number Placeholder 3">
            <a:extLst>
              <a:ext uri="{FF2B5EF4-FFF2-40B4-BE49-F238E27FC236}">
                <a16:creationId xmlns:a16="http://schemas.microsoft.com/office/drawing/2014/main" id="{2DC0C0B9-638F-4DB3-B486-0199CBBA594B}"/>
              </a:ext>
            </a:extLst>
          </p:cNvPr>
          <p:cNvSpPr>
            <a:spLocks noGrp="1"/>
          </p:cNvSpPr>
          <p:nvPr>
            <p:ph type="sldNum" sz="quarter" idx="12"/>
          </p:nvPr>
        </p:nvSpPr>
        <p:spPr/>
        <p:txBody>
          <a:bodyPr/>
          <a:lstStyle/>
          <a:p>
            <a:fld id="{779CE241-D0B9-4A07-956F-A7D985E32B95}" type="slidenum">
              <a:rPr lang="en-US" smtClean="0"/>
              <a:pPr/>
              <a:t>7</a:t>
            </a:fld>
            <a:endParaRPr lang="en-US" dirty="0"/>
          </a:p>
        </p:txBody>
      </p:sp>
      <p:graphicFrame>
        <p:nvGraphicFramePr>
          <p:cNvPr id="8" name="Content Placeholder 7">
            <a:extLst>
              <a:ext uri="{FF2B5EF4-FFF2-40B4-BE49-F238E27FC236}">
                <a16:creationId xmlns:a16="http://schemas.microsoft.com/office/drawing/2014/main" id="{177742D5-D0C3-4EF8-87FC-C8369485281A}"/>
              </a:ext>
            </a:extLst>
          </p:cNvPr>
          <p:cNvGraphicFramePr>
            <a:graphicFrameLocks noGrp="1"/>
          </p:cNvGraphicFramePr>
          <p:nvPr>
            <p:ph idx="1"/>
            <p:extLst>
              <p:ext uri="{D42A27DB-BD31-4B8C-83A1-F6EECF244321}">
                <p14:modId xmlns:p14="http://schemas.microsoft.com/office/powerpoint/2010/main" val="2341875450"/>
              </p:ext>
            </p:extLst>
          </p:nvPr>
        </p:nvGraphicFramePr>
        <p:xfrm>
          <a:off x="649109" y="1905000"/>
          <a:ext cx="10636112" cy="4416347"/>
        </p:xfrm>
        <a:graphic>
          <a:graphicData uri="http://schemas.openxmlformats.org/drawingml/2006/table">
            <a:tbl>
              <a:tblPr firstRow="1" firstCol="1" bandRow="1">
                <a:tableStyleId>{5C22544A-7EE6-4342-B048-85BDC9FD1C3A}</a:tableStyleId>
              </a:tblPr>
              <a:tblGrid>
                <a:gridCol w="3498872">
                  <a:extLst>
                    <a:ext uri="{9D8B030D-6E8A-4147-A177-3AD203B41FA5}">
                      <a16:colId xmlns:a16="http://schemas.microsoft.com/office/drawing/2014/main" val="3366621814"/>
                    </a:ext>
                  </a:extLst>
                </a:gridCol>
                <a:gridCol w="3879143">
                  <a:extLst>
                    <a:ext uri="{9D8B030D-6E8A-4147-A177-3AD203B41FA5}">
                      <a16:colId xmlns:a16="http://schemas.microsoft.com/office/drawing/2014/main" val="1618396614"/>
                    </a:ext>
                  </a:extLst>
                </a:gridCol>
                <a:gridCol w="3258097">
                  <a:extLst>
                    <a:ext uri="{9D8B030D-6E8A-4147-A177-3AD203B41FA5}">
                      <a16:colId xmlns:a16="http://schemas.microsoft.com/office/drawing/2014/main" val="2336112215"/>
                    </a:ext>
                  </a:extLst>
                </a:gridCol>
              </a:tblGrid>
              <a:tr h="298338">
                <a:tc>
                  <a:txBody>
                    <a:bodyPr/>
                    <a:lstStyle/>
                    <a:p>
                      <a:pPr marL="0" marR="0">
                        <a:lnSpc>
                          <a:spcPct val="107000"/>
                        </a:lnSpc>
                        <a:spcBef>
                          <a:spcPts val="0"/>
                        </a:spcBef>
                        <a:spcAft>
                          <a:spcPts val="0"/>
                        </a:spcAft>
                      </a:pPr>
                      <a:r>
                        <a:rPr lang="en-US" sz="2000" b="0" dirty="0">
                          <a:effectLst/>
                        </a:rPr>
                        <a:t>Fully-Integrated Duals Advantage (FIDA)</a:t>
                      </a:r>
                      <a:endParaRPr lang="en-US"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2735" marR="62735" marT="0" marB="0">
                    <a:solidFill>
                      <a:srgbClr val="5A336F"/>
                    </a:solidFill>
                  </a:tcPr>
                </a:tc>
                <a:tc>
                  <a:txBody>
                    <a:bodyPr/>
                    <a:lstStyle/>
                    <a:p>
                      <a:pPr marL="0" marR="0">
                        <a:lnSpc>
                          <a:spcPct val="107000"/>
                        </a:lnSpc>
                        <a:spcBef>
                          <a:spcPts val="0"/>
                        </a:spcBef>
                        <a:spcAft>
                          <a:spcPts val="0"/>
                        </a:spcAft>
                      </a:pPr>
                      <a:r>
                        <a:rPr lang="en-US" sz="2000" b="0" dirty="0">
                          <a:effectLst/>
                        </a:rPr>
                        <a:t>Medicaid Advantage Plus (MAP)</a:t>
                      </a:r>
                      <a:endParaRPr lang="en-US"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2735" marR="62735" marT="0" marB="0">
                    <a:solidFill>
                      <a:srgbClr val="5A336F"/>
                    </a:solidFill>
                  </a:tcPr>
                </a:tc>
                <a:tc>
                  <a:txBody>
                    <a:bodyPr/>
                    <a:lstStyle/>
                    <a:p>
                      <a:pPr marL="0" marR="0">
                        <a:lnSpc>
                          <a:spcPct val="107000"/>
                        </a:lnSpc>
                        <a:spcBef>
                          <a:spcPts val="0"/>
                        </a:spcBef>
                        <a:spcAft>
                          <a:spcPts val="0"/>
                        </a:spcAft>
                      </a:pPr>
                      <a:r>
                        <a:rPr lang="en-US" sz="2000" b="0" dirty="0">
                          <a:effectLst/>
                        </a:rPr>
                        <a:t>Program for All-Inclusive Care for the Elderly (PACE)</a:t>
                      </a:r>
                      <a:endParaRPr lang="en-US"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2735" marR="62735" marT="0" marB="0">
                    <a:solidFill>
                      <a:srgbClr val="5A336F"/>
                    </a:solidFill>
                  </a:tcPr>
                </a:tc>
                <a:extLst>
                  <a:ext uri="{0D108BD9-81ED-4DB2-BD59-A6C34878D82A}">
                    <a16:rowId xmlns:a16="http://schemas.microsoft.com/office/drawing/2014/main" val="1733877865"/>
                  </a:ext>
                </a:extLst>
              </a:tr>
              <a:tr h="3764075">
                <a:tc>
                  <a:txBody>
                    <a:bodyPr/>
                    <a:lstStyle/>
                    <a:p>
                      <a:pPr marL="342900" marR="0" lvl="0" indent="-342900">
                        <a:spcBef>
                          <a:spcPts val="0"/>
                        </a:spcBef>
                        <a:spcAft>
                          <a:spcPts val="0"/>
                        </a:spcAft>
                        <a:buFont typeface="Symbol" panose="05050102010706020507" pitchFamily="18" charset="2"/>
                        <a:buChar char=""/>
                      </a:pPr>
                      <a:r>
                        <a:rPr lang="en-US" sz="2000" b="0" dirty="0">
                          <a:solidFill>
                            <a:schemeClr val="tx1"/>
                          </a:solidFill>
                          <a:effectLst/>
                        </a:rPr>
                        <a:t>Has Full Medicare and Full Medicaid</a:t>
                      </a:r>
                    </a:p>
                    <a:p>
                      <a:pPr marL="342900" marR="0" lvl="0" indent="-342900">
                        <a:spcBef>
                          <a:spcPts val="0"/>
                        </a:spcBef>
                        <a:spcAft>
                          <a:spcPts val="0"/>
                        </a:spcAft>
                        <a:buFont typeface="Symbol" panose="05050102010706020507" pitchFamily="18" charset="2"/>
                        <a:buChar char=""/>
                      </a:pPr>
                      <a:r>
                        <a:rPr lang="en-US" sz="2000" b="0" dirty="0">
                          <a:solidFill>
                            <a:schemeClr val="tx1"/>
                          </a:solidFill>
                          <a:effectLst/>
                        </a:rPr>
                        <a:t>Age 21 or older</a:t>
                      </a:r>
                    </a:p>
                    <a:p>
                      <a:pPr marL="342900" marR="0" lvl="0" indent="-342900">
                        <a:spcBef>
                          <a:spcPts val="0"/>
                        </a:spcBef>
                        <a:spcAft>
                          <a:spcPts val="0"/>
                        </a:spcAft>
                        <a:buFont typeface="Symbol" panose="05050102010706020507" pitchFamily="18" charset="2"/>
                        <a:buChar char=""/>
                      </a:pPr>
                      <a:r>
                        <a:rPr lang="en-US" sz="2000" b="0" dirty="0">
                          <a:solidFill>
                            <a:schemeClr val="tx1"/>
                          </a:solidFill>
                          <a:effectLst/>
                        </a:rPr>
                        <a:t>Certain LTSS needs – at a minimum, needs &gt;120 days community based care</a:t>
                      </a:r>
                    </a:p>
                    <a:p>
                      <a:pPr marL="342900" marR="0" lvl="0" indent="-342900">
                        <a:spcBef>
                          <a:spcPts val="0"/>
                        </a:spcBef>
                        <a:spcAft>
                          <a:spcPts val="0"/>
                        </a:spcAft>
                        <a:buFont typeface="Symbol" panose="05050102010706020507" pitchFamily="18" charset="2"/>
                        <a:buChar char=""/>
                      </a:pPr>
                      <a:r>
                        <a:rPr lang="en-US" sz="2000" b="0" dirty="0">
                          <a:solidFill>
                            <a:schemeClr val="tx1"/>
                          </a:solidFill>
                          <a:effectLst/>
                          <a:latin typeface="Calibri" panose="020F0502020204030204" pitchFamily="34" charset="0"/>
                          <a:cs typeface="Times New Roman" panose="02020603050405020304" pitchFamily="18" charset="0"/>
                        </a:rPr>
                        <a:t>Lives in NYC, Nassau, Suffolk, or Westchester counties</a:t>
                      </a:r>
                    </a:p>
                  </a:txBody>
                  <a:tcPr marL="62735" marR="62735" marT="0" marB="0">
                    <a:noFill/>
                  </a:tcPr>
                </a:tc>
                <a:tc>
                  <a:txBody>
                    <a:bodyPr/>
                    <a:lstStyle/>
                    <a:p>
                      <a:pPr marL="342900" marR="0" lvl="0" indent="-342900">
                        <a:spcBef>
                          <a:spcPts val="0"/>
                        </a:spcBef>
                        <a:spcAft>
                          <a:spcPts val="0"/>
                        </a:spcAft>
                        <a:buFont typeface="Symbol" panose="05050102010706020507" pitchFamily="18" charset="2"/>
                        <a:buChar char=""/>
                      </a:pPr>
                      <a:r>
                        <a:rPr lang="en-US" sz="2000" b="0" dirty="0">
                          <a:solidFill>
                            <a:schemeClr val="tx1"/>
                          </a:solidFill>
                          <a:effectLst/>
                        </a:rPr>
                        <a:t>Has Full Medicare and Full Medicaid</a:t>
                      </a:r>
                    </a:p>
                    <a:p>
                      <a:pPr marL="342900" marR="0" lvl="0" indent="-342900">
                        <a:spcBef>
                          <a:spcPts val="0"/>
                        </a:spcBef>
                        <a:spcAft>
                          <a:spcPts val="0"/>
                        </a:spcAft>
                        <a:buFont typeface="Symbol" panose="05050102010706020507" pitchFamily="18" charset="2"/>
                        <a:buChar char=""/>
                      </a:pPr>
                      <a:r>
                        <a:rPr lang="en-US" sz="2000" b="0" dirty="0">
                          <a:effectLst/>
                        </a:rPr>
                        <a:t>Age 18 or older</a:t>
                      </a:r>
                    </a:p>
                    <a:p>
                      <a:pPr marL="342900" marR="0" lvl="0" indent="-342900">
                        <a:spcBef>
                          <a:spcPts val="0"/>
                        </a:spcBef>
                        <a:spcAft>
                          <a:spcPts val="0"/>
                        </a:spcAft>
                        <a:buFont typeface="Symbol" panose="05050102010706020507" pitchFamily="18" charset="2"/>
                        <a:buChar char=""/>
                      </a:pPr>
                      <a:r>
                        <a:rPr lang="en-US" sz="2000" b="0" dirty="0">
                          <a:solidFill>
                            <a:schemeClr val="tx1"/>
                          </a:solidFill>
                          <a:effectLst/>
                        </a:rPr>
                        <a:t>Certain LTSS needs – at a minimum, needs &gt;120 days community based care</a:t>
                      </a:r>
                    </a:p>
                    <a:p>
                      <a:pPr marL="342900" marR="0" lvl="0" indent="-342900">
                        <a:spcBef>
                          <a:spcPts val="0"/>
                        </a:spcBef>
                        <a:spcAft>
                          <a:spcPts val="0"/>
                        </a:spcAft>
                        <a:buFont typeface="Symbol" panose="05050102010706020507" pitchFamily="18" charset="2"/>
                        <a:buChar char=""/>
                      </a:pPr>
                      <a:r>
                        <a:rPr lang="en-US" sz="2000" b="0" dirty="0">
                          <a:effectLst/>
                          <a:latin typeface="Calibri" panose="020F0502020204030204" pitchFamily="34" charset="0"/>
                          <a:cs typeface="Times New Roman" panose="02020603050405020304" pitchFamily="18" charset="0"/>
                        </a:rPr>
                        <a:t>Lives in </a:t>
                      </a:r>
                      <a:r>
                        <a:rPr lang="en-US" sz="2000" b="0" dirty="0">
                          <a:solidFill>
                            <a:schemeClr val="tx1"/>
                          </a:solidFill>
                          <a:effectLst/>
                          <a:latin typeface="Calibri" panose="020F0502020204030204" pitchFamily="34" charset="0"/>
                          <a:cs typeface="Times New Roman" panose="02020603050405020304" pitchFamily="18" charset="0"/>
                        </a:rPr>
                        <a:t>NYC, Nassau, Suffolk, or Westchester counties or Albany, </a:t>
                      </a:r>
                      <a:r>
                        <a:rPr lang="en-US" sz="2000" b="0" dirty="0" err="1">
                          <a:solidFill>
                            <a:schemeClr val="tx1"/>
                          </a:solidFill>
                          <a:effectLst/>
                          <a:latin typeface="Calibri" panose="020F0502020204030204" pitchFamily="34" charset="0"/>
                          <a:cs typeface="Times New Roman" panose="02020603050405020304" pitchFamily="18" charset="0"/>
                        </a:rPr>
                        <a:t>Renssellaer</a:t>
                      </a:r>
                      <a:r>
                        <a:rPr lang="en-US" sz="2000" b="0" dirty="0">
                          <a:solidFill>
                            <a:schemeClr val="tx1"/>
                          </a:solidFill>
                          <a:effectLst/>
                          <a:latin typeface="Calibri" panose="020F0502020204030204" pitchFamily="34" charset="0"/>
                          <a:cs typeface="Times New Roman" panose="02020603050405020304" pitchFamily="18" charset="0"/>
                        </a:rPr>
                        <a:t>, Schenectady, or Montgomery </a:t>
                      </a:r>
                      <a:endParaRPr lang="en-US" sz="2000" b="0" dirty="0">
                        <a:effectLst/>
                        <a:latin typeface="Calibri" panose="020F0502020204030204" pitchFamily="34" charset="0"/>
                        <a:cs typeface="Times New Roman" panose="02020603050405020304" pitchFamily="18" charset="0"/>
                      </a:endParaRPr>
                    </a:p>
                  </a:txBody>
                  <a:tcPr marL="62735" marR="62735" marT="0" marB="0">
                    <a:noFill/>
                  </a:tcPr>
                </a:tc>
                <a:tc>
                  <a:txBody>
                    <a:bodyPr/>
                    <a:lstStyle/>
                    <a:p>
                      <a:pPr marL="342900" marR="0" lvl="0" indent="-342900">
                        <a:spcBef>
                          <a:spcPts val="0"/>
                        </a:spcBef>
                        <a:spcAft>
                          <a:spcPts val="0"/>
                        </a:spcAft>
                        <a:buFont typeface="Symbol" panose="05050102010706020507" pitchFamily="18" charset="2"/>
                        <a:buChar char=""/>
                      </a:pPr>
                      <a:r>
                        <a:rPr lang="en-US" sz="2000" b="0" dirty="0">
                          <a:solidFill>
                            <a:schemeClr val="tx1"/>
                          </a:solidFill>
                          <a:effectLst/>
                        </a:rPr>
                        <a:t>Has Full Medicare and Full Medicaid OR Has only Medicaid OR Has only Medicare</a:t>
                      </a:r>
                    </a:p>
                    <a:p>
                      <a:pPr marL="342900" marR="0" lvl="0" indent="-342900">
                        <a:spcBef>
                          <a:spcPts val="0"/>
                        </a:spcBef>
                        <a:spcAft>
                          <a:spcPts val="0"/>
                        </a:spcAft>
                        <a:buFont typeface="Symbol" panose="05050102010706020507" pitchFamily="18" charset="2"/>
                        <a:buChar char=""/>
                      </a:pPr>
                      <a:r>
                        <a:rPr lang="en-US" sz="2000" b="0" dirty="0">
                          <a:effectLst/>
                        </a:rPr>
                        <a:t>Age 55 or older</a:t>
                      </a:r>
                    </a:p>
                    <a:p>
                      <a:pPr marL="342900" marR="0" lvl="0" indent="-342900">
                        <a:spcBef>
                          <a:spcPts val="0"/>
                        </a:spcBef>
                        <a:spcAft>
                          <a:spcPts val="0"/>
                        </a:spcAft>
                        <a:buFont typeface="Symbol" panose="05050102010706020507" pitchFamily="18" charset="2"/>
                        <a:buChar char=""/>
                      </a:pPr>
                      <a:r>
                        <a:rPr lang="en-US" sz="2000" b="0" dirty="0">
                          <a:solidFill>
                            <a:schemeClr val="tx1"/>
                          </a:solidFill>
                          <a:effectLst/>
                        </a:rPr>
                        <a:t>Certain LTSS needs – at a minimum, needs &gt;120 days community based care</a:t>
                      </a:r>
                    </a:p>
                    <a:p>
                      <a:pPr marL="342900" marR="0" lvl="0" indent="-342900">
                        <a:spcBef>
                          <a:spcPts val="0"/>
                        </a:spcBef>
                        <a:spcAft>
                          <a:spcPts val="0"/>
                        </a:spcAft>
                        <a:buFont typeface="Symbol" panose="05050102010706020507" pitchFamily="18" charset="2"/>
                        <a:buChar char=""/>
                      </a:pPr>
                      <a:r>
                        <a:rPr lang="en-US" sz="2000" b="0" dirty="0">
                          <a:effectLst/>
                          <a:latin typeface="Calibri" panose="020F0502020204030204" pitchFamily="34" charset="0"/>
                          <a:cs typeface="Times New Roman" panose="02020603050405020304" pitchFamily="18" charset="0"/>
                        </a:rPr>
                        <a:t>Lives in service area of a PACE center</a:t>
                      </a:r>
                    </a:p>
                  </a:txBody>
                  <a:tcPr marL="62735" marR="62735" marT="0" marB="0">
                    <a:noFill/>
                  </a:tcPr>
                </a:tc>
                <a:extLst>
                  <a:ext uri="{0D108BD9-81ED-4DB2-BD59-A6C34878D82A}">
                    <a16:rowId xmlns:a16="http://schemas.microsoft.com/office/drawing/2014/main" val="1637878650"/>
                  </a:ext>
                </a:extLst>
              </a:tr>
            </a:tbl>
          </a:graphicData>
        </a:graphic>
      </p:graphicFrame>
    </p:spTree>
    <p:extLst>
      <p:ext uri="{BB962C8B-B14F-4D97-AF65-F5344CB8AC3E}">
        <p14:creationId xmlns:p14="http://schemas.microsoft.com/office/powerpoint/2010/main" val="35273485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B492C52-9213-4733-ACDC-D4491F41EF64}"/>
              </a:ext>
            </a:extLst>
          </p:cNvPr>
          <p:cNvSpPr>
            <a:spLocks noGrp="1"/>
          </p:cNvSpPr>
          <p:nvPr>
            <p:ph idx="13"/>
          </p:nvPr>
        </p:nvSpPr>
        <p:spPr/>
        <p:txBody>
          <a:bodyPr/>
          <a:lstStyle/>
          <a:p>
            <a:endParaRPr lang="en-US"/>
          </a:p>
        </p:txBody>
      </p:sp>
      <p:sp>
        <p:nvSpPr>
          <p:cNvPr id="2" name="Title 1"/>
          <p:cNvSpPr>
            <a:spLocks noGrp="1"/>
          </p:cNvSpPr>
          <p:nvPr>
            <p:ph type="title"/>
          </p:nvPr>
        </p:nvSpPr>
        <p:spPr/>
        <p:txBody>
          <a:bodyPr>
            <a:noAutofit/>
          </a:bodyPr>
          <a:lstStyle/>
          <a:p>
            <a:endParaRPr lang="en-US" altLang="en-US" sz="3300" dirty="0">
              <a:solidFill>
                <a:srgbClr val="002060"/>
              </a:solidFill>
            </a:endParaRPr>
          </a:p>
        </p:txBody>
      </p:sp>
      <p:sp>
        <p:nvSpPr>
          <p:cNvPr id="3" name="Content Placeholder 2"/>
          <p:cNvSpPr>
            <a:spLocks noGrp="1"/>
          </p:cNvSpPr>
          <p:nvPr>
            <p:ph idx="1"/>
          </p:nvPr>
        </p:nvSpPr>
        <p:spPr>
          <a:xfrm>
            <a:off x="649109" y="1894243"/>
            <a:ext cx="10445611" cy="4062937"/>
          </a:xfrm>
        </p:spPr>
        <p:txBody>
          <a:bodyPr>
            <a:noAutofit/>
          </a:bodyPr>
          <a:lstStyle/>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sz="4800" dirty="0"/>
          </a:p>
          <a:p>
            <a:pPr marL="0" indent="0" algn="ctr" fontAlgn="base">
              <a:lnSpc>
                <a:spcPct val="120000"/>
              </a:lnSpc>
              <a:spcBef>
                <a:spcPts val="600"/>
              </a:spcBef>
              <a:spcAft>
                <a:spcPts val="600"/>
              </a:spcAft>
              <a:buClr>
                <a:srgbClr val="000000"/>
              </a:buClr>
              <a:buNone/>
            </a:pPr>
            <a:r>
              <a:rPr lang="en-US" altLang="en-US" sz="4800" dirty="0">
                <a:solidFill>
                  <a:srgbClr val="002060"/>
                </a:solidFill>
              </a:rPr>
              <a:t>Medicaid Covered Services</a:t>
            </a:r>
            <a:endParaRPr lang="en-US" sz="4800" dirty="0"/>
          </a:p>
          <a:p>
            <a:pPr fontAlgn="base">
              <a:lnSpc>
                <a:spcPct val="120000"/>
              </a:lnSpc>
              <a:spcBef>
                <a:spcPts val="600"/>
              </a:spcBef>
              <a:spcAft>
                <a:spcPts val="600"/>
              </a:spcAft>
              <a:buClr>
                <a:srgbClr val="000000"/>
              </a:buClr>
            </a:pPr>
            <a:endParaRPr lang="en-US" dirty="0"/>
          </a:p>
        </p:txBody>
      </p:sp>
      <p:sp>
        <p:nvSpPr>
          <p:cNvPr id="4" name="Slide Number Placeholder 3"/>
          <p:cNvSpPr>
            <a:spLocks noGrp="1"/>
          </p:cNvSpPr>
          <p:nvPr>
            <p:ph type="sldNum" sz="quarter" idx="12"/>
          </p:nvPr>
        </p:nvSpPr>
        <p:spPr/>
        <p:txBody>
          <a:bodyPr/>
          <a:lstStyle/>
          <a:p>
            <a:fld id="{779CE241-D0B9-4A07-956F-A7D985E32B95}" type="slidenum">
              <a:rPr lang="en-US" smtClean="0"/>
              <a:pPr/>
              <a:t>8</a:t>
            </a:fld>
            <a:endParaRPr lang="en-US" dirty="0"/>
          </a:p>
        </p:txBody>
      </p:sp>
    </p:spTree>
    <p:extLst>
      <p:ext uri="{BB962C8B-B14F-4D97-AF65-F5344CB8AC3E}">
        <p14:creationId xmlns:p14="http://schemas.microsoft.com/office/powerpoint/2010/main" val="1863480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109" y="705657"/>
            <a:ext cx="11164390" cy="744021"/>
          </a:xfrm>
        </p:spPr>
        <p:txBody>
          <a:bodyPr>
            <a:noAutofit/>
          </a:bodyPr>
          <a:lstStyle/>
          <a:p>
            <a:r>
              <a:rPr lang="en-US" altLang="en-US" sz="3300" dirty="0">
                <a:solidFill>
                  <a:srgbClr val="002060"/>
                </a:solidFill>
              </a:rPr>
              <a:t>Medicaid Covered Services</a:t>
            </a:r>
          </a:p>
        </p:txBody>
      </p:sp>
      <p:sp>
        <p:nvSpPr>
          <p:cNvPr id="3" name="Content Placeholder 2"/>
          <p:cNvSpPr>
            <a:spLocks noGrp="1"/>
          </p:cNvSpPr>
          <p:nvPr>
            <p:ph idx="1"/>
          </p:nvPr>
        </p:nvSpPr>
        <p:spPr>
          <a:xfrm>
            <a:off x="1027610" y="1753385"/>
            <a:ext cx="10539550" cy="5104615"/>
          </a:xfrm>
        </p:spPr>
        <p:txBody>
          <a:bodyPr>
            <a:noAutofit/>
          </a:bodyPr>
          <a:lstStyle/>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dirty="0"/>
          </a:p>
          <a:p>
            <a:pPr fontAlgn="base">
              <a:lnSpc>
                <a:spcPct val="120000"/>
              </a:lnSpc>
              <a:spcBef>
                <a:spcPts val="600"/>
              </a:spcBef>
              <a:spcAft>
                <a:spcPts val="600"/>
              </a:spcAft>
              <a:buClr>
                <a:srgbClr val="000000"/>
              </a:buClr>
            </a:pPr>
            <a:endParaRPr lang="en-US" dirty="0"/>
          </a:p>
        </p:txBody>
      </p:sp>
      <p:sp>
        <p:nvSpPr>
          <p:cNvPr id="4" name="Slide Number Placeholder 3"/>
          <p:cNvSpPr>
            <a:spLocks noGrp="1"/>
          </p:cNvSpPr>
          <p:nvPr>
            <p:ph type="sldNum" sz="quarter" idx="12"/>
          </p:nvPr>
        </p:nvSpPr>
        <p:spPr/>
        <p:txBody>
          <a:bodyPr/>
          <a:lstStyle/>
          <a:p>
            <a:fld id="{779CE241-D0B9-4A07-956F-A7D985E32B95}" type="slidenum">
              <a:rPr lang="en-US" smtClean="0"/>
              <a:pPr/>
              <a:t>9</a:t>
            </a:fld>
            <a:endParaRPr lang="en-US" dirty="0"/>
          </a:p>
        </p:txBody>
      </p:sp>
      <p:graphicFrame>
        <p:nvGraphicFramePr>
          <p:cNvPr id="5" name="Content Placeholder 7">
            <a:extLst>
              <a:ext uri="{FF2B5EF4-FFF2-40B4-BE49-F238E27FC236}">
                <a16:creationId xmlns:a16="http://schemas.microsoft.com/office/drawing/2014/main" id="{B46D9D0F-32F6-4B3E-8DDA-DF75CB922B18}"/>
              </a:ext>
            </a:extLst>
          </p:cNvPr>
          <p:cNvGraphicFramePr>
            <a:graphicFrameLocks/>
          </p:cNvGraphicFramePr>
          <p:nvPr>
            <p:extLst>
              <p:ext uri="{D42A27DB-BD31-4B8C-83A1-F6EECF244321}">
                <p14:modId xmlns:p14="http://schemas.microsoft.com/office/powerpoint/2010/main" val="2860368426"/>
              </p:ext>
            </p:extLst>
          </p:nvPr>
        </p:nvGraphicFramePr>
        <p:xfrm>
          <a:off x="649108" y="1449678"/>
          <a:ext cx="10918051" cy="5408322"/>
        </p:xfrm>
        <a:graphic>
          <a:graphicData uri="http://schemas.openxmlformats.org/drawingml/2006/table">
            <a:tbl>
              <a:tblPr firstRow="1" firstCol="1" bandRow="1">
                <a:tableStyleId>{5C22544A-7EE6-4342-B048-85BDC9FD1C3A}</a:tableStyleId>
              </a:tblPr>
              <a:tblGrid>
                <a:gridCol w="3591619">
                  <a:extLst>
                    <a:ext uri="{9D8B030D-6E8A-4147-A177-3AD203B41FA5}">
                      <a16:colId xmlns:a16="http://schemas.microsoft.com/office/drawing/2014/main" val="3366621814"/>
                    </a:ext>
                  </a:extLst>
                </a:gridCol>
                <a:gridCol w="3981970">
                  <a:extLst>
                    <a:ext uri="{9D8B030D-6E8A-4147-A177-3AD203B41FA5}">
                      <a16:colId xmlns:a16="http://schemas.microsoft.com/office/drawing/2014/main" val="1618396614"/>
                    </a:ext>
                  </a:extLst>
                </a:gridCol>
                <a:gridCol w="3344462">
                  <a:extLst>
                    <a:ext uri="{9D8B030D-6E8A-4147-A177-3AD203B41FA5}">
                      <a16:colId xmlns:a16="http://schemas.microsoft.com/office/drawing/2014/main" val="2336112215"/>
                    </a:ext>
                  </a:extLst>
                </a:gridCol>
              </a:tblGrid>
              <a:tr h="707629">
                <a:tc>
                  <a:txBody>
                    <a:bodyPr/>
                    <a:lstStyle/>
                    <a:p>
                      <a:pPr marL="0" marR="0">
                        <a:lnSpc>
                          <a:spcPct val="107000"/>
                        </a:lnSpc>
                        <a:spcBef>
                          <a:spcPts val="0"/>
                        </a:spcBef>
                        <a:spcAft>
                          <a:spcPts val="0"/>
                        </a:spcAft>
                      </a:pPr>
                      <a:r>
                        <a:rPr lang="en-US" sz="2000" b="0" dirty="0">
                          <a:effectLst/>
                        </a:rPr>
                        <a:t>Fully-Integrated Duals Advantage (FIDA)</a:t>
                      </a:r>
                      <a:endParaRPr lang="en-US"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2735" marR="62735" marT="0" marB="0">
                    <a:solidFill>
                      <a:srgbClr val="5A336F"/>
                    </a:solidFill>
                  </a:tcPr>
                </a:tc>
                <a:tc>
                  <a:txBody>
                    <a:bodyPr/>
                    <a:lstStyle/>
                    <a:p>
                      <a:pPr marL="0" marR="0">
                        <a:lnSpc>
                          <a:spcPct val="107000"/>
                        </a:lnSpc>
                        <a:spcBef>
                          <a:spcPts val="0"/>
                        </a:spcBef>
                        <a:spcAft>
                          <a:spcPts val="0"/>
                        </a:spcAft>
                      </a:pPr>
                      <a:r>
                        <a:rPr lang="en-US" sz="2000" b="0" dirty="0">
                          <a:effectLst/>
                        </a:rPr>
                        <a:t>Medicaid Advantage Plus (MAP)</a:t>
                      </a:r>
                      <a:endParaRPr lang="en-US"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2735" marR="62735" marT="0" marB="0">
                    <a:solidFill>
                      <a:srgbClr val="5A336F"/>
                    </a:solidFill>
                  </a:tcPr>
                </a:tc>
                <a:tc>
                  <a:txBody>
                    <a:bodyPr/>
                    <a:lstStyle/>
                    <a:p>
                      <a:pPr marL="0" marR="0">
                        <a:lnSpc>
                          <a:spcPct val="107000"/>
                        </a:lnSpc>
                        <a:spcBef>
                          <a:spcPts val="0"/>
                        </a:spcBef>
                        <a:spcAft>
                          <a:spcPts val="0"/>
                        </a:spcAft>
                      </a:pPr>
                      <a:r>
                        <a:rPr lang="en-US" sz="2000" b="0" dirty="0">
                          <a:effectLst/>
                        </a:rPr>
                        <a:t>Program for All-Inclusive Care for the Elderly (PACE)</a:t>
                      </a:r>
                      <a:endParaRPr lang="en-US" sz="2000" b="0" dirty="0">
                        <a:effectLst/>
                        <a:latin typeface="Calibri" panose="020F0502020204030204" pitchFamily="34" charset="0"/>
                        <a:ea typeface="Calibri" panose="020F0502020204030204" pitchFamily="34" charset="0"/>
                        <a:cs typeface="Times New Roman" panose="02020603050405020304" pitchFamily="18" charset="0"/>
                      </a:endParaRPr>
                    </a:p>
                  </a:txBody>
                  <a:tcPr marL="62735" marR="62735" marT="0" marB="0">
                    <a:solidFill>
                      <a:srgbClr val="5A336F"/>
                    </a:solidFill>
                  </a:tcPr>
                </a:tc>
                <a:extLst>
                  <a:ext uri="{0D108BD9-81ED-4DB2-BD59-A6C34878D82A}">
                    <a16:rowId xmlns:a16="http://schemas.microsoft.com/office/drawing/2014/main" val="1733877865"/>
                  </a:ext>
                </a:extLst>
              </a:tr>
              <a:tr h="4700693">
                <a:tc>
                  <a:txBody>
                    <a:bodyPr/>
                    <a:lstStyle/>
                    <a:p>
                      <a:pPr marL="342900" marR="0" lvl="0" indent="-342900">
                        <a:spcBef>
                          <a:spcPts val="0"/>
                        </a:spcBef>
                        <a:spcAft>
                          <a:spcPts val="0"/>
                        </a:spcAft>
                        <a:buFont typeface="Symbol" panose="05050102010706020507" pitchFamily="18" charset="2"/>
                        <a:buChar char=""/>
                      </a:pPr>
                      <a:r>
                        <a:rPr lang="en-US" sz="2000" b="0" dirty="0">
                          <a:solidFill>
                            <a:schemeClr val="tx1"/>
                          </a:solidFill>
                          <a:effectLst/>
                        </a:rPr>
                        <a:t>All Medicaid State Plan Benefits are Covered by the FIDA Plan.</a:t>
                      </a:r>
                    </a:p>
                    <a:p>
                      <a:pPr marL="342900" marR="0" lvl="0" indent="-342900">
                        <a:spcBef>
                          <a:spcPts val="0"/>
                        </a:spcBef>
                        <a:spcAft>
                          <a:spcPts val="0"/>
                        </a:spcAft>
                        <a:buFont typeface="Symbol" panose="05050102010706020507" pitchFamily="18" charset="2"/>
                        <a:buChar char=""/>
                      </a:pPr>
                      <a:r>
                        <a:rPr lang="en-US" sz="2000" b="0" dirty="0">
                          <a:solidFill>
                            <a:schemeClr val="tx1"/>
                          </a:solidFill>
                          <a:effectLst/>
                          <a:latin typeface="Calibri" panose="020F0502020204030204" pitchFamily="34" charset="0"/>
                          <a:cs typeface="Times New Roman" panose="02020603050405020304" pitchFamily="18" charset="0"/>
                        </a:rPr>
                        <a:t>Many HCBS Waiver Services are Covered by the FIDA Plan. (TBI and NHTD Waiver Services)</a:t>
                      </a:r>
                    </a:p>
                    <a:p>
                      <a:pPr marL="342900" marR="0" lvl="0" indent="-342900">
                        <a:spcBef>
                          <a:spcPts val="0"/>
                        </a:spcBef>
                        <a:spcAft>
                          <a:spcPts val="0"/>
                        </a:spcAft>
                        <a:buFont typeface="Symbol" panose="05050102010706020507" pitchFamily="18" charset="2"/>
                        <a:buChar char=""/>
                      </a:pPr>
                      <a:r>
                        <a:rPr lang="en-US" sz="2000" b="0" dirty="0">
                          <a:solidFill>
                            <a:schemeClr val="tx1"/>
                          </a:solidFill>
                          <a:effectLst/>
                          <a:latin typeface="Calibri" panose="020F0502020204030204" pitchFamily="34" charset="0"/>
                          <a:cs typeface="Times New Roman" panose="02020603050405020304" pitchFamily="18" charset="0"/>
                        </a:rPr>
                        <a:t>Care team (IDT) has flexibility to cover additional items not otherwise covered by NY Medicaid.</a:t>
                      </a:r>
                    </a:p>
                    <a:p>
                      <a:pPr marL="342900" marR="0" lvl="0" indent="-342900">
                        <a:spcBef>
                          <a:spcPts val="0"/>
                        </a:spcBef>
                        <a:spcAft>
                          <a:spcPts val="0"/>
                        </a:spcAft>
                        <a:buFont typeface="Symbol" panose="05050102010706020507" pitchFamily="18" charset="2"/>
                        <a:buChar char=""/>
                      </a:pPr>
                      <a:r>
                        <a:rPr lang="en-US" sz="2000" b="0" dirty="0">
                          <a:solidFill>
                            <a:schemeClr val="tx1"/>
                          </a:solidFill>
                          <a:effectLst/>
                          <a:latin typeface="Calibri" panose="020F0502020204030204" pitchFamily="34" charset="0"/>
                          <a:cs typeface="Times New Roman" panose="02020603050405020304" pitchFamily="18" charset="0"/>
                        </a:rPr>
                        <a:t>Additional benefits not included in State Plan or HCBS Waivers must be covered.</a:t>
                      </a:r>
                    </a:p>
                    <a:p>
                      <a:pPr marL="342900" marR="0" lvl="0" indent="-342900">
                        <a:spcBef>
                          <a:spcPts val="0"/>
                        </a:spcBef>
                        <a:spcAft>
                          <a:spcPts val="0"/>
                        </a:spcAft>
                        <a:buFont typeface="Symbol" panose="05050102010706020507" pitchFamily="18" charset="2"/>
                        <a:buChar char=""/>
                      </a:pPr>
                      <a:endParaRPr lang="en-US" sz="2000" b="0" dirty="0">
                        <a:solidFill>
                          <a:schemeClr val="tx1"/>
                        </a:solidFill>
                        <a:effectLst/>
                        <a:latin typeface="Calibri" panose="020F0502020204030204" pitchFamily="34" charset="0"/>
                        <a:cs typeface="Times New Roman" panose="02020603050405020304" pitchFamily="18" charset="0"/>
                      </a:endParaRPr>
                    </a:p>
                  </a:txBody>
                  <a:tcPr marL="62735" marR="62735" marT="0" marB="0">
                    <a:noFill/>
                  </a:tcPr>
                </a:tc>
                <a:tc>
                  <a:txBody>
                    <a:bodyPr/>
                    <a:lstStyle/>
                    <a:p>
                      <a:pPr marL="342900" marR="0" lvl="0" indent="-342900">
                        <a:spcBef>
                          <a:spcPts val="0"/>
                        </a:spcBef>
                        <a:spcAft>
                          <a:spcPts val="0"/>
                        </a:spcAft>
                        <a:buFont typeface="Symbol" panose="05050102010706020507" pitchFamily="18" charset="2"/>
                        <a:buChar char=""/>
                      </a:pPr>
                      <a:r>
                        <a:rPr lang="en-US" sz="2000" b="0" dirty="0">
                          <a:effectLst/>
                          <a:latin typeface="Calibri" panose="020F0502020204030204" pitchFamily="34" charset="0"/>
                          <a:cs typeface="Times New Roman" panose="02020603050405020304" pitchFamily="18" charset="0"/>
                        </a:rPr>
                        <a:t>Some Medicaid State Plan Benefits are Covered by the MAP Plan and Some Medicaid State Plan Benefits are Covered by FFS.</a:t>
                      </a:r>
                    </a:p>
                    <a:p>
                      <a:pPr marL="342900" marR="0" lvl="0" indent="-342900">
                        <a:spcBef>
                          <a:spcPts val="0"/>
                        </a:spcBef>
                        <a:spcAft>
                          <a:spcPts val="0"/>
                        </a:spcAft>
                        <a:buFont typeface="Symbol" panose="05050102010706020507" pitchFamily="18" charset="2"/>
                        <a:buChar char=""/>
                      </a:pPr>
                      <a:r>
                        <a:rPr lang="en-US" sz="2000" b="0" dirty="0">
                          <a:effectLst/>
                          <a:latin typeface="Calibri" panose="020F0502020204030204" pitchFamily="34" charset="0"/>
                          <a:cs typeface="Times New Roman" panose="02020603050405020304" pitchFamily="18" charset="0"/>
                        </a:rPr>
                        <a:t>No HCBS Waiver Services are required Covered Services for the MAP Plan.</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solidFill>
                            <a:schemeClr val="tx1"/>
                          </a:solidFill>
                          <a:effectLst/>
                          <a:latin typeface="Calibri" panose="020F0502020204030204" pitchFamily="34" charset="0"/>
                          <a:cs typeface="Times New Roman" panose="02020603050405020304" pitchFamily="18" charset="0"/>
                        </a:rPr>
                        <a:t>Care team (IDT) does not have flexibility to cover additional items not otherwise covered by NY Medicaid.</a:t>
                      </a:r>
                    </a:p>
                    <a:p>
                      <a:pPr marL="342900" marR="0" lvl="0" indent="-342900">
                        <a:spcBef>
                          <a:spcPts val="0"/>
                        </a:spcBef>
                        <a:spcAft>
                          <a:spcPts val="0"/>
                        </a:spcAft>
                        <a:buFont typeface="Symbol" panose="05050102010706020507" pitchFamily="18" charset="2"/>
                        <a:buChar char=""/>
                      </a:pPr>
                      <a:endParaRPr lang="en-US" sz="2000" b="0" dirty="0">
                        <a:effectLst/>
                        <a:latin typeface="Calibri" panose="020F0502020204030204" pitchFamily="34" charset="0"/>
                        <a:cs typeface="Times New Roman" panose="02020603050405020304" pitchFamily="18" charset="0"/>
                      </a:endParaRPr>
                    </a:p>
                  </a:txBody>
                  <a:tcPr marL="62735" marR="62735" marT="0" marB="0">
                    <a:noFill/>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solidFill>
                            <a:schemeClr val="tx1"/>
                          </a:solidFill>
                          <a:effectLst/>
                        </a:rPr>
                        <a:t>All Medicaid State Plan Benefits are Covered by the PACE Plan.</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effectLst/>
                          <a:latin typeface="Calibri" panose="020F0502020204030204" pitchFamily="34" charset="0"/>
                          <a:cs typeface="Times New Roman" panose="02020603050405020304" pitchFamily="18" charset="0"/>
                        </a:rPr>
                        <a:t>No HCBS Waiver Services are required Covered Services for the PACE Plan.</a:t>
                      </a:r>
                    </a:p>
                    <a:p>
                      <a:pPr marL="342900" marR="0" lvl="0"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2000" b="0" dirty="0">
                          <a:solidFill>
                            <a:schemeClr val="tx1"/>
                          </a:solidFill>
                          <a:effectLst/>
                          <a:latin typeface="Calibri" panose="020F0502020204030204" pitchFamily="34" charset="0"/>
                          <a:cs typeface="Times New Roman" panose="02020603050405020304" pitchFamily="18" charset="0"/>
                        </a:rPr>
                        <a:t>Care team (IDT) has flexibility to cover additional items not otherwise covered by NY Medicaid.</a:t>
                      </a:r>
                    </a:p>
                    <a:p>
                      <a:pPr marL="0" marR="0" lvl="0" indent="0" algn="l" defTabSz="914400" rtl="0" eaLnBrk="1" fontAlgn="auto" latinLnBrk="0" hangingPunct="1">
                        <a:lnSpc>
                          <a:spcPct val="100000"/>
                        </a:lnSpc>
                        <a:spcBef>
                          <a:spcPts val="0"/>
                        </a:spcBef>
                        <a:spcAft>
                          <a:spcPts val="0"/>
                        </a:spcAft>
                        <a:buClrTx/>
                        <a:buSzTx/>
                        <a:buFont typeface="Symbol" panose="05050102010706020507" pitchFamily="18" charset="2"/>
                        <a:buNone/>
                        <a:tabLst/>
                        <a:defRPr/>
                      </a:pPr>
                      <a:endParaRPr lang="en-US" sz="2000" b="0" dirty="0">
                        <a:solidFill>
                          <a:schemeClr val="tx1"/>
                        </a:solidFill>
                        <a:effectLst/>
                        <a:latin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endParaRPr lang="en-US" sz="2000" b="0" dirty="0">
                        <a:effectLst/>
                        <a:latin typeface="Calibri" panose="020F0502020204030204" pitchFamily="34" charset="0"/>
                        <a:cs typeface="Times New Roman" panose="02020603050405020304" pitchFamily="18" charset="0"/>
                      </a:endParaRPr>
                    </a:p>
                  </a:txBody>
                  <a:tcPr marL="62735" marR="62735" marT="0" marB="0">
                    <a:noFill/>
                  </a:tcPr>
                </a:tc>
                <a:extLst>
                  <a:ext uri="{0D108BD9-81ED-4DB2-BD59-A6C34878D82A}">
                    <a16:rowId xmlns:a16="http://schemas.microsoft.com/office/drawing/2014/main" val="1637878650"/>
                  </a:ext>
                </a:extLst>
              </a:tr>
            </a:tbl>
          </a:graphicData>
        </a:graphic>
      </p:graphicFrame>
    </p:spTree>
    <p:extLst>
      <p:ext uri="{BB962C8B-B14F-4D97-AF65-F5344CB8AC3E}">
        <p14:creationId xmlns:p14="http://schemas.microsoft.com/office/powerpoint/2010/main" val="19402252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874665D-EC2F-4390-893B-CE96D9B945C3}" vid="{9BE65046-2B6D-4701-84C2-2E63F26868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MG - OHIP powerpoint template</Template>
  <TotalTime>13312</TotalTime>
  <Words>2240</Words>
  <Application>Microsoft Office PowerPoint</Application>
  <PresentationFormat>Widescreen</PresentationFormat>
  <Paragraphs>342</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Arial Narrow</vt:lpstr>
      <vt:lpstr>Calibri</vt:lpstr>
      <vt:lpstr>Calibri Light</vt:lpstr>
      <vt:lpstr>Symbol</vt:lpstr>
      <vt:lpstr>Times New Roman</vt:lpstr>
      <vt:lpstr>Office Theme</vt:lpstr>
      <vt:lpstr>PowerPoint Presentation</vt:lpstr>
      <vt:lpstr>The Future of Integrated Care In New York State</vt:lpstr>
      <vt:lpstr>PowerPoint Presentation</vt:lpstr>
      <vt:lpstr>PowerPoint Presentation</vt:lpstr>
      <vt:lpstr>Overview of the Process</vt:lpstr>
      <vt:lpstr>PowerPoint Presentation</vt:lpstr>
      <vt:lpstr>Target Population – Existing Integrated Programs</vt:lpstr>
      <vt:lpstr>PowerPoint Presentation</vt:lpstr>
      <vt:lpstr>Medicaid Covered Services</vt:lpstr>
      <vt:lpstr>Existing Covered Services</vt:lpstr>
      <vt:lpstr>Existing Covered Items and Services</vt:lpstr>
      <vt:lpstr>Existing Covered Items and Services</vt:lpstr>
      <vt:lpstr>PowerPoint Presentation</vt:lpstr>
      <vt:lpstr>Care Coordination/Care Management Elements</vt:lpstr>
      <vt:lpstr>PowerPoint Presentation</vt:lpstr>
      <vt:lpstr>Assessment and Service Planning Requirements </vt:lpstr>
      <vt:lpstr>Next Meeting Dates, Locations, and Topics</vt:lpstr>
      <vt:lpstr>For More Information</vt:lpstr>
    </vt:vector>
  </TitlesOfParts>
  <Company>New York State Department of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 DiBacco</dc:creator>
  <cp:lastModifiedBy>Shunk, Joseph (HEALTH)</cp:lastModifiedBy>
  <cp:revision>623</cp:revision>
  <cp:lastPrinted>2017-09-07T11:54:20Z</cp:lastPrinted>
  <dcterms:created xsi:type="dcterms:W3CDTF">2015-04-14T15:07:08Z</dcterms:created>
  <dcterms:modified xsi:type="dcterms:W3CDTF">2017-09-07T12:44:01Z</dcterms:modified>
</cp:coreProperties>
</file>