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67" r:id="rId2"/>
    <p:sldId id="268" r:id="rId3"/>
    <p:sldId id="293" r:id="rId4"/>
    <p:sldId id="294" r:id="rId5"/>
    <p:sldId id="295" r:id="rId6"/>
    <p:sldId id="269" r:id="rId7"/>
    <p:sldId id="270" r:id="rId8"/>
    <p:sldId id="320" r:id="rId9"/>
    <p:sldId id="315" r:id="rId10"/>
    <p:sldId id="322" r:id="rId11"/>
    <p:sldId id="321" r:id="rId12"/>
    <p:sldId id="323" r:id="rId13"/>
    <p:sldId id="317" r:id="rId14"/>
    <p:sldId id="318" r:id="rId15"/>
    <p:sldId id="303" r:id="rId16"/>
    <p:sldId id="319" r:id="rId17"/>
    <p:sldId id="309" r:id="rId18"/>
    <p:sldId id="316" r:id="rId19"/>
    <p:sldId id="299" r:id="rId20"/>
    <p:sldId id="292" r:id="rId21"/>
    <p:sldId id="279" r:id="rId22"/>
    <p:sldId id="280"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1244" autoAdjust="0"/>
  </p:normalViewPr>
  <p:slideViewPr>
    <p:cSldViewPr>
      <p:cViewPr varScale="1">
        <p:scale>
          <a:sx n="67" d="100"/>
          <a:sy n="67" d="100"/>
        </p:scale>
        <p:origin x="6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9BD9D22-0A23-41AA-B3C5-CAF9013761CF}" type="datetimeFigureOut">
              <a:rPr lang="en-US" smtClean="0"/>
              <a:t>3/15/2016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347C79B-FBEC-4758-BCA2-3C5864535E0C}" type="slidenum">
              <a:rPr lang="en-US" smtClean="0"/>
              <a:t>‹#›</a:t>
            </a:fld>
            <a:endParaRPr lang="en-US"/>
          </a:p>
        </p:txBody>
      </p:sp>
    </p:spTree>
    <p:extLst>
      <p:ext uri="{BB962C8B-B14F-4D97-AF65-F5344CB8AC3E}">
        <p14:creationId xmlns:p14="http://schemas.microsoft.com/office/powerpoint/2010/main" val="2344573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48B716F-E80B-422E-936E-7AF876DE7CD6}" type="datetimeFigureOut">
              <a:rPr lang="en-US" smtClean="0"/>
              <a:t>3/15/2016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FDFF5B-2C65-4DF8-B5A6-F2B8432339EA}" type="slidenum">
              <a:rPr lang="en-US" smtClean="0"/>
              <a:t>‹#›</a:t>
            </a:fld>
            <a:endParaRPr lang="en-US"/>
          </a:p>
        </p:txBody>
      </p:sp>
    </p:spTree>
    <p:extLst>
      <p:ext uri="{BB962C8B-B14F-4D97-AF65-F5344CB8AC3E}">
        <p14:creationId xmlns:p14="http://schemas.microsoft.com/office/powerpoint/2010/main" val="2552549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FDFF5B-2C65-4DF8-B5A6-F2B8432339EA}" type="slidenum">
              <a:rPr lang="en-US" smtClean="0"/>
              <a:t>1</a:t>
            </a:fld>
            <a:endParaRPr lang="en-US"/>
          </a:p>
        </p:txBody>
      </p:sp>
    </p:spTree>
    <p:extLst>
      <p:ext uri="{BB962C8B-B14F-4D97-AF65-F5344CB8AC3E}">
        <p14:creationId xmlns:p14="http://schemas.microsoft.com/office/powerpoint/2010/main" val="3172933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13</a:t>
            </a:fld>
            <a:endParaRPr lang="en-US"/>
          </a:p>
        </p:txBody>
      </p:sp>
    </p:spTree>
    <p:extLst>
      <p:ext uri="{BB962C8B-B14F-4D97-AF65-F5344CB8AC3E}">
        <p14:creationId xmlns:p14="http://schemas.microsoft.com/office/powerpoint/2010/main" val="3484540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14</a:t>
            </a:fld>
            <a:endParaRPr lang="en-US"/>
          </a:p>
        </p:txBody>
      </p:sp>
    </p:spTree>
    <p:extLst>
      <p:ext uri="{BB962C8B-B14F-4D97-AF65-F5344CB8AC3E}">
        <p14:creationId xmlns:p14="http://schemas.microsoft.com/office/powerpoint/2010/main" val="1316707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pPr>
              <a:defRPr/>
            </a:pPr>
            <a:fld id="{EFDA7740-31B3-40E0-9607-849466540639}" type="slidenum">
              <a:rPr lang="en-US" smtClean="0"/>
              <a:pPr>
                <a:defRPr/>
              </a:pPr>
              <a:t>15</a:t>
            </a:fld>
            <a:endParaRPr lang="en-US"/>
          </a:p>
        </p:txBody>
      </p:sp>
    </p:spTree>
    <p:extLst>
      <p:ext uri="{BB962C8B-B14F-4D97-AF65-F5344CB8AC3E}">
        <p14:creationId xmlns:p14="http://schemas.microsoft.com/office/powerpoint/2010/main" val="1825185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16</a:t>
            </a:fld>
            <a:endParaRPr lang="en-US"/>
          </a:p>
        </p:txBody>
      </p:sp>
    </p:spTree>
    <p:extLst>
      <p:ext uri="{BB962C8B-B14F-4D97-AF65-F5344CB8AC3E}">
        <p14:creationId xmlns:p14="http://schemas.microsoft.com/office/powerpoint/2010/main" val="641902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17</a:t>
            </a:fld>
            <a:endParaRPr lang="en-US"/>
          </a:p>
        </p:txBody>
      </p:sp>
    </p:spTree>
    <p:extLst>
      <p:ext uri="{BB962C8B-B14F-4D97-AF65-F5344CB8AC3E}">
        <p14:creationId xmlns:p14="http://schemas.microsoft.com/office/powerpoint/2010/main" val="2698492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18</a:t>
            </a:fld>
            <a:endParaRPr lang="en-US"/>
          </a:p>
        </p:txBody>
      </p:sp>
    </p:spTree>
    <p:extLst>
      <p:ext uri="{BB962C8B-B14F-4D97-AF65-F5344CB8AC3E}">
        <p14:creationId xmlns:p14="http://schemas.microsoft.com/office/powerpoint/2010/main" val="2017090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19</a:t>
            </a:fld>
            <a:endParaRPr lang="en-US"/>
          </a:p>
        </p:txBody>
      </p:sp>
    </p:spTree>
    <p:extLst>
      <p:ext uri="{BB962C8B-B14F-4D97-AF65-F5344CB8AC3E}">
        <p14:creationId xmlns:p14="http://schemas.microsoft.com/office/powerpoint/2010/main" val="902756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20</a:t>
            </a:fld>
            <a:endParaRPr lang="en-US"/>
          </a:p>
        </p:txBody>
      </p:sp>
    </p:spTree>
    <p:extLst>
      <p:ext uri="{BB962C8B-B14F-4D97-AF65-F5344CB8AC3E}">
        <p14:creationId xmlns:p14="http://schemas.microsoft.com/office/powerpoint/2010/main" val="698116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F6168C-C4D1-4B11-8AE0-D7D717629499}" type="slidenum">
              <a:rPr lang="en-US" smtClean="0"/>
              <a:t>21</a:t>
            </a:fld>
            <a:endParaRPr lang="en-US" dirty="0"/>
          </a:p>
        </p:txBody>
      </p:sp>
    </p:spTree>
    <p:extLst>
      <p:ext uri="{BB962C8B-B14F-4D97-AF65-F5344CB8AC3E}">
        <p14:creationId xmlns:p14="http://schemas.microsoft.com/office/powerpoint/2010/main" val="1147995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1FC8C9-2479-4A49-AF3C-C256988D20A4}" type="slidenum">
              <a:rPr lang="en-US">
                <a:cs typeface="Arial" charset="0"/>
              </a:rPr>
              <a:pPr fontAlgn="base">
                <a:spcBef>
                  <a:spcPct val="0"/>
                </a:spcBef>
                <a:spcAft>
                  <a:spcPct val="0"/>
                </a:spcAft>
              </a:pPr>
              <a:t>22</a:t>
            </a:fld>
            <a:endParaRPr lang="en-US" dirty="0">
              <a:cs typeface="Arial" charset="0"/>
            </a:endParaRPr>
          </a:p>
        </p:txBody>
      </p:sp>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xfrm>
            <a:off x="1098621" y="4415790"/>
            <a:ext cx="5420078" cy="4183380"/>
          </a:xfrm>
          <a:noFill/>
        </p:spPr>
        <p:txBody>
          <a:bodyPr wrap="square" numCol="1" anchor="t" anchorCtr="0" compatLnSpc="1">
            <a:prstTxWarp prst="textNoShape">
              <a:avLst/>
            </a:prstTxWarp>
          </a:bodyPr>
          <a:lstStyle/>
          <a:p>
            <a:pPr>
              <a:spcBef>
                <a:spcPct val="0"/>
              </a:spcBef>
            </a:pPr>
            <a:endParaRPr lang="en-US" dirty="0"/>
          </a:p>
        </p:txBody>
      </p:sp>
    </p:spTree>
    <p:extLst>
      <p:ext uri="{BB962C8B-B14F-4D97-AF65-F5344CB8AC3E}">
        <p14:creationId xmlns:p14="http://schemas.microsoft.com/office/powerpoint/2010/main" val="426972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2</a:t>
            </a:fld>
            <a:endParaRPr lang="en-US"/>
          </a:p>
        </p:txBody>
      </p:sp>
    </p:spTree>
    <p:extLst>
      <p:ext uri="{BB962C8B-B14F-4D97-AF65-F5344CB8AC3E}">
        <p14:creationId xmlns:p14="http://schemas.microsoft.com/office/powerpoint/2010/main" val="193838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C26915-DDCF-4662-A8AC-56628684693C}" type="slidenum">
              <a:rPr lang="en-US">
                <a:cs typeface="Arial" charset="0"/>
              </a:rPr>
              <a:pPr fontAlgn="base">
                <a:spcBef>
                  <a:spcPct val="0"/>
                </a:spcBef>
                <a:spcAft>
                  <a:spcPct val="0"/>
                </a:spcAft>
              </a:pPr>
              <a:t>3</a:t>
            </a:fld>
            <a:endParaRPr lang="en-US">
              <a:cs typeface="Arial" charset="0"/>
            </a:endParaRPr>
          </a:p>
        </p:txBody>
      </p:sp>
    </p:spTree>
    <p:extLst>
      <p:ext uri="{BB962C8B-B14F-4D97-AF65-F5344CB8AC3E}">
        <p14:creationId xmlns:p14="http://schemas.microsoft.com/office/powerpoint/2010/main" val="2960137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36F0E6-77FE-44BE-A380-A8FDCEF0242E}" type="slidenum">
              <a:rPr lang="en-US">
                <a:cs typeface="Arial" charset="0"/>
              </a:rPr>
              <a:pPr fontAlgn="base">
                <a:spcBef>
                  <a:spcPct val="0"/>
                </a:spcBef>
                <a:spcAft>
                  <a:spcPct val="0"/>
                </a:spcAft>
              </a:pPr>
              <a:t>4</a:t>
            </a:fld>
            <a:endParaRPr lang="en-US">
              <a:cs typeface="Arial" charset="0"/>
            </a:endParaRPr>
          </a:p>
        </p:txBody>
      </p:sp>
    </p:spTree>
    <p:extLst>
      <p:ext uri="{BB962C8B-B14F-4D97-AF65-F5344CB8AC3E}">
        <p14:creationId xmlns:p14="http://schemas.microsoft.com/office/powerpoint/2010/main" val="2971812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a:t>Let’s go over the long-stay record definitions now.  In the case of the long-stay measures, the target period is three months.  As with the short-stay measures, certain OBRA,</a:t>
            </a:r>
            <a:r>
              <a:rPr lang="en-US" baseline="0" dirty="0"/>
              <a:t> PPS, and Discharge assessments are used.  They are exactly the same as the ones used for the short-stay measures.  And, as with the short-stay calculations, the target assessment can be no more than 120 days before the end of the resident’s episode.  In this example, the target assessment, a quarterly, is 66 days before the end of the resident’s episode which occurred on 11/5, so it will be used in the QM calculations.  </a:t>
            </a:r>
            <a:r>
              <a:rPr lang="en-US" dirty="0"/>
              <a:t>  </a:t>
            </a:r>
          </a:p>
          <a:p>
            <a:pPr>
              <a:spcBef>
                <a:spcPct val="0"/>
              </a:spcBef>
            </a:pPr>
            <a:endParaRPr lang="en-US" dirty="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9297F3-ED1E-4AFD-84C9-B2E7B6DEE2F0}" type="slidenum">
              <a:rPr lang="en-US">
                <a:cs typeface="Arial" charset="0"/>
              </a:rPr>
              <a:pPr fontAlgn="base">
                <a:spcBef>
                  <a:spcPct val="0"/>
                </a:spcBef>
                <a:spcAft>
                  <a:spcPct val="0"/>
                </a:spcAft>
              </a:pPr>
              <a:t>5</a:t>
            </a:fld>
            <a:endParaRPr lang="en-US">
              <a:cs typeface="Arial" charset="0"/>
            </a:endParaRPr>
          </a:p>
        </p:txBody>
      </p:sp>
    </p:spTree>
    <p:extLst>
      <p:ext uri="{BB962C8B-B14F-4D97-AF65-F5344CB8AC3E}">
        <p14:creationId xmlns:p14="http://schemas.microsoft.com/office/powerpoint/2010/main" val="1420956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pPr>
              <a:defRPr/>
            </a:pPr>
            <a:fld id="{EFDA7740-31B3-40E0-9607-849466540639}" type="slidenum">
              <a:rPr lang="en-US" smtClean="0"/>
              <a:pPr>
                <a:defRPr/>
              </a:pPr>
              <a:t>6</a:t>
            </a:fld>
            <a:endParaRPr lang="en-US"/>
          </a:p>
        </p:txBody>
      </p:sp>
    </p:spTree>
    <p:extLst>
      <p:ext uri="{BB962C8B-B14F-4D97-AF65-F5344CB8AC3E}">
        <p14:creationId xmlns:p14="http://schemas.microsoft.com/office/powerpoint/2010/main" val="2980840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FDA7740-31B3-40E0-9607-849466540639}" type="slidenum">
              <a:rPr lang="en-US" smtClean="0"/>
              <a:pPr>
                <a:defRPr/>
              </a:pPr>
              <a:t>7</a:t>
            </a:fld>
            <a:endParaRPr lang="en-US"/>
          </a:p>
        </p:txBody>
      </p:sp>
    </p:spTree>
    <p:extLst>
      <p:ext uri="{BB962C8B-B14F-4D97-AF65-F5344CB8AC3E}">
        <p14:creationId xmlns:p14="http://schemas.microsoft.com/office/powerpoint/2010/main" val="2964398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FDFF5B-2C65-4DF8-B5A6-F2B8432339EA}" type="slidenum">
              <a:rPr lang="en-US" smtClean="0"/>
              <a:t>8</a:t>
            </a:fld>
            <a:endParaRPr lang="en-US"/>
          </a:p>
        </p:txBody>
      </p:sp>
    </p:spTree>
    <p:extLst>
      <p:ext uri="{BB962C8B-B14F-4D97-AF65-F5344CB8AC3E}">
        <p14:creationId xmlns:p14="http://schemas.microsoft.com/office/powerpoint/2010/main" val="4209396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FDFF5B-2C65-4DF8-B5A6-F2B8432339EA}" type="slidenum">
              <a:rPr lang="en-US" smtClean="0"/>
              <a:t>9</a:t>
            </a:fld>
            <a:endParaRPr lang="en-US"/>
          </a:p>
        </p:txBody>
      </p:sp>
    </p:spTree>
    <p:extLst>
      <p:ext uri="{BB962C8B-B14F-4D97-AF65-F5344CB8AC3E}">
        <p14:creationId xmlns:p14="http://schemas.microsoft.com/office/powerpoint/2010/main" val="31570297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59D066C-B1C7-40F0-8AE9-CEC86439ED86}" type="datetimeFigureOut">
              <a:rPr lang="en-US" smtClean="0"/>
              <a:t>3/15/2016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F29F9DB-5C55-4A6E-A18E-75990A6D5BD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59D066C-B1C7-40F0-8AE9-CEC86439ED86}" type="datetimeFigureOut">
              <a:rPr lang="en-US" smtClean="0"/>
              <a:t>3/15/2016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9F9DB-5C55-4A6E-A18E-75990A6D5B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59D066C-B1C7-40F0-8AE9-CEC86439ED86}" type="datetimeFigureOut">
              <a:rPr lang="en-US" smtClean="0"/>
              <a:t>3/15/2016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9F9DB-5C55-4A6E-A18E-75990A6D5B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59D066C-B1C7-40F0-8AE9-CEC86439ED86}" type="datetimeFigureOut">
              <a:rPr lang="en-US" smtClean="0"/>
              <a:t>3/15/2016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9F9DB-5C55-4A6E-A18E-75990A6D5BD8}"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59D066C-B1C7-40F0-8AE9-CEC86439ED86}" type="datetimeFigureOut">
              <a:rPr lang="en-US" smtClean="0"/>
              <a:t>3/15/2016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9F9DB-5C55-4A6E-A18E-75990A6D5BD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59D066C-B1C7-40F0-8AE9-CEC86439ED86}" type="datetimeFigureOut">
              <a:rPr lang="en-US" smtClean="0"/>
              <a:t>3/15/2016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9F9DB-5C55-4A6E-A18E-75990A6D5BD8}" type="slidenum">
              <a:rPr lang="en-US" smtClean="0"/>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59D066C-B1C7-40F0-8AE9-CEC86439ED86}" type="datetimeFigureOut">
              <a:rPr lang="en-US" smtClean="0"/>
              <a:t>3/15/2016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29F9DB-5C55-4A6E-A18E-75990A6D5B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066C-B1C7-40F0-8AE9-CEC86439ED86}" type="datetimeFigureOut">
              <a:rPr lang="en-US" smtClean="0"/>
              <a:t>3/15/2016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29F9DB-5C55-4A6E-A18E-75990A6D5BD8}" type="slidenum">
              <a:rPr lang="en-US" smtClean="0"/>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D066C-B1C7-40F0-8AE9-CEC86439ED86}" type="datetimeFigureOut">
              <a:rPr lang="en-US" smtClean="0"/>
              <a:t>3/15/2016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29F9DB-5C55-4A6E-A18E-75990A6D5B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559D066C-B1C7-40F0-8AE9-CEC86439ED86}" type="datetimeFigureOut">
              <a:rPr lang="en-US" smtClean="0"/>
              <a:t>3/15/2016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9F9DB-5C55-4A6E-A18E-75990A6D5B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59D066C-B1C7-40F0-8AE9-CEC86439ED86}" type="datetimeFigureOut">
              <a:rPr lang="en-US" smtClean="0"/>
              <a:t>3/15/2016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F29F9DB-5C55-4A6E-A18E-75990A6D5BD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59D066C-B1C7-40F0-8AE9-CEC86439ED86}" type="datetimeFigureOut">
              <a:rPr lang="en-US" smtClean="0"/>
              <a:t>3/15/2016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F29F9DB-5C55-4A6E-A18E-75990A6D5B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www.equipforquality.com/community/index.cfm/resources-and-tools/webinar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tif"/></Relationships>
</file>

<file path=ppt/slides/_rels/slide22.xml.rels><?xml version="1.0" encoding="UTF-8" standalone="yes"?>
<Relationships xmlns="http://schemas.openxmlformats.org/package/2006/relationships"><Relationship Id="rId3" Type="http://schemas.openxmlformats.org/officeDocument/2006/relationships/hyperlink" Target="mailto:equip@equipforquality.com" TargetMode="External"/><Relationship Id="rId7"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tif"/><Relationship Id="rId5" Type="http://schemas.openxmlformats.org/officeDocument/2006/relationships/hyperlink" Target="mailto:bwebb@leadingageny.org" TargetMode="External"/><Relationship Id="rId4" Type="http://schemas.openxmlformats.org/officeDocument/2006/relationships/hyperlink" Target="mailto:kpellatt@leadingageny.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752601"/>
            <a:ext cx="8458200" cy="1829761"/>
          </a:xfrm>
        </p:spPr>
        <p:txBody>
          <a:bodyPr>
            <a:normAutofit fontScale="90000"/>
          </a:bodyPr>
          <a:lstStyle/>
          <a:p>
            <a:pPr algn="ctr"/>
            <a:r>
              <a:rPr lang="en-US" dirty="0"/>
              <a:t>Understanding the Long-Stay QMs for </a:t>
            </a:r>
            <a:r>
              <a:rPr lang="en-US" dirty="0" smtClean="0"/>
              <a:t>Depression </a:t>
            </a:r>
            <a:r>
              <a:rPr lang="en-US" dirty="0"/>
              <a:t>and </a:t>
            </a:r>
            <a:r>
              <a:rPr lang="en-US" dirty="0" smtClean="0"/>
              <a:t>Weight Loss</a:t>
            </a:r>
            <a:endParaRPr lang="en-US" dirty="0"/>
          </a:p>
        </p:txBody>
      </p:sp>
      <p:sp>
        <p:nvSpPr>
          <p:cNvPr id="3" name="Subtitle 2"/>
          <p:cNvSpPr>
            <a:spLocks noGrp="1"/>
          </p:cNvSpPr>
          <p:nvPr>
            <p:ph type="subTitle" idx="1"/>
          </p:nvPr>
        </p:nvSpPr>
        <p:spPr>
          <a:xfrm>
            <a:off x="685800" y="3611607"/>
            <a:ext cx="7772400" cy="1646194"/>
          </a:xfrm>
        </p:spPr>
        <p:txBody>
          <a:bodyPr vert="horz" lIns="45720" rIns="45720" anchor="t">
            <a:normAutofit/>
          </a:bodyPr>
          <a:lstStyle/>
          <a:p>
            <a:pPr algn="ctr"/>
            <a:r>
              <a:rPr lang="en-US" dirty="0"/>
              <a:t>EQUIP Webinar</a:t>
            </a:r>
          </a:p>
          <a:p>
            <a:pPr algn="ctr"/>
            <a:r>
              <a:rPr lang="en-US" dirty="0" smtClean="0"/>
              <a:t>March 24, </a:t>
            </a:r>
            <a:r>
              <a:rPr lang="en-US" dirty="0"/>
              <a:t>2016</a:t>
            </a:r>
          </a:p>
          <a:p>
            <a:pPr algn="ctr"/>
            <a:r>
              <a:rPr lang="en-US" dirty="0"/>
              <a:t>Presenters: Kathy Pellatt and Beth Webb</a:t>
            </a:r>
          </a:p>
          <a:p>
            <a:pPr algn="ctr"/>
            <a:endParaRPr lang="en-US" dirty="0"/>
          </a:p>
          <a:p>
            <a:pPr algn="ctr"/>
            <a:endParaRPr lang="en-US" dirty="0"/>
          </a:p>
        </p:txBody>
      </p:sp>
      <p:sp>
        <p:nvSpPr>
          <p:cNvPr id="4" name="TextBox 3"/>
          <p:cNvSpPr txBox="1"/>
          <p:nvPr/>
        </p:nvSpPr>
        <p:spPr>
          <a:xfrm>
            <a:off x="21102" y="5528699"/>
            <a:ext cx="6858000" cy="1323439"/>
          </a:xfrm>
          <a:prstGeom prst="rect">
            <a:avLst/>
          </a:prstGeom>
          <a:noFill/>
        </p:spPr>
        <p:txBody>
          <a:bodyPr wrap="square" rtlCol="0">
            <a:spAutoFit/>
          </a:bodyPr>
          <a:lstStyle/>
          <a:p>
            <a:pPr algn="ctr"/>
            <a:r>
              <a:rPr lang="en-US" sz="2000" dirty="0">
                <a:latin typeface="Lucida Sans Unicode" pitchFamily="34" charset="0"/>
              </a:rPr>
              <a:t>For Help, phone: 518-867-8390</a:t>
            </a:r>
          </a:p>
          <a:p>
            <a:pPr algn="ctr"/>
            <a:endParaRPr lang="en-US" sz="2000" dirty="0">
              <a:latin typeface="Lucida Sans Unicode" pitchFamily="34" charset="0"/>
            </a:endParaRPr>
          </a:p>
          <a:p>
            <a:pPr algn="ctr"/>
            <a:r>
              <a:rPr lang="en-US" sz="2000" dirty="0">
                <a:latin typeface="Lucida Sans Unicode" pitchFamily="34" charset="0"/>
              </a:rPr>
              <a:t>While waiting for the webinar to begin, remember to mute your own phone line by pressing *6</a:t>
            </a:r>
          </a:p>
        </p:txBody>
      </p:sp>
    </p:spTree>
    <p:extLst>
      <p:ext uri="{BB962C8B-B14F-4D97-AF65-F5344CB8AC3E}">
        <p14:creationId xmlns:p14="http://schemas.microsoft.com/office/powerpoint/2010/main" val="2767811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If resident is unable or unwilling to complete the Resident Mood interview, staff should complete the Staff assessment of Mood</a:t>
            </a:r>
          </a:p>
          <a:p>
            <a:endParaRPr lang="en-US" dirty="0" smtClean="0"/>
          </a:p>
          <a:p>
            <a:endParaRPr lang="en-US" dirty="0" smtClean="0"/>
          </a:p>
          <a:p>
            <a:endParaRPr lang="en-US" dirty="0"/>
          </a:p>
          <a:p>
            <a:r>
              <a:rPr lang="en-US" dirty="0" smtClean="0"/>
              <a:t>Interview staff from all shifts</a:t>
            </a:r>
          </a:p>
          <a:p>
            <a:r>
              <a:rPr lang="en-US" dirty="0" smtClean="0"/>
              <a:t>The same interviewing tips and techniques described in the MDS manual should be used</a:t>
            </a:r>
          </a:p>
          <a:p>
            <a:r>
              <a:rPr lang="en-US" dirty="0" smtClean="0"/>
              <a:t>Glean information from family or significant others when appropriate</a:t>
            </a:r>
            <a:endParaRPr lang="en-US" dirty="0"/>
          </a:p>
        </p:txBody>
      </p:sp>
      <p:sp>
        <p:nvSpPr>
          <p:cNvPr id="3" name="Title 2"/>
          <p:cNvSpPr>
            <a:spLocks noGrp="1"/>
          </p:cNvSpPr>
          <p:nvPr>
            <p:ph type="title"/>
          </p:nvPr>
        </p:nvSpPr>
        <p:spPr/>
        <p:txBody>
          <a:bodyPr/>
          <a:lstStyle/>
          <a:p>
            <a:r>
              <a:rPr lang="en-US" dirty="0" smtClean="0"/>
              <a:t>Coding Section D: Mood</a:t>
            </a:r>
            <a:endParaRPr lang="en-US" dirty="0"/>
          </a:p>
        </p:txBody>
      </p:sp>
      <p:pic>
        <p:nvPicPr>
          <p:cNvPr id="4" name="Picture 3"/>
          <p:cNvPicPr>
            <a:picLocks noChangeAspect="1"/>
          </p:cNvPicPr>
          <p:nvPr/>
        </p:nvPicPr>
        <p:blipFill>
          <a:blip r:embed="rId2"/>
          <a:stretch>
            <a:fillRect/>
          </a:stretch>
        </p:blipFill>
        <p:spPr>
          <a:xfrm>
            <a:off x="990600" y="2590800"/>
            <a:ext cx="7010400" cy="1362075"/>
          </a:xfrm>
          <a:prstGeom prst="rect">
            <a:avLst/>
          </a:prstGeom>
        </p:spPr>
      </p:pic>
    </p:spTree>
    <p:extLst>
      <p:ext uri="{BB962C8B-B14F-4D97-AF65-F5344CB8AC3E}">
        <p14:creationId xmlns:p14="http://schemas.microsoft.com/office/powerpoint/2010/main" val="1543292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52575" y="1629569"/>
            <a:ext cx="6038850" cy="4229100"/>
          </a:xfrm>
          <a:prstGeom prst="rect">
            <a:avLst/>
          </a:prstGeom>
        </p:spPr>
      </p:pic>
      <p:sp>
        <p:nvSpPr>
          <p:cNvPr id="3" name="Title 2"/>
          <p:cNvSpPr>
            <a:spLocks noGrp="1"/>
          </p:cNvSpPr>
          <p:nvPr>
            <p:ph type="title"/>
          </p:nvPr>
        </p:nvSpPr>
        <p:spPr/>
        <p:txBody>
          <a:bodyPr/>
          <a:lstStyle/>
          <a:p>
            <a:r>
              <a:rPr lang="en-US" dirty="0" smtClean="0"/>
              <a:t>Coding Section D</a:t>
            </a:r>
            <a:endParaRPr lang="en-US" dirty="0"/>
          </a:p>
        </p:txBody>
      </p:sp>
      <p:pic>
        <p:nvPicPr>
          <p:cNvPr id="5" name="Picture 4"/>
          <p:cNvPicPr>
            <a:picLocks noChangeAspect="1"/>
          </p:cNvPicPr>
          <p:nvPr/>
        </p:nvPicPr>
        <p:blipFill>
          <a:blip r:embed="rId3"/>
          <a:stretch>
            <a:fillRect/>
          </a:stretch>
        </p:blipFill>
        <p:spPr>
          <a:xfrm>
            <a:off x="3007995" y="5391944"/>
            <a:ext cx="6105525" cy="933450"/>
          </a:xfrm>
          <a:prstGeom prst="rect">
            <a:avLst/>
          </a:prstGeom>
        </p:spPr>
      </p:pic>
      <p:sp>
        <p:nvSpPr>
          <p:cNvPr id="2" name="Rectangle 1"/>
          <p:cNvSpPr/>
          <p:nvPr/>
        </p:nvSpPr>
        <p:spPr>
          <a:xfrm>
            <a:off x="1552575" y="3276600"/>
            <a:ext cx="603885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165157" y="5770892"/>
            <a:ext cx="5881688"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383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When a resident flags for the depression QM, it does not automatically mean that the resident has a diagnosis of depression or other mood disorder.  It means there is a presence of specific clinical mood indicators that are important to recognize and care plan for.</a:t>
            </a:r>
          </a:p>
          <a:p>
            <a:r>
              <a:rPr lang="en-US" dirty="0" smtClean="0"/>
              <a:t>The QM specifically looks at moderate to severe depressive symptoms.</a:t>
            </a:r>
          </a:p>
          <a:p>
            <a:r>
              <a:rPr lang="en-US" dirty="0" smtClean="0"/>
              <a:t>If your facility rate is 0%, it doesn’t mean that you have no residents with depression.  It means that there are no long stay residents with moderate to severe depressive symptoms.</a:t>
            </a:r>
            <a:endParaRPr lang="en-US" dirty="0"/>
          </a:p>
        </p:txBody>
      </p:sp>
      <p:sp>
        <p:nvSpPr>
          <p:cNvPr id="3" name="Title 2"/>
          <p:cNvSpPr>
            <a:spLocks noGrp="1"/>
          </p:cNvSpPr>
          <p:nvPr>
            <p:ph type="title"/>
          </p:nvPr>
        </p:nvSpPr>
        <p:spPr/>
        <p:txBody>
          <a:bodyPr/>
          <a:lstStyle/>
          <a:p>
            <a:r>
              <a:rPr lang="en-US" dirty="0" smtClean="0"/>
              <a:t>Important to Note!</a:t>
            </a:r>
            <a:endParaRPr lang="en-US" dirty="0"/>
          </a:p>
        </p:txBody>
      </p:sp>
    </p:spTree>
    <p:extLst>
      <p:ext uri="{BB962C8B-B14F-4D97-AF65-F5344CB8AC3E}">
        <p14:creationId xmlns:p14="http://schemas.microsoft.com/office/powerpoint/2010/main" val="1377028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a:bodyPr>
          <a:lstStyle/>
          <a:p>
            <a:r>
              <a:rPr lang="en-US" dirty="0"/>
              <a:t>Mrs. </a:t>
            </a:r>
            <a:r>
              <a:rPr lang="en-US" dirty="0" smtClean="0"/>
              <a:t>D., </a:t>
            </a:r>
            <a:r>
              <a:rPr lang="en-US" dirty="0"/>
              <a:t>a long stay resident </a:t>
            </a:r>
            <a:r>
              <a:rPr lang="en-US" dirty="0" smtClean="0"/>
              <a:t>post CVA and mild dementia with a current URI</a:t>
            </a:r>
          </a:p>
          <a:p>
            <a:r>
              <a:rPr lang="en-US" dirty="0" smtClean="0"/>
              <a:t>She is able to take part in the mood interview</a:t>
            </a:r>
          </a:p>
          <a:p>
            <a:r>
              <a:rPr lang="en-US" dirty="0" smtClean="0"/>
              <a:t>She says she has little interest or pleasure in doing things for the past two days</a:t>
            </a:r>
          </a:p>
          <a:p>
            <a:r>
              <a:rPr lang="en-US" dirty="0" smtClean="0"/>
              <a:t>She states she has been feeling depressed and down for the past two days as well</a:t>
            </a:r>
          </a:p>
          <a:p>
            <a:r>
              <a:rPr lang="en-US" dirty="0" smtClean="0"/>
              <a:t>Her total severity score is 5</a:t>
            </a:r>
            <a:endParaRPr lang="en-US" dirty="0"/>
          </a:p>
          <a:p>
            <a:r>
              <a:rPr lang="en-US" dirty="0" smtClean="0"/>
              <a:t>Will </a:t>
            </a:r>
            <a:r>
              <a:rPr lang="en-US" dirty="0"/>
              <a:t>Mrs. C. flag on the </a:t>
            </a:r>
            <a:r>
              <a:rPr lang="en-US" dirty="0" smtClean="0"/>
              <a:t>Depressive </a:t>
            </a:r>
            <a:r>
              <a:rPr lang="en-US" dirty="0" err="1" smtClean="0"/>
              <a:t>Sx</a:t>
            </a:r>
            <a:r>
              <a:rPr lang="en-US" dirty="0" smtClean="0"/>
              <a:t> </a:t>
            </a:r>
            <a:r>
              <a:rPr lang="en-US" dirty="0"/>
              <a:t>QM?</a:t>
            </a:r>
          </a:p>
          <a:p>
            <a:endParaRPr lang="en-US" dirty="0"/>
          </a:p>
        </p:txBody>
      </p:sp>
      <p:sp>
        <p:nvSpPr>
          <p:cNvPr id="3" name="Title 2"/>
          <p:cNvSpPr>
            <a:spLocks noGrp="1"/>
          </p:cNvSpPr>
          <p:nvPr>
            <p:ph type="title"/>
          </p:nvPr>
        </p:nvSpPr>
        <p:spPr/>
        <p:txBody>
          <a:bodyPr>
            <a:normAutofit fontScale="90000"/>
          </a:bodyPr>
          <a:lstStyle/>
          <a:p>
            <a:r>
              <a:rPr lang="en-US" dirty="0"/>
              <a:t>Resident Example </a:t>
            </a:r>
            <a:r>
              <a:rPr lang="en-US" dirty="0" smtClean="0"/>
              <a:t>– Depressive </a:t>
            </a:r>
            <a:r>
              <a:rPr lang="en-US" dirty="0" err="1" smtClean="0"/>
              <a:t>Sx</a:t>
            </a:r>
            <a:endParaRPr lang="en-US" dirty="0"/>
          </a:p>
        </p:txBody>
      </p:sp>
    </p:spTree>
    <p:extLst>
      <p:ext uri="{BB962C8B-B14F-4D97-AF65-F5344CB8AC3E}">
        <p14:creationId xmlns:p14="http://schemas.microsoft.com/office/powerpoint/2010/main" val="133459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lnSpcReduction="10000"/>
          </a:bodyPr>
          <a:lstStyle/>
          <a:p>
            <a:r>
              <a:rPr lang="en-US" dirty="0" smtClean="0"/>
              <a:t>No, </a:t>
            </a:r>
            <a:r>
              <a:rPr lang="en-US" dirty="0"/>
              <a:t>Mrs. </a:t>
            </a:r>
            <a:r>
              <a:rPr lang="en-US" dirty="0" smtClean="0"/>
              <a:t>D </a:t>
            </a:r>
            <a:r>
              <a:rPr lang="en-US" dirty="0"/>
              <a:t>will </a:t>
            </a:r>
            <a:r>
              <a:rPr lang="en-US" dirty="0" smtClean="0"/>
              <a:t>not flag </a:t>
            </a:r>
            <a:r>
              <a:rPr lang="en-US" dirty="0"/>
              <a:t>on the </a:t>
            </a:r>
            <a:r>
              <a:rPr lang="en-US" dirty="0" smtClean="0"/>
              <a:t>Depression </a:t>
            </a:r>
            <a:r>
              <a:rPr lang="en-US" dirty="0"/>
              <a:t>QM</a:t>
            </a:r>
          </a:p>
          <a:p>
            <a:r>
              <a:rPr lang="en-US" dirty="0" smtClean="0"/>
              <a:t>She has felt down and depressed in the past two days (not 7 or more days) and </a:t>
            </a:r>
          </a:p>
          <a:p>
            <a:r>
              <a:rPr lang="en-US" dirty="0" smtClean="0"/>
              <a:t>She has had little interest in doing things for the past two days (not 7 or more days)</a:t>
            </a:r>
          </a:p>
          <a:p>
            <a:r>
              <a:rPr lang="en-US" dirty="0" smtClean="0"/>
              <a:t>Her total severity score is 5 (not 10 or more), which indicates mild depression</a:t>
            </a:r>
          </a:p>
          <a:p>
            <a:r>
              <a:rPr lang="en-US" dirty="0" smtClean="0"/>
              <a:t>Perhaps the assessor will want to determine if these symptoms of mild depression are due to her having an upper respiratory infection and not feeling physically well</a:t>
            </a:r>
            <a:endParaRPr lang="en-US" dirty="0"/>
          </a:p>
        </p:txBody>
      </p:sp>
      <p:sp>
        <p:nvSpPr>
          <p:cNvPr id="3" name="Title 2"/>
          <p:cNvSpPr>
            <a:spLocks noGrp="1"/>
          </p:cNvSpPr>
          <p:nvPr>
            <p:ph type="title"/>
          </p:nvPr>
        </p:nvSpPr>
        <p:spPr/>
        <p:txBody>
          <a:bodyPr>
            <a:normAutofit fontScale="90000"/>
          </a:bodyPr>
          <a:lstStyle/>
          <a:p>
            <a:r>
              <a:rPr lang="en-US" dirty="0"/>
              <a:t>Resident Example </a:t>
            </a:r>
            <a:r>
              <a:rPr lang="en-US" dirty="0" smtClean="0"/>
              <a:t>– Depressive Symptoms</a:t>
            </a:r>
            <a:endParaRPr lang="en-US" dirty="0"/>
          </a:p>
        </p:txBody>
      </p:sp>
    </p:spTree>
    <p:extLst>
      <p:ext uri="{BB962C8B-B14F-4D97-AF65-F5344CB8AC3E}">
        <p14:creationId xmlns:p14="http://schemas.microsoft.com/office/powerpoint/2010/main" val="2002084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a:effectLst/>
              </a:rPr>
              <a:t>Percent of residents who </a:t>
            </a:r>
            <a:r>
              <a:rPr lang="en-US" sz="3600" dirty="0" smtClean="0">
                <a:effectLst/>
              </a:rPr>
              <a:t>lose too much weight (long-stay</a:t>
            </a:r>
            <a:r>
              <a:rPr lang="en-US" sz="3600" dirty="0">
                <a:effectLst/>
              </a:rPr>
              <a:t>)</a:t>
            </a:r>
          </a:p>
        </p:txBody>
      </p:sp>
      <p:sp>
        <p:nvSpPr>
          <p:cNvPr id="2" name="Content Placeholder 1"/>
          <p:cNvSpPr>
            <a:spLocks noGrp="1"/>
          </p:cNvSpPr>
          <p:nvPr>
            <p:ph idx="1"/>
          </p:nvPr>
        </p:nvSpPr>
        <p:spPr>
          <a:xfrm>
            <a:off x="381000" y="1649810"/>
            <a:ext cx="7772400" cy="4525962"/>
          </a:xfrm>
        </p:spPr>
        <p:txBody>
          <a:bodyPr vert="horz" anchor="t">
            <a:normAutofit/>
          </a:bodyPr>
          <a:lstStyle/>
          <a:p>
            <a:pPr marL="566928" lvl="1" indent="-457200">
              <a:spcBef>
                <a:spcPts val="400"/>
              </a:spcBef>
              <a:buSzPct val="68000"/>
            </a:pPr>
            <a:r>
              <a:rPr lang="en-US" sz="2400" b="1" dirty="0"/>
              <a:t>Numerator</a:t>
            </a:r>
            <a:r>
              <a:rPr lang="en-US" sz="2400" dirty="0"/>
              <a:t>:  Long-Stay residents with a target assessment </a:t>
            </a:r>
            <a:r>
              <a:rPr lang="en-US" sz="2400" dirty="0" smtClean="0"/>
              <a:t>indicating a weight loss of 5% or more in the last month or 10% or more in the last 6 months who were not on a physician prescribed weight loss regimen (K0300=2) </a:t>
            </a:r>
            <a:endParaRPr lang="en-US" sz="2400" dirty="0"/>
          </a:p>
          <a:p>
            <a:pPr marL="566928" lvl="1" indent="-457200">
              <a:spcBef>
                <a:spcPts val="400"/>
              </a:spcBef>
              <a:buSzPct val="68000"/>
            </a:pPr>
            <a:endParaRPr lang="en-US" sz="2400" b="1" dirty="0" smtClean="0"/>
          </a:p>
          <a:p>
            <a:pPr marL="566928" lvl="1" indent="-457200">
              <a:spcBef>
                <a:spcPts val="400"/>
              </a:spcBef>
              <a:buSzPct val="68000"/>
            </a:pPr>
            <a:r>
              <a:rPr lang="en-US" sz="2400" b="1" dirty="0" smtClean="0"/>
              <a:t>Denominator</a:t>
            </a:r>
            <a:r>
              <a:rPr lang="en-US" sz="2400" dirty="0"/>
              <a:t>:  All long-stay residents with a target assessment except those with exclusions.</a:t>
            </a:r>
          </a:p>
          <a:p>
            <a:pPr marL="109728" indent="0">
              <a:buNone/>
            </a:pPr>
            <a:endParaRPr lang="en-US" sz="2400" dirty="0"/>
          </a:p>
          <a:p>
            <a:pPr lvl="1">
              <a:buNone/>
            </a:pPr>
            <a:endParaRPr lang="en-US" dirty="0"/>
          </a:p>
        </p:txBody>
      </p:sp>
      <p:sp>
        <p:nvSpPr>
          <p:cNvPr id="4" name="Slide Number Placeholder 3"/>
          <p:cNvSpPr>
            <a:spLocks noGrp="1"/>
          </p:cNvSpPr>
          <p:nvPr>
            <p:ph type="sldNum" sz="quarter" idx="12"/>
          </p:nvPr>
        </p:nvSpPr>
        <p:spPr/>
        <p:txBody>
          <a:bodyPr/>
          <a:lstStyle/>
          <a:p>
            <a:pPr>
              <a:defRPr/>
            </a:pPr>
            <a:fld id="{5A4BC55F-78D8-4B09-925B-F26D9A4FA697}" type="slidenum">
              <a:rPr lang="en-US" smtClean="0"/>
              <a:pPr>
                <a:defRPr/>
              </a:pPr>
              <a:t>15</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7944" y="5410199"/>
            <a:ext cx="1074055" cy="1337627"/>
          </a:xfrm>
          <a:prstGeom prst="rect">
            <a:avLst/>
          </a:prstGeom>
        </p:spPr>
      </p:pic>
    </p:spTree>
    <p:extLst>
      <p:ext uri="{BB962C8B-B14F-4D97-AF65-F5344CB8AC3E}">
        <p14:creationId xmlns:p14="http://schemas.microsoft.com/office/powerpoint/2010/main" val="1324206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27609"/>
            <a:ext cx="8229600" cy="3979491"/>
          </a:xfrm>
        </p:spPr>
        <p:txBody>
          <a:bodyPr vert="horz" anchor="t">
            <a:normAutofit/>
          </a:bodyPr>
          <a:lstStyle/>
          <a:p>
            <a:r>
              <a:rPr lang="en-US" b="1" dirty="0"/>
              <a:t>Exclusions:</a:t>
            </a:r>
          </a:p>
          <a:p>
            <a:pPr lvl="1"/>
            <a:r>
              <a:rPr lang="en-US" sz="2700" dirty="0"/>
              <a:t>Target assessment is an admission or a PPS 5-day assessment</a:t>
            </a:r>
          </a:p>
          <a:p>
            <a:pPr lvl="1"/>
            <a:r>
              <a:rPr lang="en-US" sz="2700" dirty="0" smtClean="0"/>
              <a:t>Weight loss item </a:t>
            </a:r>
            <a:r>
              <a:rPr lang="en-US" sz="2700" dirty="0"/>
              <a:t>is </a:t>
            </a:r>
            <a:r>
              <a:rPr lang="en-US" sz="2700" dirty="0" smtClean="0"/>
              <a:t>missing on target assessment (K0300=-)</a:t>
            </a:r>
            <a:endParaRPr lang="en-US" sz="2700" dirty="0"/>
          </a:p>
        </p:txBody>
      </p:sp>
      <p:sp>
        <p:nvSpPr>
          <p:cNvPr id="3" name="Title 2"/>
          <p:cNvSpPr>
            <a:spLocks noGrp="1"/>
          </p:cNvSpPr>
          <p:nvPr>
            <p:ph type="title"/>
          </p:nvPr>
        </p:nvSpPr>
        <p:spPr/>
        <p:txBody>
          <a:bodyPr>
            <a:normAutofit fontScale="90000"/>
          </a:bodyPr>
          <a:lstStyle/>
          <a:p>
            <a:r>
              <a:rPr lang="en-US" dirty="0"/>
              <a:t>Percent of residents </a:t>
            </a:r>
            <a:r>
              <a:rPr lang="en-US" dirty="0" smtClean="0"/>
              <a:t>who lose too much weight</a:t>
            </a:r>
            <a:endParaRPr lang="en-US" dirty="0"/>
          </a:p>
        </p:txBody>
      </p:sp>
    </p:spTree>
    <p:extLst>
      <p:ext uri="{BB962C8B-B14F-4D97-AF65-F5344CB8AC3E}">
        <p14:creationId xmlns:p14="http://schemas.microsoft.com/office/powerpoint/2010/main" val="2746714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D721F35-DFCC-407B-9C8E-E221745B5B29}" type="slidenum">
              <a:rPr lang="en-US" smtClean="0"/>
              <a:pPr>
                <a:defRPr/>
              </a:pPr>
              <a:t>17</a:t>
            </a:fld>
            <a:endParaRPr lang="en-US"/>
          </a:p>
        </p:txBody>
      </p:sp>
      <p:sp>
        <p:nvSpPr>
          <p:cNvPr id="3" name="TextBox 2"/>
          <p:cNvSpPr txBox="1"/>
          <p:nvPr/>
        </p:nvSpPr>
        <p:spPr>
          <a:xfrm>
            <a:off x="1066800" y="304800"/>
            <a:ext cx="7162800" cy="584775"/>
          </a:xfrm>
          <a:prstGeom prst="rect">
            <a:avLst/>
          </a:prstGeom>
          <a:noFill/>
        </p:spPr>
        <p:txBody>
          <a:bodyPr wrap="square" rtlCol="0">
            <a:spAutoFit/>
          </a:bodyPr>
          <a:lstStyle/>
          <a:p>
            <a:pPr algn="ctr"/>
            <a:r>
              <a:rPr lang="en-US" sz="3200" dirty="0"/>
              <a:t>MDS Coding</a:t>
            </a:r>
          </a:p>
        </p:txBody>
      </p:sp>
      <p:pic>
        <p:nvPicPr>
          <p:cNvPr id="4" name="Picture 3"/>
          <p:cNvPicPr>
            <a:picLocks noChangeAspect="1"/>
          </p:cNvPicPr>
          <p:nvPr/>
        </p:nvPicPr>
        <p:blipFill>
          <a:blip r:embed="rId3"/>
          <a:stretch>
            <a:fillRect/>
          </a:stretch>
        </p:blipFill>
        <p:spPr>
          <a:xfrm>
            <a:off x="287551" y="1165067"/>
            <a:ext cx="8856449" cy="1634392"/>
          </a:xfrm>
          <a:prstGeom prst="rect">
            <a:avLst/>
          </a:prstGeom>
        </p:spPr>
      </p:pic>
      <p:sp>
        <p:nvSpPr>
          <p:cNvPr id="9" name="Rectangle 8"/>
          <p:cNvSpPr/>
          <p:nvPr/>
        </p:nvSpPr>
        <p:spPr>
          <a:xfrm>
            <a:off x="1147689" y="2425780"/>
            <a:ext cx="3505200" cy="30480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61425" y="2971800"/>
            <a:ext cx="8577775"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For a new admission, you may have to ask the resident or family about weight loss over the past 30 and 180 days. </a:t>
            </a:r>
          </a:p>
          <a:p>
            <a:pPr marL="285750" indent="-285750">
              <a:buFont typeface="Arial" panose="020B0604020202020204" pitchFamily="34" charset="0"/>
              <a:buChar char="•"/>
            </a:pPr>
            <a:r>
              <a:rPr lang="en-US" dirty="0" smtClean="0"/>
              <a:t>For subsequent assessments, compare the resident’s weight in the current observation period to his or her weight in the observation period 30 days ago and 180 days ago.</a:t>
            </a:r>
          </a:p>
          <a:p>
            <a:pPr marL="285750" indent="-285750">
              <a:buFont typeface="Arial" panose="020B0604020202020204" pitchFamily="34" charset="0"/>
              <a:buChar char="•"/>
            </a:pPr>
            <a:r>
              <a:rPr lang="en-US" dirty="0" smtClean="0"/>
              <a:t>If the current weight is less than the weight in the observation period 30 days ago or 180 days ago, calculate the percentage of weight loss.</a:t>
            </a:r>
          </a:p>
          <a:p>
            <a:pPr marL="285750" indent="-285750">
              <a:buFont typeface="Arial" panose="020B0604020202020204" pitchFamily="34" charset="0"/>
              <a:buChar char="•"/>
            </a:pPr>
            <a:r>
              <a:rPr lang="en-US" dirty="0" smtClean="0"/>
              <a:t>If it is a 5% loss in the last 30 days or a 10% loss in the past 180 days, and the resident is not on a planned weight loss program, code “2”.</a:t>
            </a:r>
          </a:p>
        </p:txBody>
      </p:sp>
    </p:spTree>
    <p:extLst>
      <p:ext uri="{BB962C8B-B14F-4D97-AF65-F5344CB8AC3E}">
        <p14:creationId xmlns:p14="http://schemas.microsoft.com/office/powerpoint/2010/main" val="3615986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a:bodyPr>
          <a:lstStyle/>
          <a:p>
            <a:r>
              <a:rPr lang="en-US" sz="2800" dirty="0"/>
              <a:t>Mr. </a:t>
            </a:r>
            <a:r>
              <a:rPr lang="en-US" sz="2800" dirty="0" smtClean="0"/>
              <a:t>P </a:t>
            </a:r>
            <a:r>
              <a:rPr lang="en-US" sz="2800" dirty="0"/>
              <a:t>– a long-stay resident with </a:t>
            </a:r>
            <a:r>
              <a:rPr lang="en-US" sz="2800" dirty="0" smtClean="0"/>
              <a:t>dementia has required more help with eating in the last couple of months</a:t>
            </a:r>
          </a:p>
          <a:p>
            <a:r>
              <a:rPr lang="en-US" sz="2800" dirty="0" smtClean="0"/>
              <a:t>His current weight is 177 pounds</a:t>
            </a:r>
          </a:p>
          <a:p>
            <a:r>
              <a:rPr lang="en-US" sz="2800" dirty="0" smtClean="0"/>
              <a:t>30 days ago, his weight was 188 pounds</a:t>
            </a:r>
          </a:p>
          <a:p>
            <a:r>
              <a:rPr lang="en-US" sz="2800" dirty="0" smtClean="0"/>
              <a:t>180 days ago, his weight was 195 pounds</a:t>
            </a:r>
          </a:p>
          <a:p>
            <a:r>
              <a:rPr lang="en-US" sz="2800" dirty="0" smtClean="0"/>
              <a:t>Will he flag on the Weight Loss QM during this QM reporting period?   </a:t>
            </a:r>
            <a:endParaRPr lang="en-US" sz="2800" dirty="0"/>
          </a:p>
          <a:p>
            <a:pPr lvl="2"/>
            <a:endParaRPr lang="en-US" dirty="0"/>
          </a:p>
          <a:p>
            <a:pPr marL="393192" lvl="1" indent="0">
              <a:buNone/>
            </a:pPr>
            <a:r>
              <a:rPr lang="en-US" dirty="0"/>
              <a:t>	</a:t>
            </a:r>
          </a:p>
          <a:p>
            <a:pPr marL="393192" lvl="1" indent="0">
              <a:buNone/>
            </a:pPr>
            <a:endParaRPr lang="en-US" dirty="0"/>
          </a:p>
          <a:p>
            <a:pPr marL="393192" lvl="1" indent="0">
              <a:buNone/>
            </a:pPr>
            <a:endParaRPr lang="en-US" dirty="0"/>
          </a:p>
        </p:txBody>
      </p:sp>
      <p:sp>
        <p:nvSpPr>
          <p:cNvPr id="3" name="Title 2"/>
          <p:cNvSpPr>
            <a:spLocks noGrp="1"/>
          </p:cNvSpPr>
          <p:nvPr>
            <p:ph type="title"/>
          </p:nvPr>
        </p:nvSpPr>
        <p:spPr/>
        <p:txBody>
          <a:bodyPr/>
          <a:lstStyle/>
          <a:p>
            <a:r>
              <a:rPr lang="en-US" dirty="0"/>
              <a:t>Resident Example</a:t>
            </a:r>
          </a:p>
        </p:txBody>
      </p:sp>
    </p:spTree>
    <p:extLst>
      <p:ext uri="{BB962C8B-B14F-4D97-AF65-F5344CB8AC3E}">
        <p14:creationId xmlns:p14="http://schemas.microsoft.com/office/powerpoint/2010/main" val="2590846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lnSpcReduction="10000"/>
          </a:bodyPr>
          <a:lstStyle/>
          <a:p>
            <a:r>
              <a:rPr lang="en-US" dirty="0" smtClean="0"/>
              <a:t>Yes, </a:t>
            </a:r>
            <a:r>
              <a:rPr lang="en-US" dirty="0"/>
              <a:t>Mr. </a:t>
            </a:r>
            <a:r>
              <a:rPr lang="en-US" dirty="0" smtClean="0"/>
              <a:t>P </a:t>
            </a:r>
            <a:r>
              <a:rPr lang="en-US" dirty="0"/>
              <a:t>will </a:t>
            </a:r>
            <a:r>
              <a:rPr lang="en-US" dirty="0" smtClean="0"/>
              <a:t>flag because he has lost a little more than 5% of his total weight in the past month</a:t>
            </a:r>
            <a:endParaRPr lang="en-US" dirty="0"/>
          </a:p>
          <a:p>
            <a:r>
              <a:rPr lang="en-US" b="1" dirty="0" smtClean="0"/>
              <a:t>30 day calculation </a:t>
            </a:r>
            <a:r>
              <a:rPr lang="en-US" dirty="0" smtClean="0"/>
              <a:t>– 188 x 0.95 = 178.6. His current weight of 177 lbs. is less than the 5% point of 178.6 lbs. so he </a:t>
            </a:r>
            <a:r>
              <a:rPr lang="en-US" b="1" dirty="0" smtClean="0"/>
              <a:t>has</a:t>
            </a:r>
            <a:r>
              <a:rPr lang="en-US" dirty="0" smtClean="0"/>
              <a:t> lost 5% of his body weight</a:t>
            </a:r>
          </a:p>
          <a:p>
            <a:r>
              <a:rPr lang="en-US" b="1" dirty="0" smtClean="0"/>
              <a:t>180 day calculation </a:t>
            </a:r>
            <a:r>
              <a:rPr lang="en-US" dirty="0" smtClean="0"/>
              <a:t>– 195 x 0.90 = 175.5.  His current weight of 177 lbs. is more than the 10% point of 175.5 lbs., so he </a:t>
            </a:r>
            <a:r>
              <a:rPr lang="en-US" b="1" dirty="0" smtClean="0"/>
              <a:t>has not </a:t>
            </a:r>
            <a:r>
              <a:rPr lang="en-US" dirty="0" smtClean="0"/>
              <a:t>lost 10% of his body weight</a:t>
            </a:r>
            <a:endParaRPr lang="en-US" dirty="0"/>
          </a:p>
        </p:txBody>
      </p:sp>
      <p:sp>
        <p:nvSpPr>
          <p:cNvPr id="3" name="Title 2"/>
          <p:cNvSpPr>
            <a:spLocks noGrp="1"/>
          </p:cNvSpPr>
          <p:nvPr>
            <p:ph type="title"/>
          </p:nvPr>
        </p:nvSpPr>
        <p:spPr/>
        <p:txBody>
          <a:bodyPr/>
          <a:lstStyle/>
          <a:p>
            <a:r>
              <a:rPr lang="en-US" dirty="0"/>
              <a:t>Resident Example</a:t>
            </a:r>
          </a:p>
        </p:txBody>
      </p:sp>
    </p:spTree>
    <p:extLst>
      <p:ext uri="{BB962C8B-B14F-4D97-AF65-F5344CB8AC3E}">
        <p14:creationId xmlns:p14="http://schemas.microsoft.com/office/powerpoint/2010/main" val="2339951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a:bodyPr>
          <a:lstStyle/>
          <a:p>
            <a:r>
              <a:rPr lang="en-US" dirty="0"/>
              <a:t>Provide a </a:t>
            </a:r>
            <a:r>
              <a:rPr lang="en-US" dirty="0" smtClean="0"/>
              <a:t>brief review </a:t>
            </a:r>
            <a:r>
              <a:rPr lang="en-US" dirty="0"/>
              <a:t>of terms and assessments related to the long-stay measures</a:t>
            </a:r>
          </a:p>
          <a:p>
            <a:r>
              <a:rPr lang="en-US" dirty="0"/>
              <a:t>Define the Long-Stay Quality Measures of </a:t>
            </a:r>
            <a:r>
              <a:rPr lang="en-US" dirty="0" smtClean="0"/>
              <a:t>Depression and Weight Loss</a:t>
            </a:r>
          </a:p>
          <a:p>
            <a:r>
              <a:rPr lang="en-US" dirty="0" smtClean="0"/>
              <a:t>Discuss MDS coding specific to these QMs</a:t>
            </a:r>
            <a:endParaRPr lang="en-US" dirty="0"/>
          </a:p>
          <a:p>
            <a:r>
              <a:rPr lang="en-US" dirty="0"/>
              <a:t>Generate EQUIP QM rates report and look at the residents flagging for the two QMs </a:t>
            </a:r>
          </a:p>
          <a:p>
            <a:r>
              <a:rPr lang="en-US" dirty="0"/>
              <a:t>List tips for identifying quality issues related to each of the measures </a:t>
            </a:r>
          </a:p>
          <a:p>
            <a:endParaRPr lang="en-US" dirty="0"/>
          </a:p>
        </p:txBody>
      </p:sp>
      <p:sp>
        <p:nvSpPr>
          <p:cNvPr id="3" name="Title 2"/>
          <p:cNvSpPr>
            <a:spLocks noGrp="1"/>
          </p:cNvSpPr>
          <p:nvPr>
            <p:ph type="title"/>
          </p:nvPr>
        </p:nvSpPr>
        <p:spPr/>
        <p:txBody>
          <a:bodyPr/>
          <a:lstStyle/>
          <a:p>
            <a:r>
              <a:rPr lang="en-US" dirty="0"/>
              <a:t>Agenda</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7944" y="5410199"/>
            <a:ext cx="1074055" cy="1337627"/>
          </a:xfrm>
          <a:prstGeom prst="rect">
            <a:avLst/>
          </a:prstGeom>
        </p:spPr>
      </p:pic>
    </p:spTree>
    <p:extLst>
      <p:ext uri="{BB962C8B-B14F-4D97-AF65-F5344CB8AC3E}">
        <p14:creationId xmlns:p14="http://schemas.microsoft.com/office/powerpoint/2010/main" val="1843369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7772400" cy="1828800"/>
          </a:xfrm>
        </p:spPr>
        <p:txBody>
          <a:bodyPr/>
          <a:lstStyle/>
          <a:p>
            <a:r>
              <a:rPr lang="en-US" dirty="0"/>
              <a:t>EQUIP Website</a:t>
            </a:r>
          </a:p>
        </p:txBody>
      </p:sp>
      <p:sp>
        <p:nvSpPr>
          <p:cNvPr id="3" name="Text Placeholder 2"/>
          <p:cNvSpPr>
            <a:spLocks noGrp="1"/>
          </p:cNvSpPr>
          <p:nvPr>
            <p:ph type="body" idx="1"/>
          </p:nvPr>
        </p:nvSpPr>
        <p:spPr/>
        <p:txBody>
          <a:bodyPr/>
          <a:lstStyle/>
          <a:p>
            <a:r>
              <a:rPr lang="en-US" dirty="0"/>
              <a:t>CMS Quality Monitor and Resident Level Report</a:t>
            </a:r>
          </a:p>
        </p:txBody>
      </p:sp>
    </p:spTree>
    <p:extLst>
      <p:ext uri="{BB962C8B-B14F-4D97-AF65-F5344CB8AC3E}">
        <p14:creationId xmlns:p14="http://schemas.microsoft.com/office/powerpoint/2010/main" val="1338802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Live and On-Demand Webinars</a:t>
            </a:r>
          </a:p>
        </p:txBody>
      </p:sp>
      <p:sp>
        <p:nvSpPr>
          <p:cNvPr id="3" name="Content Placeholder 2"/>
          <p:cNvSpPr>
            <a:spLocks noGrp="1"/>
          </p:cNvSpPr>
          <p:nvPr>
            <p:ph idx="1"/>
          </p:nvPr>
        </p:nvSpPr>
        <p:spPr/>
        <p:txBody>
          <a:bodyPr/>
          <a:lstStyle/>
          <a:p>
            <a:pPr marL="411480" lvl="1" indent="0">
              <a:buNone/>
            </a:pPr>
            <a:r>
              <a:rPr lang="en-US" sz="2800" dirty="0"/>
              <a:t>Visit: </a:t>
            </a:r>
            <a:r>
              <a:rPr lang="en-US" sz="2800" dirty="0">
                <a:hlinkClick r:id="rId3"/>
              </a:rPr>
              <a:t>http://www.equipforquality.com/community/index.cfm/resources-and-tools/webinars/</a:t>
            </a:r>
            <a:endParaRPr lang="en-US" sz="2800" dirty="0"/>
          </a:p>
          <a:p>
            <a:pPr marL="411480" lvl="1" indent="0">
              <a:buNone/>
            </a:pPr>
            <a:endParaRPr lang="en-US" sz="2800" dirty="0"/>
          </a:p>
          <a:p>
            <a:pPr marL="411480" lvl="1" indent="0">
              <a:buNone/>
            </a:pP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4944739"/>
            <a:ext cx="1447799" cy="1803087"/>
          </a:xfrm>
          <a:prstGeom prst="rect">
            <a:avLst/>
          </a:prstGeom>
        </p:spPr>
      </p:pic>
    </p:spTree>
    <p:extLst>
      <p:ext uri="{BB962C8B-B14F-4D97-AF65-F5344CB8AC3E}">
        <p14:creationId xmlns:p14="http://schemas.microsoft.com/office/powerpoint/2010/main" val="1329326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fontAlgn="auto">
              <a:spcAft>
                <a:spcPts val="0"/>
              </a:spcAft>
              <a:defRPr/>
            </a:pPr>
            <a:r>
              <a:rPr lang="en-US" sz="3600" dirty="0">
                <a:effectLst/>
              </a:rPr>
              <a:t>Questions?</a:t>
            </a:r>
          </a:p>
        </p:txBody>
      </p:sp>
      <p:sp>
        <p:nvSpPr>
          <p:cNvPr id="83969" name="Rectangle 3"/>
          <p:cNvSpPr>
            <a:spLocks noGrp="1" noChangeArrowheads="1"/>
          </p:cNvSpPr>
          <p:nvPr>
            <p:ph idx="1"/>
          </p:nvPr>
        </p:nvSpPr>
        <p:spPr>
          <a:xfrm>
            <a:off x="228600" y="1365250"/>
            <a:ext cx="8070850" cy="5146675"/>
          </a:xfrm>
        </p:spPr>
        <p:txBody>
          <a:bodyPr/>
          <a:lstStyle/>
          <a:p>
            <a:pPr>
              <a:lnSpc>
                <a:spcPct val="150000"/>
              </a:lnSpc>
              <a:buFont typeface="Wingdings 3" pitchFamily="18" charset="2"/>
              <a:buNone/>
            </a:pPr>
            <a:endParaRPr lang="en-US" dirty="0"/>
          </a:p>
          <a:p>
            <a:pPr>
              <a:buFont typeface="Wingdings 3" pitchFamily="18" charset="2"/>
              <a:buNone/>
            </a:pPr>
            <a:endParaRPr lang="en-US" dirty="0"/>
          </a:p>
        </p:txBody>
      </p:sp>
      <p:sp>
        <p:nvSpPr>
          <p:cNvPr id="83970" name="Slide Number Placeholder 5"/>
          <p:cNvSpPr>
            <a:spLocks noGrp="1"/>
          </p:cNvSpPr>
          <p:nvPr>
            <p:ph type="sldNum" sz="quarter" idx="12"/>
          </p:nvPr>
        </p:nvSpPr>
        <p:spPr bwMode="auto">
          <a:xfrm>
            <a:off x="8647113" y="6408738"/>
            <a:ext cx="366712" cy="365125"/>
          </a:xfrm>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20E2BBF-81A0-48D1-A433-7B281FF48E71}" type="slidenum">
              <a:rPr lang="en-US">
                <a:cs typeface="Arial" charset="0"/>
              </a:rPr>
              <a:pPr fontAlgn="base">
                <a:spcBef>
                  <a:spcPct val="0"/>
                </a:spcBef>
                <a:spcAft>
                  <a:spcPct val="0"/>
                </a:spcAft>
              </a:pPr>
              <a:t>22</a:t>
            </a:fld>
            <a:endParaRPr lang="en-US" dirty="0">
              <a:cs typeface="Arial" charset="0"/>
            </a:endParaRPr>
          </a:p>
        </p:txBody>
      </p:sp>
      <p:sp>
        <p:nvSpPr>
          <p:cNvPr id="83972" name="Rectangle 7"/>
          <p:cNvSpPr>
            <a:spLocks noChangeArrowheads="1"/>
          </p:cNvSpPr>
          <p:nvPr/>
        </p:nvSpPr>
        <p:spPr bwMode="auto">
          <a:xfrm>
            <a:off x="12700" y="4200525"/>
            <a:ext cx="8369300" cy="1938992"/>
          </a:xfrm>
          <a:prstGeom prst="rect">
            <a:avLst/>
          </a:prstGeom>
          <a:noFill/>
          <a:ln w="9525">
            <a:noFill/>
            <a:miter lim="800000"/>
            <a:headEnd/>
            <a:tailEnd/>
          </a:ln>
        </p:spPr>
        <p:txBody>
          <a:bodyPr>
            <a:spAutoFit/>
          </a:bodyPr>
          <a:lstStyle/>
          <a:p>
            <a:pPr algn="ctr"/>
            <a:r>
              <a:rPr lang="en-US" sz="2400" dirty="0">
                <a:latin typeface="Lucida Sans Unicode" pitchFamily="34" charset="0"/>
              </a:rPr>
              <a:t>Contact information:</a:t>
            </a:r>
          </a:p>
          <a:p>
            <a:pPr algn="ctr"/>
            <a:r>
              <a:rPr lang="en-US" sz="2400" dirty="0">
                <a:latin typeface="Lucida Sans Unicode" pitchFamily="34" charset="0"/>
              </a:rPr>
              <a:t>EQUIP e-mail box: </a:t>
            </a:r>
            <a:r>
              <a:rPr lang="en-US" sz="2400" dirty="0">
                <a:latin typeface="Lucida Sans Unicode" pitchFamily="34" charset="0"/>
                <a:hlinkClick r:id="rId3"/>
              </a:rPr>
              <a:t>equip@equipforquality.com</a:t>
            </a:r>
            <a:r>
              <a:rPr lang="en-US" sz="2400" dirty="0">
                <a:latin typeface="Lucida Sans Unicode" pitchFamily="34" charset="0"/>
              </a:rPr>
              <a:t> </a:t>
            </a:r>
          </a:p>
          <a:p>
            <a:pPr algn="ctr"/>
            <a:r>
              <a:rPr lang="en-US" sz="2400" dirty="0">
                <a:latin typeface="Lucida Sans Unicode" pitchFamily="34" charset="0"/>
              </a:rPr>
              <a:t>Kathy Pellatt: </a:t>
            </a:r>
            <a:r>
              <a:rPr lang="en-US" sz="2400" dirty="0">
                <a:solidFill>
                  <a:srgbClr val="0070C0"/>
                </a:solidFill>
                <a:latin typeface="Lucida Sans Unicode" pitchFamily="34" charset="0"/>
                <a:hlinkClick r:id="rId4"/>
              </a:rPr>
              <a:t>kpellatt@leadingageny.org</a:t>
            </a:r>
            <a:endParaRPr lang="en-US" sz="2400" dirty="0">
              <a:solidFill>
                <a:srgbClr val="0070C0"/>
              </a:solidFill>
              <a:latin typeface="Lucida Sans Unicode" pitchFamily="34" charset="0"/>
            </a:endParaRPr>
          </a:p>
          <a:p>
            <a:pPr algn="ctr"/>
            <a:r>
              <a:rPr lang="en-US" sz="2400" dirty="0">
                <a:latin typeface="Lucida Sans Unicode" pitchFamily="34" charset="0"/>
              </a:rPr>
              <a:t>Beth Webb: </a:t>
            </a:r>
            <a:r>
              <a:rPr lang="en-US" sz="2400" dirty="0">
                <a:latin typeface="Lucida Sans Unicode" pitchFamily="34" charset="0"/>
                <a:hlinkClick r:id="rId5"/>
              </a:rPr>
              <a:t>bwebb@leadingageny.org</a:t>
            </a:r>
            <a:endParaRPr lang="en-US" sz="2400" dirty="0">
              <a:latin typeface="Lucida Sans Unicode" pitchFamily="34" charset="0"/>
            </a:endParaRPr>
          </a:p>
          <a:p>
            <a:pPr algn="ctr"/>
            <a:r>
              <a:rPr lang="en-US" sz="2400" dirty="0">
                <a:latin typeface="Lucida Sans Unicode" pitchFamily="34" charset="0"/>
              </a:rPr>
              <a:t>Phone: 518-867-8390</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39000" y="5324335"/>
            <a:ext cx="1143000" cy="1423491"/>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48640" y="979021"/>
            <a:ext cx="3846720" cy="3058458"/>
          </a:xfrm>
          <a:prstGeom prst="rect">
            <a:avLst/>
          </a:prstGeom>
        </p:spPr>
      </p:pic>
    </p:spTree>
    <p:extLst>
      <p:ext uri="{BB962C8B-B14F-4D97-AF65-F5344CB8AC3E}">
        <p14:creationId xmlns:p14="http://schemas.microsoft.com/office/powerpoint/2010/main" val="24941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a:effectLst/>
              </a:rPr>
              <a:t>Definitions</a:t>
            </a:r>
          </a:p>
        </p:txBody>
      </p:sp>
      <p:sp>
        <p:nvSpPr>
          <p:cNvPr id="2" name="Content Placeholder 1"/>
          <p:cNvSpPr>
            <a:spLocks noGrp="1"/>
          </p:cNvSpPr>
          <p:nvPr>
            <p:ph idx="1"/>
          </p:nvPr>
        </p:nvSpPr>
        <p:spPr>
          <a:xfrm>
            <a:off x="457200" y="1752600"/>
            <a:ext cx="8229600" cy="4525963"/>
          </a:xfrm>
        </p:spPr>
        <p:txBody>
          <a:bodyPr>
            <a:normAutofit/>
          </a:bodyPr>
          <a:lstStyle/>
          <a:p>
            <a:pPr marL="365760" indent="-256032" fontAlgn="auto">
              <a:spcAft>
                <a:spcPts val="0"/>
              </a:spcAft>
              <a:buClr>
                <a:schemeClr val="accent1">
                  <a:lumMod val="50000"/>
                </a:schemeClr>
              </a:buClr>
              <a:buFont typeface="Wingdings 3"/>
              <a:buChar char=""/>
              <a:defRPr/>
            </a:pPr>
            <a:r>
              <a:rPr lang="en-US" dirty="0"/>
              <a:t>Short Stay: </a:t>
            </a:r>
            <a:r>
              <a:rPr lang="en-US" sz="2000" dirty="0"/>
              <a:t>An episode with Cumulative Days in The Facility (CDIF) less than or equal to 100 days as of the end of the target period</a:t>
            </a:r>
          </a:p>
          <a:p>
            <a:pPr marL="365760" indent="-256032" fontAlgn="auto">
              <a:spcAft>
                <a:spcPts val="0"/>
              </a:spcAft>
              <a:buClr>
                <a:schemeClr val="accent1">
                  <a:lumMod val="50000"/>
                </a:schemeClr>
              </a:buClr>
              <a:buFont typeface="Wingdings 3"/>
              <a:buNone/>
              <a:defRPr/>
            </a:pPr>
            <a:endParaRPr lang="en-US" sz="2000" dirty="0"/>
          </a:p>
          <a:p>
            <a:pPr marL="365760" indent="-256032" fontAlgn="auto">
              <a:spcAft>
                <a:spcPts val="0"/>
              </a:spcAft>
              <a:buClr>
                <a:schemeClr val="accent1">
                  <a:lumMod val="50000"/>
                </a:schemeClr>
              </a:buClr>
              <a:buFont typeface="Wingdings 3"/>
              <a:buChar char=""/>
              <a:defRPr/>
            </a:pPr>
            <a:r>
              <a:rPr lang="en-US" dirty="0"/>
              <a:t>Long Stay:  </a:t>
            </a:r>
            <a:r>
              <a:rPr lang="en-US" sz="2000" dirty="0"/>
              <a:t>An episode with CDIF greater than or equal to 101 days as of the end of the target period</a:t>
            </a:r>
          </a:p>
          <a:p>
            <a:pPr marL="365760" indent="-256032" fontAlgn="auto">
              <a:spcAft>
                <a:spcPts val="0"/>
              </a:spcAft>
              <a:buFont typeface="Wingdings 3"/>
              <a:buChar char=""/>
              <a:defRPr/>
            </a:pPr>
            <a:endParaRPr lang="en-US" sz="2000" dirty="0"/>
          </a:p>
        </p:txBody>
      </p:sp>
      <p:sp>
        <p:nvSpPr>
          <p:cNvPr id="39940"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064D56D-8606-4DBB-B17F-EF8E4543B6B5}" type="slidenum">
              <a:rPr lang="en-US">
                <a:cs typeface="Arial" charset="0"/>
              </a:rPr>
              <a:pPr fontAlgn="base">
                <a:spcBef>
                  <a:spcPct val="0"/>
                </a:spcBef>
                <a:spcAft>
                  <a:spcPct val="0"/>
                </a:spcAft>
              </a:pPr>
              <a:t>3</a:t>
            </a:fld>
            <a:endParaRPr lang="en-US">
              <a:cs typeface="Arial" charset="0"/>
            </a:endParaRPr>
          </a:p>
        </p:txBody>
      </p:sp>
      <p:pic>
        <p:nvPicPr>
          <p:cNvPr id="5" name="Picture 4" descr="calendar2.jpg"/>
          <p:cNvPicPr>
            <a:picLocks noChangeAspect="1"/>
          </p:cNvPicPr>
          <p:nvPr/>
        </p:nvPicPr>
        <p:blipFill>
          <a:blip r:embed="rId3" cstate="print"/>
          <a:stretch>
            <a:fillRect/>
          </a:stretch>
        </p:blipFill>
        <p:spPr>
          <a:xfrm>
            <a:off x="5486400" y="4210305"/>
            <a:ext cx="2755900" cy="20637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9040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a:effectLst/>
              </a:rPr>
              <a:t>Definitions</a:t>
            </a:r>
          </a:p>
        </p:txBody>
      </p:sp>
      <p:sp>
        <p:nvSpPr>
          <p:cNvPr id="2" name="Content Placeholder 1"/>
          <p:cNvSpPr>
            <a:spLocks noGrp="1"/>
          </p:cNvSpPr>
          <p:nvPr>
            <p:ph idx="1"/>
          </p:nvPr>
        </p:nvSpPr>
        <p:spPr>
          <a:xfrm>
            <a:off x="457200" y="1295400"/>
            <a:ext cx="8229600" cy="3657600"/>
          </a:xfrm>
        </p:spPr>
        <p:txBody>
          <a:bodyPr>
            <a:normAutofit fontScale="92500" lnSpcReduction="10000"/>
          </a:bodyPr>
          <a:lstStyle/>
          <a:p>
            <a:pPr marL="365760" indent="-256032" fontAlgn="auto">
              <a:spcAft>
                <a:spcPts val="0"/>
              </a:spcAft>
              <a:buClr>
                <a:schemeClr val="accent1">
                  <a:lumMod val="50000"/>
                </a:schemeClr>
              </a:buClr>
              <a:buFont typeface="Wingdings 3"/>
              <a:buChar char=""/>
              <a:defRPr/>
            </a:pPr>
            <a:r>
              <a:rPr lang="en-US" sz="3000" dirty="0"/>
              <a:t>Cumulative days in facility (CDIF): Total number of days during which the resident was </a:t>
            </a:r>
            <a:r>
              <a:rPr lang="en-US" sz="3000" i="1" dirty="0"/>
              <a:t>in</a:t>
            </a:r>
            <a:r>
              <a:rPr lang="en-US" sz="3000" dirty="0"/>
              <a:t> the facility. </a:t>
            </a:r>
            <a:endParaRPr lang="en-US" sz="3000" dirty="0" smtClean="0"/>
          </a:p>
          <a:p>
            <a:pPr marL="1115568" lvl="4" indent="-256032">
              <a:spcBef>
                <a:spcPts val="400"/>
              </a:spcBef>
              <a:buClr>
                <a:schemeClr val="accent1">
                  <a:lumMod val="50000"/>
                </a:schemeClr>
              </a:buClr>
              <a:buSzPct val="68000"/>
              <a:buFont typeface="Wingdings 3"/>
              <a:buChar char=""/>
              <a:defRPr/>
            </a:pPr>
            <a:r>
              <a:rPr lang="en-US" sz="2100" dirty="0"/>
              <a:t>Days in the hospital are not counted towards the CDIF</a:t>
            </a:r>
          </a:p>
          <a:p>
            <a:pPr marL="365760" indent="-256032" fontAlgn="auto">
              <a:spcAft>
                <a:spcPts val="0"/>
              </a:spcAft>
              <a:buClr>
                <a:schemeClr val="accent1">
                  <a:lumMod val="50000"/>
                </a:schemeClr>
              </a:buClr>
              <a:buFont typeface="Wingdings 3"/>
              <a:buChar char=""/>
              <a:defRPr/>
            </a:pPr>
            <a:endParaRPr lang="en-US" sz="2100" dirty="0" smtClean="0"/>
          </a:p>
          <a:p>
            <a:pPr marL="365760" indent="-256032" fontAlgn="auto">
              <a:spcAft>
                <a:spcPts val="0"/>
              </a:spcAft>
              <a:buClr>
                <a:schemeClr val="accent1">
                  <a:lumMod val="50000"/>
                </a:schemeClr>
              </a:buClr>
              <a:buFont typeface="Wingdings 3"/>
              <a:buChar char=""/>
              <a:defRPr/>
            </a:pPr>
            <a:r>
              <a:rPr lang="en-US" sz="3000" dirty="0" smtClean="0"/>
              <a:t>The measures are mutually exclusive</a:t>
            </a:r>
          </a:p>
          <a:p>
            <a:pPr lvl="3" indent="-256032">
              <a:buClr>
                <a:schemeClr val="accent1">
                  <a:lumMod val="50000"/>
                </a:schemeClr>
              </a:buClr>
              <a:buFont typeface="Wingdings 3"/>
              <a:buChar char=""/>
              <a:defRPr/>
            </a:pPr>
            <a:r>
              <a:rPr lang="en-US" sz="2100" dirty="0" smtClean="0"/>
              <a:t>Only short-stay residents are looked at for the short-stay measures</a:t>
            </a:r>
          </a:p>
          <a:p>
            <a:pPr lvl="3" indent="-256032">
              <a:buClr>
                <a:schemeClr val="accent1">
                  <a:lumMod val="50000"/>
                </a:schemeClr>
              </a:buClr>
              <a:buFont typeface="Wingdings 3"/>
              <a:buChar char=""/>
              <a:defRPr/>
            </a:pPr>
            <a:r>
              <a:rPr lang="en-US" sz="2100" dirty="0" smtClean="0"/>
              <a:t>Only long-stay residents are looked at for the long-stay measures</a:t>
            </a:r>
          </a:p>
          <a:p>
            <a:pPr lvl="1">
              <a:buClr>
                <a:schemeClr val="accent1">
                  <a:lumMod val="50000"/>
                </a:schemeClr>
              </a:buClr>
              <a:defRPr/>
            </a:pPr>
            <a:endParaRPr lang="en-US" sz="2600" dirty="0"/>
          </a:p>
          <a:p>
            <a:pPr lvl="1">
              <a:buClr>
                <a:schemeClr val="accent1">
                  <a:lumMod val="50000"/>
                </a:schemeClr>
              </a:buClr>
              <a:defRPr/>
            </a:pPr>
            <a:endParaRPr lang="en-US" sz="2600" dirty="0"/>
          </a:p>
          <a:p>
            <a:pPr marL="621792" lvl="1" fontAlgn="auto">
              <a:spcBef>
                <a:spcPts val="324"/>
              </a:spcBef>
              <a:spcAft>
                <a:spcPts val="0"/>
              </a:spcAft>
              <a:buClr>
                <a:schemeClr val="accent1">
                  <a:lumMod val="50000"/>
                </a:schemeClr>
              </a:buClr>
              <a:buFont typeface="Verdana"/>
              <a:buNone/>
              <a:defRPr/>
            </a:pPr>
            <a:endParaRPr lang="en-US" sz="1600" dirty="0"/>
          </a:p>
          <a:p>
            <a:pPr marL="393192" lvl="1" indent="0" fontAlgn="auto">
              <a:spcBef>
                <a:spcPts val="324"/>
              </a:spcBef>
              <a:spcAft>
                <a:spcPts val="0"/>
              </a:spcAft>
              <a:buNone/>
              <a:defRPr/>
            </a:pPr>
            <a:endParaRPr lang="en-US" dirty="0"/>
          </a:p>
          <a:p>
            <a:pPr marL="621792" lvl="1" fontAlgn="auto">
              <a:spcBef>
                <a:spcPts val="324"/>
              </a:spcBef>
              <a:spcAft>
                <a:spcPts val="0"/>
              </a:spcAft>
              <a:buFont typeface="Verdana"/>
              <a:buChar char="◦"/>
              <a:defRPr/>
            </a:pPr>
            <a:endParaRPr lang="en-US" dirty="0"/>
          </a:p>
        </p:txBody>
      </p:sp>
      <p:sp>
        <p:nvSpPr>
          <p:cNvPr id="37893" name="Slide Number Placeholder 5"/>
          <p:cNvSpPr>
            <a:spLocks noGrp="1"/>
          </p:cNvSpPr>
          <p:nvPr>
            <p:ph type="sldNum" sz="quarter" idx="12"/>
          </p:nvPr>
        </p:nvSpPr>
        <p:spPr bwMode="auto">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1DA1E60-C888-4E8B-963B-4BD98625A967}" type="slidenum">
              <a:rPr lang="en-US">
                <a:cs typeface="Arial" charset="0"/>
              </a:rPr>
              <a:pPr fontAlgn="base">
                <a:spcBef>
                  <a:spcPct val="0"/>
                </a:spcBef>
                <a:spcAft>
                  <a:spcPct val="0"/>
                </a:spcAft>
              </a:pPr>
              <a:t>4</a:t>
            </a:fld>
            <a:endParaRPr lang="en-US">
              <a:cs typeface="Arial"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597562"/>
            <a:ext cx="923612" cy="1150264"/>
          </a:xfrm>
          <a:prstGeom prst="rect">
            <a:avLst/>
          </a:prstGeom>
        </p:spPr>
      </p:pic>
    </p:spTree>
    <p:extLst>
      <p:ext uri="{BB962C8B-B14F-4D97-AF65-F5344CB8AC3E}">
        <p14:creationId xmlns:p14="http://schemas.microsoft.com/office/powerpoint/2010/main" val="414789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fontAlgn="auto">
              <a:spcAft>
                <a:spcPts val="0"/>
              </a:spcAft>
              <a:defRPr/>
            </a:pPr>
            <a:r>
              <a:rPr lang="en-US" dirty="0">
                <a:effectLst/>
              </a:rPr>
              <a:t>Long Stay Record Definitions</a:t>
            </a:r>
          </a:p>
        </p:txBody>
      </p:sp>
      <p:sp>
        <p:nvSpPr>
          <p:cNvPr id="2" name="Content Placeholder 1"/>
          <p:cNvSpPr>
            <a:spLocks noGrp="1"/>
          </p:cNvSpPr>
          <p:nvPr>
            <p:ph idx="1"/>
          </p:nvPr>
        </p:nvSpPr>
        <p:spPr>
          <a:xfrm>
            <a:off x="533400" y="1212710"/>
            <a:ext cx="8229600" cy="4525963"/>
          </a:xfrm>
        </p:spPr>
        <p:txBody>
          <a:bodyPr>
            <a:normAutofit/>
          </a:bodyPr>
          <a:lstStyle/>
          <a:p>
            <a:pPr marL="365760" indent="-256032" fontAlgn="auto">
              <a:spcAft>
                <a:spcPts val="0"/>
              </a:spcAft>
              <a:buClr>
                <a:schemeClr val="accent1">
                  <a:lumMod val="75000"/>
                </a:schemeClr>
              </a:buClr>
              <a:buFont typeface="Wingdings 3"/>
              <a:buChar char=""/>
              <a:defRPr/>
            </a:pPr>
            <a:r>
              <a:rPr lang="en-US" dirty="0"/>
              <a:t>Target Assessment</a:t>
            </a:r>
          </a:p>
          <a:p>
            <a:pPr marL="621792" lvl="1" fontAlgn="auto">
              <a:spcBef>
                <a:spcPts val="324"/>
              </a:spcBef>
              <a:spcAft>
                <a:spcPts val="0"/>
              </a:spcAft>
              <a:buClr>
                <a:schemeClr val="accent1">
                  <a:lumMod val="75000"/>
                </a:schemeClr>
              </a:buClr>
              <a:buFont typeface="Arial" pitchFamily="34" charset="0"/>
              <a:buChar char="•"/>
              <a:defRPr/>
            </a:pPr>
            <a:r>
              <a:rPr lang="en-US" sz="2000" dirty="0"/>
              <a:t>Selection period - most recent </a:t>
            </a:r>
            <a:r>
              <a:rPr lang="en-US" sz="2000" b="1" dirty="0"/>
              <a:t>3 months </a:t>
            </a:r>
            <a:r>
              <a:rPr lang="en-US" sz="2000" dirty="0"/>
              <a:t>(Long-Stay target period)</a:t>
            </a:r>
          </a:p>
          <a:p>
            <a:pPr marL="621792" lvl="1" fontAlgn="auto">
              <a:spcBef>
                <a:spcPts val="324"/>
              </a:spcBef>
              <a:spcAft>
                <a:spcPts val="0"/>
              </a:spcAft>
              <a:buClr>
                <a:schemeClr val="accent1">
                  <a:lumMod val="75000"/>
                </a:schemeClr>
              </a:buClr>
              <a:buFont typeface="Arial" pitchFamily="34" charset="0"/>
              <a:buChar char="•"/>
              <a:defRPr/>
            </a:pPr>
            <a:r>
              <a:rPr lang="en-US" sz="2000" dirty="0"/>
              <a:t>Specific OBRA , PPS and discharge assessments qualify</a:t>
            </a:r>
          </a:p>
          <a:p>
            <a:pPr marL="859536" lvl="2" fontAlgn="auto">
              <a:spcAft>
                <a:spcPts val="0"/>
              </a:spcAft>
              <a:buClr>
                <a:schemeClr val="accent1">
                  <a:lumMod val="75000"/>
                </a:schemeClr>
              </a:buClr>
              <a:buFont typeface="Arial" pitchFamily="34" charset="0"/>
              <a:buChar char="•"/>
              <a:defRPr/>
            </a:pPr>
            <a:r>
              <a:rPr lang="en-US" sz="1800" dirty="0"/>
              <a:t>AO310A=(01, 02, 03, 04, 05, 06) or</a:t>
            </a:r>
          </a:p>
          <a:p>
            <a:pPr marL="859536" lvl="2" fontAlgn="auto">
              <a:spcAft>
                <a:spcPts val="0"/>
              </a:spcAft>
              <a:buClr>
                <a:schemeClr val="accent1">
                  <a:lumMod val="75000"/>
                </a:schemeClr>
              </a:buClr>
              <a:buFont typeface="Arial" pitchFamily="34" charset="0"/>
              <a:buChar char="•"/>
              <a:defRPr/>
            </a:pPr>
            <a:r>
              <a:rPr lang="en-US" sz="1800" dirty="0"/>
              <a:t>AO310B=(01, 02, 03, 04, 05) or</a:t>
            </a:r>
          </a:p>
          <a:p>
            <a:pPr marL="859536" lvl="2" fontAlgn="auto">
              <a:spcAft>
                <a:spcPts val="0"/>
              </a:spcAft>
              <a:buClr>
                <a:schemeClr val="accent1">
                  <a:lumMod val="75000"/>
                </a:schemeClr>
              </a:buClr>
              <a:buFont typeface="Arial" pitchFamily="34" charset="0"/>
              <a:buChar char="•"/>
              <a:defRPr/>
            </a:pPr>
            <a:r>
              <a:rPr lang="en-US" sz="1800" dirty="0"/>
              <a:t>A0310F=(10, 11)</a:t>
            </a:r>
          </a:p>
          <a:p>
            <a:pPr marL="621792" lvl="1" fontAlgn="auto">
              <a:spcBef>
                <a:spcPts val="324"/>
              </a:spcBef>
              <a:spcAft>
                <a:spcPts val="0"/>
              </a:spcAft>
              <a:buClr>
                <a:schemeClr val="accent1">
                  <a:lumMod val="75000"/>
                </a:schemeClr>
              </a:buClr>
              <a:buFont typeface="Arial" pitchFamily="34" charset="0"/>
              <a:buChar char="•"/>
              <a:defRPr/>
            </a:pPr>
            <a:r>
              <a:rPr lang="en-US" sz="2000" dirty="0"/>
              <a:t>Latest assessment that is contained within the resident’s selected episode, has a qualifying reason for assessment and its target date is no more than 120 days before the end of the episode.</a:t>
            </a:r>
          </a:p>
        </p:txBody>
      </p:sp>
      <p:sp>
        <p:nvSpPr>
          <p:cNvPr id="51203" name="Slide Number Placeholder 3"/>
          <p:cNvSpPr>
            <a:spLocks noGrp="1"/>
          </p:cNvSpPr>
          <p:nvPr>
            <p:ph type="sldNum" sz="quarter" idx="12"/>
          </p:nvPr>
        </p:nvSpPr>
        <p:spPr bwMode="auto">
          <a:prstGeom prst="rect">
            <a:avLst/>
          </a:prstGeo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DB6A115-D0D9-4B33-BE04-90A60187054B}" type="slidenum">
              <a:rPr lang="en-US">
                <a:cs typeface="Arial" charset="0"/>
              </a:rPr>
              <a:pPr fontAlgn="base">
                <a:spcBef>
                  <a:spcPct val="0"/>
                </a:spcBef>
                <a:spcAft>
                  <a:spcPct val="0"/>
                </a:spcAft>
              </a:pPr>
              <a:t>5</a:t>
            </a:fld>
            <a:endParaRPr lang="en-US">
              <a:cs typeface="Arial"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714998"/>
            <a:ext cx="829314" cy="1032827"/>
          </a:xfrm>
          <a:prstGeom prst="rect">
            <a:avLst/>
          </a:prstGeom>
        </p:spPr>
      </p:pic>
    </p:spTree>
    <p:extLst>
      <p:ext uri="{BB962C8B-B14F-4D97-AF65-F5344CB8AC3E}">
        <p14:creationId xmlns:p14="http://schemas.microsoft.com/office/powerpoint/2010/main" val="660338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effectLst/>
              </a:rPr>
              <a:t>Percent of residents who have </a:t>
            </a:r>
            <a:r>
              <a:rPr lang="en-US" sz="3200" dirty="0" smtClean="0">
                <a:effectLst/>
              </a:rPr>
              <a:t>depressive symptoms (long-stay</a:t>
            </a:r>
            <a:r>
              <a:rPr lang="en-US" sz="3200" dirty="0">
                <a:effectLst/>
              </a:rPr>
              <a:t>)</a:t>
            </a:r>
          </a:p>
        </p:txBody>
      </p:sp>
      <p:sp>
        <p:nvSpPr>
          <p:cNvPr id="2" name="Content Placeholder 1"/>
          <p:cNvSpPr>
            <a:spLocks noGrp="1"/>
          </p:cNvSpPr>
          <p:nvPr>
            <p:ph idx="1"/>
          </p:nvPr>
        </p:nvSpPr>
        <p:spPr>
          <a:xfrm>
            <a:off x="228600" y="1419983"/>
            <a:ext cx="8458200" cy="5096669"/>
          </a:xfrm>
        </p:spPr>
        <p:txBody>
          <a:bodyPr vert="horz" anchor="t">
            <a:normAutofit/>
          </a:bodyPr>
          <a:lstStyle/>
          <a:p>
            <a:pPr marL="109728" lvl="1" indent="0">
              <a:spcBef>
                <a:spcPts val="400"/>
              </a:spcBef>
              <a:buSzPct val="68000"/>
              <a:buNone/>
            </a:pPr>
            <a:r>
              <a:rPr lang="en-US" sz="2000" b="1" dirty="0"/>
              <a:t>Numerator</a:t>
            </a:r>
            <a:r>
              <a:rPr lang="en-US" sz="2000" dirty="0"/>
              <a:t>:  Long-Stay residents with target assessment that </a:t>
            </a:r>
            <a:r>
              <a:rPr lang="en-US" sz="2000" dirty="0" smtClean="0"/>
              <a:t>meets </a:t>
            </a:r>
            <a:r>
              <a:rPr lang="en-US" sz="2000" i="1" dirty="0" smtClean="0"/>
              <a:t>either</a:t>
            </a:r>
            <a:r>
              <a:rPr lang="en-US" sz="2000" dirty="0" smtClean="0"/>
              <a:t> of the following two conditions:</a:t>
            </a:r>
          </a:p>
          <a:p>
            <a:pPr marL="861822" lvl="2" indent="-514350">
              <a:spcBef>
                <a:spcPts val="400"/>
              </a:spcBef>
              <a:buSzPct val="68000"/>
              <a:buFont typeface="+mj-lt"/>
              <a:buAutoNum type="arabicPeriod"/>
            </a:pPr>
            <a:r>
              <a:rPr lang="en-US" sz="1600" dirty="0" smtClean="0"/>
              <a:t>Resident Mood Interview: Resident has little interest or pleasure in doing things half or more of the days over the last two weeks</a:t>
            </a:r>
            <a:r>
              <a:rPr lang="en-US" sz="1600" dirty="0"/>
              <a:t>	</a:t>
            </a:r>
            <a:r>
              <a:rPr lang="en-US" sz="1600" dirty="0" smtClean="0"/>
              <a:t>(D0200A2=2,3) </a:t>
            </a:r>
            <a:r>
              <a:rPr lang="en-US" sz="1600" b="1" i="1" dirty="0" smtClean="0"/>
              <a:t>OR</a:t>
            </a:r>
            <a:r>
              <a:rPr lang="en-US" sz="1600" dirty="0" smtClean="0"/>
              <a:t> resident is feeling down, depressed or hopeless half or more days over the last two weeks (D0200B2=2,3); </a:t>
            </a:r>
            <a:r>
              <a:rPr lang="en-US" sz="1600" b="1" i="1" dirty="0" smtClean="0"/>
              <a:t>AND</a:t>
            </a:r>
            <a:r>
              <a:rPr lang="en-US" sz="1600" dirty="0" smtClean="0"/>
              <a:t> the resident interview total severity score indicates depression (D0300&gt;=10 and &lt;=27).</a:t>
            </a:r>
          </a:p>
          <a:p>
            <a:pPr marL="861822" lvl="2" indent="-514350">
              <a:spcBef>
                <a:spcPts val="400"/>
              </a:spcBef>
              <a:buSzPct val="68000"/>
              <a:buFont typeface="+mj-lt"/>
              <a:buAutoNum type="arabicPeriod"/>
            </a:pPr>
            <a:r>
              <a:rPr lang="en-US" sz="1600" dirty="0" smtClean="0"/>
              <a:t>Staff assessment of mood:  Resident has little interest or pleasure in doing things half or more of the days over the last two weeks (D0500A2=2,3) </a:t>
            </a:r>
            <a:r>
              <a:rPr lang="en-US" sz="1600" b="1" i="1" dirty="0" smtClean="0"/>
              <a:t>OR </a:t>
            </a:r>
            <a:r>
              <a:rPr lang="en-US" sz="1600" dirty="0" smtClean="0"/>
              <a:t>resident is feeling or appearing down, depressed, or hopeless half or more of the days over the last two weeks (D0500B2=2,3); </a:t>
            </a:r>
            <a:r>
              <a:rPr lang="en-US" sz="1600" b="1" i="1" dirty="0" smtClean="0"/>
              <a:t>AND</a:t>
            </a:r>
            <a:r>
              <a:rPr lang="en-US" sz="1600" dirty="0" smtClean="0"/>
              <a:t> the staff assessment total severity score indicates depression (D06000&gt;=10 and &lt;=30)</a:t>
            </a:r>
            <a:endParaRPr lang="en-US" sz="1600" dirty="0"/>
          </a:p>
          <a:p>
            <a:pPr marL="109728" lvl="1" indent="0">
              <a:spcBef>
                <a:spcPts val="400"/>
              </a:spcBef>
              <a:buSzPct val="68000"/>
              <a:buNone/>
            </a:pPr>
            <a:r>
              <a:rPr lang="en-US" sz="2000" b="1" dirty="0" smtClean="0"/>
              <a:t>Denominator</a:t>
            </a:r>
            <a:r>
              <a:rPr lang="en-US" sz="2000" dirty="0"/>
              <a:t>:  All long-stay residents with a target assessment, except those with exclusions.</a:t>
            </a:r>
          </a:p>
          <a:p>
            <a:pPr marL="109728" indent="0">
              <a:buNone/>
            </a:pPr>
            <a:endParaRPr lang="en-US" sz="2000" dirty="0"/>
          </a:p>
          <a:p>
            <a:pPr lvl="1">
              <a:buNone/>
            </a:pPr>
            <a:endParaRPr lang="en-US" dirty="0"/>
          </a:p>
        </p:txBody>
      </p:sp>
      <p:sp>
        <p:nvSpPr>
          <p:cNvPr id="4" name="Slide Number Placeholder 3"/>
          <p:cNvSpPr>
            <a:spLocks noGrp="1"/>
          </p:cNvSpPr>
          <p:nvPr>
            <p:ph type="sldNum" sz="quarter" idx="12"/>
          </p:nvPr>
        </p:nvSpPr>
        <p:spPr/>
        <p:txBody>
          <a:bodyPr/>
          <a:lstStyle/>
          <a:p>
            <a:pPr>
              <a:defRPr/>
            </a:pPr>
            <a:fld id="{5A4BC55F-78D8-4B09-925B-F26D9A4FA697}" type="slidenum">
              <a:rPr lang="en-US" smtClean="0"/>
              <a:pPr>
                <a:defRPr/>
              </a:pPr>
              <a:t>6</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598756"/>
            <a:ext cx="942921" cy="1174313"/>
          </a:xfrm>
          <a:prstGeom prst="rect">
            <a:avLst/>
          </a:prstGeom>
        </p:spPr>
      </p:pic>
    </p:spTree>
    <p:extLst>
      <p:ext uri="{BB962C8B-B14F-4D97-AF65-F5344CB8AC3E}">
        <p14:creationId xmlns:p14="http://schemas.microsoft.com/office/powerpoint/2010/main" val="2265457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effectLst/>
              </a:rPr>
              <a:t>Percent of residents who have </a:t>
            </a:r>
            <a:r>
              <a:rPr lang="en-US" sz="3200" dirty="0" smtClean="0">
                <a:effectLst/>
              </a:rPr>
              <a:t>depressive symptoms (Long-Stay</a:t>
            </a:r>
            <a:r>
              <a:rPr lang="en-US" sz="3200" dirty="0">
                <a:effectLst/>
              </a:rPr>
              <a:t>)</a:t>
            </a:r>
            <a:endParaRPr lang="en-US" sz="3200" dirty="0"/>
          </a:p>
        </p:txBody>
      </p:sp>
      <p:sp>
        <p:nvSpPr>
          <p:cNvPr id="2" name="Content Placeholder 1"/>
          <p:cNvSpPr>
            <a:spLocks noGrp="1"/>
          </p:cNvSpPr>
          <p:nvPr>
            <p:ph idx="1"/>
          </p:nvPr>
        </p:nvSpPr>
        <p:spPr/>
        <p:txBody>
          <a:bodyPr vert="horz" anchor="t">
            <a:normAutofit/>
          </a:bodyPr>
          <a:lstStyle/>
          <a:p>
            <a:pPr marL="365760" lvl="1" indent="-256032">
              <a:spcBef>
                <a:spcPts val="400"/>
              </a:spcBef>
              <a:buSzPct val="68000"/>
              <a:buFont typeface="Wingdings 3"/>
              <a:buChar char=""/>
            </a:pPr>
            <a:r>
              <a:rPr lang="en-US" sz="2400" b="1" dirty="0"/>
              <a:t>Exclusions:</a:t>
            </a:r>
          </a:p>
          <a:p>
            <a:pPr marL="603504" lvl="2" indent="-256032">
              <a:spcBef>
                <a:spcPts val="400"/>
              </a:spcBef>
              <a:buSzPct val="68000"/>
              <a:buFont typeface="Wingdings 3"/>
              <a:buChar char=""/>
            </a:pPr>
            <a:r>
              <a:rPr lang="en-US" sz="2400" dirty="0" smtClean="0"/>
              <a:t>Resident is comatose or comatose status is missing (B0100=1, -)</a:t>
            </a:r>
          </a:p>
          <a:p>
            <a:pPr marL="603504" lvl="2" indent="-256032">
              <a:spcBef>
                <a:spcPts val="400"/>
              </a:spcBef>
              <a:buSzPct val="68000"/>
              <a:buFont typeface="Wingdings 3"/>
              <a:buChar char=""/>
            </a:pPr>
            <a:r>
              <a:rPr lang="en-US" sz="2400" dirty="0" smtClean="0"/>
              <a:t>The mood interview items are blank or missing on the MDS (D0200 A2, D0200B2, d0300, D0500A2, D0500B2 or D0600)</a:t>
            </a:r>
            <a:endParaRPr lang="en-US" sz="1800" dirty="0"/>
          </a:p>
        </p:txBody>
      </p:sp>
      <p:sp>
        <p:nvSpPr>
          <p:cNvPr id="4" name="Slide Number Placeholder 3"/>
          <p:cNvSpPr>
            <a:spLocks noGrp="1"/>
          </p:cNvSpPr>
          <p:nvPr>
            <p:ph type="sldNum" sz="quarter" idx="12"/>
          </p:nvPr>
        </p:nvSpPr>
        <p:spPr/>
        <p:txBody>
          <a:bodyPr/>
          <a:lstStyle/>
          <a:p>
            <a:pPr>
              <a:defRPr/>
            </a:pPr>
            <a:fld id="{5A4BC55F-78D8-4B09-925B-F26D9A4FA697}" type="slidenum">
              <a:rPr lang="en-US" smtClean="0"/>
              <a:pPr>
                <a:defRPr/>
              </a:pPr>
              <a:t>7</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7944" y="5410199"/>
            <a:ext cx="1074055" cy="1337627"/>
          </a:xfrm>
          <a:prstGeom prst="rect">
            <a:avLst/>
          </a:prstGeom>
        </p:spPr>
      </p:pic>
    </p:spTree>
    <p:extLst>
      <p:ext uri="{BB962C8B-B14F-4D97-AF65-F5344CB8AC3E}">
        <p14:creationId xmlns:p14="http://schemas.microsoft.com/office/powerpoint/2010/main" val="330921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3837" y="762000"/>
            <a:ext cx="8229600" cy="4678363"/>
          </a:xfrm>
        </p:spPr>
        <p:txBody>
          <a:bodyPr/>
          <a:lstStyle/>
          <a:p>
            <a:pPr marL="109728" indent="0">
              <a:buNone/>
            </a:pPr>
            <a:r>
              <a:rPr lang="en-US" sz="2000" dirty="0" smtClean="0"/>
              <a:t>Remember only two of the questions in the mood interview and the total severity score will factor into the depression quality measure</a:t>
            </a:r>
          </a:p>
          <a:p>
            <a:endParaRPr lang="en-US" dirty="0"/>
          </a:p>
        </p:txBody>
      </p:sp>
      <p:sp>
        <p:nvSpPr>
          <p:cNvPr id="3" name="Title 2"/>
          <p:cNvSpPr>
            <a:spLocks noGrp="1"/>
          </p:cNvSpPr>
          <p:nvPr>
            <p:ph type="title"/>
          </p:nvPr>
        </p:nvSpPr>
        <p:spPr>
          <a:xfrm>
            <a:off x="457200" y="59119"/>
            <a:ext cx="8229600" cy="779081"/>
          </a:xfrm>
        </p:spPr>
        <p:txBody>
          <a:bodyPr/>
          <a:lstStyle/>
          <a:p>
            <a:r>
              <a:rPr lang="en-US" dirty="0" smtClean="0"/>
              <a:t>Coding Section D</a:t>
            </a:r>
            <a:endParaRPr lang="en-US" dirty="0"/>
          </a:p>
        </p:txBody>
      </p:sp>
      <p:pic>
        <p:nvPicPr>
          <p:cNvPr id="4" name="Picture 3"/>
          <p:cNvPicPr>
            <a:picLocks noChangeAspect="1"/>
          </p:cNvPicPr>
          <p:nvPr/>
        </p:nvPicPr>
        <p:blipFill>
          <a:blip r:embed="rId3"/>
          <a:stretch>
            <a:fillRect/>
          </a:stretch>
        </p:blipFill>
        <p:spPr>
          <a:xfrm>
            <a:off x="119062" y="1676019"/>
            <a:ext cx="6000750" cy="4467225"/>
          </a:xfrm>
          <a:prstGeom prst="rect">
            <a:avLst/>
          </a:prstGeom>
        </p:spPr>
      </p:pic>
      <p:sp>
        <p:nvSpPr>
          <p:cNvPr id="5" name="Rectangle 4"/>
          <p:cNvSpPr/>
          <p:nvPr/>
        </p:nvSpPr>
        <p:spPr>
          <a:xfrm>
            <a:off x="223837" y="3505200"/>
            <a:ext cx="57912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2971800" y="5668963"/>
            <a:ext cx="6086475" cy="952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3119437" y="6011482"/>
            <a:ext cx="57912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0007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anchor="t">
            <a:normAutofit fontScale="92500" lnSpcReduction="20000"/>
          </a:bodyPr>
          <a:lstStyle/>
          <a:p>
            <a:pPr marL="624078" indent="-514350">
              <a:buFont typeface="+mj-lt"/>
              <a:buAutoNum type="arabicPeriod"/>
            </a:pPr>
            <a:r>
              <a:rPr lang="en-US" dirty="0" smtClean="0">
                <a:latin typeface="Times New Roman" charset="0"/>
              </a:rPr>
              <a:t>Determine if the resident can take part in the resident interview (D0100=1)</a:t>
            </a:r>
          </a:p>
          <a:p>
            <a:pPr marL="624078" indent="-514350">
              <a:buFont typeface="+mj-lt"/>
              <a:buAutoNum type="arabicPeriod"/>
            </a:pPr>
            <a:r>
              <a:rPr lang="en-US" dirty="0" smtClean="0">
                <a:latin typeface="Times New Roman" charset="0"/>
              </a:rPr>
              <a:t>If the resident needs an interpreter, every effort should be made to have one present</a:t>
            </a:r>
          </a:p>
          <a:p>
            <a:pPr marL="624078" indent="-514350">
              <a:buFont typeface="+mj-lt"/>
              <a:buAutoNum type="arabicPeriod"/>
            </a:pPr>
            <a:r>
              <a:rPr lang="en-US" dirty="0" smtClean="0">
                <a:latin typeface="Times New Roman" charset="0"/>
              </a:rPr>
              <a:t>Conduct the interview the day before or day of the ARD in a private setting</a:t>
            </a:r>
          </a:p>
          <a:p>
            <a:pPr marL="624078" indent="-514350">
              <a:buFont typeface="+mj-lt"/>
              <a:buAutoNum type="arabicPeriod"/>
            </a:pPr>
            <a:r>
              <a:rPr lang="en-US" dirty="0" smtClean="0">
                <a:latin typeface="Times New Roman" charset="0"/>
              </a:rPr>
              <a:t>Explain the reason for the interview before beginning</a:t>
            </a:r>
          </a:p>
          <a:p>
            <a:pPr marL="624078" indent="-514350">
              <a:buFont typeface="+mj-lt"/>
              <a:buAutoNum type="arabicPeriod"/>
            </a:pPr>
            <a:r>
              <a:rPr lang="en-US" dirty="0" smtClean="0">
                <a:latin typeface="Times New Roman" charset="0"/>
              </a:rPr>
              <a:t>Each question must be asked in sequence before proceeding to the next question</a:t>
            </a:r>
          </a:p>
          <a:p>
            <a:pPr marL="624078" indent="-514350">
              <a:buFont typeface="+mj-lt"/>
              <a:buAutoNum type="arabicPeriod"/>
            </a:pPr>
            <a:r>
              <a:rPr lang="en-US" dirty="0" smtClean="0">
                <a:latin typeface="Times New Roman" charset="0"/>
              </a:rPr>
              <a:t>For a yes response, ask the resident to tell you how often he or she was bothered by the symptom over the last 14 days.  It helps to show cue cards with frequency categories described</a:t>
            </a:r>
            <a:endParaRPr lang="en-US" dirty="0">
              <a:latin typeface="Lucida Sans Unicode" charset="0"/>
            </a:endParaRPr>
          </a:p>
          <a:p>
            <a:pPr marL="109728" indent="0">
              <a:buNone/>
            </a:pPr>
            <a:endParaRPr lang="en-US" dirty="0"/>
          </a:p>
        </p:txBody>
      </p:sp>
      <p:sp>
        <p:nvSpPr>
          <p:cNvPr id="3" name="Title 2"/>
          <p:cNvSpPr>
            <a:spLocks noGrp="1"/>
          </p:cNvSpPr>
          <p:nvPr>
            <p:ph type="title"/>
          </p:nvPr>
        </p:nvSpPr>
        <p:spPr/>
        <p:txBody>
          <a:bodyPr/>
          <a:lstStyle/>
          <a:p>
            <a:r>
              <a:rPr lang="en-US" dirty="0" smtClean="0"/>
              <a:t>Coding Section D: Mood </a:t>
            </a:r>
            <a:endParaRPr lang="en-US" dirty="0"/>
          </a:p>
        </p:txBody>
      </p:sp>
    </p:spTree>
    <p:extLst>
      <p:ext uri="{BB962C8B-B14F-4D97-AF65-F5344CB8AC3E}">
        <p14:creationId xmlns:p14="http://schemas.microsoft.com/office/powerpoint/2010/main" val="1130842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3906</TotalTime>
  <Words>1447</Words>
  <Application>Microsoft Office PowerPoint</Application>
  <PresentationFormat>On-screen Show (4:3)</PresentationFormat>
  <Paragraphs>142</Paragraphs>
  <Slides>22</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Lucida Sans Unicode</vt:lpstr>
      <vt:lpstr>Times New Roman</vt:lpstr>
      <vt:lpstr>Verdana</vt:lpstr>
      <vt:lpstr>Wingdings 2</vt:lpstr>
      <vt:lpstr>Wingdings 3</vt:lpstr>
      <vt:lpstr>Concourse</vt:lpstr>
      <vt:lpstr>Understanding the Long-Stay QMs for Depression and Weight Loss</vt:lpstr>
      <vt:lpstr>Agenda</vt:lpstr>
      <vt:lpstr>Definitions</vt:lpstr>
      <vt:lpstr>Definitions</vt:lpstr>
      <vt:lpstr>Long Stay Record Definitions</vt:lpstr>
      <vt:lpstr>Percent of residents who have depressive symptoms (long-stay)</vt:lpstr>
      <vt:lpstr>Percent of residents who have depressive symptoms (Long-Stay)</vt:lpstr>
      <vt:lpstr>Coding Section D</vt:lpstr>
      <vt:lpstr>Coding Section D: Mood </vt:lpstr>
      <vt:lpstr>Coding Section D: Mood</vt:lpstr>
      <vt:lpstr>Coding Section D</vt:lpstr>
      <vt:lpstr>Important to Note!</vt:lpstr>
      <vt:lpstr>Resident Example – Depressive Sx</vt:lpstr>
      <vt:lpstr>Resident Example – Depressive Symptoms</vt:lpstr>
      <vt:lpstr>Percent of residents who lose too much weight (long-stay)</vt:lpstr>
      <vt:lpstr>Percent of residents who lose too much weight</vt:lpstr>
      <vt:lpstr>PowerPoint Presentation</vt:lpstr>
      <vt:lpstr>Resident Example</vt:lpstr>
      <vt:lpstr>Resident Example</vt:lpstr>
      <vt:lpstr>EQUIP Website</vt:lpstr>
      <vt:lpstr>Live and On-Demand Webinars</vt:lpstr>
      <vt:lpstr>Questions?</vt:lpstr>
    </vt:vector>
  </TitlesOfParts>
  <Company>LeadingAge 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MDS 3.0 Quality Measures</dc:title>
  <dc:creator>Kathy Pellatt</dc:creator>
  <cp:lastModifiedBy>Beth Webb</cp:lastModifiedBy>
  <cp:revision>131</cp:revision>
  <cp:lastPrinted>2015-08-13T12:54:25Z</cp:lastPrinted>
  <dcterms:created xsi:type="dcterms:W3CDTF">2015-03-02T18:28:46Z</dcterms:created>
  <dcterms:modified xsi:type="dcterms:W3CDTF">2016-03-15T14:43:45Z</dcterms:modified>
</cp:coreProperties>
</file>