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51" r:id="rId1"/>
    <p:sldMasterId id="2147483663" r:id="rId2"/>
  </p:sldMasterIdLst>
  <p:notesMasterIdLst>
    <p:notesMasterId r:id="rId76"/>
  </p:notesMasterIdLst>
  <p:handoutMasterIdLst>
    <p:handoutMasterId r:id="rId77"/>
  </p:handoutMasterIdLst>
  <p:sldIdLst>
    <p:sldId id="256" r:id="rId3"/>
    <p:sldId id="257" r:id="rId4"/>
    <p:sldId id="261" r:id="rId5"/>
    <p:sldId id="312" r:id="rId6"/>
    <p:sldId id="325" r:id="rId7"/>
    <p:sldId id="335" r:id="rId8"/>
    <p:sldId id="296" r:id="rId9"/>
    <p:sldId id="298" r:id="rId10"/>
    <p:sldId id="336" r:id="rId11"/>
    <p:sldId id="338" r:id="rId12"/>
    <p:sldId id="267" r:id="rId13"/>
    <p:sldId id="313" r:id="rId14"/>
    <p:sldId id="308" r:id="rId15"/>
    <p:sldId id="304" r:id="rId16"/>
    <p:sldId id="305" r:id="rId17"/>
    <p:sldId id="306" r:id="rId18"/>
    <p:sldId id="326" r:id="rId19"/>
    <p:sldId id="310" r:id="rId20"/>
    <p:sldId id="340" r:id="rId21"/>
    <p:sldId id="311" r:id="rId22"/>
    <p:sldId id="269" r:id="rId23"/>
    <p:sldId id="347" r:id="rId24"/>
    <p:sldId id="348" r:id="rId25"/>
    <p:sldId id="349" r:id="rId26"/>
    <p:sldId id="350" r:id="rId27"/>
    <p:sldId id="353" r:id="rId28"/>
    <p:sldId id="354" r:id="rId29"/>
    <p:sldId id="356" r:id="rId30"/>
    <p:sldId id="357" r:id="rId31"/>
    <p:sldId id="359" r:id="rId32"/>
    <p:sldId id="358" r:id="rId33"/>
    <p:sldId id="272" r:id="rId34"/>
    <p:sldId id="270" r:id="rId35"/>
    <p:sldId id="319" r:id="rId36"/>
    <p:sldId id="271" r:id="rId37"/>
    <p:sldId id="273" r:id="rId38"/>
    <p:sldId id="361" r:id="rId39"/>
    <p:sldId id="362" r:id="rId40"/>
    <p:sldId id="275" r:id="rId41"/>
    <p:sldId id="323" r:id="rId42"/>
    <p:sldId id="320" r:id="rId43"/>
    <p:sldId id="322" r:id="rId44"/>
    <p:sldId id="329" r:id="rId45"/>
    <p:sldId id="279" r:id="rId46"/>
    <p:sldId id="280" r:id="rId47"/>
    <p:sldId id="286" r:id="rId48"/>
    <p:sldId id="287" r:id="rId49"/>
    <p:sldId id="276" r:id="rId50"/>
    <p:sldId id="363" r:id="rId51"/>
    <p:sldId id="364" r:id="rId52"/>
    <p:sldId id="365" r:id="rId53"/>
    <p:sldId id="366" r:id="rId54"/>
    <p:sldId id="367" r:id="rId55"/>
    <p:sldId id="368" r:id="rId56"/>
    <p:sldId id="369" r:id="rId57"/>
    <p:sldId id="370" r:id="rId58"/>
    <p:sldId id="371" r:id="rId59"/>
    <p:sldId id="372" r:id="rId60"/>
    <p:sldId id="373" r:id="rId61"/>
    <p:sldId id="374" r:id="rId62"/>
    <p:sldId id="375" r:id="rId63"/>
    <p:sldId id="376" r:id="rId64"/>
    <p:sldId id="377" r:id="rId65"/>
    <p:sldId id="378" r:id="rId66"/>
    <p:sldId id="379" r:id="rId67"/>
    <p:sldId id="380" r:id="rId68"/>
    <p:sldId id="381" r:id="rId69"/>
    <p:sldId id="383" r:id="rId70"/>
    <p:sldId id="385" r:id="rId71"/>
    <p:sldId id="386" r:id="rId72"/>
    <p:sldId id="388" r:id="rId73"/>
    <p:sldId id="387" r:id="rId74"/>
    <p:sldId id="390" r:id="rId75"/>
  </p:sldIdLst>
  <p:sldSz cx="9144000" cy="6858000" type="screen4x3"/>
  <p:notesSz cx="6950075" cy="9236075"/>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74" autoAdjust="0"/>
    <p:restoredTop sz="78953" autoAdjust="0"/>
  </p:normalViewPr>
  <p:slideViewPr>
    <p:cSldViewPr>
      <p:cViewPr varScale="1">
        <p:scale>
          <a:sx n="123" d="100"/>
          <a:sy n="123" d="100"/>
        </p:scale>
        <p:origin x="2568" y="192"/>
      </p:cViewPr>
      <p:guideLst>
        <p:guide orient="horz" pos="2160"/>
        <p:guide pos="2880"/>
      </p:guideLst>
    </p:cSldViewPr>
  </p:slideViewPr>
  <p:outlineViewPr>
    <p:cViewPr>
      <p:scale>
        <a:sx n="33" d="100"/>
        <a:sy n="33" d="100"/>
      </p:scale>
      <p:origin x="0" y="-27996"/>
    </p:cViewPr>
  </p:outlineViewPr>
  <p:notesTextViewPr>
    <p:cViewPr>
      <p:scale>
        <a:sx n="75" d="100"/>
        <a:sy n="75"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6434" name="Rectangle 2">
            <a:extLst>
              <a:ext uri="{FF2B5EF4-FFF2-40B4-BE49-F238E27FC236}">
                <a16:creationId xmlns:a16="http://schemas.microsoft.com/office/drawing/2014/main" id="{5688C125-951B-B95B-16D7-CFF6C189DD70}"/>
              </a:ext>
            </a:extLst>
          </p:cNvPr>
          <p:cNvSpPr>
            <a:spLocks noGrp="1" noChangeArrowheads="1"/>
          </p:cNvSpPr>
          <p:nvPr>
            <p:ph type="hdr" sz="quarter"/>
          </p:nvPr>
        </p:nvSpPr>
        <p:spPr bwMode="auto">
          <a:xfrm>
            <a:off x="0" y="0"/>
            <a:ext cx="3011488" cy="461963"/>
          </a:xfrm>
          <a:prstGeom prst="rect">
            <a:avLst/>
          </a:prstGeom>
          <a:noFill/>
          <a:ln w="9525">
            <a:noFill/>
            <a:miter lim="800000"/>
            <a:headEnd/>
            <a:tailEnd/>
          </a:ln>
          <a:effectLst/>
        </p:spPr>
        <p:txBody>
          <a:bodyPr vert="horz" wrap="square" lIns="92492" tIns="46246" rIns="92492" bIns="46246" numCol="1" anchor="t" anchorCtr="0" compatLnSpc="1">
            <a:prstTxWarp prst="textNoShape">
              <a:avLst/>
            </a:prstTxWarp>
          </a:bodyPr>
          <a:lstStyle>
            <a:lvl1pPr eaLnBrk="1" hangingPunct="1">
              <a:defRPr sz="1200">
                <a:latin typeface="Arial" charset="0"/>
                <a:cs typeface="Arial" charset="0"/>
              </a:defRPr>
            </a:lvl1pPr>
          </a:lstStyle>
          <a:p>
            <a:pPr>
              <a:defRPr/>
            </a:pPr>
            <a:endParaRPr lang="en-US"/>
          </a:p>
        </p:txBody>
      </p:sp>
      <p:sp>
        <p:nvSpPr>
          <p:cNvPr id="146435" name="Rectangle 3">
            <a:extLst>
              <a:ext uri="{FF2B5EF4-FFF2-40B4-BE49-F238E27FC236}">
                <a16:creationId xmlns:a16="http://schemas.microsoft.com/office/drawing/2014/main" id="{C760BF3C-FC41-D80A-BD41-4C3E52D524A9}"/>
              </a:ext>
            </a:extLst>
          </p:cNvPr>
          <p:cNvSpPr>
            <a:spLocks noGrp="1" noChangeArrowheads="1"/>
          </p:cNvSpPr>
          <p:nvPr>
            <p:ph type="dt" sz="quarter" idx="1"/>
          </p:nvPr>
        </p:nvSpPr>
        <p:spPr bwMode="auto">
          <a:xfrm>
            <a:off x="3937000" y="0"/>
            <a:ext cx="3011488" cy="461963"/>
          </a:xfrm>
          <a:prstGeom prst="rect">
            <a:avLst/>
          </a:prstGeom>
          <a:noFill/>
          <a:ln w="9525">
            <a:noFill/>
            <a:miter lim="800000"/>
            <a:headEnd/>
            <a:tailEnd/>
          </a:ln>
          <a:effectLst/>
        </p:spPr>
        <p:txBody>
          <a:bodyPr vert="horz" wrap="square" lIns="92492" tIns="46246" rIns="92492" bIns="46246" numCol="1" anchor="t" anchorCtr="0" compatLnSpc="1">
            <a:prstTxWarp prst="textNoShape">
              <a:avLst/>
            </a:prstTxWarp>
          </a:bodyPr>
          <a:lstStyle>
            <a:lvl1pPr algn="r" eaLnBrk="1" hangingPunct="1">
              <a:defRPr sz="1200">
                <a:latin typeface="Arial" charset="0"/>
                <a:cs typeface="Arial" charset="0"/>
              </a:defRPr>
            </a:lvl1pPr>
          </a:lstStyle>
          <a:p>
            <a:pPr>
              <a:defRPr/>
            </a:pPr>
            <a:endParaRPr lang="en-US"/>
          </a:p>
        </p:txBody>
      </p:sp>
      <p:sp>
        <p:nvSpPr>
          <p:cNvPr id="146436" name="Rectangle 4">
            <a:extLst>
              <a:ext uri="{FF2B5EF4-FFF2-40B4-BE49-F238E27FC236}">
                <a16:creationId xmlns:a16="http://schemas.microsoft.com/office/drawing/2014/main" id="{B6912AAD-9D62-3F1D-F698-1D819B73304C}"/>
              </a:ext>
            </a:extLst>
          </p:cNvPr>
          <p:cNvSpPr>
            <a:spLocks noGrp="1" noChangeArrowheads="1"/>
          </p:cNvSpPr>
          <p:nvPr>
            <p:ph type="ftr" sz="quarter" idx="2"/>
          </p:nvPr>
        </p:nvSpPr>
        <p:spPr bwMode="auto">
          <a:xfrm>
            <a:off x="0" y="8772525"/>
            <a:ext cx="3011488" cy="461963"/>
          </a:xfrm>
          <a:prstGeom prst="rect">
            <a:avLst/>
          </a:prstGeom>
          <a:noFill/>
          <a:ln w="9525">
            <a:noFill/>
            <a:miter lim="800000"/>
            <a:headEnd/>
            <a:tailEnd/>
          </a:ln>
          <a:effectLst/>
        </p:spPr>
        <p:txBody>
          <a:bodyPr vert="horz" wrap="square" lIns="92492" tIns="46246" rIns="92492" bIns="46246" numCol="1" anchor="b" anchorCtr="0" compatLnSpc="1">
            <a:prstTxWarp prst="textNoShape">
              <a:avLst/>
            </a:prstTxWarp>
          </a:bodyPr>
          <a:lstStyle>
            <a:lvl1pPr eaLnBrk="1" hangingPunct="1">
              <a:defRPr sz="1200">
                <a:latin typeface="Arial" charset="0"/>
                <a:cs typeface="Arial" charset="0"/>
              </a:defRPr>
            </a:lvl1pPr>
          </a:lstStyle>
          <a:p>
            <a:pPr>
              <a:defRPr/>
            </a:pPr>
            <a:endParaRPr lang="en-US"/>
          </a:p>
        </p:txBody>
      </p:sp>
      <p:sp>
        <p:nvSpPr>
          <p:cNvPr id="146437" name="Rectangle 5">
            <a:extLst>
              <a:ext uri="{FF2B5EF4-FFF2-40B4-BE49-F238E27FC236}">
                <a16:creationId xmlns:a16="http://schemas.microsoft.com/office/drawing/2014/main" id="{FC00D412-7C9C-E6E5-023A-F9E1C3183095}"/>
              </a:ext>
            </a:extLst>
          </p:cNvPr>
          <p:cNvSpPr>
            <a:spLocks noGrp="1" noChangeArrowheads="1"/>
          </p:cNvSpPr>
          <p:nvPr>
            <p:ph type="sldNum" sz="quarter" idx="3"/>
          </p:nvPr>
        </p:nvSpPr>
        <p:spPr bwMode="auto">
          <a:xfrm>
            <a:off x="3937000" y="8772525"/>
            <a:ext cx="3011488" cy="461963"/>
          </a:xfrm>
          <a:prstGeom prst="rect">
            <a:avLst/>
          </a:prstGeom>
          <a:noFill/>
          <a:ln w="9525">
            <a:noFill/>
            <a:miter lim="800000"/>
            <a:headEnd/>
            <a:tailEnd/>
          </a:ln>
          <a:effectLst/>
        </p:spPr>
        <p:txBody>
          <a:bodyPr vert="horz" wrap="square" lIns="92492" tIns="46246" rIns="92492" bIns="46246" numCol="1" anchor="b" anchorCtr="0" compatLnSpc="1">
            <a:prstTxWarp prst="textNoShape">
              <a:avLst/>
            </a:prstTxWarp>
          </a:bodyPr>
          <a:lstStyle>
            <a:lvl1pPr algn="r" eaLnBrk="1" hangingPunct="1">
              <a:defRPr sz="1200"/>
            </a:lvl1pPr>
          </a:lstStyle>
          <a:p>
            <a:pPr>
              <a:defRPr/>
            </a:pPr>
            <a:fld id="{E840ACEF-1195-FC40-B324-9FBDEB61330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D72BF2B8-713B-CC57-2D22-3FBA30DECCDA}"/>
              </a:ext>
            </a:extLst>
          </p:cNvPr>
          <p:cNvSpPr>
            <a:spLocks noGrp="1" noChangeArrowheads="1"/>
          </p:cNvSpPr>
          <p:nvPr>
            <p:ph type="hdr" sz="quarter"/>
          </p:nvPr>
        </p:nvSpPr>
        <p:spPr bwMode="auto">
          <a:xfrm>
            <a:off x="0" y="0"/>
            <a:ext cx="3011488" cy="461963"/>
          </a:xfrm>
          <a:prstGeom prst="rect">
            <a:avLst/>
          </a:prstGeom>
          <a:noFill/>
          <a:ln w="9525">
            <a:noFill/>
            <a:miter lim="800000"/>
            <a:headEnd/>
            <a:tailEnd/>
          </a:ln>
          <a:effectLst/>
        </p:spPr>
        <p:txBody>
          <a:bodyPr vert="horz" wrap="square" lIns="92492" tIns="46246" rIns="92492" bIns="46246" numCol="1" anchor="t" anchorCtr="0" compatLnSpc="1">
            <a:prstTxWarp prst="textNoShape">
              <a:avLst/>
            </a:prstTxWarp>
          </a:bodyPr>
          <a:lstStyle>
            <a:lvl1pPr eaLnBrk="1" hangingPunct="1">
              <a:defRPr sz="1200">
                <a:latin typeface="Arial" charset="0"/>
                <a:cs typeface="Arial" charset="0"/>
              </a:defRPr>
            </a:lvl1pPr>
          </a:lstStyle>
          <a:p>
            <a:pPr>
              <a:defRPr/>
            </a:pPr>
            <a:endParaRPr lang="en-US"/>
          </a:p>
        </p:txBody>
      </p:sp>
      <p:sp>
        <p:nvSpPr>
          <p:cNvPr id="20483" name="Rectangle 3">
            <a:extLst>
              <a:ext uri="{FF2B5EF4-FFF2-40B4-BE49-F238E27FC236}">
                <a16:creationId xmlns:a16="http://schemas.microsoft.com/office/drawing/2014/main" id="{41696CA2-872B-6F63-78F3-154EBEA1B13A}"/>
              </a:ext>
            </a:extLst>
          </p:cNvPr>
          <p:cNvSpPr>
            <a:spLocks noGrp="1" noChangeArrowheads="1"/>
          </p:cNvSpPr>
          <p:nvPr>
            <p:ph type="dt" idx="1"/>
          </p:nvPr>
        </p:nvSpPr>
        <p:spPr bwMode="auto">
          <a:xfrm>
            <a:off x="3937000" y="0"/>
            <a:ext cx="3011488" cy="461963"/>
          </a:xfrm>
          <a:prstGeom prst="rect">
            <a:avLst/>
          </a:prstGeom>
          <a:noFill/>
          <a:ln w="9525">
            <a:noFill/>
            <a:miter lim="800000"/>
            <a:headEnd/>
            <a:tailEnd/>
          </a:ln>
          <a:effectLst/>
        </p:spPr>
        <p:txBody>
          <a:bodyPr vert="horz" wrap="square" lIns="92492" tIns="46246" rIns="92492" bIns="46246" numCol="1" anchor="t" anchorCtr="0" compatLnSpc="1">
            <a:prstTxWarp prst="textNoShape">
              <a:avLst/>
            </a:prstTxWarp>
          </a:bodyPr>
          <a:lstStyle>
            <a:lvl1pPr algn="r" eaLnBrk="1" hangingPunct="1">
              <a:defRPr sz="1200">
                <a:latin typeface="Arial" charset="0"/>
                <a:cs typeface="Arial" charset="0"/>
              </a:defRPr>
            </a:lvl1pPr>
          </a:lstStyle>
          <a:p>
            <a:pPr>
              <a:defRPr/>
            </a:pPr>
            <a:endParaRPr lang="en-US"/>
          </a:p>
        </p:txBody>
      </p:sp>
      <p:sp>
        <p:nvSpPr>
          <p:cNvPr id="14340" name="Rectangle 4">
            <a:extLst>
              <a:ext uri="{FF2B5EF4-FFF2-40B4-BE49-F238E27FC236}">
                <a16:creationId xmlns:a16="http://schemas.microsoft.com/office/drawing/2014/main" id="{5617A059-B41B-FC39-147E-A257DDCCBC45}"/>
              </a:ext>
            </a:extLst>
          </p:cNvPr>
          <p:cNvSpPr>
            <a:spLocks noRot="1" noChangeArrowheads="1" noTextEdit="1"/>
          </p:cNvSpPr>
          <p:nvPr>
            <p:ph type="sldImg" idx="2"/>
          </p:nvPr>
        </p:nvSpPr>
        <p:spPr bwMode="auto">
          <a:xfrm>
            <a:off x="1165225" y="692150"/>
            <a:ext cx="4619625" cy="34639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5" name="Rectangle 5">
            <a:extLst>
              <a:ext uri="{FF2B5EF4-FFF2-40B4-BE49-F238E27FC236}">
                <a16:creationId xmlns:a16="http://schemas.microsoft.com/office/drawing/2014/main" id="{2067709C-FB25-2960-ADA6-0CE1351012ED}"/>
              </a:ext>
            </a:extLst>
          </p:cNvPr>
          <p:cNvSpPr>
            <a:spLocks noGrp="1" noChangeArrowheads="1"/>
          </p:cNvSpPr>
          <p:nvPr>
            <p:ph type="body" sz="quarter" idx="3"/>
          </p:nvPr>
        </p:nvSpPr>
        <p:spPr bwMode="auto">
          <a:xfrm>
            <a:off x="695325" y="4387850"/>
            <a:ext cx="5559425" cy="4156075"/>
          </a:xfrm>
          <a:prstGeom prst="rect">
            <a:avLst/>
          </a:prstGeom>
          <a:noFill/>
          <a:ln w="9525">
            <a:noFill/>
            <a:miter lim="800000"/>
            <a:headEnd/>
            <a:tailEnd/>
          </a:ln>
          <a:effectLst/>
        </p:spPr>
        <p:txBody>
          <a:bodyPr vert="horz" wrap="square" lIns="92492" tIns="46246" rIns="92492" bIns="46246"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486" name="Rectangle 6">
            <a:extLst>
              <a:ext uri="{FF2B5EF4-FFF2-40B4-BE49-F238E27FC236}">
                <a16:creationId xmlns:a16="http://schemas.microsoft.com/office/drawing/2014/main" id="{4774FF37-5E16-C1D8-A6C7-965E28BE12E7}"/>
              </a:ext>
            </a:extLst>
          </p:cNvPr>
          <p:cNvSpPr>
            <a:spLocks noGrp="1" noChangeArrowheads="1"/>
          </p:cNvSpPr>
          <p:nvPr>
            <p:ph type="ftr" sz="quarter" idx="4"/>
          </p:nvPr>
        </p:nvSpPr>
        <p:spPr bwMode="auto">
          <a:xfrm>
            <a:off x="0" y="8772525"/>
            <a:ext cx="3011488" cy="461963"/>
          </a:xfrm>
          <a:prstGeom prst="rect">
            <a:avLst/>
          </a:prstGeom>
          <a:noFill/>
          <a:ln w="9525">
            <a:noFill/>
            <a:miter lim="800000"/>
            <a:headEnd/>
            <a:tailEnd/>
          </a:ln>
          <a:effectLst/>
        </p:spPr>
        <p:txBody>
          <a:bodyPr vert="horz" wrap="square" lIns="92492" tIns="46246" rIns="92492" bIns="46246" numCol="1" anchor="b" anchorCtr="0" compatLnSpc="1">
            <a:prstTxWarp prst="textNoShape">
              <a:avLst/>
            </a:prstTxWarp>
          </a:bodyPr>
          <a:lstStyle>
            <a:lvl1pPr eaLnBrk="1" hangingPunct="1">
              <a:defRPr sz="1200">
                <a:latin typeface="Arial" charset="0"/>
                <a:cs typeface="Arial" charset="0"/>
              </a:defRPr>
            </a:lvl1pPr>
          </a:lstStyle>
          <a:p>
            <a:pPr>
              <a:defRPr/>
            </a:pPr>
            <a:endParaRPr lang="en-US"/>
          </a:p>
        </p:txBody>
      </p:sp>
      <p:sp>
        <p:nvSpPr>
          <p:cNvPr id="20487" name="Rectangle 7">
            <a:extLst>
              <a:ext uri="{FF2B5EF4-FFF2-40B4-BE49-F238E27FC236}">
                <a16:creationId xmlns:a16="http://schemas.microsoft.com/office/drawing/2014/main" id="{72B40EF6-EE8C-ACF9-5886-5FBE56DD613A}"/>
              </a:ext>
            </a:extLst>
          </p:cNvPr>
          <p:cNvSpPr>
            <a:spLocks noGrp="1" noChangeArrowheads="1"/>
          </p:cNvSpPr>
          <p:nvPr>
            <p:ph type="sldNum" sz="quarter" idx="5"/>
          </p:nvPr>
        </p:nvSpPr>
        <p:spPr bwMode="auto">
          <a:xfrm>
            <a:off x="3937000" y="8772525"/>
            <a:ext cx="3011488" cy="461963"/>
          </a:xfrm>
          <a:prstGeom prst="rect">
            <a:avLst/>
          </a:prstGeom>
          <a:noFill/>
          <a:ln w="9525">
            <a:noFill/>
            <a:miter lim="800000"/>
            <a:headEnd/>
            <a:tailEnd/>
          </a:ln>
          <a:effectLst/>
        </p:spPr>
        <p:txBody>
          <a:bodyPr vert="horz" wrap="square" lIns="92492" tIns="46246" rIns="92492" bIns="46246" numCol="1" anchor="b" anchorCtr="0" compatLnSpc="1">
            <a:prstTxWarp prst="textNoShape">
              <a:avLst/>
            </a:prstTxWarp>
          </a:bodyPr>
          <a:lstStyle>
            <a:lvl1pPr algn="r" eaLnBrk="1" hangingPunct="1">
              <a:defRPr sz="1200"/>
            </a:lvl1pPr>
          </a:lstStyle>
          <a:p>
            <a:pPr>
              <a:defRPr/>
            </a:pPr>
            <a:fld id="{5A530FCC-F60A-0248-913F-A318061460CA}"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binformation.about.com/od/marketingsales/a/speaking.ht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8" Type="http://schemas.openxmlformats.org/officeDocument/2006/relationships/hyperlink" Target="http://www.myersbriggs.org/my-mbti-personality-type/mbti-basics/thinking-or-feeling.asp" TargetMode="External"/><Relationship Id="rId13" Type="http://schemas.openxmlformats.org/officeDocument/2006/relationships/hyperlink" Target="file:///C:/Documents%20and%20Settings/ktaylor/Local%20Settings/Temporary%20Internet%20Files/Local%20Settings/Temporary%20Internet%20Files/OLK2B/Your%20Personality%20Type" TargetMode="External"/><Relationship Id="rId3" Type="http://schemas.openxmlformats.org/officeDocument/2006/relationships/hyperlink" Target="http://www.myersbriggs.org/" TargetMode="External"/><Relationship Id="rId7" Type="http://schemas.openxmlformats.org/officeDocument/2006/relationships/hyperlink" Target="file:///C:/Documents%20and%20Settings/ktaylor/Local%20Settings/Temporary%20Internet%20Files/Local%20Settings/Temporary%20Internet%20Files/OLK2B/Sensing%20or%20Intuition" TargetMode="External"/><Relationship Id="rId12" Type="http://schemas.openxmlformats.org/officeDocument/2006/relationships/hyperlink" Target="http://www.myersbriggs.org/my-mbti-personality-type/mbti-basics/your-personality-type.asp" TargetMode="External"/><Relationship Id="rId2" Type="http://schemas.openxmlformats.org/officeDocument/2006/relationships/slide" Target="../slides/slide20.xml"/><Relationship Id="rId1" Type="http://schemas.openxmlformats.org/officeDocument/2006/relationships/notesMaster" Target="../notesMasters/notesMaster1.xml"/><Relationship Id="rId6" Type="http://schemas.openxmlformats.org/officeDocument/2006/relationships/hyperlink" Target="http://www.myersbriggs.org/my-mbti-personality-type/mbti-basics/sensing-or-intuition.asp" TargetMode="External"/><Relationship Id="rId11" Type="http://schemas.openxmlformats.org/officeDocument/2006/relationships/hyperlink" Target="file:///C:/Documents%20and%20Settings/ktaylor/Local%20Settings/Temporary%20Internet%20Files/Local%20Settings/Temporary%20Internet%20Files/OLK2B/Judging%20or%20Perceiving" TargetMode="External"/><Relationship Id="rId5" Type="http://schemas.openxmlformats.org/officeDocument/2006/relationships/hyperlink" Target="file:///C:/Documents%20and%20Settings/ktaylor/Local%20Settings/Temporary%20Internet%20Files/Local%20Settings/Temporary%20Internet%20Files/OLK2B/Extraversion%20or%20Introversion" TargetMode="External"/><Relationship Id="rId10" Type="http://schemas.openxmlformats.org/officeDocument/2006/relationships/hyperlink" Target="http://www.myersbriggs.org/my-mbti-personality-type/mbti-basics/judging-or-perceiving.asp" TargetMode="External"/><Relationship Id="rId4" Type="http://schemas.openxmlformats.org/officeDocument/2006/relationships/hyperlink" Target="http://www.myersbriggs.org/my-mbti-personality-type/mbti-basics/extraversion-or-introversion.asp" TargetMode="External"/><Relationship Id="rId9" Type="http://schemas.openxmlformats.org/officeDocument/2006/relationships/hyperlink" Target="file:///C:/Documents%20and%20Settings/ktaylor/Local%20Settings/Temporary%20Internet%20Files/Local%20Settings/Temporary%20Internet%20Files/OLK2B/Thinking%20or%20Feeling" TargetMode="Externa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drawsketch.about.com/od/learntodraw/u/learn-to-draw.htm#s5" TargetMode="External"/><Relationship Id="rId2" Type="http://schemas.openxmlformats.org/officeDocument/2006/relationships/slide" Target="../slides/slide21.xml"/><Relationship Id="rId1" Type="http://schemas.openxmlformats.org/officeDocument/2006/relationships/notesMaster" Target="../notesMasters/notesMaster1.xml"/><Relationship Id="rId6" Type="http://schemas.openxmlformats.org/officeDocument/2006/relationships/hyperlink" Target="http://humanresources.about.com/od/managementtips/a/mgmtsecret.htm" TargetMode="External"/><Relationship Id="rId5" Type="http://schemas.openxmlformats.org/officeDocument/2006/relationships/hyperlink" Target="http://buddhism.about.com/od/basicbuddhistteachings/a/basicshub.htm" TargetMode="External"/><Relationship Id="rId4" Type="http://schemas.openxmlformats.org/officeDocument/2006/relationships/hyperlink" Target="http://quotations.about.com/cs/inspirationquotes/a/Wisdom1.htm"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en.wikipedia.org/wiki/Opinion_poll" TargetMode="External"/><Relationship Id="rId2" Type="http://schemas.openxmlformats.org/officeDocument/2006/relationships/slide" Target="../slides/slide42.xml"/><Relationship Id="rId1" Type="http://schemas.openxmlformats.org/officeDocument/2006/relationships/notesMaster" Target="../notesMasters/notesMaster1.xml"/><Relationship Id="rId6" Type="http://schemas.openxmlformats.org/officeDocument/2006/relationships/hyperlink" Target="http://en.wikipedia.org/wiki/Uncertainty_Principle" TargetMode="External"/><Relationship Id="rId5" Type="http://schemas.openxmlformats.org/officeDocument/2006/relationships/hyperlink" Target="http://en.wikipedia.org/wiki/Heisenberg" TargetMode="External"/><Relationship Id="rId4" Type="http://schemas.openxmlformats.org/officeDocument/2006/relationships/hyperlink" Target="http://en.wikipedia.org/wiki/Qualitative_research" TargetMode="Externa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3" Type="http://schemas.openxmlformats.org/officeDocument/2006/relationships/hyperlink" Target="http://www.helium.com/users/257793/show_articles" TargetMode="External"/><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3" Type="http://schemas.openxmlformats.org/officeDocument/2006/relationships/hyperlink" Target="http://www.apa.org/releases/multitasking.html" TargetMode="External"/><Relationship Id="rId7" Type="http://schemas.openxmlformats.org/officeDocument/2006/relationships/hyperlink" Target="http://www.tasktoy.com/" TargetMode="External"/><Relationship Id="rId2" Type="http://schemas.openxmlformats.org/officeDocument/2006/relationships/slide" Target="../slides/slide58.xml"/><Relationship Id="rId1" Type="http://schemas.openxmlformats.org/officeDocument/2006/relationships/notesMaster" Target="../notesMasters/notesMaster1.xml"/><Relationship Id="rId6" Type="http://schemas.openxmlformats.org/officeDocument/2006/relationships/hyperlink" Target="http://www.tasktoy.com/docs/about.html" TargetMode="External"/><Relationship Id="rId5" Type="http://schemas.openxmlformats.org/officeDocument/2006/relationships/hyperlink" Target="http://www.massivefactory.com/" TargetMode="External"/><Relationship Id="rId4" Type="http://schemas.openxmlformats.org/officeDocument/2006/relationships/hyperlink" Target="http://www.time.com/time/magazine/article/0,9171,1174696,00.html" TargetMode="Externa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AA133308-0EF7-440D-C76A-7067CAE0532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B286AEEF-D31D-374A-85E9-7145E99ECAC3}" type="slidenum">
              <a:rPr lang="en-US" altLang="en-US" smtClean="0"/>
              <a:pPr>
                <a:spcBef>
                  <a:spcPct val="0"/>
                </a:spcBef>
              </a:pPr>
              <a:t>1</a:t>
            </a:fld>
            <a:endParaRPr lang="en-US" altLang="en-US"/>
          </a:p>
        </p:txBody>
      </p:sp>
      <p:sp>
        <p:nvSpPr>
          <p:cNvPr id="17411" name="Rectangle 2">
            <a:extLst>
              <a:ext uri="{FF2B5EF4-FFF2-40B4-BE49-F238E27FC236}">
                <a16:creationId xmlns:a16="http://schemas.microsoft.com/office/drawing/2014/main" id="{43636A41-E3D0-FB1F-57CA-02F1615B92C9}"/>
              </a:ext>
            </a:extLst>
          </p:cNvPr>
          <p:cNvSpPr>
            <a:spLocks noRot="1" noChangeArrowheads="1" noTextEdit="1"/>
          </p:cNvSpPr>
          <p:nvPr>
            <p:ph type="sldImg"/>
          </p:nvPr>
        </p:nvSpPr>
        <p:spPr>
          <a:ln/>
        </p:spPr>
      </p:sp>
      <p:sp>
        <p:nvSpPr>
          <p:cNvPr id="17412" name="Rectangle 3">
            <a:extLst>
              <a:ext uri="{FF2B5EF4-FFF2-40B4-BE49-F238E27FC236}">
                <a16:creationId xmlns:a16="http://schemas.microsoft.com/office/drawing/2014/main" id="{2FCFDFED-8CD9-8429-3D19-C6436806EF5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CE8E94F6-4C4A-69E5-3F9E-F65EA72C140B}"/>
              </a:ext>
            </a:extLst>
          </p:cNvPr>
          <p:cNvSpPr>
            <a:spLocks noGrp="1" noRot="1" noChangeAspect="1" noChangeArrowheads="1" noTextEdit="1"/>
          </p:cNvSpPr>
          <p:nvPr>
            <p:ph type="sldImg"/>
          </p:nvPr>
        </p:nvSpPr>
        <p:spPr>
          <a:ln/>
        </p:spPr>
      </p:sp>
      <p:sp>
        <p:nvSpPr>
          <p:cNvPr id="3" name="Notes Placeholder 2">
            <a:extLst>
              <a:ext uri="{FF2B5EF4-FFF2-40B4-BE49-F238E27FC236}">
                <a16:creationId xmlns:a16="http://schemas.microsoft.com/office/drawing/2014/main" id="{B59028AE-B9D7-256C-B36E-15334FC38CB9}"/>
              </a:ext>
            </a:extLst>
          </p:cNvPr>
          <p:cNvSpPr>
            <a:spLocks noGrp="1"/>
          </p:cNvSpPr>
          <p:nvPr>
            <p:ph type="body" idx="1"/>
          </p:nvPr>
        </p:nvSpPr>
        <p:spPr/>
        <p:txBody>
          <a:bodyPr/>
          <a:lstStyle/>
          <a:p>
            <a:pPr eaLnBrk="1" hangingPunct="1">
              <a:lnSpc>
                <a:spcPct val="30000"/>
              </a:lnSpc>
              <a:defRPr/>
            </a:pPr>
            <a:r>
              <a:rPr lang="en-US" altLang="en-US" dirty="0">
                <a:latin typeface="Arial" panose="020B0604020202020204" pitchFamily="34" charset="0"/>
                <a:cs typeface="Arial" panose="020B0604020202020204" pitchFamily="34" charset="0"/>
              </a:rPr>
              <a:t> </a:t>
            </a:r>
          </a:p>
          <a:p>
            <a:pPr marL="235572" indent="-235572">
              <a:buFontTx/>
              <a:buAutoNum type="arabicPeriod"/>
              <a:defRPr/>
            </a:pPr>
            <a:r>
              <a:rPr lang="en-US" altLang="en-US" b="1" dirty="0">
                <a:latin typeface="Arial" panose="020B0604020202020204" pitchFamily="34" charset="0"/>
                <a:cs typeface="Arial" panose="020B0604020202020204" pitchFamily="34" charset="0"/>
              </a:rPr>
              <a:t>:  </a:t>
            </a:r>
            <a:r>
              <a:rPr lang="en-US" altLang="en-US" dirty="0">
                <a:latin typeface="Arial" panose="020B0604020202020204" pitchFamily="34" charset="0"/>
                <a:cs typeface="Arial" panose="020B0604020202020204" pitchFamily="34" charset="0"/>
              </a:rPr>
              <a:t>An adult learner may want to improve one’s own ability to serve  mankind, or prepare for service to the community, or improve their ability to participate in community work.</a:t>
            </a:r>
          </a:p>
          <a:p>
            <a:pPr marL="235572" indent="-235572">
              <a:buFontTx/>
              <a:buAutoNum type="arabicPeriod"/>
              <a:defRPr/>
            </a:pPr>
            <a:endParaRPr lang="en-US" altLang="en-US" dirty="0">
              <a:latin typeface="Arial" panose="020B0604020202020204" pitchFamily="34" charset="0"/>
              <a:cs typeface="Arial" panose="020B0604020202020204" pitchFamily="34" charset="0"/>
            </a:endParaRPr>
          </a:p>
          <a:p>
            <a:pPr marL="235572" indent="-235572">
              <a:buFontTx/>
              <a:buAutoNum type="arabicPeriod"/>
              <a:defRPr/>
            </a:pPr>
            <a:r>
              <a:rPr lang="en-US" altLang="en-US" b="1" dirty="0">
                <a:latin typeface="Arial" panose="020B0604020202020204" pitchFamily="34" charset="0"/>
                <a:cs typeface="Arial" panose="020B0604020202020204" pitchFamily="34" charset="0"/>
              </a:rPr>
              <a:t>Personal advancement:</a:t>
            </a:r>
            <a:r>
              <a:rPr lang="en-US" altLang="en-US" dirty="0">
                <a:latin typeface="Arial" panose="020B0604020202020204" pitchFamily="34" charset="0"/>
                <a:cs typeface="Arial" panose="020B0604020202020204" pitchFamily="34" charset="0"/>
              </a:rPr>
              <a:t>  To achieve a higher status job, secure professional advancement and or stay abreast of competitors.</a:t>
            </a:r>
          </a:p>
          <a:p>
            <a:pPr>
              <a:defRPr/>
            </a:pPr>
            <a:endParaRPr lang="en-US" altLang="en-US" sz="2400" b="1" dirty="0">
              <a:latin typeface="Arial" panose="020B0604020202020204" pitchFamily="34" charset="0"/>
              <a:cs typeface="Arial" panose="020B0604020202020204" pitchFamily="34" charset="0"/>
            </a:endParaRPr>
          </a:p>
          <a:p>
            <a:pPr>
              <a:defRPr/>
            </a:pPr>
            <a:r>
              <a:rPr lang="en-US" altLang="en-US" sz="2400" b="1" dirty="0">
                <a:latin typeface="Arial" panose="020B0604020202020204" pitchFamily="34" charset="0"/>
                <a:cs typeface="Arial" panose="020B0604020202020204" pitchFamily="34" charset="0"/>
              </a:rPr>
              <a:t>Escape/Stimulation:  Now it is my turn and I am doing what I like and want to do it is my choice now not someone else’s.   Mother who raised 5 children still needed to care for people became a aide.  </a:t>
            </a:r>
          </a:p>
          <a:p>
            <a:pPr marL="235572" indent="-235572">
              <a:buFontTx/>
              <a:buAutoNum type="arabicPeriod"/>
              <a:defRPr/>
            </a:pPr>
            <a:r>
              <a:rPr lang="en-US" altLang="en-US" b="1" dirty="0">
                <a:latin typeface="Arial" panose="020B0604020202020204" pitchFamily="34" charset="0"/>
                <a:cs typeface="Arial" panose="020B0604020202020204" pitchFamily="34" charset="0"/>
              </a:rPr>
              <a:t>Escape and Stimulation:  </a:t>
            </a:r>
            <a:r>
              <a:rPr lang="en-US" altLang="en-US" dirty="0">
                <a:latin typeface="Arial" panose="020B0604020202020204" pitchFamily="34" charset="0"/>
                <a:cs typeface="Arial" panose="020B0604020202020204" pitchFamily="34" charset="0"/>
              </a:rPr>
              <a:t>To relieve boredom, provide a break in routine of the home or work, and provide a contrast to other details of life.</a:t>
            </a:r>
          </a:p>
          <a:p>
            <a:pPr marL="235572" indent="-235572">
              <a:buFontTx/>
              <a:buAutoNum type="arabicPeriod"/>
              <a:defRPr/>
            </a:pPr>
            <a:endParaRPr lang="en-US" altLang="en-US" dirty="0">
              <a:latin typeface="Arial" panose="020B0604020202020204" pitchFamily="34" charset="0"/>
              <a:cs typeface="Arial" panose="020B0604020202020204" pitchFamily="34" charset="0"/>
            </a:endParaRPr>
          </a:p>
          <a:p>
            <a:pPr marL="235572" indent="-235572">
              <a:buFontTx/>
              <a:buAutoNum type="arabicPeriod"/>
              <a:defRPr/>
            </a:pPr>
            <a:r>
              <a:rPr lang="en-US" altLang="en-US" b="1" dirty="0">
                <a:latin typeface="Arial" panose="020B0604020202020204" pitchFamily="34" charset="0"/>
                <a:cs typeface="Arial" panose="020B0604020202020204" pitchFamily="34" charset="0"/>
              </a:rPr>
              <a:t>Cognitive Enhancement: </a:t>
            </a:r>
            <a:r>
              <a:rPr lang="en-US" altLang="en-US" dirty="0">
                <a:latin typeface="Arial" panose="020B0604020202020204" pitchFamily="34" charset="0"/>
                <a:cs typeface="Arial" panose="020B0604020202020204" pitchFamily="34" charset="0"/>
              </a:rPr>
              <a:t>Learn for the sake of learning seeking knowledge for its own sake, and to satisfy and inquiring mind.</a:t>
            </a:r>
          </a:p>
          <a:p>
            <a:pPr>
              <a:defRPr/>
            </a:pPr>
            <a:endParaRPr lang="en-US" dirty="0"/>
          </a:p>
        </p:txBody>
      </p:sp>
      <p:sp>
        <p:nvSpPr>
          <p:cNvPr id="35844" name="Slide Number Placeholder 3">
            <a:extLst>
              <a:ext uri="{FF2B5EF4-FFF2-40B4-BE49-F238E27FC236}">
                <a16:creationId xmlns:a16="http://schemas.microsoft.com/office/drawing/2014/main" id="{AC74F18E-8CA9-198E-B17A-500AC850BD8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C8E53FE-D5BD-0D44-B2B0-F270DD8CFCD5}" type="slidenum">
              <a:rPr lang="en-US" altLang="en-US" smtClean="0"/>
              <a:pPr/>
              <a:t>10</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E2E2BBBF-3723-2822-1B66-896EF40678E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63D6B77E-F9D9-C347-A0B3-A22521DE8FB8}" type="slidenum">
              <a:rPr lang="en-US" altLang="en-US" smtClean="0"/>
              <a:pPr>
                <a:spcBef>
                  <a:spcPct val="0"/>
                </a:spcBef>
              </a:pPr>
              <a:t>11</a:t>
            </a:fld>
            <a:endParaRPr lang="en-US" altLang="en-US"/>
          </a:p>
        </p:txBody>
      </p:sp>
      <p:sp>
        <p:nvSpPr>
          <p:cNvPr id="37891" name="Rectangle 2">
            <a:extLst>
              <a:ext uri="{FF2B5EF4-FFF2-40B4-BE49-F238E27FC236}">
                <a16:creationId xmlns:a16="http://schemas.microsoft.com/office/drawing/2014/main" id="{09CCB580-9F2C-9807-17A5-51F3AD6CC98F}"/>
              </a:ext>
            </a:extLst>
          </p:cNvPr>
          <p:cNvSpPr>
            <a:spLocks noRot="1" noChangeArrowheads="1" noTextEdit="1"/>
          </p:cNvSpPr>
          <p:nvPr>
            <p:ph type="sldImg"/>
          </p:nvPr>
        </p:nvSpPr>
        <p:spPr>
          <a:ln/>
        </p:spPr>
      </p:sp>
      <p:sp>
        <p:nvSpPr>
          <p:cNvPr id="37892" name="Rectangle 3">
            <a:extLst>
              <a:ext uri="{FF2B5EF4-FFF2-40B4-BE49-F238E27FC236}">
                <a16:creationId xmlns:a16="http://schemas.microsoft.com/office/drawing/2014/main" id="{90F841F5-75E6-D025-80CC-9A2DE976076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cs typeface="Arial" panose="020B0604020202020204" pitchFamily="34" charset="0"/>
              </a:rPr>
              <a:t>Pedagogy (PED-O-GAG) is derived from the Greek word meaning child-leading.  "agogos," (O-GA-G) meaning leading.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Pedagogy has been defined as the art and science of teaching children. </a:t>
            </a:r>
            <a:r>
              <a:rPr lang="en-US" altLang="en-US" b="1">
                <a:latin typeface="Arial" panose="020B0604020202020204" pitchFamily="34" charset="0"/>
                <a:cs typeface="Arial" panose="020B0604020202020204" pitchFamily="34" charset="0"/>
              </a:rPr>
              <a:t> Teacher-directed instruction as it is commonly known, places the student in a submissive role requiring obedience to the teacher's instructions</a:t>
            </a:r>
            <a:r>
              <a:rPr lang="en-US" altLang="en-US">
                <a:latin typeface="Arial" panose="020B0604020202020204" pitchFamily="34" charset="0"/>
                <a:cs typeface="Arial" panose="020B0604020202020204" pitchFamily="34" charset="0"/>
              </a:rPr>
              <a:t>.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It is based on the </a:t>
            </a:r>
            <a:r>
              <a:rPr lang="en-US" altLang="en-US" b="1">
                <a:latin typeface="Arial" panose="020B0604020202020204" pitchFamily="34" charset="0"/>
                <a:cs typeface="Arial" panose="020B0604020202020204" pitchFamily="34" charset="0"/>
              </a:rPr>
              <a:t>assumption that learners need to know only what the teacher teaches them</a:t>
            </a:r>
            <a:r>
              <a:rPr lang="en-US" altLang="en-US">
                <a:latin typeface="Arial" panose="020B0604020202020204" pitchFamily="34" charset="0"/>
                <a:cs typeface="Arial" panose="020B0604020202020204" pitchFamily="34" charset="0"/>
              </a:rPr>
              <a:t>. The result is a teaching and learning situation that actively </a:t>
            </a:r>
            <a:r>
              <a:rPr lang="en-US" altLang="en-US" b="1">
                <a:latin typeface="Arial" panose="020B0604020202020204" pitchFamily="34" charset="0"/>
                <a:cs typeface="Arial" panose="020B0604020202020204" pitchFamily="34" charset="0"/>
              </a:rPr>
              <a:t>promotes dependency on the instructor </a:t>
            </a:r>
          </a:p>
          <a:p>
            <a:pPr eaLnBrk="1" hangingPunct="1"/>
            <a:endParaRPr lang="en-US" altLang="en-US" b="1">
              <a:latin typeface="Arial" panose="020B0604020202020204" pitchFamily="34" charset="0"/>
              <a:cs typeface="Arial" panose="020B0604020202020204" pitchFamily="34" charset="0"/>
            </a:endParaRPr>
          </a:p>
          <a:p>
            <a:pPr eaLnBrk="1" hangingPunct="1"/>
            <a:r>
              <a:rPr lang="en-US" altLang="en-US" b="1">
                <a:latin typeface="Arial" panose="020B0604020202020204" pitchFamily="34" charset="0"/>
                <a:cs typeface="Arial" panose="020B0604020202020204" pitchFamily="34" charset="0"/>
              </a:rPr>
              <a:t>Andragogy (AN-DRA-GA-G)  as a system of ideas, concepts, and approaches to adult learning </a:t>
            </a:r>
            <a:r>
              <a:rPr lang="en-US" altLang="en-US">
                <a:latin typeface="Arial" panose="020B0604020202020204" pitchFamily="34" charset="0"/>
                <a:cs typeface="Arial" panose="020B0604020202020204" pitchFamily="34" charset="0"/>
              </a:rPr>
              <a:t>was introduced to adult educators in the United States by Malcolm Knowles. The theory is </a:t>
            </a:r>
            <a:r>
              <a:rPr lang="en-US" altLang="en-US" b="1">
                <a:latin typeface="Arial" panose="020B0604020202020204" pitchFamily="34" charset="0"/>
                <a:cs typeface="Arial" panose="020B0604020202020204" pitchFamily="34" charset="0"/>
              </a:rPr>
              <a:t>learning is a process people do, not a process that is done to people</a:t>
            </a:r>
            <a:r>
              <a:rPr lang="en-US" altLang="en-US">
                <a:latin typeface="Arial" panose="020B0604020202020204" pitchFamily="34" charset="0"/>
                <a:cs typeface="Arial" panose="020B0604020202020204" pitchFamily="34" charset="0"/>
              </a:rPr>
              <a:t>; In essence, adults learn from each other.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3BA6030B-DED9-170C-5121-916178E1041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4D75FCB9-19E8-9B43-BC1C-F1A910F7FA5C}" type="slidenum">
              <a:rPr lang="en-US" altLang="en-US" smtClean="0"/>
              <a:pPr>
                <a:spcBef>
                  <a:spcPct val="0"/>
                </a:spcBef>
              </a:pPr>
              <a:t>12</a:t>
            </a:fld>
            <a:endParaRPr lang="en-US" altLang="en-US"/>
          </a:p>
        </p:txBody>
      </p:sp>
      <p:sp>
        <p:nvSpPr>
          <p:cNvPr id="39939" name="Rectangle 2">
            <a:extLst>
              <a:ext uri="{FF2B5EF4-FFF2-40B4-BE49-F238E27FC236}">
                <a16:creationId xmlns:a16="http://schemas.microsoft.com/office/drawing/2014/main" id="{DB9789FC-2C98-BEA3-469A-E7417C16332F}"/>
              </a:ext>
            </a:extLst>
          </p:cNvPr>
          <p:cNvSpPr>
            <a:spLocks noRot="1" noChangeArrowheads="1" noTextEdit="1"/>
          </p:cNvSpPr>
          <p:nvPr>
            <p:ph type="sldImg"/>
          </p:nvPr>
        </p:nvSpPr>
        <p:spPr>
          <a:ln/>
        </p:spPr>
      </p:sp>
      <p:sp>
        <p:nvSpPr>
          <p:cNvPr id="39940" name="Rectangle 3">
            <a:extLst>
              <a:ext uri="{FF2B5EF4-FFF2-40B4-BE49-F238E27FC236}">
                <a16:creationId xmlns:a16="http://schemas.microsoft.com/office/drawing/2014/main" id="{F37F75DC-06BA-66F3-4A22-01932E0CF1E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400">
                <a:latin typeface="Arial" panose="020B0604020202020204" pitchFamily="34" charset="0"/>
                <a:cs typeface="Arial" panose="020B0604020202020204" pitchFamily="34" charset="0"/>
              </a:rPr>
              <a:t>Compared to school-age children, </a:t>
            </a:r>
            <a:r>
              <a:rPr lang="en-US" altLang="en-US" sz="1400" b="1">
                <a:latin typeface="Arial" panose="020B0604020202020204" pitchFamily="34" charset="0"/>
                <a:cs typeface="Arial" panose="020B0604020202020204" pitchFamily="34" charset="0"/>
              </a:rPr>
              <a:t>the major differences in adult learners </a:t>
            </a:r>
            <a:r>
              <a:rPr lang="en-US" altLang="en-US" sz="1400">
                <a:latin typeface="Arial" panose="020B0604020202020204" pitchFamily="34" charset="0"/>
                <a:cs typeface="Arial" panose="020B0604020202020204" pitchFamily="34" charset="0"/>
              </a:rPr>
              <a:t>are in the </a:t>
            </a:r>
          </a:p>
          <a:p>
            <a:pPr eaLnBrk="1" hangingPunct="1"/>
            <a:r>
              <a:rPr lang="en-US" altLang="en-US" sz="1400" b="1">
                <a:latin typeface="Arial" panose="020B0604020202020204" pitchFamily="34" charset="0"/>
                <a:cs typeface="Arial" panose="020B0604020202020204" pitchFamily="34" charset="0"/>
              </a:rPr>
              <a:t>degree of motivation</a:t>
            </a:r>
            <a:r>
              <a:rPr lang="en-US" altLang="en-US" sz="1400">
                <a:latin typeface="Arial" panose="020B0604020202020204" pitchFamily="34" charset="0"/>
                <a:cs typeface="Arial" panose="020B0604020202020204" pitchFamily="34" charset="0"/>
              </a:rPr>
              <a:t>, </a:t>
            </a:r>
          </a:p>
          <a:p>
            <a:pPr eaLnBrk="1" hangingPunct="1"/>
            <a:r>
              <a:rPr lang="en-US" altLang="en-US" sz="1400">
                <a:latin typeface="Arial" panose="020B0604020202020204" pitchFamily="34" charset="0"/>
                <a:cs typeface="Arial" panose="020B0604020202020204" pitchFamily="34" charset="0"/>
              </a:rPr>
              <a:t>the amount of </a:t>
            </a:r>
            <a:r>
              <a:rPr lang="en-US" altLang="en-US" sz="1400" b="1">
                <a:latin typeface="Arial" panose="020B0604020202020204" pitchFamily="34" charset="0"/>
                <a:cs typeface="Arial" panose="020B0604020202020204" pitchFamily="34" charset="0"/>
              </a:rPr>
              <a:t>previous experience</a:t>
            </a:r>
            <a:r>
              <a:rPr lang="en-US" altLang="en-US" sz="1400">
                <a:latin typeface="Arial" panose="020B0604020202020204" pitchFamily="34" charset="0"/>
                <a:cs typeface="Arial" panose="020B0604020202020204" pitchFamily="34" charset="0"/>
              </a:rPr>
              <a:t>, </a:t>
            </a:r>
          </a:p>
          <a:p>
            <a:pPr eaLnBrk="1" hangingPunct="1"/>
            <a:r>
              <a:rPr lang="en-US" altLang="en-US" sz="1400">
                <a:latin typeface="Arial" panose="020B0604020202020204" pitchFamily="34" charset="0"/>
                <a:cs typeface="Arial" panose="020B0604020202020204" pitchFamily="34" charset="0"/>
              </a:rPr>
              <a:t>the level of </a:t>
            </a:r>
            <a:r>
              <a:rPr lang="en-US" altLang="en-US" sz="1400" b="1">
                <a:latin typeface="Arial" panose="020B0604020202020204" pitchFamily="34" charset="0"/>
                <a:cs typeface="Arial" panose="020B0604020202020204" pitchFamily="34" charset="0"/>
              </a:rPr>
              <a:t>engagement</a:t>
            </a:r>
            <a:r>
              <a:rPr lang="en-US" altLang="en-US" sz="1400">
                <a:latin typeface="Arial" panose="020B0604020202020204" pitchFamily="34" charset="0"/>
                <a:cs typeface="Arial" panose="020B0604020202020204" pitchFamily="34" charset="0"/>
              </a:rPr>
              <a:t> in the learning process, </a:t>
            </a:r>
          </a:p>
          <a:p>
            <a:pPr eaLnBrk="1" hangingPunct="1"/>
            <a:r>
              <a:rPr lang="en-US" altLang="en-US" sz="1400">
                <a:latin typeface="Arial" panose="020B0604020202020204" pitchFamily="34" charset="0"/>
                <a:cs typeface="Arial" panose="020B0604020202020204" pitchFamily="34" charset="0"/>
              </a:rPr>
              <a:t>and </a:t>
            </a:r>
            <a:r>
              <a:rPr lang="en-US" altLang="en-US" sz="1400" b="1">
                <a:latin typeface="Arial" panose="020B0604020202020204" pitchFamily="34" charset="0"/>
                <a:cs typeface="Arial" panose="020B0604020202020204" pitchFamily="34" charset="0"/>
              </a:rPr>
              <a:t>how the learning is applied</a:t>
            </a:r>
            <a:r>
              <a:rPr lang="en-US" altLang="en-US" sz="1400">
                <a:latin typeface="Arial" panose="020B0604020202020204" pitchFamily="34" charset="0"/>
                <a:cs typeface="Arial" panose="020B0604020202020204" pitchFamily="34" charset="0"/>
              </a:rPr>
              <a:t>. </a:t>
            </a:r>
          </a:p>
          <a:p>
            <a:pPr eaLnBrk="1" hangingPunct="1"/>
            <a:endParaRPr lang="en-US" altLang="en-US" sz="1400">
              <a:latin typeface="Arial" panose="020B0604020202020204" pitchFamily="34" charset="0"/>
              <a:cs typeface="Arial" panose="020B0604020202020204" pitchFamily="34" charset="0"/>
            </a:endParaRPr>
          </a:p>
          <a:p>
            <a:pPr eaLnBrk="1" hangingPunct="1"/>
            <a:r>
              <a:rPr lang="en-US" altLang="en-US" sz="1400">
                <a:latin typeface="Arial" panose="020B0604020202020204" pitchFamily="34" charset="0"/>
                <a:cs typeface="Arial" panose="020B0604020202020204" pitchFamily="34" charset="0"/>
              </a:rPr>
              <a:t>Each </a:t>
            </a:r>
            <a:r>
              <a:rPr lang="en-US" altLang="en-US" sz="1400" b="1">
                <a:latin typeface="Arial" panose="020B0604020202020204" pitchFamily="34" charset="0"/>
                <a:cs typeface="Arial" panose="020B0604020202020204" pitchFamily="34" charset="0"/>
              </a:rPr>
              <a:t>adult brings </a:t>
            </a:r>
            <a:r>
              <a:rPr lang="en-US" altLang="en-US" sz="1400">
                <a:latin typeface="Arial" panose="020B0604020202020204" pitchFamily="34" charset="0"/>
                <a:cs typeface="Arial" panose="020B0604020202020204" pitchFamily="34" charset="0"/>
              </a:rPr>
              <a:t>to the learning experience </a:t>
            </a:r>
            <a:r>
              <a:rPr lang="en-US" altLang="en-US" sz="1400" b="1">
                <a:latin typeface="Arial" panose="020B0604020202020204" pitchFamily="34" charset="0"/>
                <a:cs typeface="Arial" panose="020B0604020202020204" pitchFamily="34" charset="0"/>
              </a:rPr>
              <a:t>preconceived thoughts and feelings</a:t>
            </a:r>
            <a:r>
              <a:rPr lang="en-US" altLang="en-US" sz="1400">
                <a:latin typeface="Arial" panose="020B0604020202020204" pitchFamily="34" charset="0"/>
                <a:cs typeface="Arial" panose="020B0604020202020204" pitchFamily="34" charset="0"/>
              </a:rPr>
              <a:t>. Assessing the level of these traits and the readiness to learn should be included each time a teaching experience is being planned. </a:t>
            </a:r>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Child:  Attention will vary depending on attentions Span  </a:t>
            </a:r>
          </a:p>
          <a:p>
            <a:pPr eaLnBrk="1" hangingPunct="1"/>
            <a:r>
              <a:rPr lang="en-US" altLang="en-US" b="1">
                <a:latin typeface="Arial" panose="020B0604020202020204" pitchFamily="34" charset="0"/>
                <a:cs typeface="Arial" panose="020B0604020202020204" pitchFamily="34" charset="0"/>
              </a:rPr>
              <a:t>Kids:  Listen</a:t>
            </a:r>
          </a:p>
          <a:p>
            <a:pPr eaLnBrk="1" hangingPunct="1"/>
            <a:r>
              <a:rPr lang="en-US" altLang="en-US" b="1">
                <a:latin typeface="Arial" panose="020B0604020202020204" pitchFamily="34" charset="0"/>
                <a:cs typeface="Arial" panose="020B0604020202020204" pitchFamily="34" charset="0"/>
              </a:rPr>
              <a:t>Adults: Apply</a:t>
            </a:r>
          </a:p>
          <a:p>
            <a:pPr eaLnBrk="1" hangingPunct="1"/>
            <a:endParaRPr lang="en-US" altLang="en-US" b="1">
              <a:latin typeface="Arial" panose="020B0604020202020204" pitchFamily="34" charset="0"/>
              <a:cs typeface="Arial" panose="020B0604020202020204" pitchFamily="34" charset="0"/>
            </a:endParaRPr>
          </a:p>
          <a:p>
            <a:pPr eaLnBrk="1" hangingPunct="1"/>
            <a:r>
              <a:rPr lang="en-US" altLang="en-US" b="1">
                <a:latin typeface="Arial" panose="020B0604020202020204" pitchFamily="34" charset="0"/>
                <a:cs typeface="Arial" panose="020B0604020202020204" pitchFamily="34" charset="0"/>
              </a:rPr>
              <a:t>Any questions before we move on?  Thoughts comments….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0E0DECAC-672B-9A69-F5C4-1E0DB6B774F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757563E9-3D3E-5542-A286-766C3F7424B3}" type="slidenum">
              <a:rPr lang="en-US" altLang="en-US" smtClean="0"/>
              <a:pPr>
                <a:spcBef>
                  <a:spcPct val="0"/>
                </a:spcBef>
              </a:pPr>
              <a:t>13</a:t>
            </a:fld>
            <a:endParaRPr lang="en-US" altLang="en-US"/>
          </a:p>
        </p:txBody>
      </p:sp>
      <p:sp>
        <p:nvSpPr>
          <p:cNvPr id="41987" name="Rectangle 2">
            <a:extLst>
              <a:ext uri="{FF2B5EF4-FFF2-40B4-BE49-F238E27FC236}">
                <a16:creationId xmlns:a16="http://schemas.microsoft.com/office/drawing/2014/main" id="{677F3C35-1E2B-8FA0-ED7D-A16910EC78B2}"/>
              </a:ext>
            </a:extLst>
          </p:cNvPr>
          <p:cNvSpPr>
            <a:spLocks noRot="1" noChangeArrowheads="1" noTextEdit="1"/>
          </p:cNvSpPr>
          <p:nvPr>
            <p:ph type="sldImg"/>
          </p:nvPr>
        </p:nvSpPr>
        <p:spPr>
          <a:ln/>
        </p:spPr>
      </p:sp>
      <p:sp>
        <p:nvSpPr>
          <p:cNvPr id="41988" name="Rectangle 3">
            <a:extLst>
              <a:ext uri="{FF2B5EF4-FFF2-40B4-BE49-F238E27FC236}">
                <a16:creationId xmlns:a16="http://schemas.microsoft.com/office/drawing/2014/main" id="{0923E28E-F14B-E5AF-1107-92A9346BBDD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0188" indent="-230188" eaLnBrk="1" hangingPunct="1">
              <a:lnSpc>
                <a:spcPct val="80000"/>
              </a:lnSpc>
            </a:pPr>
            <a:r>
              <a:rPr lang="en-US" altLang="en-US" sz="800">
                <a:latin typeface="Arial" panose="020B0604020202020204" pitchFamily="34" charset="0"/>
                <a:cs typeface="Arial" panose="020B0604020202020204" pitchFamily="34" charset="0"/>
              </a:rPr>
              <a:t>It's important to know how adults learn. </a:t>
            </a:r>
          </a:p>
          <a:p>
            <a:pPr marL="230188" indent="-230188" eaLnBrk="1" hangingPunct="1">
              <a:lnSpc>
                <a:spcPct val="80000"/>
              </a:lnSpc>
            </a:pPr>
            <a:endParaRPr lang="en-US" altLang="en-US" sz="800">
              <a:latin typeface="Arial" panose="020B0604020202020204" pitchFamily="34" charset="0"/>
              <a:cs typeface="Arial" panose="020B0604020202020204" pitchFamily="34" charset="0"/>
            </a:endParaRPr>
          </a:p>
          <a:p>
            <a:pPr marL="230188" indent="-230188" eaLnBrk="1" hangingPunct="1">
              <a:lnSpc>
                <a:spcPct val="80000"/>
              </a:lnSpc>
            </a:pPr>
            <a:r>
              <a:rPr lang="en-US" altLang="en-US" sz="800">
                <a:latin typeface="Arial" panose="020B0604020202020204" pitchFamily="34" charset="0"/>
                <a:cs typeface="Arial" panose="020B0604020202020204" pitchFamily="34" charset="0"/>
              </a:rPr>
              <a:t>How many people are Visual learners?</a:t>
            </a:r>
          </a:p>
          <a:p>
            <a:pPr marL="230188" indent="-230188" eaLnBrk="1" hangingPunct="1">
              <a:lnSpc>
                <a:spcPct val="80000"/>
              </a:lnSpc>
            </a:pPr>
            <a:r>
              <a:rPr lang="en-US" altLang="en-US" sz="800">
                <a:latin typeface="Arial" panose="020B0604020202020204" pitchFamily="34" charset="0"/>
                <a:cs typeface="Arial" panose="020B0604020202020204" pitchFamily="34" charset="0"/>
              </a:rPr>
              <a:t>Auditory Learners?</a:t>
            </a:r>
          </a:p>
          <a:p>
            <a:pPr marL="230188" indent="-230188" eaLnBrk="1" hangingPunct="1">
              <a:lnSpc>
                <a:spcPct val="80000"/>
              </a:lnSpc>
            </a:pPr>
            <a:r>
              <a:rPr lang="en-US" altLang="en-US" sz="800">
                <a:latin typeface="Arial" panose="020B0604020202020204" pitchFamily="34" charset="0"/>
                <a:cs typeface="Arial" panose="020B0604020202020204" pitchFamily="34" charset="0"/>
              </a:rPr>
              <a:t>Kinesthetic learners?</a:t>
            </a:r>
          </a:p>
          <a:p>
            <a:pPr marL="230188" indent="-230188" eaLnBrk="1" hangingPunct="1">
              <a:lnSpc>
                <a:spcPct val="80000"/>
              </a:lnSpc>
            </a:pPr>
            <a:endParaRPr lang="en-US" altLang="en-US" sz="800">
              <a:latin typeface="Arial" panose="020B0604020202020204" pitchFamily="34" charset="0"/>
              <a:cs typeface="Arial" panose="020B0604020202020204" pitchFamily="34" charset="0"/>
            </a:endParaRPr>
          </a:p>
          <a:p>
            <a:pPr marL="230188" indent="-230188" eaLnBrk="1" hangingPunct="1">
              <a:lnSpc>
                <a:spcPct val="80000"/>
              </a:lnSpc>
            </a:pPr>
            <a:r>
              <a:rPr lang="en-US" altLang="en-US" sz="800">
                <a:latin typeface="Arial" panose="020B0604020202020204" pitchFamily="34" charset="0"/>
                <a:cs typeface="Arial" panose="020B0604020202020204" pitchFamily="34" charset="0"/>
              </a:rPr>
              <a:t>Because there are different learning styles in any group how does that impact what/how you teach?</a:t>
            </a:r>
          </a:p>
          <a:p>
            <a:pPr marL="230188" indent="-230188" eaLnBrk="1" hangingPunct="1">
              <a:lnSpc>
                <a:spcPct val="80000"/>
              </a:lnSpc>
            </a:pPr>
            <a:endParaRPr lang="en-US" altLang="en-US" sz="800">
              <a:latin typeface="Arial" panose="020B0604020202020204" pitchFamily="34" charset="0"/>
              <a:cs typeface="Arial" panose="020B0604020202020204" pitchFamily="34" charset="0"/>
            </a:endParaRPr>
          </a:p>
          <a:p>
            <a:pPr marL="230188" indent="-230188" eaLnBrk="1" hangingPunct="1">
              <a:lnSpc>
                <a:spcPct val="80000"/>
              </a:lnSpc>
            </a:pPr>
            <a:r>
              <a:rPr lang="en-US" altLang="en-US" sz="800">
                <a:latin typeface="Arial" panose="020B0604020202020204" pitchFamily="34" charset="0"/>
                <a:cs typeface="Arial" panose="020B0604020202020204" pitchFamily="34" charset="0"/>
              </a:rPr>
              <a:t>It is important to know how adults learn, so you can adjust your teaching accordingly.  As educators we all need to adapt our teaching styles to address the needs of the adult learner in each of these different groups.</a:t>
            </a:r>
          </a:p>
          <a:p>
            <a:pPr marL="230188" indent="-230188" eaLnBrk="1" hangingPunct="1">
              <a:lnSpc>
                <a:spcPct val="80000"/>
              </a:lnSpc>
            </a:pPr>
            <a:endParaRPr lang="en-US" altLang="en-US" sz="800">
              <a:latin typeface="Arial" panose="020B0604020202020204" pitchFamily="34" charset="0"/>
              <a:cs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C9B36AA7-21AA-316F-16FC-2A9811FE140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3EAA7D6A-9AAD-874D-9E38-C49D8C46404E}" type="slidenum">
              <a:rPr lang="en-US" altLang="en-US" smtClean="0"/>
              <a:pPr>
                <a:spcBef>
                  <a:spcPct val="0"/>
                </a:spcBef>
              </a:pPr>
              <a:t>14</a:t>
            </a:fld>
            <a:endParaRPr lang="en-US" altLang="en-US"/>
          </a:p>
        </p:txBody>
      </p:sp>
      <p:sp>
        <p:nvSpPr>
          <p:cNvPr id="44035" name="Rectangle 2">
            <a:extLst>
              <a:ext uri="{FF2B5EF4-FFF2-40B4-BE49-F238E27FC236}">
                <a16:creationId xmlns:a16="http://schemas.microsoft.com/office/drawing/2014/main" id="{495A99C9-9078-70F4-2E5C-FE217EBFCAF6}"/>
              </a:ext>
            </a:extLst>
          </p:cNvPr>
          <p:cNvSpPr>
            <a:spLocks noRot="1" noChangeArrowheads="1" noTextEdit="1"/>
          </p:cNvSpPr>
          <p:nvPr>
            <p:ph type="sldImg"/>
          </p:nvPr>
        </p:nvSpPr>
        <p:spPr>
          <a:ln/>
        </p:spPr>
      </p:sp>
      <p:sp>
        <p:nvSpPr>
          <p:cNvPr id="44036" name="Rectangle 3">
            <a:extLst>
              <a:ext uri="{FF2B5EF4-FFF2-40B4-BE49-F238E27FC236}">
                <a16:creationId xmlns:a16="http://schemas.microsoft.com/office/drawing/2014/main" id="{AD3D3B40-00E2-7478-F07C-22222921F16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latin typeface="Arial" panose="020B0604020202020204" pitchFamily="34" charset="0"/>
                <a:cs typeface="Arial" panose="020B0604020202020204" pitchFamily="34" charset="0"/>
              </a:rPr>
              <a:t>Visual</a:t>
            </a:r>
            <a:r>
              <a:rPr lang="en-US" altLang="en-US">
                <a:latin typeface="Arial" panose="020B0604020202020204" pitchFamily="34" charset="0"/>
                <a:cs typeface="Arial" panose="020B0604020202020204" pitchFamily="34" charset="0"/>
              </a:rPr>
              <a:t> learners </a:t>
            </a:r>
            <a:r>
              <a:rPr lang="en-US" altLang="en-US" b="1">
                <a:latin typeface="Arial" panose="020B0604020202020204" pitchFamily="34" charset="0"/>
                <a:cs typeface="Arial" panose="020B0604020202020204" pitchFamily="34" charset="0"/>
              </a:rPr>
              <a:t>rely on pictures</a:t>
            </a:r>
            <a:r>
              <a:rPr lang="en-US" altLang="en-US">
                <a:latin typeface="Arial" panose="020B0604020202020204" pitchFamily="34" charset="0"/>
                <a:cs typeface="Arial" panose="020B0604020202020204" pitchFamily="34" charset="0"/>
              </a:rPr>
              <a:t>. </a:t>
            </a:r>
          </a:p>
          <a:p>
            <a:pPr eaLnBrk="1" hangingPunct="1"/>
            <a:r>
              <a:rPr lang="en-US" altLang="en-US">
                <a:latin typeface="Arial" panose="020B0604020202020204" pitchFamily="34" charset="0"/>
                <a:cs typeface="Arial" panose="020B0604020202020204" pitchFamily="34" charset="0"/>
              </a:rPr>
              <a:t>They </a:t>
            </a:r>
            <a:r>
              <a:rPr lang="en-US" altLang="en-US" b="1">
                <a:latin typeface="Arial" panose="020B0604020202020204" pitchFamily="34" charset="0"/>
                <a:cs typeface="Arial" panose="020B0604020202020204" pitchFamily="34" charset="0"/>
              </a:rPr>
              <a:t>love graphs, diagrams, and illustrations. </a:t>
            </a:r>
          </a:p>
          <a:p>
            <a:pPr eaLnBrk="1" hangingPunct="1"/>
            <a:r>
              <a:rPr lang="en-US" altLang="en-US" b="1">
                <a:latin typeface="Arial" panose="020B0604020202020204" pitchFamily="34" charset="0"/>
                <a:cs typeface="Arial" panose="020B0604020202020204" pitchFamily="34" charset="0"/>
              </a:rPr>
              <a:t>“Show me</a:t>
            </a:r>
            <a:r>
              <a:rPr lang="en-US" altLang="en-US">
                <a:latin typeface="Arial" panose="020B0604020202020204" pitchFamily="34" charset="0"/>
                <a:cs typeface="Arial" panose="020B0604020202020204" pitchFamily="34" charset="0"/>
              </a:rPr>
              <a:t>,” is their motto. </a:t>
            </a:r>
          </a:p>
          <a:p>
            <a:pPr eaLnBrk="1" hangingPunct="1"/>
            <a:r>
              <a:rPr lang="en-US" altLang="en-US">
                <a:latin typeface="Arial" panose="020B0604020202020204" pitchFamily="34" charset="0"/>
                <a:cs typeface="Arial" panose="020B0604020202020204" pitchFamily="34" charset="0"/>
              </a:rPr>
              <a:t>They often </a:t>
            </a:r>
            <a:r>
              <a:rPr lang="en-US" altLang="en-US" b="1">
                <a:latin typeface="Arial" panose="020B0604020202020204" pitchFamily="34" charset="0"/>
                <a:cs typeface="Arial" panose="020B0604020202020204" pitchFamily="34" charset="0"/>
              </a:rPr>
              <a:t>sit in the front </a:t>
            </a:r>
            <a:r>
              <a:rPr lang="en-US" altLang="en-US">
                <a:latin typeface="Arial" panose="020B0604020202020204" pitchFamily="34" charset="0"/>
                <a:cs typeface="Arial" panose="020B0604020202020204" pitchFamily="34" charset="0"/>
              </a:rPr>
              <a:t>of the classroom to avoid visual obstructions and to watch you, the teacher. </a:t>
            </a:r>
          </a:p>
          <a:p>
            <a:pPr eaLnBrk="1" hangingPunct="1"/>
            <a:r>
              <a:rPr lang="en-US" altLang="en-US">
                <a:latin typeface="Arial" panose="020B0604020202020204" pitchFamily="34" charset="0"/>
                <a:cs typeface="Arial" panose="020B0604020202020204" pitchFamily="34" charset="0"/>
              </a:rPr>
              <a:t>They want to know what the subject looks like.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You can best communicate with them by </a:t>
            </a:r>
            <a:r>
              <a:rPr lang="en-US" altLang="en-US" b="1">
                <a:latin typeface="Arial" panose="020B0604020202020204" pitchFamily="34" charset="0"/>
                <a:cs typeface="Arial" panose="020B0604020202020204" pitchFamily="34" charset="0"/>
              </a:rPr>
              <a:t>providing</a:t>
            </a:r>
            <a:r>
              <a:rPr lang="en-US" altLang="en-US">
                <a:latin typeface="Arial" panose="020B0604020202020204" pitchFamily="34" charset="0"/>
                <a:cs typeface="Arial" panose="020B0604020202020204" pitchFamily="34" charset="0"/>
              </a:rPr>
              <a:t> </a:t>
            </a:r>
            <a:r>
              <a:rPr lang="en-US" altLang="en-US" b="1">
                <a:latin typeface="Arial" panose="020B0604020202020204" pitchFamily="34" charset="0"/>
                <a:cs typeface="Arial" panose="020B0604020202020204" pitchFamily="34" charset="0"/>
              </a:rPr>
              <a:t>handouts, writing on the white board, and using phrases like, “Do you see how this works</a:t>
            </a:r>
            <a:r>
              <a:rPr lang="en-US" altLang="en-US">
                <a:latin typeface="Arial" panose="020B0604020202020204" pitchFamily="34" charset="0"/>
                <a:cs typeface="Arial" panose="020B0604020202020204" pitchFamily="34" charset="0"/>
              </a:rPr>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2797B9BB-3F65-8AA1-2136-0CF33772717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B1F2115D-3320-B442-981B-E60DF2750840}" type="slidenum">
              <a:rPr lang="en-US" altLang="en-US" smtClean="0"/>
              <a:pPr>
                <a:spcBef>
                  <a:spcPct val="0"/>
                </a:spcBef>
              </a:pPr>
              <a:t>15</a:t>
            </a:fld>
            <a:endParaRPr lang="en-US" altLang="en-US"/>
          </a:p>
        </p:txBody>
      </p:sp>
      <p:sp>
        <p:nvSpPr>
          <p:cNvPr id="46083" name="Rectangle 2">
            <a:extLst>
              <a:ext uri="{FF2B5EF4-FFF2-40B4-BE49-F238E27FC236}">
                <a16:creationId xmlns:a16="http://schemas.microsoft.com/office/drawing/2014/main" id="{94D37456-FE76-A03A-804B-D13934A02103}"/>
              </a:ext>
            </a:extLst>
          </p:cNvPr>
          <p:cNvSpPr>
            <a:spLocks noRot="1" noChangeArrowheads="1" noTextEdit="1"/>
          </p:cNvSpPr>
          <p:nvPr>
            <p:ph type="sldImg"/>
          </p:nvPr>
        </p:nvSpPr>
        <p:spPr>
          <a:ln/>
        </p:spPr>
      </p:sp>
      <p:sp>
        <p:nvSpPr>
          <p:cNvPr id="46084" name="Rectangle 3">
            <a:extLst>
              <a:ext uri="{FF2B5EF4-FFF2-40B4-BE49-F238E27FC236}">
                <a16:creationId xmlns:a16="http://schemas.microsoft.com/office/drawing/2014/main" id="{CDC33D97-E208-A651-FCC0-0775023250F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latin typeface="Arial" panose="020B0604020202020204" pitchFamily="34" charset="0"/>
                <a:cs typeface="Arial" panose="020B0604020202020204" pitchFamily="34" charset="0"/>
              </a:rPr>
              <a:t>Auditory</a:t>
            </a:r>
            <a:r>
              <a:rPr lang="en-US" altLang="en-US">
                <a:latin typeface="Arial" panose="020B0604020202020204" pitchFamily="34" charset="0"/>
                <a:cs typeface="Arial" panose="020B0604020202020204" pitchFamily="34" charset="0"/>
              </a:rPr>
              <a:t> learners </a:t>
            </a:r>
            <a:r>
              <a:rPr lang="en-US" altLang="en-US" b="1">
                <a:latin typeface="Arial" panose="020B0604020202020204" pitchFamily="34" charset="0"/>
                <a:cs typeface="Arial" panose="020B0604020202020204" pitchFamily="34" charset="0"/>
              </a:rPr>
              <a:t>listen carefully to all sounds associated with the learning</a:t>
            </a:r>
            <a:r>
              <a:rPr lang="en-US" altLang="en-US">
                <a:latin typeface="Arial" panose="020B0604020202020204" pitchFamily="34" charset="0"/>
                <a:cs typeface="Arial" panose="020B0604020202020204" pitchFamily="34" charset="0"/>
              </a:rPr>
              <a:t>. </a:t>
            </a:r>
          </a:p>
          <a:p>
            <a:pPr eaLnBrk="1" hangingPunct="1"/>
            <a:r>
              <a:rPr lang="en-US" altLang="en-US">
                <a:latin typeface="Arial" panose="020B0604020202020204" pitchFamily="34" charset="0"/>
                <a:cs typeface="Arial" panose="020B0604020202020204" pitchFamily="34" charset="0"/>
              </a:rPr>
              <a:t>“</a:t>
            </a:r>
            <a:r>
              <a:rPr lang="en-US" altLang="en-US" b="1">
                <a:latin typeface="Arial" panose="020B0604020202020204" pitchFamily="34" charset="0"/>
                <a:cs typeface="Arial" panose="020B0604020202020204" pitchFamily="34" charset="0"/>
              </a:rPr>
              <a:t>Tell me,” is their motto</a:t>
            </a:r>
            <a:r>
              <a:rPr lang="en-US" altLang="en-US">
                <a:latin typeface="Arial" panose="020B0604020202020204" pitchFamily="34" charset="0"/>
                <a:cs typeface="Arial" panose="020B0604020202020204" pitchFamily="34" charset="0"/>
              </a:rPr>
              <a:t>. </a:t>
            </a:r>
          </a:p>
          <a:p>
            <a:pPr eaLnBrk="1" hangingPunct="1"/>
            <a:r>
              <a:rPr lang="en-US" altLang="en-US">
                <a:latin typeface="Arial" panose="020B0604020202020204" pitchFamily="34" charset="0"/>
                <a:cs typeface="Arial" panose="020B0604020202020204" pitchFamily="34" charset="0"/>
              </a:rPr>
              <a:t>They will pay close attention to the </a:t>
            </a:r>
            <a:r>
              <a:rPr lang="en-US" altLang="en-US">
                <a:latin typeface="Arial" panose="020B0604020202020204" pitchFamily="34" charset="0"/>
                <a:cs typeface="Arial" panose="020B0604020202020204" pitchFamily="34" charset="0"/>
                <a:hlinkClick r:id="rId3"/>
              </a:rPr>
              <a:t>sound of your voice</a:t>
            </a:r>
            <a:r>
              <a:rPr lang="en-US" altLang="en-US">
                <a:latin typeface="Arial" panose="020B0604020202020204" pitchFamily="34" charset="0"/>
                <a:cs typeface="Arial" panose="020B0604020202020204" pitchFamily="34" charset="0"/>
              </a:rPr>
              <a:t> and all of its subtle messages, and </a:t>
            </a:r>
          </a:p>
          <a:p>
            <a:pPr eaLnBrk="1" hangingPunct="1"/>
            <a:r>
              <a:rPr lang="en-US" altLang="en-US">
                <a:latin typeface="Arial" panose="020B0604020202020204" pitchFamily="34" charset="0"/>
                <a:cs typeface="Arial" panose="020B0604020202020204" pitchFamily="34" charset="0"/>
              </a:rPr>
              <a:t>they </a:t>
            </a:r>
            <a:r>
              <a:rPr lang="en-US" altLang="en-US" b="1">
                <a:latin typeface="Arial" panose="020B0604020202020204" pitchFamily="34" charset="0"/>
                <a:cs typeface="Arial" panose="020B0604020202020204" pitchFamily="34" charset="0"/>
              </a:rPr>
              <a:t>will actively participate in discussions</a:t>
            </a:r>
            <a:r>
              <a:rPr lang="en-US" altLang="en-US">
                <a:latin typeface="Arial" panose="020B0604020202020204" pitchFamily="34" charset="0"/>
                <a:cs typeface="Arial" panose="020B0604020202020204" pitchFamily="34" charset="0"/>
              </a:rPr>
              <a:t>.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You can best communicate with them by </a:t>
            </a:r>
            <a:r>
              <a:rPr lang="en-US" altLang="en-US" b="1">
                <a:latin typeface="Arial" panose="020B0604020202020204" pitchFamily="34" charset="0"/>
                <a:cs typeface="Arial" panose="020B0604020202020204" pitchFamily="34" charset="0"/>
              </a:rPr>
              <a:t>speaking clearly, asking questions</a:t>
            </a:r>
            <a:r>
              <a:rPr lang="en-US" altLang="en-US">
                <a:latin typeface="Arial" panose="020B0604020202020204" pitchFamily="34" charset="0"/>
                <a:cs typeface="Arial" panose="020B0604020202020204" pitchFamily="34" charset="0"/>
              </a:rPr>
              <a:t>, and using phrases like, “</a:t>
            </a:r>
            <a:r>
              <a:rPr lang="en-US" altLang="en-US" b="1">
                <a:latin typeface="Arial" panose="020B0604020202020204" pitchFamily="34" charset="0"/>
                <a:cs typeface="Arial" panose="020B0604020202020204" pitchFamily="34" charset="0"/>
              </a:rPr>
              <a:t>How does that sound to you</a:t>
            </a:r>
            <a:r>
              <a:rPr lang="en-US" altLang="en-US">
                <a:latin typeface="Arial" panose="020B0604020202020204" pitchFamily="34" charset="0"/>
                <a:cs typeface="Arial" panose="020B0604020202020204" pitchFamily="34" charset="0"/>
              </a:rPr>
              <a:t>?”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a:extLst>
              <a:ext uri="{FF2B5EF4-FFF2-40B4-BE49-F238E27FC236}">
                <a16:creationId xmlns:a16="http://schemas.microsoft.com/office/drawing/2014/main" id="{7BD71F61-9B07-BF50-87F3-ED6ED25AAA2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EB36C555-188A-EA40-95B0-4402AA23CED3}" type="slidenum">
              <a:rPr lang="en-US" altLang="en-US" smtClean="0"/>
              <a:pPr>
                <a:spcBef>
                  <a:spcPct val="0"/>
                </a:spcBef>
              </a:pPr>
              <a:t>16</a:t>
            </a:fld>
            <a:endParaRPr lang="en-US" altLang="en-US"/>
          </a:p>
        </p:txBody>
      </p:sp>
      <p:sp>
        <p:nvSpPr>
          <p:cNvPr id="48131" name="Rectangle 2">
            <a:extLst>
              <a:ext uri="{FF2B5EF4-FFF2-40B4-BE49-F238E27FC236}">
                <a16:creationId xmlns:a16="http://schemas.microsoft.com/office/drawing/2014/main" id="{58B61860-1F42-3E16-D859-A798C4DB5D30}"/>
              </a:ext>
            </a:extLst>
          </p:cNvPr>
          <p:cNvSpPr>
            <a:spLocks noRot="1" noChangeArrowheads="1" noTextEdit="1"/>
          </p:cNvSpPr>
          <p:nvPr>
            <p:ph type="sldImg"/>
          </p:nvPr>
        </p:nvSpPr>
        <p:spPr>
          <a:ln/>
        </p:spPr>
      </p:sp>
      <p:sp>
        <p:nvSpPr>
          <p:cNvPr id="48132" name="Rectangle 3">
            <a:extLst>
              <a:ext uri="{FF2B5EF4-FFF2-40B4-BE49-F238E27FC236}">
                <a16:creationId xmlns:a16="http://schemas.microsoft.com/office/drawing/2014/main" id="{0FF5E91F-9119-0A18-4776-5CE573172C0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latin typeface="Arial" panose="020B0604020202020204" pitchFamily="34" charset="0"/>
                <a:cs typeface="Arial" panose="020B0604020202020204" pitchFamily="34" charset="0"/>
              </a:rPr>
              <a:t>Kinesthetic</a:t>
            </a:r>
            <a:r>
              <a:rPr lang="en-US" altLang="en-US">
                <a:latin typeface="Arial" panose="020B0604020202020204" pitchFamily="34" charset="0"/>
                <a:cs typeface="Arial" panose="020B0604020202020204" pitchFamily="34" charset="0"/>
              </a:rPr>
              <a:t> learners </a:t>
            </a:r>
            <a:r>
              <a:rPr lang="en-US" altLang="en-US" b="1">
                <a:latin typeface="Arial" panose="020B0604020202020204" pitchFamily="34" charset="0"/>
                <a:cs typeface="Arial" panose="020B0604020202020204" pitchFamily="34" charset="0"/>
              </a:rPr>
              <a:t>need to physically do something to understand it. </a:t>
            </a:r>
          </a:p>
          <a:p>
            <a:pPr eaLnBrk="1" hangingPunct="1"/>
            <a:r>
              <a:rPr lang="en-US" altLang="en-US" b="1">
                <a:latin typeface="Arial" panose="020B0604020202020204" pitchFamily="34" charset="0"/>
                <a:cs typeface="Arial" panose="020B0604020202020204" pitchFamily="34" charset="0"/>
              </a:rPr>
              <a:t>Their motto is “Let me do it.” </a:t>
            </a:r>
          </a:p>
          <a:p>
            <a:pPr eaLnBrk="1" hangingPunct="1"/>
            <a:r>
              <a:rPr lang="en-US" altLang="en-US">
                <a:latin typeface="Arial" panose="020B0604020202020204" pitchFamily="34" charset="0"/>
                <a:cs typeface="Arial" panose="020B0604020202020204" pitchFamily="34" charset="0"/>
              </a:rPr>
              <a:t>They trust their feelings and emotions about what they’re learning and how you’re teaching it. </a:t>
            </a:r>
          </a:p>
          <a:p>
            <a:pPr eaLnBrk="1" hangingPunct="1"/>
            <a:r>
              <a:rPr lang="en-US" altLang="en-US">
                <a:latin typeface="Arial" panose="020B0604020202020204" pitchFamily="34" charset="0"/>
                <a:cs typeface="Arial" panose="020B0604020202020204" pitchFamily="34" charset="0"/>
              </a:rPr>
              <a:t>They want to actually touch what they’re learning. </a:t>
            </a:r>
          </a:p>
          <a:p>
            <a:pPr eaLnBrk="1" hangingPunct="1"/>
            <a:r>
              <a:rPr lang="en-US" altLang="en-US" b="1">
                <a:latin typeface="Arial" panose="020B0604020202020204" pitchFamily="34" charset="0"/>
                <a:cs typeface="Arial" panose="020B0604020202020204" pitchFamily="34" charset="0"/>
              </a:rPr>
              <a:t>They are the ones who will get up and help you with role playing</a:t>
            </a:r>
            <a:r>
              <a:rPr lang="en-US" altLang="en-US">
                <a:latin typeface="Arial" panose="020B0604020202020204" pitchFamily="34" charset="0"/>
                <a:cs typeface="Arial" panose="020B0604020202020204" pitchFamily="34" charset="0"/>
              </a:rPr>
              <a:t>.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You can best communicate with them by </a:t>
            </a:r>
            <a:r>
              <a:rPr lang="en-US" altLang="en-US" b="1">
                <a:latin typeface="Arial" panose="020B0604020202020204" pitchFamily="34" charset="0"/>
                <a:cs typeface="Arial" panose="020B0604020202020204" pitchFamily="34" charset="0"/>
              </a:rPr>
              <a:t>involving volunteers, allowing them to practice </a:t>
            </a:r>
            <a:r>
              <a:rPr lang="en-US" altLang="en-US">
                <a:latin typeface="Arial" panose="020B0604020202020204" pitchFamily="34" charset="0"/>
                <a:cs typeface="Arial" panose="020B0604020202020204" pitchFamily="34" charset="0"/>
              </a:rPr>
              <a:t>what they’re learning, and using phrases like, “</a:t>
            </a:r>
            <a:r>
              <a:rPr lang="en-US" altLang="en-US" b="1">
                <a:latin typeface="Arial" panose="020B0604020202020204" pitchFamily="34" charset="0"/>
                <a:cs typeface="Arial" panose="020B0604020202020204" pitchFamily="34" charset="0"/>
              </a:rPr>
              <a:t>How do you feel about that</a:t>
            </a:r>
            <a:r>
              <a:rPr lang="en-US" altLang="en-US">
                <a:latin typeface="Arial" panose="020B0604020202020204" pitchFamily="34" charset="0"/>
                <a:cs typeface="Arial" panose="020B0604020202020204" pitchFamily="34" charset="0"/>
              </a:rPr>
              <a:t>?”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By breaking into small work groups will help the kinestetic learners by giving them time to work on the  issues as we are discussing them.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096CEEBF-BD32-869C-1BEA-326FAE2AA556}"/>
              </a:ext>
            </a:extLst>
          </p:cNvPr>
          <p:cNvSpPr>
            <a:spLocks noGrp="1" noRot="1" noChangeAspect="1" noChangeArrowheads="1" noTextEdit="1"/>
          </p:cNvSpPr>
          <p:nvPr>
            <p:ph type="sldImg"/>
          </p:nvPr>
        </p:nvSpPr>
        <p:spPr>
          <a:ln/>
        </p:spPr>
      </p:sp>
      <p:sp>
        <p:nvSpPr>
          <p:cNvPr id="50179" name="Notes Placeholder 2">
            <a:extLst>
              <a:ext uri="{FF2B5EF4-FFF2-40B4-BE49-F238E27FC236}">
                <a16:creationId xmlns:a16="http://schemas.microsoft.com/office/drawing/2014/main" id="{BC5BFD53-47DA-E17F-9C0F-9A46330C3B1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Know your audience:  are the visual? Auditory? Of Kinestetic?   </a:t>
            </a: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Ways to get to learners:  You Tube, Power Points, candy buckets, play games like Jeopardy,</a:t>
            </a:r>
          </a:p>
          <a:p>
            <a:r>
              <a:rPr lang="en-US" altLang="en-US">
                <a:latin typeface="Arial" panose="020B0604020202020204" pitchFamily="34" charset="0"/>
                <a:cs typeface="Arial" panose="020B0604020202020204" pitchFamily="34" charset="0"/>
              </a:rPr>
              <a:t>Demonstrations, return demonstrations</a:t>
            </a:r>
          </a:p>
          <a:p>
            <a:r>
              <a:rPr lang="en-US" altLang="en-US">
                <a:latin typeface="Arial" panose="020B0604020202020204" pitchFamily="34" charset="0"/>
                <a:cs typeface="Arial" panose="020B0604020202020204" pitchFamily="34" charset="0"/>
              </a:rPr>
              <a:t>Bring someone  else in to educate </a:t>
            </a: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Why is feedback important?</a:t>
            </a: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It helps confirm the students understand and have grasped the concepts you are intending to teach.  Get feedback from as many students as possible.  It allows you as educators to tweak and modify your program if you have missed the mark.  We will be touching on the topic of feedback throughout this entire program.  Get from both the student’s perceptor as well as student.  Why?</a:t>
            </a:r>
          </a:p>
        </p:txBody>
      </p:sp>
      <p:sp>
        <p:nvSpPr>
          <p:cNvPr id="50180" name="Slide Number Placeholder 3">
            <a:extLst>
              <a:ext uri="{FF2B5EF4-FFF2-40B4-BE49-F238E27FC236}">
                <a16:creationId xmlns:a16="http://schemas.microsoft.com/office/drawing/2014/main" id="{E95F9CC3-29B2-5C3A-85EF-206BA5DA7D77}"/>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1D31C25-F4CD-6847-8E92-B5A57CED05EE}" type="slidenum">
              <a:rPr lang="en-US" altLang="en-US" smtClean="0"/>
              <a:pPr/>
              <a:t>17</a:t>
            </a:fld>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a:extLst>
              <a:ext uri="{FF2B5EF4-FFF2-40B4-BE49-F238E27FC236}">
                <a16:creationId xmlns:a16="http://schemas.microsoft.com/office/drawing/2014/main" id="{1B83A86F-F620-E1B8-1D9C-4005BCBB9BF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650871BF-7B21-034C-933B-2B76843C267D}" type="slidenum">
              <a:rPr lang="en-US" altLang="en-US" smtClean="0"/>
              <a:pPr>
                <a:spcBef>
                  <a:spcPct val="0"/>
                </a:spcBef>
              </a:pPr>
              <a:t>18</a:t>
            </a:fld>
            <a:endParaRPr lang="en-US" altLang="en-US"/>
          </a:p>
        </p:txBody>
      </p:sp>
      <p:sp>
        <p:nvSpPr>
          <p:cNvPr id="52227" name="Rectangle 2">
            <a:extLst>
              <a:ext uri="{FF2B5EF4-FFF2-40B4-BE49-F238E27FC236}">
                <a16:creationId xmlns:a16="http://schemas.microsoft.com/office/drawing/2014/main" id="{5DD694FD-D5D4-F5BA-4072-9AE8E81C1A77}"/>
              </a:ext>
            </a:extLst>
          </p:cNvPr>
          <p:cNvSpPr>
            <a:spLocks noRot="1" noChangeArrowheads="1" noTextEdit="1"/>
          </p:cNvSpPr>
          <p:nvPr>
            <p:ph type="sldImg"/>
          </p:nvPr>
        </p:nvSpPr>
        <p:spPr>
          <a:ln/>
        </p:spPr>
      </p:sp>
      <p:sp>
        <p:nvSpPr>
          <p:cNvPr id="52228" name="Rectangle 3">
            <a:extLst>
              <a:ext uri="{FF2B5EF4-FFF2-40B4-BE49-F238E27FC236}">
                <a16:creationId xmlns:a16="http://schemas.microsoft.com/office/drawing/2014/main" id="{A4E50DCF-A0E8-2415-730A-0F9E7454EF5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Remember it is OK to make a mistake as long as there is no risk for safety.  Sometimes we learn best from the mistakes we make.</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a:extLst>
              <a:ext uri="{FF2B5EF4-FFF2-40B4-BE49-F238E27FC236}">
                <a16:creationId xmlns:a16="http://schemas.microsoft.com/office/drawing/2014/main" id="{14F60EFF-9348-F191-730F-E2317F6C636B}"/>
              </a:ext>
            </a:extLst>
          </p:cNvPr>
          <p:cNvSpPr>
            <a:spLocks noGrp="1" noRot="1" noChangeAspect="1" noChangeArrowheads="1" noTextEdit="1"/>
          </p:cNvSpPr>
          <p:nvPr>
            <p:ph type="sldImg"/>
          </p:nvPr>
        </p:nvSpPr>
        <p:spPr>
          <a:ln/>
        </p:spPr>
      </p:sp>
      <p:sp>
        <p:nvSpPr>
          <p:cNvPr id="54275" name="Notes Placeholder 2">
            <a:extLst>
              <a:ext uri="{FF2B5EF4-FFF2-40B4-BE49-F238E27FC236}">
                <a16:creationId xmlns:a16="http://schemas.microsoft.com/office/drawing/2014/main" id="{4351B34E-D7C1-F5CF-535F-DDD54286ACA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Remember according to the current RoP’s  there are many more competencies that must be maintained.  A great way to make sure the competencies are learned and maintained is to teach them in accordance with each persons learning style.  </a:t>
            </a:r>
          </a:p>
          <a:p>
            <a:endParaRPr lang="en-US" altLang="en-US">
              <a:latin typeface="Arial" panose="020B0604020202020204" pitchFamily="34" charset="0"/>
              <a:cs typeface="Arial" panose="020B0604020202020204" pitchFamily="34" charset="0"/>
            </a:endParaRPr>
          </a:p>
        </p:txBody>
      </p:sp>
      <p:sp>
        <p:nvSpPr>
          <p:cNvPr id="54276" name="Slide Number Placeholder 3">
            <a:extLst>
              <a:ext uri="{FF2B5EF4-FFF2-40B4-BE49-F238E27FC236}">
                <a16:creationId xmlns:a16="http://schemas.microsoft.com/office/drawing/2014/main" id="{6F7C5DE8-3C10-5A0C-B44D-AF007467860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BD7AA6A-D45F-2344-B124-14B1D5AFF52E}" type="slidenum">
              <a:rPr lang="en-US" altLang="en-US" smtClean="0"/>
              <a:pPr/>
              <a:t>19</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9DEEED35-15A4-F23D-20B4-0F72E679011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566C2623-C920-084D-8AE6-43E479E2598C}" type="slidenum">
              <a:rPr lang="en-US" altLang="en-US" smtClean="0"/>
              <a:pPr>
                <a:spcBef>
                  <a:spcPct val="0"/>
                </a:spcBef>
              </a:pPr>
              <a:t>2</a:t>
            </a:fld>
            <a:endParaRPr lang="en-US" altLang="en-US"/>
          </a:p>
        </p:txBody>
      </p:sp>
      <p:sp>
        <p:nvSpPr>
          <p:cNvPr id="19459" name="Rectangle 2">
            <a:extLst>
              <a:ext uri="{FF2B5EF4-FFF2-40B4-BE49-F238E27FC236}">
                <a16:creationId xmlns:a16="http://schemas.microsoft.com/office/drawing/2014/main" id="{DDAE2D1A-7F65-3715-25A6-EF8DEBABEE22}"/>
              </a:ext>
            </a:extLst>
          </p:cNvPr>
          <p:cNvSpPr>
            <a:spLocks noRot="1" noChangeArrowheads="1" noTextEdit="1"/>
          </p:cNvSpPr>
          <p:nvPr>
            <p:ph type="sldImg"/>
          </p:nvPr>
        </p:nvSpPr>
        <p:spPr>
          <a:ln/>
        </p:spPr>
      </p:sp>
      <p:sp>
        <p:nvSpPr>
          <p:cNvPr id="19460" name="Rectangle 3">
            <a:extLst>
              <a:ext uri="{FF2B5EF4-FFF2-40B4-BE49-F238E27FC236}">
                <a16:creationId xmlns:a16="http://schemas.microsoft.com/office/drawing/2014/main" id="{D1EB08F0-F44F-4AFA-3AF8-7A295DBBCA7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29B22345-9694-4730-AE61-89F6B8DBE94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21D72560-78E5-9646-B92B-6060CC04D290}" type="slidenum">
              <a:rPr lang="en-US" altLang="en-US" smtClean="0"/>
              <a:pPr>
                <a:spcBef>
                  <a:spcPct val="0"/>
                </a:spcBef>
              </a:pPr>
              <a:t>20</a:t>
            </a:fld>
            <a:endParaRPr lang="en-US" altLang="en-US"/>
          </a:p>
        </p:txBody>
      </p:sp>
      <p:sp>
        <p:nvSpPr>
          <p:cNvPr id="56323" name="Rectangle 2">
            <a:extLst>
              <a:ext uri="{FF2B5EF4-FFF2-40B4-BE49-F238E27FC236}">
                <a16:creationId xmlns:a16="http://schemas.microsoft.com/office/drawing/2014/main" id="{A5534F1A-ED6D-4AC3-4CB1-FA65235970DB}"/>
              </a:ext>
            </a:extLst>
          </p:cNvPr>
          <p:cNvSpPr>
            <a:spLocks noRot="1" noChangeArrowheads="1" noTextEdit="1"/>
          </p:cNvSpPr>
          <p:nvPr>
            <p:ph type="sldImg"/>
          </p:nvPr>
        </p:nvSpPr>
        <p:spPr>
          <a:ln/>
        </p:spPr>
      </p:sp>
      <p:sp>
        <p:nvSpPr>
          <p:cNvPr id="56324" name="Rectangle 3">
            <a:extLst>
              <a:ext uri="{FF2B5EF4-FFF2-40B4-BE49-F238E27FC236}">
                <a16:creationId xmlns:a16="http://schemas.microsoft.com/office/drawing/2014/main" id="{95EEF866-0AD4-90DB-AC7E-63B3C944DF8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altLang="en-US" sz="800">
                <a:latin typeface="Arial" panose="020B0604020202020204" pitchFamily="34" charset="0"/>
                <a:cs typeface="Arial" panose="020B0604020202020204" pitchFamily="34" charset="0"/>
              </a:rPr>
              <a:t>Relates the learning needs of individuals to their personality type according to the </a:t>
            </a:r>
            <a:r>
              <a:rPr lang="en-US" altLang="en-US" sz="800">
                <a:latin typeface="Arial" panose="020B0604020202020204" pitchFamily="34" charset="0"/>
                <a:cs typeface="Arial" panose="020B0604020202020204" pitchFamily="34" charset="0"/>
                <a:hlinkClick r:id="rId3"/>
              </a:rPr>
              <a:t>Myers-Briggs</a:t>
            </a:r>
            <a:r>
              <a:rPr lang="en-US" altLang="en-US" sz="800">
                <a:latin typeface="Arial" panose="020B0604020202020204" pitchFamily="34" charset="0"/>
                <a:cs typeface="Arial" panose="020B0604020202020204" pitchFamily="34" charset="0"/>
              </a:rPr>
              <a:t> framework. </a:t>
            </a:r>
          </a:p>
          <a:p>
            <a:pPr eaLnBrk="1" hangingPunct="1">
              <a:lnSpc>
                <a:spcPct val="90000"/>
              </a:lnSpc>
            </a:pPr>
            <a:r>
              <a:rPr lang="en-US" altLang="en-US" sz="800">
                <a:latin typeface="Arial" panose="020B0604020202020204" pitchFamily="34" charset="0"/>
                <a:cs typeface="Arial" panose="020B0604020202020204" pitchFamily="34" charset="0"/>
              </a:rPr>
              <a:t>The essence of the theory is that much seemingly random variation in the behavior is actually quite orderly and consistent, being due to basic differences in the ways individuals prefer to use their perception and judgment. </a:t>
            </a:r>
            <a:r>
              <a:rPr lang="en-US" altLang="en-US" sz="800" b="1">
                <a:latin typeface="Arial" panose="020B0604020202020204" pitchFamily="34" charset="0"/>
                <a:cs typeface="Arial" panose="020B0604020202020204" pitchFamily="34" charset="0"/>
              </a:rPr>
              <a:t>"Perception </a:t>
            </a:r>
            <a:r>
              <a:rPr lang="en-US" altLang="en-US" sz="800">
                <a:latin typeface="Arial" panose="020B0604020202020204" pitchFamily="34" charset="0"/>
                <a:cs typeface="Arial" panose="020B0604020202020204" pitchFamily="34" charset="0"/>
              </a:rPr>
              <a:t>involves all the ways of </a:t>
            </a:r>
            <a:r>
              <a:rPr lang="en-US" altLang="en-US" sz="800" b="1">
                <a:latin typeface="Arial" panose="020B0604020202020204" pitchFamily="34" charset="0"/>
                <a:cs typeface="Arial" panose="020B0604020202020204" pitchFamily="34" charset="0"/>
              </a:rPr>
              <a:t>becoming aware of things, people, happenings, or ideas</a:t>
            </a:r>
            <a:r>
              <a:rPr lang="en-US" altLang="en-US" sz="800">
                <a:latin typeface="Arial" panose="020B0604020202020204" pitchFamily="34" charset="0"/>
                <a:cs typeface="Arial" panose="020B0604020202020204" pitchFamily="34" charset="0"/>
              </a:rPr>
              <a:t>. </a:t>
            </a:r>
          </a:p>
          <a:p>
            <a:pPr eaLnBrk="1" hangingPunct="1">
              <a:lnSpc>
                <a:spcPct val="90000"/>
              </a:lnSpc>
            </a:pPr>
            <a:r>
              <a:rPr lang="en-US" altLang="en-US" sz="800" b="1">
                <a:latin typeface="Arial" panose="020B0604020202020204" pitchFamily="34" charset="0"/>
                <a:cs typeface="Arial" panose="020B0604020202020204" pitchFamily="34" charset="0"/>
              </a:rPr>
              <a:t>Judgment</a:t>
            </a:r>
            <a:r>
              <a:rPr lang="en-US" altLang="en-US" sz="800">
                <a:latin typeface="Arial" panose="020B0604020202020204" pitchFamily="34" charset="0"/>
                <a:cs typeface="Arial" panose="020B0604020202020204" pitchFamily="34" charset="0"/>
              </a:rPr>
              <a:t> involves all the ways of </a:t>
            </a:r>
            <a:r>
              <a:rPr lang="en-US" altLang="en-US" sz="800" b="1">
                <a:latin typeface="Arial" panose="020B0604020202020204" pitchFamily="34" charset="0"/>
                <a:cs typeface="Arial" panose="020B0604020202020204" pitchFamily="34" charset="0"/>
              </a:rPr>
              <a:t>coming to conclusions about what has been perceived</a:t>
            </a:r>
            <a:r>
              <a:rPr lang="en-US" altLang="en-US" sz="800">
                <a:latin typeface="Arial" panose="020B0604020202020204" pitchFamily="34" charset="0"/>
                <a:cs typeface="Arial" panose="020B0604020202020204" pitchFamily="34" charset="0"/>
              </a:rPr>
              <a:t>. </a:t>
            </a:r>
            <a:r>
              <a:rPr lang="en-US" altLang="en-US" sz="800" b="1">
                <a:latin typeface="Arial" panose="020B0604020202020204" pitchFamily="34" charset="0"/>
                <a:cs typeface="Arial" panose="020B0604020202020204" pitchFamily="34" charset="0"/>
              </a:rPr>
              <a:t>If people differ systematically in what they perceive and in how they reach conclusions, then it is only reasonable for them to differ correspondingly in their interests, reactions, values, motivations, and skills.  </a:t>
            </a:r>
          </a:p>
          <a:p>
            <a:pPr eaLnBrk="1" hangingPunct="1">
              <a:lnSpc>
                <a:spcPct val="90000"/>
              </a:lnSpc>
            </a:pPr>
            <a:endParaRPr lang="en-US" altLang="en-US" sz="800" b="1">
              <a:latin typeface="Arial" panose="020B0604020202020204" pitchFamily="34" charset="0"/>
              <a:cs typeface="Arial" panose="020B0604020202020204" pitchFamily="34" charset="0"/>
            </a:endParaRPr>
          </a:p>
          <a:p>
            <a:pPr eaLnBrk="1" hangingPunct="1">
              <a:lnSpc>
                <a:spcPct val="90000"/>
              </a:lnSpc>
            </a:pPr>
            <a:r>
              <a:rPr lang="en-US" altLang="en-US" sz="800">
                <a:latin typeface="Arial" panose="020B0604020202020204" pitchFamily="34" charset="0"/>
                <a:cs typeface="Arial" panose="020B0604020202020204" pitchFamily="34" charset="0"/>
              </a:rPr>
              <a:t>There is a </a:t>
            </a:r>
            <a:r>
              <a:rPr lang="en-US" altLang="en-US" sz="800" b="1">
                <a:latin typeface="Arial" panose="020B0604020202020204" pitchFamily="34" charset="0"/>
                <a:cs typeface="Arial" panose="020B0604020202020204" pitchFamily="34" charset="0"/>
              </a:rPr>
              <a:t>wealth of information about how personality affects learning and teaching styles</a:t>
            </a:r>
            <a:r>
              <a:rPr lang="en-US" altLang="en-US" sz="800">
                <a:latin typeface="Arial" panose="020B0604020202020204" pitchFamily="34" charset="0"/>
                <a:cs typeface="Arial" panose="020B0604020202020204" pitchFamily="34" charset="0"/>
              </a:rPr>
              <a:t>. </a:t>
            </a:r>
          </a:p>
          <a:p>
            <a:pPr eaLnBrk="1" hangingPunct="1">
              <a:lnSpc>
                <a:spcPct val="90000"/>
              </a:lnSpc>
            </a:pPr>
            <a:r>
              <a:rPr lang="en-US" altLang="en-US" sz="800">
                <a:latin typeface="Arial" panose="020B0604020202020204" pitchFamily="34" charset="0"/>
                <a:cs typeface="Arial" panose="020B0604020202020204" pitchFamily="34" charset="0"/>
              </a:rPr>
              <a:t>In addition </a:t>
            </a:r>
            <a:r>
              <a:rPr lang="en-US" altLang="en-US" sz="800" b="1">
                <a:latin typeface="Arial" panose="020B0604020202020204" pitchFamily="34" charset="0"/>
                <a:cs typeface="Arial" panose="020B0604020202020204" pitchFamily="34" charset="0"/>
              </a:rPr>
              <a:t>significant information </a:t>
            </a:r>
            <a:r>
              <a:rPr lang="en-US" altLang="en-US" sz="800">
                <a:latin typeface="Arial" panose="020B0604020202020204" pitchFamily="34" charset="0"/>
                <a:cs typeface="Arial" panose="020B0604020202020204" pitchFamily="34" charset="0"/>
              </a:rPr>
              <a:t>is available </a:t>
            </a:r>
            <a:r>
              <a:rPr lang="en-US" altLang="en-US" sz="800" b="1">
                <a:latin typeface="Arial" panose="020B0604020202020204" pitchFamily="34" charset="0"/>
                <a:cs typeface="Arial" panose="020B0604020202020204" pitchFamily="34" charset="0"/>
              </a:rPr>
              <a:t>about how adults best learn based on personality preferences</a:t>
            </a:r>
            <a:r>
              <a:rPr lang="en-US" altLang="en-US" sz="800">
                <a:latin typeface="Arial" panose="020B0604020202020204" pitchFamily="34" charset="0"/>
                <a:cs typeface="Arial" panose="020B0604020202020204" pitchFamily="34" charset="0"/>
              </a:rPr>
              <a:t>.  </a:t>
            </a:r>
          </a:p>
          <a:p>
            <a:pPr eaLnBrk="1" hangingPunct="1">
              <a:lnSpc>
                <a:spcPct val="90000"/>
              </a:lnSpc>
            </a:pPr>
            <a:endParaRPr lang="en-US" altLang="en-US" sz="800">
              <a:latin typeface="Arial" panose="020B0604020202020204" pitchFamily="34" charset="0"/>
              <a:cs typeface="Arial" panose="020B0604020202020204" pitchFamily="34" charset="0"/>
            </a:endParaRPr>
          </a:p>
          <a:p>
            <a:pPr eaLnBrk="1" hangingPunct="1">
              <a:lnSpc>
                <a:spcPct val="90000"/>
              </a:lnSpc>
            </a:pPr>
            <a:r>
              <a:rPr lang="en-US" altLang="en-US" sz="800">
                <a:latin typeface="Arial" panose="020B0604020202020204" pitchFamily="34" charset="0"/>
                <a:cs typeface="Arial" panose="020B0604020202020204" pitchFamily="34" charset="0"/>
              </a:rPr>
              <a:t>When teachers and students understand the differences in their teaching styles and learning styles, and communication methods, learning, is enhanced.</a:t>
            </a:r>
          </a:p>
          <a:p>
            <a:pPr eaLnBrk="1" hangingPunct="1">
              <a:lnSpc>
                <a:spcPct val="90000"/>
              </a:lnSpc>
            </a:pPr>
            <a:endParaRPr lang="en-US" altLang="en-US" sz="800">
              <a:latin typeface="Arial" panose="020B0604020202020204" pitchFamily="34" charset="0"/>
              <a:cs typeface="Arial" panose="020B0604020202020204" pitchFamily="34" charset="0"/>
            </a:endParaRPr>
          </a:p>
          <a:p>
            <a:pPr eaLnBrk="1" hangingPunct="1">
              <a:lnSpc>
                <a:spcPct val="90000"/>
              </a:lnSpc>
            </a:pPr>
            <a:r>
              <a:rPr lang="en-US" altLang="en-US" sz="800">
                <a:latin typeface="Arial" panose="020B0604020202020204" pitchFamily="34" charset="0"/>
                <a:cs typeface="Arial" panose="020B0604020202020204" pitchFamily="34" charset="0"/>
              </a:rPr>
              <a:t>A student’s interests and ways of learning directly affect how he or she takes in information. </a:t>
            </a:r>
            <a:r>
              <a:rPr lang="en-US" altLang="en-US" sz="800" b="1">
                <a:latin typeface="Arial" panose="020B0604020202020204" pitchFamily="34" charset="0"/>
                <a:cs typeface="Arial" panose="020B0604020202020204" pitchFamily="34" charset="0"/>
              </a:rPr>
              <a:t>This calls on educators to appreciate and encourage different ways of learning and teaching, according to the needs of the students. </a:t>
            </a:r>
          </a:p>
          <a:p>
            <a:pPr eaLnBrk="1" hangingPunct="1">
              <a:lnSpc>
                <a:spcPct val="90000"/>
              </a:lnSpc>
            </a:pPr>
            <a:endParaRPr lang="en-US" altLang="en-US" sz="800" b="1">
              <a:latin typeface="Arial" panose="020B0604020202020204" pitchFamily="34" charset="0"/>
              <a:cs typeface="Arial" panose="020B0604020202020204" pitchFamily="34" charset="0"/>
            </a:endParaRPr>
          </a:p>
          <a:p>
            <a:pPr eaLnBrk="1" hangingPunct="1">
              <a:lnSpc>
                <a:spcPct val="90000"/>
              </a:lnSpc>
            </a:pPr>
            <a:r>
              <a:rPr lang="en-US" altLang="en-US" sz="800">
                <a:latin typeface="Arial" panose="020B0604020202020204" pitchFamily="34" charset="0"/>
                <a:cs typeface="Arial" panose="020B0604020202020204" pitchFamily="34" charset="0"/>
              </a:rPr>
              <a:t>Students whose preferences are different from those of a teacher find it difficult to adjust to the classroom atmosphere and the teaching methods of that teacher. </a:t>
            </a:r>
          </a:p>
          <a:p>
            <a:pPr eaLnBrk="1" hangingPunct="1">
              <a:lnSpc>
                <a:spcPct val="90000"/>
              </a:lnSpc>
            </a:pPr>
            <a:endParaRPr lang="en-US" altLang="en-US" sz="800" b="1">
              <a:latin typeface="Arial" panose="020B0604020202020204" pitchFamily="34" charset="0"/>
              <a:cs typeface="Arial" panose="020B0604020202020204" pitchFamily="34" charset="0"/>
            </a:endParaRPr>
          </a:p>
          <a:p>
            <a:pPr eaLnBrk="1" hangingPunct="1">
              <a:lnSpc>
                <a:spcPct val="90000"/>
              </a:lnSpc>
            </a:pPr>
            <a:r>
              <a:rPr lang="en-US" altLang="en-US" sz="800" b="1">
                <a:latin typeface="Arial" panose="020B0604020202020204" pitchFamily="34" charset="0"/>
                <a:cs typeface="Arial" panose="020B0604020202020204" pitchFamily="34" charset="0"/>
              </a:rPr>
              <a:t>Teachers who vary their teaching styles after learning about personality type often find they can motivate and teach a wider range of students, because they are appealing to all preferences</a:t>
            </a:r>
            <a:r>
              <a:rPr lang="en-US" altLang="en-US" sz="800">
                <a:latin typeface="Arial" panose="020B0604020202020204" pitchFamily="34" charset="0"/>
                <a:cs typeface="Arial" panose="020B0604020202020204" pitchFamily="34" charset="0"/>
              </a:rPr>
              <a:t>.  </a:t>
            </a:r>
          </a:p>
          <a:p>
            <a:pPr eaLnBrk="1" hangingPunct="1">
              <a:lnSpc>
                <a:spcPct val="90000"/>
              </a:lnSpc>
            </a:pPr>
            <a:endParaRPr lang="en-US" altLang="en-US" sz="800">
              <a:latin typeface="Arial" panose="020B0604020202020204" pitchFamily="34" charset="0"/>
              <a:cs typeface="Arial" panose="020B0604020202020204" pitchFamily="34" charset="0"/>
            </a:endParaRPr>
          </a:p>
          <a:p>
            <a:pPr eaLnBrk="1" hangingPunct="1">
              <a:lnSpc>
                <a:spcPct val="90000"/>
              </a:lnSpc>
            </a:pPr>
            <a:r>
              <a:rPr lang="en-US" altLang="en-US" sz="800">
                <a:latin typeface="Arial" panose="020B0604020202020204" pitchFamily="34" charset="0"/>
                <a:cs typeface="Arial" panose="020B0604020202020204" pitchFamily="34" charset="0"/>
              </a:rPr>
              <a:t>When students and teachers disagree, knowledge can help both to recognize the validity of the other person’s preference, while accepting that the teacher is in charge</a:t>
            </a:r>
            <a:r>
              <a:rPr lang="en-US" altLang="en-US" sz="800" b="1">
                <a:latin typeface="Arial" panose="020B0604020202020204" pitchFamily="34" charset="0"/>
                <a:cs typeface="Arial" panose="020B0604020202020204" pitchFamily="34" charset="0"/>
              </a:rPr>
              <a:t>.  Instead of labeling the student as “misbehaving” or the teacher as “unreasonable,” differences better are understood and respected</a:t>
            </a:r>
            <a:r>
              <a:rPr lang="en-US" altLang="en-US" sz="800">
                <a:latin typeface="Arial" panose="020B0604020202020204" pitchFamily="34" charset="0"/>
                <a:cs typeface="Arial" panose="020B0604020202020204" pitchFamily="34" charset="0"/>
              </a:rPr>
              <a:t>. </a:t>
            </a:r>
          </a:p>
          <a:p>
            <a:pPr eaLnBrk="1" hangingPunct="1">
              <a:lnSpc>
                <a:spcPct val="90000"/>
              </a:lnSpc>
            </a:pPr>
            <a:endParaRPr lang="en-US" altLang="en-US" sz="800" b="1">
              <a:latin typeface="Arial" panose="020B0604020202020204" pitchFamily="34" charset="0"/>
              <a:cs typeface="Arial" panose="020B0604020202020204" pitchFamily="34" charset="0"/>
            </a:endParaRPr>
          </a:p>
          <a:p>
            <a:pPr eaLnBrk="1" hangingPunct="1">
              <a:lnSpc>
                <a:spcPct val="90000"/>
              </a:lnSpc>
            </a:pPr>
            <a:r>
              <a:rPr lang="en-US" altLang="en-US" sz="1000" b="1">
                <a:latin typeface="Arial" panose="020B0604020202020204" pitchFamily="34" charset="0"/>
                <a:cs typeface="Arial" panose="020B0604020202020204" pitchFamily="34" charset="0"/>
              </a:rPr>
              <a:t>Favorite world:</a:t>
            </a:r>
            <a:r>
              <a:rPr lang="en-US" altLang="en-US" sz="1000">
                <a:latin typeface="Arial" panose="020B0604020202020204" pitchFamily="34" charset="0"/>
                <a:cs typeface="Arial" panose="020B0604020202020204" pitchFamily="34" charset="0"/>
              </a:rPr>
              <a:t> Do you prefer to focus on the outer world or on your own inner world? This is called </a:t>
            </a:r>
            <a:r>
              <a:rPr lang="en-US" altLang="en-US" sz="1000" u="sng">
                <a:latin typeface="Arial" panose="020B0604020202020204" pitchFamily="34" charset="0"/>
                <a:cs typeface="Arial" panose="020B0604020202020204" pitchFamily="34" charset="0"/>
                <a:hlinkClick r:id="rId4" tooltip="Link to Extraversion or Introversion"/>
                <a:hlinkMouseOver r:id="rId5" action="ppaction://hlinkfile"/>
              </a:rPr>
              <a:t>Extraversion (E) or Introversion (I)</a:t>
            </a:r>
            <a:r>
              <a:rPr lang="en-US" altLang="en-US" sz="1000">
                <a:latin typeface="Arial" panose="020B0604020202020204" pitchFamily="34" charset="0"/>
                <a:cs typeface="Arial" panose="020B0604020202020204" pitchFamily="34" charset="0"/>
              </a:rPr>
              <a:t>.</a:t>
            </a:r>
          </a:p>
          <a:p>
            <a:pPr eaLnBrk="1" hangingPunct="1">
              <a:lnSpc>
                <a:spcPct val="90000"/>
              </a:lnSpc>
            </a:pPr>
            <a:endParaRPr lang="en-US" altLang="en-US" sz="1000" b="1">
              <a:latin typeface="Arial" panose="020B0604020202020204" pitchFamily="34" charset="0"/>
              <a:cs typeface="Arial" panose="020B0604020202020204" pitchFamily="34" charset="0"/>
            </a:endParaRPr>
          </a:p>
          <a:p>
            <a:pPr eaLnBrk="1" hangingPunct="1">
              <a:lnSpc>
                <a:spcPct val="90000"/>
              </a:lnSpc>
            </a:pPr>
            <a:r>
              <a:rPr lang="en-US" altLang="en-US" sz="1000" b="1">
                <a:latin typeface="Arial" panose="020B0604020202020204" pitchFamily="34" charset="0"/>
                <a:cs typeface="Arial" panose="020B0604020202020204" pitchFamily="34" charset="0"/>
              </a:rPr>
              <a:t>Information:</a:t>
            </a:r>
            <a:r>
              <a:rPr lang="en-US" altLang="en-US" sz="1000">
                <a:latin typeface="Arial" panose="020B0604020202020204" pitchFamily="34" charset="0"/>
                <a:cs typeface="Arial" panose="020B0604020202020204" pitchFamily="34" charset="0"/>
              </a:rPr>
              <a:t> Do you prefer to focus on the basic information you take in or do you prefer to interpret and add meaning? This is called </a:t>
            </a:r>
            <a:r>
              <a:rPr lang="en-US" altLang="en-US" sz="1000" u="sng">
                <a:latin typeface="Arial" panose="020B0604020202020204" pitchFamily="34" charset="0"/>
                <a:cs typeface="Arial" panose="020B0604020202020204" pitchFamily="34" charset="0"/>
                <a:hlinkClick r:id="rId6" tooltip="Link to Sensing or Intuition"/>
                <a:hlinkMouseOver r:id="rId7" action="ppaction://hlinkfile"/>
              </a:rPr>
              <a:t>Sensing (S) or Intuition (N)</a:t>
            </a:r>
            <a:r>
              <a:rPr lang="en-US" altLang="en-US" sz="1000">
                <a:latin typeface="Arial" panose="020B0604020202020204" pitchFamily="34" charset="0"/>
                <a:cs typeface="Arial" panose="020B0604020202020204" pitchFamily="34" charset="0"/>
              </a:rPr>
              <a:t>. </a:t>
            </a:r>
          </a:p>
          <a:p>
            <a:pPr eaLnBrk="1" hangingPunct="1">
              <a:lnSpc>
                <a:spcPct val="90000"/>
              </a:lnSpc>
            </a:pPr>
            <a:endParaRPr lang="en-US" altLang="en-US" sz="1000" b="1">
              <a:latin typeface="Arial" panose="020B0604020202020204" pitchFamily="34" charset="0"/>
              <a:cs typeface="Arial" panose="020B0604020202020204" pitchFamily="34" charset="0"/>
            </a:endParaRPr>
          </a:p>
          <a:p>
            <a:pPr eaLnBrk="1" hangingPunct="1">
              <a:lnSpc>
                <a:spcPct val="90000"/>
              </a:lnSpc>
            </a:pPr>
            <a:r>
              <a:rPr lang="en-US" altLang="en-US" sz="1000" b="1">
                <a:latin typeface="Arial" panose="020B0604020202020204" pitchFamily="34" charset="0"/>
                <a:cs typeface="Arial" panose="020B0604020202020204" pitchFamily="34" charset="0"/>
              </a:rPr>
              <a:t>Decisions:</a:t>
            </a:r>
            <a:r>
              <a:rPr lang="en-US" altLang="en-US" sz="1000">
                <a:latin typeface="Arial" panose="020B0604020202020204" pitchFamily="34" charset="0"/>
                <a:cs typeface="Arial" panose="020B0604020202020204" pitchFamily="34" charset="0"/>
              </a:rPr>
              <a:t> When making decisions, do you prefer to first look at logic and consistency or first look at the people and special circumstances? This is called </a:t>
            </a:r>
            <a:r>
              <a:rPr lang="en-US" altLang="en-US" sz="1000" u="sng">
                <a:latin typeface="Arial" panose="020B0604020202020204" pitchFamily="34" charset="0"/>
                <a:cs typeface="Arial" panose="020B0604020202020204" pitchFamily="34" charset="0"/>
                <a:hlinkClick r:id="rId8" tooltip="Link to Thinking or Feeling"/>
                <a:hlinkMouseOver r:id="rId9" action="ppaction://hlinkfile"/>
              </a:rPr>
              <a:t>Thinking (T) or Feeling (F)</a:t>
            </a:r>
            <a:r>
              <a:rPr lang="en-US" altLang="en-US" sz="1000">
                <a:latin typeface="Arial" panose="020B0604020202020204" pitchFamily="34" charset="0"/>
                <a:cs typeface="Arial" panose="020B0604020202020204" pitchFamily="34" charset="0"/>
              </a:rPr>
              <a:t>. </a:t>
            </a:r>
          </a:p>
          <a:p>
            <a:pPr eaLnBrk="1" hangingPunct="1">
              <a:lnSpc>
                <a:spcPct val="90000"/>
              </a:lnSpc>
            </a:pPr>
            <a:endParaRPr lang="en-US" altLang="en-US" sz="1000" b="1">
              <a:latin typeface="Arial" panose="020B0604020202020204" pitchFamily="34" charset="0"/>
              <a:cs typeface="Arial" panose="020B0604020202020204" pitchFamily="34" charset="0"/>
            </a:endParaRPr>
          </a:p>
          <a:p>
            <a:pPr eaLnBrk="1" hangingPunct="1">
              <a:lnSpc>
                <a:spcPct val="90000"/>
              </a:lnSpc>
            </a:pPr>
            <a:r>
              <a:rPr lang="en-US" altLang="en-US" sz="1000" b="1">
                <a:latin typeface="Arial" panose="020B0604020202020204" pitchFamily="34" charset="0"/>
                <a:cs typeface="Arial" panose="020B0604020202020204" pitchFamily="34" charset="0"/>
              </a:rPr>
              <a:t>Structure</a:t>
            </a:r>
            <a:r>
              <a:rPr lang="en-US" altLang="en-US" sz="1000">
                <a:latin typeface="Arial" panose="020B0604020202020204" pitchFamily="34" charset="0"/>
                <a:cs typeface="Arial" panose="020B0604020202020204" pitchFamily="34" charset="0"/>
              </a:rPr>
              <a:t>: In dealing with the outside world, do you prefer to get things decided or do you prefer to stay open to new information and options? This is called </a:t>
            </a:r>
            <a:r>
              <a:rPr lang="en-US" altLang="en-US" sz="1000" u="sng">
                <a:latin typeface="Arial" panose="020B0604020202020204" pitchFamily="34" charset="0"/>
                <a:cs typeface="Arial" panose="020B0604020202020204" pitchFamily="34" charset="0"/>
                <a:hlinkClick r:id="rId10" tooltip="Link to Judging or Perceiving"/>
                <a:hlinkMouseOver r:id="rId11" action="ppaction://hlinkfile"/>
              </a:rPr>
              <a:t>Judging (J) or Perceiving (P)</a:t>
            </a:r>
            <a:r>
              <a:rPr lang="en-US" altLang="en-US" sz="1000">
                <a:latin typeface="Arial" panose="020B0604020202020204" pitchFamily="34" charset="0"/>
                <a:cs typeface="Arial" panose="020B0604020202020204" pitchFamily="34" charset="0"/>
              </a:rPr>
              <a:t>. </a:t>
            </a:r>
          </a:p>
          <a:p>
            <a:pPr eaLnBrk="1" hangingPunct="1">
              <a:lnSpc>
                <a:spcPct val="90000"/>
              </a:lnSpc>
            </a:pPr>
            <a:endParaRPr lang="en-US" altLang="en-US" sz="1000" b="1">
              <a:latin typeface="Arial" panose="020B0604020202020204" pitchFamily="34" charset="0"/>
              <a:cs typeface="Arial" panose="020B0604020202020204" pitchFamily="34" charset="0"/>
            </a:endParaRPr>
          </a:p>
          <a:p>
            <a:pPr eaLnBrk="1" hangingPunct="1">
              <a:lnSpc>
                <a:spcPct val="90000"/>
              </a:lnSpc>
            </a:pPr>
            <a:r>
              <a:rPr lang="en-US" altLang="en-US" sz="1000" b="1">
                <a:latin typeface="Arial" panose="020B0604020202020204" pitchFamily="34" charset="0"/>
                <a:cs typeface="Arial" panose="020B0604020202020204" pitchFamily="34" charset="0"/>
              </a:rPr>
              <a:t>Your Personality Type:</a:t>
            </a:r>
            <a:r>
              <a:rPr lang="en-US" altLang="en-US" sz="1000">
                <a:latin typeface="Arial" panose="020B0604020202020204" pitchFamily="34" charset="0"/>
                <a:cs typeface="Arial" panose="020B0604020202020204" pitchFamily="34" charset="0"/>
              </a:rPr>
              <a:t> When you decide on your preference in each category, you have </a:t>
            </a:r>
            <a:r>
              <a:rPr lang="en-US" altLang="en-US" sz="1000" u="sng">
                <a:latin typeface="Arial" panose="020B0604020202020204" pitchFamily="34" charset="0"/>
                <a:cs typeface="Arial" panose="020B0604020202020204" pitchFamily="34" charset="0"/>
                <a:hlinkClick r:id="rId12" tooltip="Link to Your Personality Type"/>
                <a:hlinkMouseOver r:id="rId13" action="ppaction://hlinkfile"/>
              </a:rPr>
              <a:t>your own personality type</a:t>
            </a:r>
            <a:r>
              <a:rPr lang="en-US" altLang="en-US" sz="1000">
                <a:latin typeface="Arial" panose="020B0604020202020204" pitchFamily="34" charset="0"/>
                <a:cs typeface="Arial" panose="020B0604020202020204" pitchFamily="34" charset="0"/>
              </a:rPr>
              <a:t>, which can be expressed as a code with four letters.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3C250396-9BCF-892C-EB80-14351A4E584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B1AB99D9-0D15-444E-9A35-8A2196339361}" type="slidenum">
              <a:rPr lang="en-US" altLang="en-US" smtClean="0"/>
              <a:pPr>
                <a:spcBef>
                  <a:spcPct val="0"/>
                </a:spcBef>
              </a:pPr>
              <a:t>21</a:t>
            </a:fld>
            <a:endParaRPr lang="en-US" altLang="en-US"/>
          </a:p>
        </p:txBody>
      </p:sp>
      <p:sp>
        <p:nvSpPr>
          <p:cNvPr id="58371" name="Rectangle 2">
            <a:extLst>
              <a:ext uri="{FF2B5EF4-FFF2-40B4-BE49-F238E27FC236}">
                <a16:creationId xmlns:a16="http://schemas.microsoft.com/office/drawing/2014/main" id="{EA36D66C-C5C9-0142-7B51-3F7EC600EB42}"/>
              </a:ext>
            </a:extLst>
          </p:cNvPr>
          <p:cNvSpPr>
            <a:spLocks noRot="1" noChangeArrowheads="1" noTextEdit="1"/>
          </p:cNvSpPr>
          <p:nvPr>
            <p:ph type="sldImg"/>
          </p:nvPr>
        </p:nvSpPr>
        <p:spPr>
          <a:ln/>
        </p:spPr>
      </p:sp>
      <p:sp>
        <p:nvSpPr>
          <p:cNvPr id="87044" name="Rectangle 3">
            <a:extLst>
              <a:ext uri="{FF2B5EF4-FFF2-40B4-BE49-F238E27FC236}">
                <a16:creationId xmlns:a16="http://schemas.microsoft.com/office/drawing/2014/main" id="{884BE40F-BF25-C6B5-49E6-A77EF3B4E950}"/>
              </a:ext>
            </a:extLst>
          </p:cNvPr>
          <p:cNvSpPr>
            <a:spLocks noGrp="1" noChangeArrowheads="1"/>
          </p:cNvSpPr>
          <p:nvPr>
            <p:ph type="body" idx="1"/>
          </p:nvPr>
        </p:nvSpPr>
        <p:spPr>
          <a:ln/>
        </p:spPr>
        <p:txBody>
          <a:bodyPr/>
          <a:lstStyle/>
          <a:p>
            <a:pPr eaLnBrk="1" hangingPunct="1">
              <a:defRPr/>
            </a:pPr>
            <a:r>
              <a:rPr lang="en-US" dirty="0"/>
              <a:t>1. Make Sure Your Adult Students Understand “Why” </a:t>
            </a:r>
          </a:p>
          <a:p>
            <a:pPr lvl="1" eaLnBrk="1" hangingPunct="1">
              <a:defRPr/>
            </a:pPr>
            <a:r>
              <a:rPr lang="en-US" dirty="0"/>
              <a:t>Lesson on infection control/hand washing</a:t>
            </a:r>
          </a:p>
          <a:p>
            <a:pPr lvl="1" eaLnBrk="1" hangingPunct="1">
              <a:defRPr/>
            </a:pPr>
            <a:r>
              <a:rPr lang="en-US" dirty="0"/>
              <a:t>What are the “why’s”</a:t>
            </a:r>
          </a:p>
          <a:p>
            <a:pPr lvl="2" eaLnBrk="1" hangingPunct="1">
              <a:defRPr/>
            </a:pPr>
            <a:r>
              <a:rPr lang="en-US" dirty="0"/>
              <a:t>In the work environment</a:t>
            </a:r>
          </a:p>
          <a:p>
            <a:pPr lvl="2" eaLnBrk="1" hangingPunct="1">
              <a:defRPr/>
            </a:pPr>
            <a:r>
              <a:rPr lang="en-US" dirty="0"/>
              <a:t>At home</a:t>
            </a:r>
          </a:p>
          <a:p>
            <a:pPr lvl="2" eaLnBrk="1" hangingPunct="1">
              <a:defRPr/>
            </a:pPr>
            <a:r>
              <a:rPr lang="en-US" dirty="0"/>
              <a:t>In the community</a:t>
            </a:r>
          </a:p>
          <a:p>
            <a:pPr marL="230188" indent="-230188" eaLnBrk="1" hangingPunct="1">
              <a:defRPr/>
            </a:pPr>
            <a:r>
              <a:rPr lang="en-US" altLang="en-US" dirty="0">
                <a:latin typeface="Arial" panose="020B0604020202020204" pitchFamily="34" charset="0"/>
                <a:cs typeface="Arial" panose="020B0604020202020204" pitchFamily="34" charset="0"/>
              </a:rPr>
              <a:t> </a:t>
            </a:r>
          </a:p>
          <a:p>
            <a:pPr marL="230188" indent="-230188" eaLnBrk="1" hangingPunct="1">
              <a:defRPr/>
            </a:pPr>
            <a:r>
              <a:rPr lang="en-US" altLang="en-US" dirty="0">
                <a:latin typeface="Arial" panose="020B0604020202020204" pitchFamily="34" charset="0"/>
                <a:cs typeface="Arial" panose="020B0604020202020204" pitchFamily="34" charset="0"/>
              </a:rPr>
              <a:t>2. </a:t>
            </a:r>
            <a:r>
              <a:rPr lang="en-US" sz="2800" dirty="0"/>
              <a:t>Assure students have freedom to learn in their own way or style of learning</a:t>
            </a:r>
          </a:p>
          <a:p>
            <a:pPr lvl="1" eaLnBrk="1" hangingPunct="1">
              <a:defRPr/>
            </a:pPr>
            <a:r>
              <a:rPr lang="en-US" sz="2400" dirty="0"/>
              <a:t>Show them photographs of bacteria</a:t>
            </a:r>
          </a:p>
          <a:p>
            <a:pPr lvl="2" eaLnBrk="1" hangingPunct="1">
              <a:defRPr/>
            </a:pPr>
            <a:r>
              <a:rPr lang="en-US" sz="2000" dirty="0"/>
              <a:t>Use a microscope of scrapings from under a fingernail</a:t>
            </a:r>
          </a:p>
          <a:p>
            <a:pPr lvl="1" eaLnBrk="1" hangingPunct="1">
              <a:defRPr/>
            </a:pPr>
            <a:r>
              <a:rPr lang="en-US" sz="2400" dirty="0"/>
              <a:t>Tell them about </a:t>
            </a:r>
          </a:p>
          <a:p>
            <a:pPr lvl="2" eaLnBrk="1" hangingPunct="1">
              <a:defRPr/>
            </a:pPr>
            <a:r>
              <a:rPr lang="en-US" sz="2000" dirty="0"/>
              <a:t>Spread of infection-vectors </a:t>
            </a:r>
          </a:p>
          <a:p>
            <a:pPr lvl="2" eaLnBrk="1" hangingPunct="1">
              <a:defRPr/>
            </a:pPr>
            <a:r>
              <a:rPr lang="en-US" sz="2000" dirty="0"/>
              <a:t>Result of thorough handwashing</a:t>
            </a:r>
          </a:p>
          <a:p>
            <a:pPr lvl="1" eaLnBrk="1" hangingPunct="1">
              <a:defRPr/>
            </a:pPr>
            <a:r>
              <a:rPr lang="en-US" sz="2400" dirty="0"/>
              <a:t>Let them practice and observe one another</a:t>
            </a:r>
          </a:p>
          <a:p>
            <a:pPr lvl="2" eaLnBrk="1" hangingPunct="1">
              <a:defRPr/>
            </a:pPr>
            <a:r>
              <a:rPr lang="en-US" sz="2000" dirty="0"/>
              <a:t>Test for effective skills</a:t>
            </a:r>
          </a:p>
          <a:p>
            <a:pPr marL="230188" indent="-230188" eaLnBrk="1" hangingPunct="1">
              <a:defRPr/>
            </a:pPr>
            <a:r>
              <a:rPr lang="en-US" altLang="en-US" sz="2000" dirty="0">
                <a:latin typeface="Arial" panose="020B0604020202020204" pitchFamily="34" charset="0"/>
                <a:cs typeface="Arial" panose="020B0604020202020204" pitchFamily="34" charset="0"/>
              </a:rPr>
              <a:t>Use Teepa Snow videos to teach about dementia.</a:t>
            </a:r>
          </a:p>
          <a:p>
            <a:pPr marL="230188" indent="-230188" eaLnBrk="1" hangingPunct="1">
              <a:defRPr/>
            </a:pPr>
            <a:r>
              <a:rPr lang="en-US" altLang="en-US" sz="2000" dirty="0">
                <a:latin typeface="Arial" panose="020B0604020202020204" pitchFamily="34" charset="0"/>
                <a:cs typeface="Arial" panose="020B0604020202020204" pitchFamily="34" charset="0"/>
              </a:rPr>
              <a:t>	Hand in Hand video’s  palm to palm techniques to reduce pain to calm resident’s down</a:t>
            </a:r>
          </a:p>
          <a:p>
            <a:pPr marL="230188" indent="-230188" eaLnBrk="1" hangingPunct="1">
              <a:defRPr/>
            </a:pPr>
            <a:endParaRPr lang="en-US" altLang="en-US" sz="2000" dirty="0">
              <a:latin typeface="Arial" panose="020B0604020202020204" pitchFamily="34" charset="0"/>
              <a:cs typeface="Arial" panose="020B0604020202020204" pitchFamily="34" charset="0"/>
            </a:endParaRPr>
          </a:p>
          <a:p>
            <a:pPr marL="230188" indent="-230188" eaLnBrk="1" hangingPunct="1">
              <a:defRPr/>
            </a:pPr>
            <a:r>
              <a:rPr lang="en-US" altLang="en-US" sz="2000" dirty="0">
                <a:latin typeface="Arial" panose="020B0604020202020204" pitchFamily="34" charset="0"/>
                <a:cs typeface="Arial" panose="020B0604020202020204" pitchFamily="34" charset="0"/>
              </a:rPr>
              <a:t>Show Cal Stat Rap</a:t>
            </a:r>
          </a:p>
          <a:p>
            <a:pPr lvl="2" eaLnBrk="1" hangingPunct="1">
              <a:defRPr/>
            </a:pPr>
            <a:endParaRPr lang="en-US" sz="2000" dirty="0"/>
          </a:p>
          <a:p>
            <a:pPr eaLnBrk="1" hangingPunct="1">
              <a:defRPr/>
            </a:pPr>
            <a:r>
              <a:rPr lang="en-US" altLang="en-US" dirty="0">
                <a:latin typeface="Arial" panose="020B0604020202020204" pitchFamily="34" charset="0"/>
                <a:cs typeface="Arial" panose="020B0604020202020204" pitchFamily="34" charset="0"/>
              </a:rPr>
              <a:t>3.</a:t>
            </a:r>
            <a:r>
              <a:rPr lang="en-US" dirty="0"/>
              <a:t> Assure learning is experiential</a:t>
            </a:r>
          </a:p>
          <a:p>
            <a:pPr lvl="1" eaLnBrk="1" hangingPunct="1">
              <a:defRPr/>
            </a:pPr>
            <a:r>
              <a:rPr lang="en-US" dirty="0"/>
              <a:t>Get the students involved</a:t>
            </a:r>
          </a:p>
          <a:p>
            <a:pPr lvl="2" eaLnBrk="1" hangingPunct="1">
              <a:defRPr/>
            </a:pPr>
            <a:r>
              <a:rPr lang="en-US" dirty="0"/>
              <a:t>Role playing</a:t>
            </a:r>
          </a:p>
          <a:p>
            <a:pPr lvl="2" eaLnBrk="1" hangingPunct="1">
              <a:defRPr/>
            </a:pPr>
            <a:r>
              <a:rPr lang="en-US" dirty="0"/>
              <a:t>Providing care to one another prior to going to the units to care for the residents</a:t>
            </a:r>
          </a:p>
          <a:p>
            <a:pPr lvl="3" eaLnBrk="1" hangingPunct="1">
              <a:defRPr/>
            </a:pPr>
            <a:r>
              <a:rPr lang="en-US" dirty="0"/>
              <a:t>Feeding practice</a:t>
            </a:r>
          </a:p>
          <a:p>
            <a:pPr lvl="2" eaLnBrk="1" hangingPunct="1">
              <a:defRPr/>
            </a:pPr>
            <a:r>
              <a:rPr lang="en-US" dirty="0"/>
              <a:t>Sensitivity training</a:t>
            </a:r>
          </a:p>
          <a:p>
            <a:pPr marL="230188" indent="-230188" eaLnBrk="1" hangingPunct="1">
              <a:defRPr/>
            </a:pPr>
            <a:r>
              <a:rPr lang="en-US" altLang="en-US" dirty="0">
                <a:latin typeface="Arial" panose="020B0604020202020204" pitchFamily="34" charset="0"/>
                <a:cs typeface="Arial" panose="020B0604020202020204" pitchFamily="34" charset="0"/>
              </a:rPr>
              <a:t>Experience can take many forms. </a:t>
            </a:r>
            <a:r>
              <a:rPr lang="en-US" altLang="en-US" b="1" dirty="0">
                <a:latin typeface="Arial" panose="020B0604020202020204" pitchFamily="34" charset="0"/>
                <a:cs typeface="Arial" panose="020B0604020202020204" pitchFamily="34" charset="0"/>
              </a:rPr>
              <a:t>Any activity that gets your students involved helps makes the learning experiential</a:t>
            </a:r>
            <a:r>
              <a:rPr lang="en-US" altLang="en-US" dirty="0">
                <a:latin typeface="Arial" panose="020B0604020202020204" pitchFamily="34" charset="0"/>
                <a:cs typeface="Arial" panose="020B0604020202020204" pitchFamily="34" charset="0"/>
              </a:rPr>
              <a:t>. </a:t>
            </a:r>
          </a:p>
          <a:p>
            <a:pPr marL="230188" indent="-230188" eaLnBrk="1" hangingPunct="1">
              <a:defRPr/>
            </a:pPr>
            <a:r>
              <a:rPr lang="en-US" altLang="en-US" dirty="0">
                <a:latin typeface="Arial" panose="020B0604020202020204" pitchFamily="34" charset="0"/>
                <a:cs typeface="Arial" panose="020B0604020202020204" pitchFamily="34" charset="0"/>
              </a:rPr>
              <a:t>This includes small group discussions, experiments, role playing, skits, building something at their table or desk, writing or </a:t>
            </a:r>
            <a:r>
              <a:rPr lang="en-US" altLang="en-US" dirty="0">
                <a:latin typeface="Arial" panose="020B0604020202020204" pitchFamily="34" charset="0"/>
                <a:cs typeface="Arial" panose="020B0604020202020204" pitchFamily="34" charset="0"/>
                <a:hlinkClick r:id="rId3"/>
              </a:rPr>
              <a:t>drawing</a:t>
            </a:r>
            <a:r>
              <a:rPr lang="en-US" altLang="en-US" dirty="0">
                <a:latin typeface="Arial" panose="020B0604020202020204" pitchFamily="34" charset="0"/>
                <a:cs typeface="Arial" panose="020B0604020202020204" pitchFamily="34" charset="0"/>
              </a:rPr>
              <a:t> something specific – activity of any kind. Activities also keep people energized, especially activities that involve getting up and moving about. </a:t>
            </a:r>
          </a:p>
          <a:p>
            <a:pPr marL="230188" indent="-230188" eaLnBrk="1" hangingPunct="1">
              <a:defRPr/>
            </a:pPr>
            <a:endParaRPr lang="en-US" altLang="en-US" b="1" dirty="0">
              <a:latin typeface="Arial" panose="020B0604020202020204" pitchFamily="34" charset="0"/>
              <a:cs typeface="Arial" panose="020B0604020202020204" pitchFamily="34" charset="0"/>
            </a:endParaRPr>
          </a:p>
          <a:p>
            <a:pPr lvl="1" eaLnBrk="1" hangingPunct="1">
              <a:defRPr/>
            </a:pPr>
            <a:r>
              <a:rPr lang="en-US" altLang="en-US" b="1" dirty="0">
                <a:latin typeface="Arial" panose="020B0604020202020204" pitchFamily="34" charset="0"/>
                <a:cs typeface="Arial" panose="020B0604020202020204" pitchFamily="34" charset="0"/>
              </a:rPr>
              <a:t>The other aspect of this principle is honoring the life experiences your students bring to the classroom</a:t>
            </a:r>
            <a:r>
              <a:rPr lang="en-US" altLang="en-US" dirty="0">
                <a:latin typeface="Arial" panose="020B0604020202020204" pitchFamily="34" charset="0"/>
                <a:cs typeface="Arial" panose="020B0604020202020204" pitchFamily="34" charset="0"/>
              </a:rPr>
              <a:t>. -</a:t>
            </a:r>
            <a:r>
              <a:rPr lang="en-US" dirty="0"/>
              <a:t>Honor life experiences</a:t>
            </a:r>
            <a:endParaRPr lang="en-US" altLang="en-US" dirty="0">
              <a:latin typeface="Arial" panose="020B0604020202020204" pitchFamily="34" charset="0"/>
              <a:cs typeface="Arial" panose="020B0604020202020204" pitchFamily="34" charset="0"/>
            </a:endParaRPr>
          </a:p>
          <a:p>
            <a:pPr marL="230188" indent="-230188" eaLnBrk="1" hangingPunct="1">
              <a:defRPr/>
            </a:pPr>
            <a:r>
              <a:rPr lang="en-US" altLang="en-US" dirty="0">
                <a:latin typeface="Arial" panose="020B0604020202020204" pitchFamily="34" charset="0"/>
                <a:cs typeface="Arial" panose="020B0604020202020204" pitchFamily="34" charset="0"/>
              </a:rPr>
              <a:t>Be sure to </a:t>
            </a:r>
            <a:r>
              <a:rPr lang="en-US" altLang="en-US" b="1" dirty="0">
                <a:latin typeface="Arial" panose="020B0604020202020204" pitchFamily="34" charset="0"/>
                <a:cs typeface="Arial" panose="020B0604020202020204" pitchFamily="34" charset="0"/>
              </a:rPr>
              <a:t>tap into that wealth of </a:t>
            </a:r>
            <a:r>
              <a:rPr lang="en-US" altLang="en-US" b="1" dirty="0">
                <a:latin typeface="Arial" panose="020B0604020202020204" pitchFamily="34" charset="0"/>
                <a:cs typeface="Arial" panose="020B0604020202020204" pitchFamily="34" charset="0"/>
                <a:hlinkClick r:id="rId4"/>
              </a:rPr>
              <a:t>wisdom</a:t>
            </a:r>
            <a:r>
              <a:rPr lang="en-US" altLang="en-US" b="1" dirty="0">
                <a:latin typeface="Arial" panose="020B0604020202020204" pitchFamily="34" charset="0"/>
                <a:cs typeface="Arial" panose="020B0604020202020204" pitchFamily="34" charset="0"/>
              </a:rPr>
              <a:t> </a:t>
            </a:r>
            <a:r>
              <a:rPr lang="en-US" altLang="en-US" dirty="0">
                <a:latin typeface="Arial" panose="020B0604020202020204" pitchFamily="34" charset="0"/>
                <a:cs typeface="Arial" panose="020B0604020202020204" pitchFamily="34" charset="0"/>
              </a:rPr>
              <a:t>whenever it’s appropriate. You’ll have to be a good timekeeper because people can talk for hours when asked for personal experiences, but the extra facilitation needed will be well worth the gems your students have to share. </a:t>
            </a:r>
          </a:p>
          <a:p>
            <a:pPr lvl="2" eaLnBrk="1" hangingPunct="1">
              <a:defRPr/>
            </a:pPr>
            <a:endParaRPr lang="en-US" altLang="en-US" dirty="0">
              <a:latin typeface="Arial" panose="020B0604020202020204" pitchFamily="34" charset="0"/>
              <a:cs typeface="Arial" panose="020B0604020202020204" pitchFamily="34" charset="0"/>
            </a:endParaRPr>
          </a:p>
          <a:p>
            <a:pPr marL="230188" indent="-230188" eaLnBrk="1" hangingPunct="1">
              <a:defRPr/>
            </a:pPr>
            <a:endParaRPr lang="en-US" altLang="en-US" dirty="0">
              <a:latin typeface="Arial" panose="020B0604020202020204" pitchFamily="34" charset="0"/>
              <a:cs typeface="Arial" panose="020B0604020202020204" pitchFamily="34" charset="0"/>
            </a:endParaRPr>
          </a:p>
          <a:p>
            <a:pPr marL="230188" indent="-230188" eaLnBrk="1" hangingPunct="1">
              <a:defRPr/>
            </a:pPr>
            <a:r>
              <a:rPr lang="en-US" altLang="en-US" dirty="0">
                <a:latin typeface="Arial" panose="020B0604020202020204" pitchFamily="34" charset="0"/>
                <a:cs typeface="Arial" panose="020B0604020202020204" pitchFamily="34" charset="0"/>
              </a:rPr>
              <a:t>4. Assure the time is right for them to learn. – what does this mean? “When the student is ready, the teacher appears” is a </a:t>
            </a:r>
            <a:r>
              <a:rPr lang="en-US" altLang="en-US" dirty="0">
                <a:latin typeface="Arial" panose="020B0604020202020204" pitchFamily="34" charset="0"/>
                <a:cs typeface="Arial" panose="020B0604020202020204" pitchFamily="34" charset="0"/>
                <a:hlinkClick r:id="rId5"/>
              </a:rPr>
              <a:t>Buddhist</a:t>
            </a:r>
            <a:r>
              <a:rPr lang="en-US" altLang="en-US" dirty="0">
                <a:latin typeface="Arial" panose="020B0604020202020204" pitchFamily="34" charset="0"/>
                <a:cs typeface="Arial" panose="020B0604020202020204" pitchFamily="34" charset="0"/>
              </a:rPr>
              <a:t> proverb packed with wisdom. </a:t>
            </a:r>
            <a:endParaRPr lang="en-US" dirty="0"/>
          </a:p>
          <a:p>
            <a:pPr lvl="1" eaLnBrk="1" hangingPunct="1">
              <a:lnSpc>
                <a:spcPct val="90000"/>
              </a:lnSpc>
              <a:defRPr/>
            </a:pPr>
            <a:r>
              <a:rPr lang="en-US" sz="2700" dirty="0"/>
              <a:t>Your students had their first morning on the unit feeding the residents and giving bed baths</a:t>
            </a:r>
          </a:p>
          <a:p>
            <a:pPr lvl="1" eaLnBrk="1" hangingPunct="1">
              <a:lnSpc>
                <a:spcPct val="90000"/>
              </a:lnSpc>
              <a:defRPr/>
            </a:pPr>
            <a:r>
              <a:rPr lang="en-US" sz="2700" dirty="0"/>
              <a:t>Your lesson plan for the afternoon is “The Respiratory System”</a:t>
            </a:r>
          </a:p>
          <a:p>
            <a:pPr lvl="1" eaLnBrk="1" hangingPunct="1">
              <a:lnSpc>
                <a:spcPct val="90000"/>
              </a:lnSpc>
              <a:defRPr/>
            </a:pPr>
            <a:r>
              <a:rPr lang="en-US" sz="2700" dirty="0"/>
              <a:t>As you begin your lecture, you find the students are not focused on what you are saying</a:t>
            </a:r>
          </a:p>
          <a:p>
            <a:pPr lvl="1" eaLnBrk="1" hangingPunct="1">
              <a:lnSpc>
                <a:spcPct val="90000"/>
              </a:lnSpc>
              <a:defRPr/>
            </a:pPr>
            <a:r>
              <a:rPr lang="en-US" sz="2700" dirty="0"/>
              <a:t>What are the potential issues here?</a:t>
            </a:r>
          </a:p>
          <a:p>
            <a:pPr marL="230188" indent="-230188" eaLnBrk="1" hangingPunct="1">
              <a:defRPr/>
            </a:pPr>
            <a:r>
              <a:rPr lang="en-US" altLang="en-US" sz="2800" b="1" dirty="0">
                <a:latin typeface="Arial" panose="020B0604020202020204" pitchFamily="34" charset="0"/>
                <a:cs typeface="Arial" panose="020B0604020202020204" pitchFamily="34" charset="0"/>
              </a:rPr>
              <a:t>No matter how hard a teacher tries, if the student isn’t ready to learn, chances are good he or she won’t</a:t>
            </a:r>
            <a:r>
              <a:rPr lang="en-US" altLang="en-US" sz="2800" dirty="0">
                <a:latin typeface="Arial" panose="020B0604020202020204" pitchFamily="34" charset="0"/>
                <a:cs typeface="Arial" panose="020B0604020202020204" pitchFamily="34" charset="0"/>
              </a:rPr>
              <a:t>. What does this mean for you as a teacher of adults? </a:t>
            </a:r>
          </a:p>
          <a:p>
            <a:pPr marL="230188" indent="-230188" eaLnBrk="1" hangingPunct="1">
              <a:defRPr/>
            </a:pPr>
            <a:r>
              <a:rPr lang="en-US" altLang="en-US" sz="2800" dirty="0">
                <a:latin typeface="Arial" panose="020B0604020202020204" pitchFamily="34" charset="0"/>
                <a:cs typeface="Arial" panose="020B0604020202020204" pitchFamily="34" charset="0"/>
              </a:rPr>
              <a:t>Luckily, your students are in your classroom because they want to be. They’ve already determined that the time is right. </a:t>
            </a:r>
            <a:r>
              <a:rPr lang="en-US" altLang="en-US" sz="2800" b="1" dirty="0">
                <a:latin typeface="Arial" panose="020B0604020202020204" pitchFamily="34" charset="0"/>
                <a:cs typeface="Arial" panose="020B0604020202020204" pitchFamily="34" charset="0"/>
              </a:rPr>
              <a:t>It’s your job to listen carefully for teaching moments and take advantage of them</a:t>
            </a:r>
            <a:r>
              <a:rPr lang="en-US" altLang="en-US" sz="2800" dirty="0">
                <a:latin typeface="Arial" panose="020B0604020202020204" pitchFamily="34" charset="0"/>
                <a:cs typeface="Arial" panose="020B0604020202020204" pitchFamily="34" charset="0"/>
              </a:rPr>
              <a:t>. </a:t>
            </a:r>
            <a:r>
              <a:rPr lang="en-US" altLang="en-US" sz="2800" b="1" dirty="0">
                <a:latin typeface="Arial" panose="020B0604020202020204" pitchFamily="34" charset="0"/>
                <a:cs typeface="Arial" panose="020B0604020202020204" pitchFamily="34" charset="0"/>
              </a:rPr>
              <a:t>When a student says or does something that triggers a topic on your agenda, be flexible and teach it right then</a:t>
            </a:r>
            <a:r>
              <a:rPr lang="en-US" altLang="en-US" sz="2800" dirty="0">
                <a:latin typeface="Arial" panose="020B0604020202020204" pitchFamily="34" charset="0"/>
                <a:cs typeface="Arial" panose="020B0604020202020204" pitchFamily="34" charset="0"/>
              </a:rPr>
              <a:t>. If that would wreak havoc on your schedule, which is often the case, </a:t>
            </a:r>
            <a:r>
              <a:rPr lang="en-US" altLang="en-US" sz="2800" b="1" dirty="0">
                <a:latin typeface="Arial" panose="020B0604020202020204" pitchFamily="34" charset="0"/>
                <a:cs typeface="Arial" panose="020B0604020202020204" pitchFamily="34" charset="0"/>
              </a:rPr>
              <a:t>teach a bit about it rather than saying flat out that they’ll have to wait until later in the program. By then, you may have lost their interest. </a:t>
            </a:r>
            <a:endParaRPr lang="en-US" sz="2700" dirty="0"/>
          </a:p>
          <a:p>
            <a:pPr marL="230188" indent="-230188" eaLnBrk="1" hangingPunct="1">
              <a:defRPr/>
            </a:pPr>
            <a:endParaRPr lang="en-US" altLang="en-US" dirty="0">
              <a:latin typeface="Arial" panose="020B0604020202020204" pitchFamily="34" charset="0"/>
              <a:cs typeface="Arial" panose="020B0604020202020204" pitchFamily="34" charset="0"/>
            </a:endParaRPr>
          </a:p>
          <a:p>
            <a:pPr eaLnBrk="1" hangingPunct="1">
              <a:defRPr/>
            </a:pPr>
            <a:r>
              <a:rPr lang="en-US" altLang="en-US" dirty="0">
                <a:latin typeface="Arial" panose="020B0604020202020204" pitchFamily="34" charset="0"/>
                <a:cs typeface="Arial" panose="020B0604020202020204" pitchFamily="34" charset="0"/>
              </a:rPr>
              <a:t>5. </a:t>
            </a:r>
            <a:r>
              <a:rPr lang="en-US" dirty="0"/>
              <a:t>Make the process positive and encouraging</a:t>
            </a:r>
          </a:p>
          <a:p>
            <a:pPr lvl="1" eaLnBrk="1" hangingPunct="1">
              <a:defRPr/>
            </a:pPr>
            <a:r>
              <a:rPr lang="en-US" dirty="0"/>
              <a:t>Practice patience, especially with older students</a:t>
            </a:r>
          </a:p>
          <a:p>
            <a:pPr lvl="1" eaLnBrk="1" hangingPunct="1">
              <a:defRPr/>
            </a:pPr>
            <a:r>
              <a:rPr lang="en-US" dirty="0"/>
              <a:t>Be certain your praise is genuine</a:t>
            </a:r>
          </a:p>
          <a:p>
            <a:pPr lvl="1" eaLnBrk="1" hangingPunct="1">
              <a:defRPr/>
            </a:pPr>
            <a:r>
              <a:rPr lang="en-US" dirty="0"/>
              <a:t>But avoid being condescending</a:t>
            </a:r>
          </a:p>
          <a:p>
            <a:pPr lvl="1" eaLnBrk="1" hangingPunct="1">
              <a:defRPr/>
            </a:pPr>
            <a:r>
              <a:rPr lang="en-US" dirty="0"/>
              <a:t>Praise in public, discipline in private</a:t>
            </a:r>
          </a:p>
          <a:p>
            <a:pPr marL="230188" indent="-230188" eaLnBrk="1" hangingPunct="1">
              <a:defRPr/>
            </a:pPr>
            <a:r>
              <a:rPr lang="en-US" altLang="en-US" dirty="0">
                <a:latin typeface="Arial" panose="020B0604020202020204" pitchFamily="34" charset="0"/>
                <a:cs typeface="Arial" panose="020B0604020202020204" pitchFamily="34" charset="0"/>
              </a:rPr>
              <a:t>For most adults, being out of the </a:t>
            </a:r>
            <a:r>
              <a:rPr lang="en-US" altLang="en-US" b="1" dirty="0">
                <a:latin typeface="Arial" panose="020B0604020202020204" pitchFamily="34" charset="0"/>
                <a:cs typeface="Arial" panose="020B0604020202020204" pitchFamily="34" charset="0"/>
              </a:rPr>
              <a:t>classroom</a:t>
            </a:r>
            <a:r>
              <a:rPr lang="en-US" altLang="en-US" dirty="0">
                <a:latin typeface="Arial" panose="020B0604020202020204" pitchFamily="34" charset="0"/>
                <a:cs typeface="Arial" panose="020B0604020202020204" pitchFamily="34" charset="0"/>
              </a:rPr>
              <a:t> for even a few years can make going back to school</a:t>
            </a:r>
            <a:r>
              <a:rPr lang="en-US" altLang="en-US" b="1" dirty="0">
                <a:latin typeface="Arial" panose="020B0604020202020204" pitchFamily="34" charset="0"/>
                <a:cs typeface="Arial" panose="020B0604020202020204" pitchFamily="34" charset="0"/>
              </a:rPr>
              <a:t> intimidating</a:t>
            </a:r>
            <a:r>
              <a:rPr lang="en-US" altLang="en-US" dirty="0">
                <a:latin typeface="Arial" panose="020B0604020202020204" pitchFamily="34" charset="0"/>
                <a:cs typeface="Arial" panose="020B0604020202020204" pitchFamily="34" charset="0"/>
              </a:rPr>
              <a:t>. </a:t>
            </a:r>
          </a:p>
          <a:p>
            <a:pPr marL="230188" indent="-230188" eaLnBrk="1" hangingPunct="1">
              <a:defRPr/>
            </a:pPr>
            <a:endParaRPr lang="en-US" altLang="en-US" dirty="0">
              <a:latin typeface="Arial" panose="020B0604020202020204" pitchFamily="34" charset="0"/>
              <a:cs typeface="Arial" panose="020B0604020202020204" pitchFamily="34" charset="0"/>
            </a:endParaRPr>
          </a:p>
          <a:p>
            <a:pPr marL="230188" indent="-230188" eaLnBrk="1" hangingPunct="1">
              <a:defRPr/>
            </a:pPr>
            <a:r>
              <a:rPr lang="en-US" altLang="en-US" dirty="0">
                <a:latin typeface="Arial" panose="020B0604020202020204" pitchFamily="34" charset="0"/>
                <a:cs typeface="Arial" panose="020B0604020202020204" pitchFamily="34" charset="0"/>
              </a:rPr>
              <a:t>If they haven’t taken a class in decades, it’s understandable that they would</a:t>
            </a:r>
            <a:r>
              <a:rPr lang="en-US" altLang="en-US" b="1" dirty="0">
                <a:latin typeface="Arial" panose="020B0604020202020204" pitchFamily="34" charset="0"/>
                <a:cs typeface="Arial" panose="020B0604020202020204" pitchFamily="34" charset="0"/>
              </a:rPr>
              <a:t> have some degree of apprehension about what it will be like and how well they’ll do</a:t>
            </a:r>
            <a:r>
              <a:rPr lang="en-US" altLang="en-US" dirty="0">
                <a:latin typeface="Arial" panose="020B0604020202020204" pitchFamily="34" charset="0"/>
                <a:cs typeface="Arial" panose="020B0604020202020204" pitchFamily="34" charset="0"/>
              </a:rPr>
              <a:t>.</a:t>
            </a:r>
          </a:p>
          <a:p>
            <a:pPr marL="230188" indent="-230188" eaLnBrk="1" hangingPunct="1">
              <a:defRPr/>
            </a:pPr>
            <a:r>
              <a:rPr lang="en-US" altLang="en-US" dirty="0">
                <a:latin typeface="Arial" panose="020B0604020202020204" pitchFamily="34" charset="0"/>
                <a:cs typeface="Arial" panose="020B0604020202020204" pitchFamily="34" charset="0"/>
              </a:rPr>
              <a:t> It can be tough to be a rookie when you’ve been an expert in your field for many, many years.</a:t>
            </a:r>
          </a:p>
          <a:p>
            <a:pPr marL="230188" indent="-230188" eaLnBrk="1" hangingPunct="1">
              <a:defRPr/>
            </a:pPr>
            <a:r>
              <a:rPr lang="en-US" altLang="en-US" dirty="0">
                <a:latin typeface="Arial" panose="020B0604020202020204" pitchFamily="34" charset="0"/>
                <a:cs typeface="Arial" panose="020B0604020202020204" pitchFamily="34" charset="0"/>
              </a:rPr>
              <a:t> </a:t>
            </a:r>
            <a:r>
              <a:rPr lang="en-US" altLang="en-US" b="1" dirty="0">
                <a:latin typeface="Arial" panose="020B0604020202020204" pitchFamily="34" charset="0"/>
                <a:cs typeface="Arial" panose="020B0604020202020204" pitchFamily="34" charset="0"/>
              </a:rPr>
              <a:t>Nobody enjoys feeling foolish</a:t>
            </a:r>
            <a:r>
              <a:rPr lang="en-US" altLang="en-US" dirty="0">
                <a:latin typeface="Arial" panose="020B0604020202020204" pitchFamily="34" charset="0"/>
                <a:cs typeface="Arial" panose="020B0604020202020204" pitchFamily="34" charset="0"/>
              </a:rPr>
              <a:t>.</a:t>
            </a:r>
          </a:p>
          <a:p>
            <a:pPr marL="230188" indent="-230188" eaLnBrk="1" hangingPunct="1">
              <a:defRPr/>
            </a:pPr>
            <a:r>
              <a:rPr lang="en-US" altLang="en-US" dirty="0">
                <a:latin typeface="Arial" panose="020B0604020202020204" pitchFamily="34" charset="0"/>
                <a:cs typeface="Arial" panose="020B0604020202020204" pitchFamily="34" charset="0"/>
              </a:rPr>
              <a:t> </a:t>
            </a:r>
            <a:r>
              <a:rPr lang="en-US" altLang="en-US" b="1" dirty="0">
                <a:latin typeface="Arial" panose="020B0604020202020204" pitchFamily="34" charset="0"/>
                <a:cs typeface="Arial" panose="020B0604020202020204" pitchFamily="34" charset="0"/>
              </a:rPr>
              <a:t>Your job as a teacher of adult students includes being positive and encouraging</a:t>
            </a:r>
            <a:r>
              <a:rPr lang="en-US" altLang="en-US" dirty="0">
                <a:latin typeface="Arial" panose="020B0604020202020204" pitchFamily="34" charset="0"/>
                <a:cs typeface="Arial" panose="020B0604020202020204" pitchFamily="34" charset="0"/>
              </a:rPr>
              <a:t>. </a:t>
            </a:r>
          </a:p>
          <a:p>
            <a:pPr marL="230188" indent="-230188" eaLnBrk="1" hangingPunct="1">
              <a:defRPr/>
            </a:pPr>
            <a:r>
              <a:rPr lang="en-US" altLang="en-US" b="1" dirty="0">
                <a:latin typeface="Arial" panose="020B0604020202020204" pitchFamily="34" charset="0"/>
                <a:cs typeface="Arial" panose="020B0604020202020204" pitchFamily="34" charset="0"/>
              </a:rPr>
              <a:t>Patience helps too</a:t>
            </a:r>
            <a:r>
              <a:rPr lang="en-US" altLang="en-US" dirty="0">
                <a:latin typeface="Arial" panose="020B0604020202020204" pitchFamily="34" charset="0"/>
                <a:cs typeface="Arial" panose="020B0604020202020204" pitchFamily="34" charset="0"/>
              </a:rPr>
              <a:t>. Give your older students time to respond when you ask a question. They may need a few moments to consider their answer. </a:t>
            </a:r>
          </a:p>
          <a:p>
            <a:pPr marL="230188" indent="-230188" eaLnBrk="1" hangingPunct="1">
              <a:defRPr/>
            </a:pPr>
            <a:r>
              <a:rPr lang="en-US" altLang="en-US" b="1" dirty="0">
                <a:latin typeface="Arial" panose="020B0604020202020204" pitchFamily="34" charset="0"/>
                <a:cs typeface="Arial" panose="020B0604020202020204" pitchFamily="34" charset="0"/>
              </a:rPr>
              <a:t>Recognize the contributions </a:t>
            </a:r>
            <a:r>
              <a:rPr lang="en-US" altLang="en-US" dirty="0">
                <a:latin typeface="Arial" panose="020B0604020202020204" pitchFamily="34" charset="0"/>
                <a:cs typeface="Arial" panose="020B0604020202020204" pitchFamily="34" charset="0"/>
              </a:rPr>
              <a:t>they make, even when small.</a:t>
            </a:r>
          </a:p>
          <a:p>
            <a:pPr marL="230188" indent="-230188" eaLnBrk="1" hangingPunct="1">
              <a:defRPr/>
            </a:pPr>
            <a:r>
              <a:rPr lang="en-US" altLang="en-US" dirty="0">
                <a:latin typeface="Arial" panose="020B0604020202020204" pitchFamily="34" charset="0"/>
                <a:cs typeface="Arial" panose="020B0604020202020204" pitchFamily="34" charset="0"/>
              </a:rPr>
              <a:t> Give them </a:t>
            </a:r>
            <a:r>
              <a:rPr lang="en-US" altLang="en-US" b="1" dirty="0">
                <a:latin typeface="Arial" panose="020B0604020202020204" pitchFamily="34" charset="0"/>
                <a:cs typeface="Arial" panose="020B0604020202020204" pitchFamily="34" charset="0"/>
              </a:rPr>
              <a:t>words of encouragement whenever the opportunity arises</a:t>
            </a:r>
            <a:r>
              <a:rPr lang="en-US" altLang="en-US" dirty="0">
                <a:latin typeface="Arial" panose="020B0604020202020204" pitchFamily="34" charset="0"/>
                <a:cs typeface="Arial" panose="020B0604020202020204" pitchFamily="34" charset="0"/>
              </a:rPr>
              <a:t>.</a:t>
            </a:r>
          </a:p>
          <a:p>
            <a:pPr marL="230188" indent="-230188" eaLnBrk="1" hangingPunct="1">
              <a:defRPr/>
            </a:pPr>
            <a:r>
              <a:rPr lang="en-US" altLang="en-US" dirty="0">
                <a:latin typeface="Arial" panose="020B0604020202020204" pitchFamily="34" charset="0"/>
                <a:cs typeface="Arial" panose="020B0604020202020204" pitchFamily="34" charset="0"/>
              </a:rPr>
              <a:t> Most adults will rise to </a:t>
            </a:r>
            <a:r>
              <a:rPr lang="en-US" altLang="en-US" dirty="0">
                <a:latin typeface="Arial" panose="020B0604020202020204" pitchFamily="34" charset="0"/>
                <a:cs typeface="Arial" panose="020B0604020202020204" pitchFamily="34" charset="0"/>
                <a:hlinkClick r:id="rId6"/>
              </a:rPr>
              <a:t>your expectations</a:t>
            </a:r>
            <a:r>
              <a:rPr lang="en-US" altLang="en-US" dirty="0">
                <a:latin typeface="Arial" panose="020B0604020202020204" pitchFamily="34" charset="0"/>
                <a:cs typeface="Arial" panose="020B0604020202020204" pitchFamily="34" charset="0"/>
              </a:rPr>
              <a:t> if you’re clear about them. </a:t>
            </a:r>
          </a:p>
          <a:p>
            <a:pPr marL="230188" indent="-230188" eaLnBrk="1" hangingPunct="1">
              <a:defRPr/>
            </a:pPr>
            <a:endParaRPr lang="en-US" altLang="en-US" dirty="0">
              <a:latin typeface="Arial" panose="020B0604020202020204" pitchFamily="34" charset="0"/>
              <a:cs typeface="Arial" panose="020B0604020202020204" pitchFamily="34" charset="0"/>
            </a:endParaRPr>
          </a:p>
          <a:p>
            <a:pPr marL="230188" indent="-230188" eaLnBrk="1" hangingPunct="1">
              <a:defRPr/>
            </a:pPr>
            <a:r>
              <a:rPr lang="en-US" altLang="en-US" dirty="0">
                <a:latin typeface="Arial" panose="020B0604020202020204" pitchFamily="34" charset="0"/>
                <a:cs typeface="Arial" panose="020B0604020202020204" pitchFamily="34" charset="0"/>
              </a:rPr>
              <a:t>A word of caution here. Being positive and encouraging is not the same as being condescending. Always remember that your </a:t>
            </a:r>
            <a:r>
              <a:rPr lang="en-US" altLang="en-US" b="1" dirty="0">
                <a:latin typeface="Arial" panose="020B0604020202020204" pitchFamily="34" charset="0"/>
                <a:cs typeface="Arial" panose="020B0604020202020204" pitchFamily="34" charset="0"/>
              </a:rPr>
              <a:t>students are adults, speaking to them in the tone of voice you might use with a child is offensive</a:t>
            </a:r>
            <a:r>
              <a:rPr lang="en-US" altLang="en-US" dirty="0">
                <a:latin typeface="Arial" panose="020B0604020202020204" pitchFamily="34" charset="0"/>
                <a:cs typeface="Arial" panose="020B0604020202020204" pitchFamily="34" charset="0"/>
              </a:rPr>
              <a:t>, and that type of damage can be very difficult to overcome. Genuine encouragement from one person to another, regardless of age, is a wonderful point of human interaction. </a:t>
            </a:r>
          </a:p>
          <a:p>
            <a:pPr marL="230188" indent="-230188" eaLnBrk="1" hangingPunct="1">
              <a:defRPr/>
            </a:pPr>
            <a:endParaRPr lang="en-US" altLang="en-US" sz="1600" b="1" dirty="0">
              <a:latin typeface="Arial" panose="020B0604020202020204" pitchFamily="34" charset="0"/>
              <a:cs typeface="Arial" panose="020B0604020202020204" pitchFamily="34" charset="0"/>
            </a:endParaRPr>
          </a:p>
          <a:p>
            <a:pPr marL="230188" indent="-230188" eaLnBrk="1" hangingPunct="1">
              <a:defRPr/>
            </a:pPr>
            <a:r>
              <a:rPr lang="en-US" altLang="en-US" sz="1600" b="1" dirty="0">
                <a:latin typeface="Arial" panose="020B0604020202020204" pitchFamily="34" charset="0"/>
                <a:cs typeface="Arial" panose="020B0604020202020204" pitchFamily="34" charset="0"/>
              </a:rPr>
              <a:t>Time for lunch</a:t>
            </a:r>
            <a:endParaRPr lang="en-US" altLang="en-US" dirty="0">
              <a:latin typeface="Arial" panose="020B0604020202020204" pitchFamily="34" charset="0"/>
              <a:cs typeface="Arial" panose="020B0604020202020204" pitchFamily="34" charset="0"/>
            </a:endParaRPr>
          </a:p>
          <a:p>
            <a:pPr marL="230188" indent="-230188" eaLnBrk="1" hangingPunct="1">
              <a:defRPr/>
            </a:pPr>
            <a:endParaRPr lang="en-US" altLang="en-US" dirty="0">
              <a:latin typeface="Arial" panose="020B0604020202020204" pitchFamily="34" charset="0"/>
              <a:cs typeface="Arial" panose="020B0604020202020204" pitchFamily="34" charset="0"/>
            </a:endParaRPr>
          </a:p>
          <a:p>
            <a:pPr marL="230188" indent="-230188" eaLnBrk="1" hangingPunct="1">
              <a:defRPr/>
            </a:pPr>
            <a:endParaRPr lang="en-US" altLang="en-US" dirty="0">
              <a:latin typeface="Arial" panose="020B0604020202020204" pitchFamily="34" charset="0"/>
              <a:cs typeface="Arial" panose="020B060402020202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a:extLst>
              <a:ext uri="{FF2B5EF4-FFF2-40B4-BE49-F238E27FC236}">
                <a16:creationId xmlns:a16="http://schemas.microsoft.com/office/drawing/2014/main" id="{D210DC02-97E5-7953-39F5-184E1199B9EA}"/>
              </a:ext>
            </a:extLst>
          </p:cNvPr>
          <p:cNvSpPr>
            <a:spLocks noGrp="1" noRot="1" noChangeAspect="1" noChangeArrowheads="1" noTextEdit="1"/>
          </p:cNvSpPr>
          <p:nvPr>
            <p:ph type="sldImg"/>
          </p:nvPr>
        </p:nvSpPr>
        <p:spPr>
          <a:ln/>
        </p:spPr>
      </p:sp>
      <p:sp>
        <p:nvSpPr>
          <p:cNvPr id="60419" name="Notes Placeholder 2">
            <a:extLst>
              <a:ext uri="{FF2B5EF4-FFF2-40B4-BE49-F238E27FC236}">
                <a16:creationId xmlns:a16="http://schemas.microsoft.com/office/drawing/2014/main" id="{D47F4722-9E2B-631B-7102-3D3AF67D120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With new guidance coming out daily and sometimes several times a day this can be difficult.</a:t>
            </a:r>
          </a:p>
          <a:p>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p:txBody>
      </p:sp>
      <p:sp>
        <p:nvSpPr>
          <p:cNvPr id="60420" name="Slide Number Placeholder 3">
            <a:extLst>
              <a:ext uri="{FF2B5EF4-FFF2-40B4-BE49-F238E27FC236}">
                <a16:creationId xmlns:a16="http://schemas.microsoft.com/office/drawing/2014/main" id="{9BBF1D21-1BB1-BC15-708A-0A1B41AFBCE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A5D4F82-12C8-2D4C-97CA-74F4E5EA72B8}" type="slidenum">
              <a:rPr lang="en-US" altLang="en-US" smtClean="0"/>
              <a:pPr/>
              <a:t>22</a:t>
            </a:fld>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532442BA-FFEB-42EC-A868-CD92DBA588A2}"/>
              </a:ext>
            </a:extLst>
          </p:cNvPr>
          <p:cNvSpPr>
            <a:spLocks noGrp="1" noRot="1" noChangeAspect="1" noChangeArrowheads="1" noTextEdit="1"/>
          </p:cNvSpPr>
          <p:nvPr>
            <p:ph type="sldImg"/>
          </p:nvPr>
        </p:nvSpPr>
        <p:spPr>
          <a:ln/>
        </p:spPr>
      </p:sp>
      <p:sp>
        <p:nvSpPr>
          <p:cNvPr id="3" name="Notes Placeholder 2">
            <a:extLst>
              <a:ext uri="{FF2B5EF4-FFF2-40B4-BE49-F238E27FC236}">
                <a16:creationId xmlns:a16="http://schemas.microsoft.com/office/drawing/2014/main" id="{BBAA19E0-81AD-57A4-66F5-C93FCFE840C9}"/>
              </a:ext>
            </a:extLst>
          </p:cNvPr>
          <p:cNvSpPr>
            <a:spLocks noGrp="1"/>
          </p:cNvSpPr>
          <p:nvPr>
            <p:ph type="body" idx="1"/>
          </p:nvPr>
        </p:nvSpPr>
        <p:spPr/>
        <p:txBody>
          <a:bodyPr/>
          <a:lstStyle/>
          <a:p>
            <a:pPr>
              <a:defRPr/>
            </a:pPr>
            <a:r>
              <a:rPr lang="en-US" altLang="en-US" dirty="0">
                <a:latin typeface="Arial" panose="020B0604020202020204" pitchFamily="34" charset="0"/>
                <a:cs typeface="Arial" panose="020B0604020202020204" pitchFamily="34" charset="0"/>
              </a:rPr>
              <a:t>Talk about the LISTSERVES that at available to members., and ATI programming.</a:t>
            </a:r>
          </a:p>
          <a:p>
            <a:pPr>
              <a:defRPr/>
            </a:pPr>
            <a:r>
              <a:rPr lang="en-US" altLang="en-US" dirty="0">
                <a:latin typeface="Arial" panose="020B0604020202020204" pitchFamily="34" charset="0"/>
                <a:cs typeface="Arial" panose="020B0604020202020204" pitchFamily="34" charset="0"/>
              </a:rPr>
              <a:t>Talk about what Sue does with Quality matrix to assist member facilities</a:t>
            </a:r>
          </a:p>
          <a:p>
            <a:pPr>
              <a:defRPr/>
            </a:pPr>
            <a:endParaRPr lang="en-US" altLang="en-US" dirty="0">
              <a:latin typeface="Arial" panose="020B0604020202020204" pitchFamily="34" charset="0"/>
              <a:cs typeface="Arial" panose="020B0604020202020204" pitchFamily="34" charset="0"/>
            </a:endParaRPr>
          </a:p>
          <a:p>
            <a:pPr marL="228600" indent="-228600">
              <a:buFontTx/>
              <a:buAutoNum type="arabicPeriod"/>
              <a:defRPr/>
            </a:pPr>
            <a:r>
              <a:rPr lang="en-US" altLang="en-US" dirty="0">
                <a:latin typeface="Arial" panose="020B0604020202020204" pitchFamily="34" charset="0"/>
                <a:cs typeface="Arial" panose="020B0604020202020204" pitchFamily="34" charset="0"/>
              </a:rPr>
              <a:t>In this time of covid, testing, visitation, </a:t>
            </a:r>
            <a:r>
              <a:rPr lang="en-US" altLang="en-US" dirty="0" err="1">
                <a:latin typeface="Arial" panose="020B0604020202020204" pitchFamily="34" charset="0"/>
                <a:cs typeface="Arial" panose="020B0604020202020204" pitchFamily="34" charset="0"/>
              </a:rPr>
              <a:t>cohorting</a:t>
            </a:r>
            <a:r>
              <a:rPr lang="en-US" altLang="en-US" dirty="0">
                <a:latin typeface="Arial" panose="020B0604020202020204" pitchFamily="34" charset="0"/>
                <a:cs typeface="Arial" panose="020B0604020202020204" pitchFamily="34" charset="0"/>
              </a:rPr>
              <a:t>, admissions, transfers, discharges will all come into play and will required additional education for the staff.</a:t>
            </a:r>
          </a:p>
          <a:p>
            <a:pPr marL="228600" indent="-228600">
              <a:buFontTx/>
              <a:buAutoNum type="arabicPeriod"/>
              <a:defRPr/>
            </a:pPr>
            <a:endParaRPr lang="en-US" altLang="en-US" dirty="0">
              <a:latin typeface="Arial" panose="020B0604020202020204" pitchFamily="34" charset="0"/>
              <a:cs typeface="Arial" panose="020B0604020202020204" pitchFamily="34" charset="0"/>
            </a:endParaRPr>
          </a:p>
          <a:p>
            <a:pPr>
              <a:defRPr/>
            </a:pPr>
            <a:r>
              <a:rPr lang="en-US" altLang="en-US" dirty="0">
                <a:latin typeface="Arial" panose="020B0604020202020204" pitchFamily="34" charset="0"/>
                <a:cs typeface="Arial" panose="020B0604020202020204" pitchFamily="34" charset="0"/>
              </a:rPr>
              <a:t>2.  Keep in mind the DOH regulations, and CDC/CMS guidance are constantly changing on what, when, who and how often something has to be taught. </a:t>
            </a:r>
          </a:p>
          <a:p>
            <a:pPr>
              <a:defRPr/>
            </a:pPr>
            <a:r>
              <a:rPr lang="en-US" altLang="en-US" dirty="0">
                <a:latin typeface="Arial" panose="020B0604020202020204" pitchFamily="34" charset="0"/>
                <a:cs typeface="Arial" panose="020B0604020202020204" pitchFamily="34" charset="0"/>
              </a:rPr>
              <a:t>Talk about the LISTSERVES that at available to members.  </a:t>
            </a:r>
          </a:p>
          <a:p>
            <a:pPr>
              <a:defRPr/>
            </a:pPr>
            <a:r>
              <a:rPr lang="en-US" altLang="en-US" dirty="0">
                <a:latin typeface="Arial" panose="020B0604020202020204" pitchFamily="34" charset="0"/>
                <a:cs typeface="Arial" panose="020B0604020202020204" pitchFamily="34" charset="0"/>
              </a:rPr>
              <a:t>Customer service is another area that may staff may need to be educated on.  Does and how is customer service taught in your buildings?  Unfortunately, in today’s healthcare arena, if we do not take good care of our resident’s and families, someone else will.  That dissatisfied customer will also go to social medial and possibly create all sorts of issues for your facility.  </a:t>
            </a:r>
          </a:p>
          <a:p>
            <a:pPr>
              <a:defRPr/>
            </a:pPr>
            <a:endParaRPr lang="en-US" dirty="0"/>
          </a:p>
        </p:txBody>
      </p:sp>
      <p:sp>
        <p:nvSpPr>
          <p:cNvPr id="62468" name="Slide Number Placeholder 3">
            <a:extLst>
              <a:ext uri="{FF2B5EF4-FFF2-40B4-BE49-F238E27FC236}">
                <a16:creationId xmlns:a16="http://schemas.microsoft.com/office/drawing/2014/main" id="{97F4BF36-E03D-F2A7-C00C-3B58F98CE57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CBDD147-03F5-D740-9581-C311C3BED6D9}" type="slidenum">
              <a:rPr lang="en-US" altLang="en-US" smtClean="0"/>
              <a:pPr/>
              <a:t>23</a:t>
            </a:fld>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a:extLst>
              <a:ext uri="{FF2B5EF4-FFF2-40B4-BE49-F238E27FC236}">
                <a16:creationId xmlns:a16="http://schemas.microsoft.com/office/drawing/2014/main" id="{3DFBE2C8-F245-E689-C8C0-ADB547BC6F4D}"/>
              </a:ext>
            </a:extLst>
          </p:cNvPr>
          <p:cNvSpPr>
            <a:spLocks noGrp="1" noRot="1" noChangeAspect="1" noChangeArrowheads="1" noTextEdit="1"/>
          </p:cNvSpPr>
          <p:nvPr>
            <p:ph type="sldImg"/>
          </p:nvPr>
        </p:nvSpPr>
        <p:spPr>
          <a:ln/>
        </p:spPr>
      </p:sp>
      <p:sp>
        <p:nvSpPr>
          <p:cNvPr id="64515" name="Notes Placeholder 2">
            <a:extLst>
              <a:ext uri="{FF2B5EF4-FFF2-40B4-BE49-F238E27FC236}">
                <a16:creationId xmlns:a16="http://schemas.microsoft.com/office/drawing/2014/main" id="{075B03E4-301A-AEBB-3ED1-613F19D4C7C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z="2400">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My experience has shown time and time again that many educators are viewed by staff as “safe” and provide staff with the  information they need.  Educators don’t hire or fire or discipline staff, so staff feel safe going to them with questions or concerns.  As current and future educators know that you are being viewed as a person who has the answers to staff questions and you are the person wo staff generally trust the most.   </a:t>
            </a:r>
          </a:p>
          <a:p>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p:txBody>
      </p:sp>
      <p:sp>
        <p:nvSpPr>
          <p:cNvPr id="64516" name="Slide Number Placeholder 3">
            <a:extLst>
              <a:ext uri="{FF2B5EF4-FFF2-40B4-BE49-F238E27FC236}">
                <a16:creationId xmlns:a16="http://schemas.microsoft.com/office/drawing/2014/main" id="{A87CFC18-206C-A758-2FA7-D690EB10F31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760523-8174-B842-AD0A-3D19712BC373}" type="slidenum">
              <a:rPr lang="en-US" altLang="en-US" smtClean="0"/>
              <a:pPr/>
              <a:t>24</a:t>
            </a:fld>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a:extLst>
              <a:ext uri="{FF2B5EF4-FFF2-40B4-BE49-F238E27FC236}">
                <a16:creationId xmlns:a16="http://schemas.microsoft.com/office/drawing/2014/main" id="{34B5EADF-629D-4B84-17CA-84D9833D0662}"/>
              </a:ext>
            </a:extLst>
          </p:cNvPr>
          <p:cNvSpPr>
            <a:spLocks noGrp="1" noRot="1" noChangeAspect="1" noChangeArrowheads="1" noTextEdit="1"/>
          </p:cNvSpPr>
          <p:nvPr>
            <p:ph type="sldImg"/>
          </p:nvPr>
        </p:nvSpPr>
        <p:spPr>
          <a:ln/>
        </p:spPr>
      </p:sp>
      <p:sp>
        <p:nvSpPr>
          <p:cNvPr id="66563" name="Notes Placeholder 2">
            <a:extLst>
              <a:ext uri="{FF2B5EF4-FFF2-40B4-BE49-F238E27FC236}">
                <a16:creationId xmlns:a16="http://schemas.microsoft.com/office/drawing/2014/main" id="{BC6EE0C6-8C11-D7D6-B792-D1C05632601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So what’s the difference between a leader and an educator?  </a:t>
            </a:r>
          </a:p>
          <a:p>
            <a:r>
              <a:rPr lang="en-US" altLang="en-US">
                <a:latin typeface="Arial" panose="020B0604020202020204" pitchFamily="34" charset="0"/>
                <a:cs typeface="Arial" panose="020B0604020202020204" pitchFamily="34" charset="0"/>
              </a:rPr>
              <a:t>A good educator should have the qualities of both a leader and an educator.  </a:t>
            </a:r>
          </a:p>
          <a:p>
            <a:endParaRPr lang="en-US" altLang="en-US">
              <a:latin typeface="Arial" panose="020B0604020202020204" pitchFamily="34" charset="0"/>
              <a:cs typeface="Arial" panose="020B0604020202020204" pitchFamily="34" charset="0"/>
            </a:endParaRPr>
          </a:p>
        </p:txBody>
      </p:sp>
      <p:sp>
        <p:nvSpPr>
          <p:cNvPr id="66564" name="Slide Number Placeholder 3">
            <a:extLst>
              <a:ext uri="{FF2B5EF4-FFF2-40B4-BE49-F238E27FC236}">
                <a16:creationId xmlns:a16="http://schemas.microsoft.com/office/drawing/2014/main" id="{413D32C7-CA4B-203D-3A81-BECF263EFD3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6211DBD-D209-C64D-B35D-A8F21D113BE0}" type="slidenum">
              <a:rPr lang="en-US" altLang="en-US" smtClean="0"/>
              <a:pPr/>
              <a:t>25</a:t>
            </a:fld>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75F32490-F91C-4B9A-54C7-34EAC9B4897B}"/>
              </a:ext>
            </a:extLst>
          </p:cNvPr>
          <p:cNvSpPr>
            <a:spLocks noGrp="1" noRot="1" noChangeAspect="1" noChangeArrowheads="1" noTextEdit="1"/>
          </p:cNvSpPr>
          <p:nvPr>
            <p:ph type="sldImg"/>
          </p:nvPr>
        </p:nvSpPr>
        <p:spPr>
          <a:ln/>
        </p:spPr>
      </p:sp>
      <p:sp>
        <p:nvSpPr>
          <p:cNvPr id="68611" name="Notes Placeholder 2">
            <a:extLst>
              <a:ext uri="{FF2B5EF4-FFF2-40B4-BE49-F238E27FC236}">
                <a16:creationId xmlns:a16="http://schemas.microsoft.com/office/drawing/2014/main" id="{AD1D8850-34D2-3FDD-2CBD-268EC5723C5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Ask each of the above questions and wait for answers.  </a:t>
            </a:r>
          </a:p>
          <a:p>
            <a:r>
              <a:rPr lang="en-US" altLang="en-US">
                <a:latin typeface="Arial" panose="020B0604020202020204" pitchFamily="34" charset="0"/>
                <a:cs typeface="Arial" panose="020B0604020202020204" pitchFamily="34" charset="0"/>
              </a:rPr>
              <a:t>We will talk about Generations in the work place in a little while.</a:t>
            </a:r>
          </a:p>
          <a:p>
            <a:endParaRPr lang="en-US" altLang="en-US">
              <a:latin typeface="Arial" panose="020B0604020202020204" pitchFamily="34" charset="0"/>
              <a:cs typeface="Arial" panose="020B0604020202020204" pitchFamily="34" charset="0"/>
            </a:endParaRPr>
          </a:p>
        </p:txBody>
      </p:sp>
      <p:sp>
        <p:nvSpPr>
          <p:cNvPr id="68612" name="Slide Number Placeholder 3">
            <a:extLst>
              <a:ext uri="{FF2B5EF4-FFF2-40B4-BE49-F238E27FC236}">
                <a16:creationId xmlns:a16="http://schemas.microsoft.com/office/drawing/2014/main" id="{1E70BABF-3279-E36C-57FC-D60DD739FF7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046FECC-D424-E94F-852E-20DC559338C9}" type="slidenum">
              <a:rPr lang="en-US" altLang="en-US" smtClean="0"/>
              <a:pPr/>
              <a:t>26</a:t>
            </a:fld>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a:extLst>
              <a:ext uri="{FF2B5EF4-FFF2-40B4-BE49-F238E27FC236}">
                <a16:creationId xmlns:a16="http://schemas.microsoft.com/office/drawing/2014/main" id="{EBAB8FE8-C975-B61C-3041-2BBC559740F7}"/>
              </a:ext>
            </a:extLst>
          </p:cNvPr>
          <p:cNvSpPr>
            <a:spLocks noGrp="1" noRot="1" noChangeAspect="1" noChangeArrowheads="1" noTextEdit="1"/>
          </p:cNvSpPr>
          <p:nvPr>
            <p:ph type="sldImg"/>
          </p:nvPr>
        </p:nvSpPr>
        <p:spPr>
          <a:ln/>
        </p:spPr>
      </p:sp>
      <p:sp>
        <p:nvSpPr>
          <p:cNvPr id="70659" name="Notes Placeholder 2">
            <a:extLst>
              <a:ext uri="{FF2B5EF4-FFF2-40B4-BE49-F238E27FC236}">
                <a16:creationId xmlns:a16="http://schemas.microsoft.com/office/drawing/2014/main" id="{6CEA1B24-4634-990E-E045-DB3D16AC053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Ask is engagement important when you’re an educator?  Why</a:t>
            </a: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How can and will an engaged employee further an organizations work and interest?</a:t>
            </a: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What does this mean?....The majority of NH staff are unhappy and potentially looking for other jobs.</a:t>
            </a:r>
            <a:br>
              <a:rPr lang="en-US" altLang="en-US">
                <a:latin typeface="Arial" panose="020B0604020202020204" pitchFamily="34" charset="0"/>
                <a:cs typeface="Arial" panose="020B0604020202020204" pitchFamily="34" charset="0"/>
              </a:rPr>
            </a:br>
            <a:br>
              <a:rPr lang="en-US" altLang="en-US">
                <a:latin typeface="Arial" panose="020B0604020202020204" pitchFamily="34" charset="0"/>
                <a:cs typeface="Arial" panose="020B0604020202020204" pitchFamily="34" charset="0"/>
              </a:rPr>
            </a:br>
            <a:r>
              <a:rPr lang="en-US" altLang="en-US">
                <a:latin typeface="Arial" panose="020B0604020202020204" pitchFamily="34" charset="0"/>
                <a:cs typeface="Arial" panose="020B0604020202020204" pitchFamily="34" charset="0"/>
              </a:rPr>
              <a:t>This leads to :</a:t>
            </a:r>
          </a:p>
          <a:p>
            <a:r>
              <a:rPr lang="en-US" altLang="en-US">
                <a:latin typeface="Arial" panose="020B0604020202020204" pitchFamily="34" charset="0"/>
                <a:cs typeface="Arial" panose="020B0604020202020204" pitchFamily="34" charset="0"/>
              </a:rPr>
              <a:t>Rapid turn over</a:t>
            </a:r>
          </a:p>
          <a:p>
            <a:r>
              <a:rPr lang="en-US" altLang="en-US">
                <a:latin typeface="Arial" panose="020B0604020202020204" pitchFamily="34" charset="0"/>
                <a:cs typeface="Arial" panose="020B0604020202020204" pitchFamily="34" charset="0"/>
              </a:rPr>
              <a:t>Possible poor customer service</a:t>
            </a:r>
          </a:p>
          <a:p>
            <a:r>
              <a:rPr lang="en-US" altLang="en-US">
                <a:latin typeface="Arial" panose="020B0604020202020204" pitchFamily="34" charset="0"/>
                <a:cs typeface="Arial" panose="020B0604020202020204" pitchFamily="34" charset="0"/>
              </a:rPr>
              <a:t>Decrease quality of care</a:t>
            </a:r>
          </a:p>
          <a:p>
            <a:r>
              <a:rPr lang="en-US" altLang="en-US">
                <a:latin typeface="Arial" panose="020B0604020202020204" pitchFamily="34" charset="0"/>
                <a:cs typeface="Arial" panose="020B0604020202020204" pitchFamily="34" charset="0"/>
              </a:rPr>
              <a:t>Poor surveys</a:t>
            </a:r>
          </a:p>
          <a:p>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p:txBody>
      </p:sp>
      <p:sp>
        <p:nvSpPr>
          <p:cNvPr id="70660" name="Slide Number Placeholder 3">
            <a:extLst>
              <a:ext uri="{FF2B5EF4-FFF2-40B4-BE49-F238E27FC236}">
                <a16:creationId xmlns:a16="http://schemas.microsoft.com/office/drawing/2014/main" id="{B4264865-F55D-DEA2-BD5A-3CF37E13DFE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F09812E-06BB-C748-81F2-7D12D80F9579}" type="slidenum">
              <a:rPr lang="en-US" altLang="en-US" smtClean="0"/>
              <a:pPr/>
              <a:t>27</a:t>
            </a:fld>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a:extLst>
              <a:ext uri="{FF2B5EF4-FFF2-40B4-BE49-F238E27FC236}">
                <a16:creationId xmlns:a16="http://schemas.microsoft.com/office/drawing/2014/main" id="{104906CB-B17A-59BC-AC00-35D0162A10B6}"/>
              </a:ext>
            </a:extLst>
          </p:cNvPr>
          <p:cNvSpPr>
            <a:spLocks noGrp="1" noRot="1" noChangeAspect="1" noChangeArrowheads="1" noTextEdit="1"/>
          </p:cNvSpPr>
          <p:nvPr>
            <p:ph type="sldImg"/>
          </p:nvPr>
        </p:nvSpPr>
        <p:spPr>
          <a:ln/>
        </p:spPr>
      </p:sp>
      <p:sp>
        <p:nvSpPr>
          <p:cNvPr id="72707" name="Notes Placeholder 2">
            <a:extLst>
              <a:ext uri="{FF2B5EF4-FFF2-40B4-BE49-F238E27FC236}">
                <a16:creationId xmlns:a16="http://schemas.microsoft.com/office/drawing/2014/main" id="{9978A76D-3C05-79B0-B3F3-D69CBE0C07E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Generally, in my experience educators provide staff and new employees all of the above as well as: playing a large part in creating employee engagement by</a:t>
            </a:r>
          </a:p>
          <a:p>
            <a:r>
              <a:rPr lang="en-US" altLang="en-US">
                <a:latin typeface="Arial" panose="020B0604020202020204" pitchFamily="34" charset="0"/>
                <a:cs typeface="Arial" panose="020B0604020202020204" pitchFamily="34" charset="0"/>
              </a:rPr>
              <a:t>	1. keeping staff informed and updated with changes and providing them with corresponding education</a:t>
            </a:r>
          </a:p>
          <a:p>
            <a:r>
              <a:rPr lang="en-US" altLang="en-US">
                <a:latin typeface="Arial" panose="020B0604020202020204" pitchFamily="34" charset="0"/>
                <a:cs typeface="Arial" panose="020B0604020202020204" pitchFamily="34" charset="0"/>
              </a:rPr>
              <a:t>	2. listening to staff, new employees/students and then passing along information on to the appropriate department</a:t>
            </a:r>
          </a:p>
          <a:p>
            <a:r>
              <a:rPr lang="en-US" altLang="en-US">
                <a:latin typeface="Arial" panose="020B0604020202020204" pitchFamily="34" charset="0"/>
                <a:cs typeface="Arial" panose="020B0604020202020204" pitchFamily="34" charset="0"/>
              </a:rPr>
              <a:t>	3.  Making staff and new employees/students feel appreciated.   </a:t>
            </a:r>
          </a:p>
          <a:p>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p:txBody>
      </p:sp>
      <p:sp>
        <p:nvSpPr>
          <p:cNvPr id="72708" name="Slide Number Placeholder 3">
            <a:extLst>
              <a:ext uri="{FF2B5EF4-FFF2-40B4-BE49-F238E27FC236}">
                <a16:creationId xmlns:a16="http://schemas.microsoft.com/office/drawing/2014/main" id="{CE4A0899-A615-9322-1479-DE1EEEEFBAF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CD11E62-3DD2-1342-8A1D-EF3F58E1C571}" type="slidenum">
              <a:rPr lang="en-US" altLang="en-US" smtClean="0"/>
              <a:pPr/>
              <a:t>28</a:t>
            </a:fld>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a:extLst>
              <a:ext uri="{FF2B5EF4-FFF2-40B4-BE49-F238E27FC236}">
                <a16:creationId xmlns:a16="http://schemas.microsoft.com/office/drawing/2014/main" id="{F7E02D70-C87F-03F8-7C24-A5132B7D372A}"/>
              </a:ext>
            </a:extLst>
          </p:cNvPr>
          <p:cNvSpPr>
            <a:spLocks noGrp="1" noRot="1" noChangeAspect="1" noChangeArrowheads="1" noTextEdit="1"/>
          </p:cNvSpPr>
          <p:nvPr>
            <p:ph type="sldImg"/>
          </p:nvPr>
        </p:nvSpPr>
        <p:spPr>
          <a:ln/>
        </p:spPr>
      </p:sp>
      <p:sp>
        <p:nvSpPr>
          <p:cNvPr id="74755" name="Notes Placeholder 2">
            <a:extLst>
              <a:ext uri="{FF2B5EF4-FFF2-40B4-BE49-F238E27FC236}">
                <a16:creationId xmlns:a16="http://schemas.microsoft.com/office/drawing/2014/main" id="{405D1506-AE8A-7CAF-46A2-7770FF16004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1 then the slide:</a:t>
            </a:r>
          </a:p>
          <a:p>
            <a:r>
              <a:rPr lang="en-US" altLang="en-US">
                <a:latin typeface="Arial" panose="020B0604020202020204" pitchFamily="34" charset="0"/>
                <a:cs typeface="Arial" panose="020B0604020202020204" pitchFamily="34" charset="0"/>
              </a:rPr>
              <a:t>As an educator, you should work closely with the DON to drive engagement.</a:t>
            </a:r>
          </a:p>
        </p:txBody>
      </p:sp>
      <p:sp>
        <p:nvSpPr>
          <p:cNvPr id="74756" name="Slide Number Placeholder 3">
            <a:extLst>
              <a:ext uri="{FF2B5EF4-FFF2-40B4-BE49-F238E27FC236}">
                <a16:creationId xmlns:a16="http://schemas.microsoft.com/office/drawing/2014/main" id="{675AB5FE-B905-7DC1-0BDC-BCA960242BA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D9C2C94-6D61-884A-B26B-201771C4D53E}" type="slidenum">
              <a:rPr lang="en-US" altLang="en-US" smtClean="0"/>
              <a:pPr/>
              <a:t>29</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418FEEA1-0D0B-5D24-5D74-4FDB158EDB8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83DA7DD-60D0-B843-9546-31915DC751D9}" type="slidenum">
              <a:rPr lang="en-US" altLang="en-US" smtClean="0"/>
              <a:pPr>
                <a:spcBef>
                  <a:spcPct val="0"/>
                </a:spcBef>
              </a:pPr>
              <a:t>3</a:t>
            </a:fld>
            <a:endParaRPr lang="en-US" altLang="en-US"/>
          </a:p>
        </p:txBody>
      </p:sp>
      <p:sp>
        <p:nvSpPr>
          <p:cNvPr id="21507" name="Rectangle 2">
            <a:extLst>
              <a:ext uri="{FF2B5EF4-FFF2-40B4-BE49-F238E27FC236}">
                <a16:creationId xmlns:a16="http://schemas.microsoft.com/office/drawing/2014/main" id="{655AE72D-028C-B814-640C-2BCE8C5AC3A7}"/>
              </a:ext>
            </a:extLst>
          </p:cNvPr>
          <p:cNvSpPr>
            <a:spLocks noRot="1" noChangeArrowheads="1" noTextEdit="1"/>
          </p:cNvSpPr>
          <p:nvPr>
            <p:ph type="sldImg"/>
          </p:nvPr>
        </p:nvSpPr>
        <p:spPr>
          <a:ln/>
        </p:spPr>
      </p:sp>
      <p:sp>
        <p:nvSpPr>
          <p:cNvPr id="21508" name="Rectangle 3">
            <a:extLst>
              <a:ext uri="{FF2B5EF4-FFF2-40B4-BE49-F238E27FC236}">
                <a16:creationId xmlns:a16="http://schemas.microsoft.com/office/drawing/2014/main" id="{07D667D9-F8A8-8808-8C9C-4F2012C5344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cs typeface="Arial" panose="020B0604020202020204" pitchFamily="34" charset="0"/>
              </a:rPr>
              <a:t>Explain about this session verses the session on How to set up and teach a CNA certification program </a:t>
            </a:r>
          </a:p>
          <a:p>
            <a:pPr eaLnBrk="1" hangingPunct="1"/>
            <a:r>
              <a:rPr lang="en-US" altLang="en-US">
                <a:latin typeface="Arial" panose="020B0604020202020204" pitchFamily="34" charset="0"/>
                <a:cs typeface="Arial" panose="020B0604020202020204" pitchFamily="34" charset="0"/>
              </a:rPr>
              <a:t>Introduce self and then talk about what we will be doing on Day 1 and Day 2.</a:t>
            </a:r>
          </a:p>
          <a:p>
            <a:pPr eaLnBrk="1" hangingPunct="1"/>
            <a:r>
              <a:rPr lang="en-US" altLang="en-US">
                <a:latin typeface="Arial" panose="020B0604020202020204" pitchFamily="34" charset="0"/>
                <a:cs typeface="Arial" panose="020B0604020202020204" pitchFamily="34" charset="0"/>
              </a:rPr>
              <a:t>This program is meant to be interactive.  One-way adults learn is through interactions with others and sharing experiences.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Talk about the possibility of a doing the program </a:t>
            </a:r>
            <a:r>
              <a:rPr lang="en-US" altLang="en-US" b="1">
                <a:latin typeface="Arial" panose="020B0604020202020204" pitchFamily="34" charset="0"/>
                <a:cs typeface="Arial" panose="020B0604020202020204" pitchFamily="34" charset="0"/>
              </a:rPr>
              <a:t>Developing, Conducting and Running a Successful CNA program </a:t>
            </a:r>
            <a:r>
              <a:rPr lang="en-US" altLang="en-US">
                <a:latin typeface="Arial" panose="020B0604020202020204" pitchFamily="34" charset="0"/>
                <a:cs typeface="Arial" panose="020B0604020202020204" pitchFamily="34" charset="0"/>
              </a:rPr>
              <a:t>and what the difference in that program is.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TTT Ready Set teach was  developed based on DOH requirements to certify nurses to teach adult learners.---If interested in taking Day 3, please contact Cathy Bongermino cbongermino@leadingageny.org</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We can talk in generalities about our teaching goals and philosophies- we can feel inspired by quotes such as those on the screen-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Why are we here today?  Why do we want to teach?  Have we been inspired by quotes such as what is on the screen?  Are you passionate about teaching?  Are you brand new to teaching and perhaps your only experience with teaching has been as the learner/the student.  </a:t>
            </a:r>
          </a:p>
          <a:p>
            <a:pPr eaLnBrk="1" hangingPunct="1"/>
            <a:r>
              <a:rPr lang="en-US" altLang="en-US">
                <a:latin typeface="Arial" panose="020B0604020202020204" pitchFamily="34" charset="0"/>
                <a:cs typeface="Arial" panose="020B0604020202020204" pitchFamily="34" charset="0"/>
              </a:rPr>
              <a:t>Perhaps most of your lessons about being a teacher have come from the good and the not-so-good teachers from your past. So- where do we begin?</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Let’s start with some self-disclosure- but we have a principle here that we will follow- you only share with the group if you want to share, and you only share what you want to share- you are always free to “pass”.  Another thing to remember is if your share a situation from your facility, or an experience with a staff member, please leave out the resident’s or staff member’s name or change it due to confidentiality. </a:t>
            </a:r>
          </a:p>
          <a:p>
            <a:pPr eaLnBrk="1" hangingPunct="1"/>
            <a:r>
              <a:rPr lang="en-US" altLang="en-US">
                <a:latin typeface="Arial" panose="020B0604020202020204" pitchFamily="34" charset="0"/>
                <a:cs typeface="Arial" panose="020B0604020202020204" pitchFamily="34" charset="0"/>
              </a:rPr>
              <a:t> </a:t>
            </a:r>
          </a:p>
          <a:p>
            <a:pPr eaLnBrk="1" hangingPunct="1"/>
            <a:r>
              <a:rPr lang="en-US" altLang="en-US">
                <a:latin typeface="Arial" panose="020B0604020202020204" pitchFamily="34" charset="0"/>
                <a:cs typeface="Arial" panose="020B0604020202020204" pitchFamily="34" charset="0"/>
              </a:rPr>
              <a:t>Your experiences with teaching in the past</a:t>
            </a:r>
          </a:p>
          <a:p>
            <a:pPr eaLnBrk="1" hangingPunct="1"/>
            <a:r>
              <a:rPr lang="en-US" altLang="en-US">
                <a:latin typeface="Arial" panose="020B0604020202020204" pitchFamily="34" charset="0"/>
                <a:cs typeface="Arial" panose="020B0604020202020204" pitchFamily="34" charset="0"/>
              </a:rPr>
              <a:t>Your plans once you complete this 2-day course?  In general?</a:t>
            </a:r>
          </a:p>
          <a:p>
            <a:pPr eaLnBrk="1" hangingPunct="1"/>
            <a:r>
              <a:rPr lang="en-US" altLang="en-US">
                <a:latin typeface="Arial" panose="020B0604020202020204" pitchFamily="34" charset="0"/>
                <a:cs typeface="Arial" panose="020B0604020202020204" pitchFamily="34" charset="0"/>
              </a:rPr>
              <a:t>In general, why are you here and what do you hope to gain?  What are your goals after taking this course?</a:t>
            </a:r>
          </a:p>
          <a:p>
            <a:pPr eaLnBrk="1" hangingPunct="1"/>
            <a:endParaRPr lang="en-US" altLang="en-US">
              <a:latin typeface="Arial" panose="020B0604020202020204" pitchFamily="34" charset="0"/>
              <a:cs typeface="Arial" panose="020B0604020202020204" pitchFamily="34" charset="0"/>
            </a:endParaRPr>
          </a:p>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a:extLst>
              <a:ext uri="{FF2B5EF4-FFF2-40B4-BE49-F238E27FC236}">
                <a16:creationId xmlns:a16="http://schemas.microsoft.com/office/drawing/2014/main" id="{7DD1AB8E-FF99-C74D-5A48-E8FB22A2E24A}"/>
              </a:ext>
            </a:extLst>
          </p:cNvPr>
          <p:cNvSpPr>
            <a:spLocks noGrp="1" noRot="1" noChangeAspect="1" noChangeArrowheads="1" noTextEdit="1"/>
          </p:cNvSpPr>
          <p:nvPr>
            <p:ph type="sldImg"/>
          </p:nvPr>
        </p:nvSpPr>
        <p:spPr>
          <a:ln/>
        </p:spPr>
      </p:sp>
      <p:sp>
        <p:nvSpPr>
          <p:cNvPr id="76803" name="Notes Placeholder 2">
            <a:extLst>
              <a:ext uri="{FF2B5EF4-FFF2-40B4-BE49-F238E27FC236}">
                <a16:creationId xmlns:a16="http://schemas.microsoft.com/office/drawing/2014/main" id="{7C88DC50-E9D8-A0BC-71F0-3790E3476D5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41388"/>
            <a:r>
              <a:rPr lang="en-US" altLang="en-US">
                <a:latin typeface="Arial" panose="020B0604020202020204" pitchFamily="34" charset="0"/>
                <a:cs typeface="Arial" panose="020B0604020202020204" pitchFamily="34" charset="0"/>
              </a:rPr>
              <a:t>Ask question #1....and ask who are your high/middle and low  performers? Are you and the DON working together to develop the right staff?</a:t>
            </a:r>
          </a:p>
          <a:p>
            <a:pPr defTabSz="941388"/>
            <a:endParaRPr lang="en-US" altLang="en-US">
              <a:latin typeface="Arial" panose="020B0604020202020204" pitchFamily="34" charset="0"/>
              <a:cs typeface="Arial" panose="020B0604020202020204" pitchFamily="34" charset="0"/>
            </a:endParaRPr>
          </a:p>
          <a:p>
            <a:pPr defTabSz="941388"/>
            <a:r>
              <a:rPr lang="en-US" altLang="en-US">
                <a:latin typeface="Arial" panose="020B0604020202020204" pitchFamily="34" charset="0"/>
                <a:cs typeface="Arial" panose="020B0604020202020204" pitchFamily="34" charset="0"/>
              </a:rPr>
              <a:t>#2 ask the second question and wait for responses.  What about cultures do they impact how employees approach their work?</a:t>
            </a:r>
          </a:p>
          <a:p>
            <a:pPr defTabSz="941388"/>
            <a:endParaRPr lang="en-US" altLang="en-US">
              <a:latin typeface="Arial" panose="020B0604020202020204" pitchFamily="34" charset="0"/>
              <a:cs typeface="Arial" panose="020B0604020202020204" pitchFamily="34" charset="0"/>
            </a:endParaRPr>
          </a:p>
          <a:p>
            <a:pPr defTabSz="941388"/>
            <a:r>
              <a:rPr lang="en-US" altLang="en-US">
                <a:latin typeface="Arial" panose="020B0604020202020204" pitchFamily="34" charset="0"/>
                <a:cs typeface="Arial" panose="020B0604020202020204" pitchFamily="34" charset="0"/>
              </a:rPr>
              <a:t>We will talk in more details about the generations in the workplace a little later, but yes, they have a huge impact on how employees approach their work, and can really benefit the workplace if each person’s strengths and weakness are identified. And utilized. </a:t>
            </a:r>
          </a:p>
          <a:p>
            <a:pPr defTabSz="941388"/>
            <a:r>
              <a:rPr lang="en-US" altLang="en-US">
                <a:latin typeface="Arial" panose="020B0604020202020204" pitchFamily="34" charset="0"/>
                <a:cs typeface="Arial" panose="020B0604020202020204" pitchFamily="34" charset="0"/>
              </a:rPr>
              <a:t> </a:t>
            </a:r>
          </a:p>
          <a:p>
            <a:pPr defTabSz="941388"/>
            <a:endParaRPr lang="en-US" altLang="en-US">
              <a:latin typeface="Arial" panose="020B0604020202020204" pitchFamily="34" charset="0"/>
              <a:cs typeface="Arial" panose="020B0604020202020204" pitchFamily="34" charset="0"/>
            </a:endParaRPr>
          </a:p>
        </p:txBody>
      </p:sp>
      <p:sp>
        <p:nvSpPr>
          <p:cNvPr id="76804" name="Slide Number Placeholder 3">
            <a:extLst>
              <a:ext uri="{FF2B5EF4-FFF2-40B4-BE49-F238E27FC236}">
                <a16:creationId xmlns:a16="http://schemas.microsoft.com/office/drawing/2014/main" id="{9D4C64DE-F2E7-D372-B952-302C960B72F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5C14B95-367D-7E4A-8BB3-2BCE8A5C11D1}" type="slidenum">
              <a:rPr lang="en-US" altLang="en-US" smtClean="0"/>
              <a:pPr/>
              <a:t>30</a:t>
            </a:fld>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a:extLst>
              <a:ext uri="{FF2B5EF4-FFF2-40B4-BE49-F238E27FC236}">
                <a16:creationId xmlns:a16="http://schemas.microsoft.com/office/drawing/2014/main" id="{A15B7BF7-D5F9-0913-B080-F933F9F1EF3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5CE61440-28AF-CC4F-91E0-0FF90F825998}" type="slidenum">
              <a:rPr lang="en-US" altLang="en-US" smtClean="0"/>
              <a:pPr>
                <a:spcBef>
                  <a:spcPct val="0"/>
                </a:spcBef>
              </a:pPr>
              <a:t>32</a:t>
            </a:fld>
            <a:endParaRPr lang="en-US" altLang="en-US"/>
          </a:p>
        </p:txBody>
      </p:sp>
      <p:sp>
        <p:nvSpPr>
          <p:cNvPr id="79875" name="Rectangle 2">
            <a:extLst>
              <a:ext uri="{FF2B5EF4-FFF2-40B4-BE49-F238E27FC236}">
                <a16:creationId xmlns:a16="http://schemas.microsoft.com/office/drawing/2014/main" id="{7DEF4020-3DA4-C0C9-E665-ECABABB708FA}"/>
              </a:ext>
            </a:extLst>
          </p:cNvPr>
          <p:cNvSpPr>
            <a:spLocks noRot="1" noChangeArrowheads="1" noTextEdit="1"/>
          </p:cNvSpPr>
          <p:nvPr>
            <p:ph type="sldImg"/>
          </p:nvPr>
        </p:nvSpPr>
        <p:spPr>
          <a:ln/>
        </p:spPr>
      </p:sp>
      <p:sp>
        <p:nvSpPr>
          <p:cNvPr id="79876" name="Rectangle 3">
            <a:extLst>
              <a:ext uri="{FF2B5EF4-FFF2-40B4-BE49-F238E27FC236}">
                <a16:creationId xmlns:a16="http://schemas.microsoft.com/office/drawing/2014/main" id="{B0F038FD-A96A-647D-CE77-F3AE8DF59BF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cs typeface="Arial" panose="020B0604020202020204" pitchFamily="34" charset="0"/>
              </a:rPr>
              <a:t>For the next 5 slides I will be specifically referring to the 75 hr. CNA training program.  For the 75 hr. program there are very specific requirements that must be taught- hours logged in by each student must be carefully tracked and recorded. </a:t>
            </a:r>
          </a:p>
          <a:p>
            <a:pPr eaLnBrk="1" hangingPunct="1"/>
            <a:r>
              <a:rPr lang="en-US" altLang="en-US">
                <a:latin typeface="Arial" panose="020B0604020202020204" pitchFamily="34" charset="0"/>
                <a:cs typeface="Arial" panose="020B0604020202020204" pitchFamily="34" charset="0"/>
              </a:rPr>
              <a:t>The requirements for ongoing education for the CNA’s are also very specific and the tracking of this information is critical and reviewed during each regular survey</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a:extLst>
              <a:ext uri="{FF2B5EF4-FFF2-40B4-BE49-F238E27FC236}">
                <a16:creationId xmlns:a16="http://schemas.microsoft.com/office/drawing/2014/main" id="{7FC51D02-BAB0-60EF-8B76-AA0B8FEF431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54BD7DD3-771F-F446-9D34-DF00872F7EE0}" type="slidenum">
              <a:rPr lang="en-US" altLang="en-US" smtClean="0"/>
              <a:pPr>
                <a:spcBef>
                  <a:spcPct val="0"/>
                </a:spcBef>
              </a:pPr>
              <a:t>33</a:t>
            </a:fld>
            <a:endParaRPr lang="en-US" altLang="en-US"/>
          </a:p>
        </p:txBody>
      </p:sp>
      <p:sp>
        <p:nvSpPr>
          <p:cNvPr id="81923" name="Rectangle 2">
            <a:extLst>
              <a:ext uri="{FF2B5EF4-FFF2-40B4-BE49-F238E27FC236}">
                <a16:creationId xmlns:a16="http://schemas.microsoft.com/office/drawing/2014/main" id="{F50E2B3F-F28E-2FD8-1085-23788DB28964}"/>
              </a:ext>
            </a:extLst>
          </p:cNvPr>
          <p:cNvSpPr>
            <a:spLocks noRot="1" noChangeArrowheads="1" noTextEdit="1"/>
          </p:cNvSpPr>
          <p:nvPr>
            <p:ph type="sldImg"/>
          </p:nvPr>
        </p:nvSpPr>
        <p:spPr>
          <a:ln/>
        </p:spPr>
      </p:sp>
      <p:sp>
        <p:nvSpPr>
          <p:cNvPr id="81924" name="Rectangle 3">
            <a:extLst>
              <a:ext uri="{FF2B5EF4-FFF2-40B4-BE49-F238E27FC236}">
                <a16:creationId xmlns:a16="http://schemas.microsoft.com/office/drawing/2014/main" id="{88EC5D97-F328-B430-6BA1-CC184A6D743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cs typeface="Arial" panose="020B0604020202020204" pitchFamily="34" charset="0"/>
              </a:rPr>
              <a:t>Talk about both as the coordinator of a CNA training class as well as the coordinator of programs as an educator in a facility.</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When should students come to facility and go to the units?  Is 7AM a good time or not?</a:t>
            </a:r>
          </a:p>
          <a:p>
            <a:pPr eaLnBrk="1" hangingPunct="1"/>
            <a:r>
              <a:rPr lang="en-US" altLang="en-US">
                <a:latin typeface="Arial" panose="020B0604020202020204" pitchFamily="34" charset="0"/>
                <a:cs typeface="Arial" panose="020B0604020202020204" pitchFamily="34" charset="0"/>
              </a:rPr>
              <a:t>What do we need to teach a CNA class</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a:extLst>
              <a:ext uri="{FF2B5EF4-FFF2-40B4-BE49-F238E27FC236}">
                <a16:creationId xmlns:a16="http://schemas.microsoft.com/office/drawing/2014/main" id="{AD43CC84-26BD-6416-2366-FAFC3F3611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98362365-EEF5-9B49-8634-B141609C94F2}" type="slidenum">
              <a:rPr lang="en-US" altLang="en-US" smtClean="0"/>
              <a:pPr>
                <a:spcBef>
                  <a:spcPct val="0"/>
                </a:spcBef>
              </a:pPr>
              <a:t>34</a:t>
            </a:fld>
            <a:endParaRPr lang="en-US" altLang="en-US"/>
          </a:p>
        </p:txBody>
      </p:sp>
      <p:sp>
        <p:nvSpPr>
          <p:cNvPr id="83971" name="Rectangle 2">
            <a:extLst>
              <a:ext uri="{FF2B5EF4-FFF2-40B4-BE49-F238E27FC236}">
                <a16:creationId xmlns:a16="http://schemas.microsoft.com/office/drawing/2014/main" id="{A32D52B0-A522-E324-A972-73B4AE1147A5}"/>
              </a:ext>
            </a:extLst>
          </p:cNvPr>
          <p:cNvSpPr>
            <a:spLocks noRot="1" noChangeArrowheads="1" noTextEdit="1"/>
          </p:cNvSpPr>
          <p:nvPr>
            <p:ph type="sldImg"/>
          </p:nvPr>
        </p:nvSpPr>
        <p:spPr>
          <a:ln/>
        </p:spPr>
      </p:sp>
      <p:sp>
        <p:nvSpPr>
          <p:cNvPr id="83972" name="Rectangle 3">
            <a:extLst>
              <a:ext uri="{FF2B5EF4-FFF2-40B4-BE49-F238E27FC236}">
                <a16:creationId xmlns:a16="http://schemas.microsoft.com/office/drawing/2014/main" id="{4277C4C7-5CF9-8777-03F7-B48FBE174D0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cs typeface="Arial" panose="020B0604020202020204" pitchFamily="34" charset="0"/>
              </a:rPr>
              <a:t>?  Proper set up of bedside stand.  Beds, linen, mannequins, snacks for feeding, bedpans, basins etc</a:t>
            </a:r>
          </a:p>
          <a:p>
            <a:pPr eaLnBrk="1" hangingPunct="1"/>
            <a:r>
              <a:rPr lang="en-US" altLang="en-US">
                <a:latin typeface="Arial" panose="020B0604020202020204" pitchFamily="34" charset="0"/>
                <a:cs typeface="Arial" panose="020B0604020202020204" pitchFamily="34" charset="0"/>
              </a:rPr>
              <a:t>Coordination of nursing unit and staff.  Pair up with residents, do you have permission?  What experiences will they be getting?</a:t>
            </a:r>
          </a:p>
          <a:p>
            <a:pPr eaLnBrk="1" hangingPunct="1"/>
            <a:r>
              <a:rPr lang="en-US" altLang="en-US">
                <a:latin typeface="Arial" panose="020B0604020202020204" pitchFamily="34" charset="0"/>
                <a:cs typeface="Arial" panose="020B0604020202020204" pitchFamily="34" charset="0"/>
              </a:rPr>
              <a:t>DON can’t be primary educator and the charge nurse can not be the nurse who over sees residents.</a:t>
            </a:r>
          </a:p>
          <a:p>
            <a:pPr eaLnBrk="1" hangingPunct="1"/>
            <a:r>
              <a:rPr lang="en-US" altLang="en-US">
                <a:latin typeface="Arial" panose="020B0604020202020204" pitchFamily="34" charset="0"/>
                <a:cs typeface="Arial" panose="020B0604020202020204" pitchFamily="34" charset="0"/>
              </a:rPr>
              <a:t>** Coordination of written and clinical testing with outside organizations?  What does this mean?  Evaluator can be your friends?  Ask for input on what to expect.  Hand washing friction. Using hand sanitizer vs soap and water</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Male caregivers working in the female world…..Boundries ….. Need to talk to them.  Talk about what you feel what happens when a resident doesn’t want you to care for them.</a:t>
            </a:r>
          </a:p>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a:extLst>
              <a:ext uri="{FF2B5EF4-FFF2-40B4-BE49-F238E27FC236}">
                <a16:creationId xmlns:a16="http://schemas.microsoft.com/office/drawing/2014/main" id="{1AD64E5C-F3C7-0BF0-713E-1FE2E5F7075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BDCA2F6C-D0E8-B04B-99AF-9EF2AD22C9D0}" type="slidenum">
              <a:rPr lang="en-US" altLang="en-US" smtClean="0"/>
              <a:pPr>
                <a:spcBef>
                  <a:spcPct val="0"/>
                </a:spcBef>
              </a:pPr>
              <a:t>35</a:t>
            </a:fld>
            <a:endParaRPr lang="en-US" altLang="en-US"/>
          </a:p>
        </p:txBody>
      </p:sp>
      <p:sp>
        <p:nvSpPr>
          <p:cNvPr id="86019" name="Rectangle 2">
            <a:extLst>
              <a:ext uri="{FF2B5EF4-FFF2-40B4-BE49-F238E27FC236}">
                <a16:creationId xmlns:a16="http://schemas.microsoft.com/office/drawing/2014/main" id="{CD112558-DC15-4BE4-1339-67DDAFFCAF75}"/>
              </a:ext>
            </a:extLst>
          </p:cNvPr>
          <p:cNvSpPr>
            <a:spLocks noRot="1" noChangeArrowheads="1" noTextEdit="1"/>
          </p:cNvSpPr>
          <p:nvPr>
            <p:ph type="sldImg"/>
          </p:nvPr>
        </p:nvSpPr>
        <p:spPr>
          <a:ln/>
        </p:spPr>
      </p:sp>
      <p:sp>
        <p:nvSpPr>
          <p:cNvPr id="86020" name="Rectangle 3">
            <a:extLst>
              <a:ext uri="{FF2B5EF4-FFF2-40B4-BE49-F238E27FC236}">
                <a16:creationId xmlns:a16="http://schemas.microsoft.com/office/drawing/2014/main" id="{EABF25A5-54AF-B475-BFAC-87AE7B47BFF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latin typeface="Arial" panose="020B0604020202020204" pitchFamily="34" charset="0"/>
                <a:cs typeface="Arial" panose="020B0604020202020204" pitchFamily="34" charset="0"/>
              </a:rPr>
              <a:t>A facilitator is an individual whoes job is to help to manage a process of  information exchange </a:t>
            </a:r>
          </a:p>
          <a:p>
            <a:pPr eaLnBrk="1" hangingPunct="1"/>
            <a:r>
              <a:rPr lang="en-US" altLang="en-US">
                <a:latin typeface="Arial" panose="020B0604020202020204" pitchFamily="34" charset="0"/>
                <a:cs typeface="Arial" panose="020B0604020202020204" pitchFamily="34" charset="0"/>
              </a:rPr>
              <a:t>As Staff Development coordinator, how do you get staff to the classes for in-services and get them excited; how to you develop your staff- grow them- engage them</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#1.</a:t>
            </a:r>
          </a:p>
          <a:p>
            <a:pPr eaLnBrk="1" hangingPunct="1"/>
            <a:r>
              <a:rPr lang="en-US" altLang="en-US">
                <a:latin typeface="Arial" panose="020B0604020202020204" pitchFamily="34" charset="0"/>
                <a:cs typeface="Arial" panose="020B0604020202020204" pitchFamily="34" charset="0"/>
              </a:rPr>
              <a:t>Change focus of resident’s conversation….I want to go home, don’t say you live here instead change the conversation to tell me about your home?  </a:t>
            </a:r>
          </a:p>
          <a:p>
            <a:pPr eaLnBrk="1" hangingPunct="1"/>
            <a:r>
              <a:rPr lang="en-US" altLang="en-US">
                <a:latin typeface="Arial" panose="020B0604020202020204" pitchFamily="34" charset="0"/>
                <a:cs typeface="Arial" panose="020B0604020202020204" pitchFamily="34" charset="0"/>
              </a:rPr>
              <a:t>A male resident says “I am going to work today, instead of “no you’re not” say tell me what you’re doing at work today.</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Why foster a positive link between your student and frontline staff?  They will be one shortly.  </a:t>
            </a:r>
          </a:p>
          <a:p>
            <a:pPr eaLnBrk="1" hangingPunct="1"/>
            <a:r>
              <a:rPr lang="en-US" altLang="en-US">
                <a:latin typeface="Arial" panose="020B0604020202020204" pitchFamily="34" charset="0"/>
                <a:cs typeface="Arial" panose="020B0604020202020204" pitchFamily="34" charset="0"/>
              </a:rPr>
              <a:t>Do you want them to interact with families?  Yes, but be careful.  Make sure you know what they are saying and how information is being transmitted and is it accurate.</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a:extLst>
              <a:ext uri="{FF2B5EF4-FFF2-40B4-BE49-F238E27FC236}">
                <a16:creationId xmlns:a16="http://schemas.microsoft.com/office/drawing/2014/main" id="{02E42D89-82EA-3426-5ABD-CD18F24D85C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37320389-4AC9-7946-9F35-F51CD85BC47C}" type="slidenum">
              <a:rPr lang="en-US" altLang="en-US" smtClean="0"/>
              <a:pPr>
                <a:spcBef>
                  <a:spcPct val="0"/>
                </a:spcBef>
              </a:pPr>
              <a:t>36</a:t>
            </a:fld>
            <a:endParaRPr lang="en-US" altLang="en-US"/>
          </a:p>
        </p:txBody>
      </p:sp>
      <p:sp>
        <p:nvSpPr>
          <p:cNvPr id="88067" name="Rectangle 2">
            <a:extLst>
              <a:ext uri="{FF2B5EF4-FFF2-40B4-BE49-F238E27FC236}">
                <a16:creationId xmlns:a16="http://schemas.microsoft.com/office/drawing/2014/main" id="{C73F6346-2134-B87F-FCFE-4CF10861DC2E}"/>
              </a:ext>
            </a:extLst>
          </p:cNvPr>
          <p:cNvSpPr>
            <a:spLocks noRot="1" noChangeArrowheads="1" noTextEdit="1"/>
          </p:cNvSpPr>
          <p:nvPr>
            <p:ph type="sldImg"/>
          </p:nvPr>
        </p:nvSpPr>
        <p:spPr>
          <a:ln/>
        </p:spPr>
      </p:sp>
      <p:sp>
        <p:nvSpPr>
          <p:cNvPr id="88068" name="Rectangle 3">
            <a:extLst>
              <a:ext uri="{FF2B5EF4-FFF2-40B4-BE49-F238E27FC236}">
                <a16:creationId xmlns:a16="http://schemas.microsoft.com/office/drawing/2014/main" id="{CF66100C-0051-749B-0A35-A8920DDB3D6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cs typeface="Arial" panose="020B0604020202020204" pitchFamily="34" charset="0"/>
              </a:rPr>
              <a:t>Confident</a:t>
            </a:r>
          </a:p>
          <a:p>
            <a:pPr eaLnBrk="1" hangingPunct="1"/>
            <a:r>
              <a:rPr lang="en-US" altLang="en-US">
                <a:latin typeface="Arial" panose="020B0604020202020204" pitchFamily="34" charset="0"/>
                <a:cs typeface="Arial" panose="020B0604020202020204" pitchFamily="34" charset="0"/>
              </a:rPr>
              <a:t>Clear and concise delivery of information…why?  So you don’t loose the audiance</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a:extLst>
              <a:ext uri="{FF2B5EF4-FFF2-40B4-BE49-F238E27FC236}">
                <a16:creationId xmlns:a16="http://schemas.microsoft.com/office/drawing/2014/main" id="{CA6411EA-0B4D-CE6C-378B-337942CDDFBA}"/>
              </a:ext>
            </a:extLst>
          </p:cNvPr>
          <p:cNvSpPr>
            <a:spLocks noGrp="1" noRot="1" noChangeAspect="1" noChangeArrowheads="1" noTextEdit="1"/>
          </p:cNvSpPr>
          <p:nvPr>
            <p:ph type="sldImg"/>
          </p:nvPr>
        </p:nvSpPr>
        <p:spPr>
          <a:ln/>
        </p:spPr>
      </p:sp>
      <p:sp>
        <p:nvSpPr>
          <p:cNvPr id="90115" name="Notes Placeholder 2">
            <a:extLst>
              <a:ext uri="{FF2B5EF4-FFF2-40B4-BE49-F238E27FC236}">
                <a16:creationId xmlns:a16="http://schemas.microsoft.com/office/drawing/2014/main" id="{CF81856F-7ED9-B9DB-F040-309D8AB76C0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Second bullet: You need to provide additional time and training with some students. Math skills, reading, and or comprehension</a:t>
            </a: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Third bullet:  Make sure your sheets fit</a:t>
            </a:r>
          </a:p>
          <a:p>
            <a:r>
              <a:rPr lang="en-US" altLang="en-US">
                <a:latin typeface="Arial" panose="020B0604020202020204" pitchFamily="34" charset="0"/>
                <a:cs typeface="Arial" panose="020B0604020202020204" pitchFamily="34" charset="0"/>
              </a:rPr>
              <a:t>Make sure the clothes for your mannequins are big enough to easily dress the mannequin.</a:t>
            </a:r>
          </a:p>
        </p:txBody>
      </p:sp>
      <p:sp>
        <p:nvSpPr>
          <p:cNvPr id="90116" name="Slide Number Placeholder 3">
            <a:extLst>
              <a:ext uri="{FF2B5EF4-FFF2-40B4-BE49-F238E27FC236}">
                <a16:creationId xmlns:a16="http://schemas.microsoft.com/office/drawing/2014/main" id="{EB64E5B4-7D10-07A4-563D-D971255216C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B1F8770-2D6C-D548-A640-3C53EC9EE581}" type="slidenum">
              <a:rPr lang="en-US" altLang="en-US" smtClean="0"/>
              <a:pPr/>
              <a:t>37</a:t>
            </a:fld>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a:extLst>
              <a:ext uri="{FF2B5EF4-FFF2-40B4-BE49-F238E27FC236}">
                <a16:creationId xmlns:a16="http://schemas.microsoft.com/office/drawing/2014/main" id="{DD8DD94D-453D-49E4-3BE5-F7578C92D896}"/>
              </a:ext>
            </a:extLst>
          </p:cNvPr>
          <p:cNvSpPr>
            <a:spLocks noGrp="1" noRot="1" noChangeAspect="1" noChangeArrowheads="1" noTextEdit="1"/>
          </p:cNvSpPr>
          <p:nvPr>
            <p:ph type="sldImg"/>
          </p:nvPr>
        </p:nvSpPr>
        <p:spPr>
          <a:ln/>
        </p:spPr>
      </p:sp>
      <p:sp>
        <p:nvSpPr>
          <p:cNvPr id="92163" name="Notes Placeholder 2">
            <a:extLst>
              <a:ext uri="{FF2B5EF4-FFF2-40B4-BE49-F238E27FC236}">
                <a16:creationId xmlns:a16="http://schemas.microsoft.com/office/drawing/2014/main" id="{EBF71F72-D013-722F-A0C1-41C9CC94FD1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Under input ask if the student would be allowed to say “I would wash my hands now” or if they actually have to wash their hands.  The more your students know what to expect the better they will do.</a:t>
            </a: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Developing, Conducting and Running a successful CNA Training Program will go into each of these areas in much more detail</a:t>
            </a:r>
          </a:p>
        </p:txBody>
      </p:sp>
      <p:sp>
        <p:nvSpPr>
          <p:cNvPr id="92164" name="Slide Number Placeholder 3">
            <a:extLst>
              <a:ext uri="{FF2B5EF4-FFF2-40B4-BE49-F238E27FC236}">
                <a16:creationId xmlns:a16="http://schemas.microsoft.com/office/drawing/2014/main" id="{14BA0E63-E502-0590-0820-A630E27726B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2777314-3D7A-7B45-9124-A25FF88B1372}" type="slidenum">
              <a:rPr lang="en-US" altLang="en-US" smtClean="0"/>
              <a:pPr/>
              <a:t>38</a:t>
            </a:fld>
            <a:endParaRPr lang="en-US"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a:extLst>
              <a:ext uri="{FF2B5EF4-FFF2-40B4-BE49-F238E27FC236}">
                <a16:creationId xmlns:a16="http://schemas.microsoft.com/office/drawing/2014/main" id="{13F7BE36-6265-4609-E8B5-9044A3F8488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9AF7F9EE-0756-6B4C-9703-0A26583D9F57}" type="slidenum">
              <a:rPr lang="en-US" altLang="en-US" smtClean="0"/>
              <a:pPr>
                <a:spcBef>
                  <a:spcPct val="0"/>
                </a:spcBef>
              </a:pPr>
              <a:t>39</a:t>
            </a:fld>
            <a:endParaRPr lang="en-US" altLang="en-US"/>
          </a:p>
        </p:txBody>
      </p:sp>
      <p:sp>
        <p:nvSpPr>
          <p:cNvPr id="94211" name="Rectangle 2">
            <a:extLst>
              <a:ext uri="{FF2B5EF4-FFF2-40B4-BE49-F238E27FC236}">
                <a16:creationId xmlns:a16="http://schemas.microsoft.com/office/drawing/2014/main" id="{C97E9042-B214-6BB2-D214-628FA720EA87}"/>
              </a:ext>
            </a:extLst>
          </p:cNvPr>
          <p:cNvSpPr>
            <a:spLocks noRot="1" noChangeArrowheads="1" noTextEdit="1"/>
          </p:cNvSpPr>
          <p:nvPr>
            <p:ph type="sldImg"/>
          </p:nvPr>
        </p:nvSpPr>
        <p:spPr>
          <a:ln/>
        </p:spPr>
      </p:sp>
      <p:sp>
        <p:nvSpPr>
          <p:cNvPr id="94212" name="Rectangle 3">
            <a:extLst>
              <a:ext uri="{FF2B5EF4-FFF2-40B4-BE49-F238E27FC236}">
                <a16:creationId xmlns:a16="http://schemas.microsoft.com/office/drawing/2014/main" id="{33696751-E3A0-674A-C0B2-B4DA05420D8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cs typeface="Arial" panose="020B0604020202020204" pitchFamily="34" charset="0"/>
              </a:rPr>
              <a:t>According to Kaufman (1985), "needs assessments involve identifying and justifying gaps in the current state and placing the gaps in prioritized order for attention" (p. 21). </a:t>
            </a:r>
          </a:p>
          <a:p>
            <a:pPr eaLnBrk="1" hangingPunct="1"/>
            <a:r>
              <a:rPr lang="en-US" altLang="en-US">
                <a:latin typeface="Arial" panose="020B0604020202020204" pitchFamily="34" charset="0"/>
                <a:cs typeface="Arial" panose="020B0604020202020204" pitchFamily="34" charset="0"/>
              </a:rPr>
              <a:t>Subsequently, a needs analysis </a:t>
            </a:r>
            <a:r>
              <a:rPr lang="en-US" altLang="en-US" b="1">
                <a:latin typeface="Arial" panose="020B0604020202020204" pitchFamily="34" charset="0"/>
                <a:cs typeface="Arial" panose="020B0604020202020204" pitchFamily="34" charset="0"/>
              </a:rPr>
              <a:t>"provides a determination of where a need is coming from and provides indications to how the need may be</a:t>
            </a:r>
            <a:r>
              <a:rPr lang="en-US" altLang="en-US">
                <a:latin typeface="Arial" panose="020B0604020202020204" pitchFamily="34" charset="0"/>
                <a:cs typeface="Arial" panose="020B0604020202020204" pitchFamily="34" charset="0"/>
              </a:rPr>
              <a:t> </a:t>
            </a:r>
            <a:r>
              <a:rPr lang="en-US" altLang="en-US" b="1">
                <a:latin typeface="Arial" panose="020B0604020202020204" pitchFamily="34" charset="0"/>
                <a:cs typeface="Arial" panose="020B0604020202020204" pitchFamily="34" charset="0"/>
              </a:rPr>
              <a:t>reduced or eliminated" </a:t>
            </a:r>
            <a:r>
              <a:rPr lang="en-US" altLang="en-US">
                <a:latin typeface="Arial" panose="020B0604020202020204" pitchFamily="34" charset="0"/>
                <a:cs typeface="Arial" panose="020B0604020202020204" pitchFamily="34" charset="0"/>
              </a:rPr>
              <a:t>(Kaufman, 1985, p. 21).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b="1">
                <a:latin typeface="Arial" panose="020B0604020202020204" pitchFamily="34" charset="0"/>
                <a:cs typeface="Arial" panose="020B0604020202020204" pitchFamily="34" charset="0"/>
              </a:rPr>
              <a:t>Needs assessment</a:t>
            </a:r>
            <a:r>
              <a:rPr lang="en-US" altLang="en-US">
                <a:latin typeface="Arial" panose="020B0604020202020204" pitchFamily="34" charset="0"/>
                <a:cs typeface="Arial" panose="020B0604020202020204" pitchFamily="34" charset="0"/>
              </a:rPr>
              <a:t> </a:t>
            </a:r>
            <a:r>
              <a:rPr lang="en-US" altLang="en-US" b="1">
                <a:latin typeface="Arial" panose="020B0604020202020204" pitchFamily="34" charset="0"/>
                <a:cs typeface="Arial" panose="020B0604020202020204" pitchFamily="34" charset="0"/>
              </a:rPr>
              <a:t>is a process for determining and addressing </a:t>
            </a:r>
            <a:r>
              <a:rPr lang="en-US" altLang="en-US" b="1" i="1">
                <a:latin typeface="Arial" panose="020B0604020202020204" pitchFamily="34" charset="0"/>
                <a:cs typeface="Arial" panose="020B0604020202020204" pitchFamily="34" charset="0"/>
              </a:rPr>
              <a:t>needs</a:t>
            </a:r>
            <a:r>
              <a:rPr lang="en-US" altLang="en-US" b="1">
                <a:latin typeface="Arial" panose="020B0604020202020204" pitchFamily="34" charset="0"/>
                <a:cs typeface="Arial" panose="020B0604020202020204" pitchFamily="34" charset="0"/>
              </a:rPr>
              <a:t>, or "gaps" between current conditions and desired conditions, often used for improvement projects in education/training, organizations, or communities</a:t>
            </a:r>
            <a:r>
              <a:rPr lang="en-US" altLang="en-US">
                <a:latin typeface="Arial" panose="020B0604020202020204" pitchFamily="34" charset="0"/>
                <a:cs typeface="Arial" panose="020B0604020202020204" pitchFamily="34" charset="0"/>
              </a:rPr>
              <a:t>.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The needs identified must be prioritized and addressed by using a systematic approach.</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a:extLst>
              <a:ext uri="{FF2B5EF4-FFF2-40B4-BE49-F238E27FC236}">
                <a16:creationId xmlns:a16="http://schemas.microsoft.com/office/drawing/2014/main" id="{54FF0393-F180-4979-73CA-4C1B7E8AB2B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2C991A88-5813-DB44-A4EF-AD09574B37C2}" type="slidenum">
              <a:rPr lang="en-US" altLang="en-US" smtClean="0"/>
              <a:pPr>
                <a:spcBef>
                  <a:spcPct val="0"/>
                </a:spcBef>
              </a:pPr>
              <a:t>40</a:t>
            </a:fld>
            <a:endParaRPr lang="en-US" altLang="en-US"/>
          </a:p>
        </p:txBody>
      </p:sp>
      <p:sp>
        <p:nvSpPr>
          <p:cNvPr id="96259" name="Rectangle 2">
            <a:extLst>
              <a:ext uri="{FF2B5EF4-FFF2-40B4-BE49-F238E27FC236}">
                <a16:creationId xmlns:a16="http://schemas.microsoft.com/office/drawing/2014/main" id="{08D75793-7766-2F48-8D40-374332F508C2}"/>
              </a:ext>
            </a:extLst>
          </p:cNvPr>
          <p:cNvSpPr>
            <a:spLocks noRot="1" noChangeArrowheads="1" noTextEdit="1"/>
          </p:cNvSpPr>
          <p:nvPr>
            <p:ph type="sldImg"/>
          </p:nvPr>
        </p:nvSpPr>
        <p:spPr>
          <a:ln/>
        </p:spPr>
      </p:sp>
      <p:sp>
        <p:nvSpPr>
          <p:cNvPr id="96260" name="Rectangle 3">
            <a:extLst>
              <a:ext uri="{FF2B5EF4-FFF2-40B4-BE49-F238E27FC236}">
                <a16:creationId xmlns:a16="http://schemas.microsoft.com/office/drawing/2014/main" id="{D276FE77-DAF1-BDBA-3585-05C23EF037C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cs typeface="Arial" panose="020B0604020202020204" pitchFamily="34" charset="0"/>
              </a:rPr>
              <a:t>How do you decide what needs to be taught?  What methods are you going to use to get the best outcomes?</a:t>
            </a:r>
          </a:p>
          <a:p>
            <a:pPr eaLnBrk="1" hangingPunct="1"/>
            <a:endParaRPr lang="en-US" altLang="en-US">
              <a:latin typeface="Arial" panose="020B0604020202020204" pitchFamily="34" charset="0"/>
              <a:cs typeface="Arial" panose="020B0604020202020204" pitchFamily="34" charset="0"/>
            </a:endParaRPr>
          </a:p>
          <a:p>
            <a:pPr eaLnBrk="1" hangingPunct="1"/>
            <a:endParaRPr lang="en-US" altLang="en-US">
              <a:latin typeface="Arial" panose="020B0604020202020204" pitchFamily="34" charset="0"/>
              <a:cs typeface="Arial" panose="020B0604020202020204" pitchFamily="34" charset="0"/>
            </a:endParaRP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#1. Listen to staff, complaints from all areas  Morning Report.</a:t>
            </a:r>
          </a:p>
          <a:p>
            <a:pPr eaLnBrk="1" hangingPunct="1"/>
            <a:r>
              <a:rPr lang="en-US" altLang="en-US">
                <a:latin typeface="Arial" panose="020B0604020202020204" pitchFamily="34" charset="0"/>
                <a:cs typeface="Arial" panose="020B0604020202020204" pitchFamily="34" charset="0"/>
              </a:rPr>
              <a:t>#2. Rounds</a:t>
            </a:r>
          </a:p>
          <a:p>
            <a:pPr eaLnBrk="1" hangingPunct="1"/>
            <a:r>
              <a:rPr lang="en-US" altLang="en-US">
                <a:latin typeface="Arial" panose="020B0604020202020204" pitchFamily="34" charset="0"/>
                <a:cs typeface="Arial" panose="020B0604020202020204" pitchFamily="34" charset="0"/>
              </a:rPr>
              <a:t>#3. After training sessions, do and how is follow up received?</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0888C7F0-593A-DC27-24F4-4986106629D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716BD528-59B2-5743-BEAC-6A375EE240CD}" type="slidenum">
              <a:rPr lang="en-US" altLang="en-US" smtClean="0"/>
              <a:pPr>
                <a:spcBef>
                  <a:spcPct val="0"/>
                </a:spcBef>
              </a:pPr>
              <a:t>4</a:t>
            </a:fld>
            <a:endParaRPr lang="en-US" altLang="en-US"/>
          </a:p>
        </p:txBody>
      </p:sp>
      <p:sp>
        <p:nvSpPr>
          <p:cNvPr id="23555" name="Rectangle 2">
            <a:extLst>
              <a:ext uri="{FF2B5EF4-FFF2-40B4-BE49-F238E27FC236}">
                <a16:creationId xmlns:a16="http://schemas.microsoft.com/office/drawing/2014/main" id="{A1C16650-F291-CFCF-632A-12E3A1366708}"/>
              </a:ext>
            </a:extLst>
          </p:cNvPr>
          <p:cNvSpPr>
            <a:spLocks noRot="1" noChangeArrowheads="1" noTextEdit="1"/>
          </p:cNvSpPr>
          <p:nvPr>
            <p:ph type="sldImg"/>
          </p:nvPr>
        </p:nvSpPr>
        <p:spPr>
          <a:ln/>
        </p:spPr>
      </p:sp>
      <p:sp>
        <p:nvSpPr>
          <p:cNvPr id="23556" name="Rectangle 3">
            <a:extLst>
              <a:ext uri="{FF2B5EF4-FFF2-40B4-BE49-F238E27FC236}">
                <a16:creationId xmlns:a16="http://schemas.microsoft.com/office/drawing/2014/main" id="{3812AFAA-2BE4-37B6-1995-99B76FA7FF4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cs typeface="Arial" panose="020B0604020202020204" pitchFamily="34" charset="0"/>
              </a:rPr>
              <a:t>**Benefits to fostering a cohesive classroom of learners 1. </a:t>
            </a:r>
            <a:r>
              <a:rPr lang="en-US" altLang="en-US" b="1">
                <a:latin typeface="Arial" panose="020B0604020202020204" pitchFamily="34" charset="0"/>
                <a:cs typeface="Arial" panose="020B0604020202020204" pitchFamily="34" charset="0"/>
              </a:rPr>
              <a:t>Retain what is being said </a:t>
            </a:r>
            <a:r>
              <a:rPr lang="en-US" altLang="en-US">
                <a:latin typeface="Arial" panose="020B0604020202020204" pitchFamily="34" charset="0"/>
                <a:cs typeface="Arial" panose="020B0604020202020204" pitchFamily="34" charset="0"/>
              </a:rPr>
              <a:t>2. </a:t>
            </a:r>
            <a:r>
              <a:rPr lang="en-US" altLang="en-US" b="1">
                <a:latin typeface="Arial" panose="020B0604020202020204" pitchFamily="34" charset="0"/>
                <a:cs typeface="Arial" panose="020B0604020202020204" pitchFamily="34" charset="0"/>
              </a:rPr>
              <a:t>pass on what is learned </a:t>
            </a:r>
            <a:r>
              <a:rPr lang="en-US" altLang="en-US">
                <a:latin typeface="Arial" panose="020B0604020202020204" pitchFamily="34" charset="0"/>
                <a:cs typeface="Arial" panose="020B0604020202020204" pitchFamily="34" charset="0"/>
              </a:rPr>
              <a:t>3. </a:t>
            </a:r>
            <a:r>
              <a:rPr lang="en-US" altLang="en-US" b="1">
                <a:latin typeface="Arial" panose="020B0604020202020204" pitchFamily="34" charset="0"/>
                <a:cs typeface="Arial" panose="020B0604020202020204" pitchFamily="34" charset="0"/>
              </a:rPr>
              <a:t>takes ownership of what is learned </a:t>
            </a:r>
            <a:r>
              <a:rPr lang="en-US" altLang="en-US">
                <a:latin typeface="Arial" panose="020B0604020202020204" pitchFamily="34" charset="0"/>
                <a:cs typeface="Arial" panose="020B0604020202020204" pitchFamily="34" charset="0"/>
              </a:rPr>
              <a:t>4. </a:t>
            </a:r>
            <a:r>
              <a:rPr lang="en-US" altLang="en-US" b="1">
                <a:latin typeface="Arial" panose="020B0604020202020204" pitchFamily="34" charset="0"/>
                <a:cs typeface="Arial" panose="020B0604020202020204" pitchFamily="34" charset="0"/>
              </a:rPr>
              <a:t>develops</a:t>
            </a:r>
            <a:r>
              <a:rPr lang="en-US" altLang="en-US">
                <a:latin typeface="Arial" panose="020B0604020202020204" pitchFamily="34" charset="0"/>
                <a:cs typeface="Arial" panose="020B0604020202020204" pitchFamily="34" charset="0"/>
              </a:rPr>
              <a:t> </a:t>
            </a:r>
            <a:r>
              <a:rPr lang="en-US" altLang="en-US" b="1">
                <a:latin typeface="Arial" panose="020B0604020202020204" pitchFamily="34" charset="0"/>
                <a:cs typeface="Arial" panose="020B0604020202020204" pitchFamily="34" charset="0"/>
              </a:rPr>
              <a:t>friendship</a:t>
            </a:r>
            <a:r>
              <a:rPr lang="en-US" altLang="en-US">
                <a:latin typeface="Arial" panose="020B0604020202020204" pitchFamily="34" charset="0"/>
                <a:cs typeface="Arial" panose="020B0604020202020204" pitchFamily="34" charset="0"/>
              </a:rPr>
              <a:t>s</a:t>
            </a:r>
          </a:p>
          <a:p>
            <a:pPr eaLnBrk="1" hangingPunct="1"/>
            <a:r>
              <a:rPr lang="en-US" altLang="en-US">
                <a:latin typeface="Arial" panose="020B0604020202020204" pitchFamily="34" charset="0"/>
                <a:cs typeface="Arial" panose="020B0604020202020204" pitchFamily="34" charset="0"/>
              </a:rPr>
              <a:t>**Benes for CNA students:  1. </a:t>
            </a:r>
            <a:r>
              <a:rPr lang="en-US" altLang="en-US" b="1">
                <a:latin typeface="Arial" panose="020B0604020202020204" pitchFamily="34" charset="0"/>
                <a:cs typeface="Arial" panose="020B0604020202020204" pitchFamily="34" charset="0"/>
              </a:rPr>
              <a:t>use what they learn- sponges </a:t>
            </a:r>
            <a:r>
              <a:rPr lang="en-US" altLang="en-US">
                <a:latin typeface="Arial" panose="020B0604020202020204" pitchFamily="34" charset="0"/>
                <a:cs typeface="Arial" panose="020B0604020202020204" pitchFamily="34" charset="0"/>
              </a:rPr>
              <a:t>for what they are learning </a:t>
            </a:r>
            <a:r>
              <a:rPr lang="en-US" altLang="en-US" b="1">
                <a:latin typeface="Arial" panose="020B0604020202020204" pitchFamily="34" charset="0"/>
                <a:cs typeface="Arial" panose="020B0604020202020204" pitchFamily="34" charset="0"/>
              </a:rPr>
              <a:t>How do you recruit CNA’s</a:t>
            </a:r>
            <a:r>
              <a:rPr lang="en-US" altLang="en-US">
                <a:latin typeface="Arial" panose="020B0604020202020204" pitchFamily="34" charset="0"/>
                <a:cs typeface="Arial" panose="020B0604020202020204" pitchFamily="34" charset="0"/>
              </a:rPr>
              <a:t>?  Recruit from </a:t>
            </a:r>
            <a:r>
              <a:rPr lang="en-US" altLang="en-US" i="1">
                <a:latin typeface="Arial" panose="020B0604020202020204" pitchFamily="34" charset="0"/>
                <a:cs typeface="Arial" panose="020B0604020202020204" pitchFamily="34" charset="0"/>
              </a:rPr>
              <a:t>other departments</a:t>
            </a:r>
          </a:p>
          <a:p>
            <a:pPr eaLnBrk="1" hangingPunct="1"/>
            <a:r>
              <a:rPr lang="en-US" altLang="en-US">
                <a:latin typeface="Arial" panose="020B0604020202020204" pitchFamily="34" charset="0"/>
                <a:cs typeface="Arial" panose="020B0604020202020204" pitchFamily="34" charset="0"/>
              </a:rPr>
              <a:t>**Benes for the facility:  1. it is </a:t>
            </a:r>
            <a:r>
              <a:rPr lang="en-US" altLang="en-US" b="1">
                <a:latin typeface="Arial" panose="020B0604020202020204" pitchFamily="34" charset="0"/>
                <a:cs typeface="Arial" panose="020B0604020202020204" pitchFamily="34" charset="0"/>
              </a:rPr>
              <a:t>facility specific they get attached to staff and residents/families</a:t>
            </a:r>
            <a:r>
              <a:rPr lang="en-US" altLang="en-US">
                <a:latin typeface="Arial" panose="020B0604020202020204" pitchFamily="34" charset="0"/>
                <a:cs typeface="Arial" panose="020B0604020202020204" pitchFamily="34" charset="0"/>
              </a:rPr>
              <a:t>.  2. </a:t>
            </a:r>
            <a:r>
              <a:rPr lang="en-US" altLang="en-US" b="1">
                <a:latin typeface="Arial" panose="020B0604020202020204" pitchFamily="34" charset="0"/>
                <a:cs typeface="Arial" panose="020B0604020202020204" pitchFamily="34" charset="0"/>
              </a:rPr>
              <a:t>Retention</a:t>
            </a:r>
            <a:r>
              <a:rPr lang="en-US" altLang="en-US">
                <a:latin typeface="Arial" panose="020B0604020202020204" pitchFamily="34" charset="0"/>
                <a:cs typeface="Arial" panose="020B0604020202020204" pitchFamily="34" charset="0"/>
              </a:rPr>
              <a:t>.  </a:t>
            </a:r>
            <a:r>
              <a:rPr lang="en-US" altLang="en-US" b="1">
                <a:latin typeface="Arial" panose="020B0604020202020204" pitchFamily="34" charset="0"/>
                <a:cs typeface="Arial" panose="020B0604020202020204" pitchFamily="34" charset="0"/>
              </a:rPr>
              <a:t>Retention of self trained aides is up 30–40  percent if </a:t>
            </a:r>
            <a:r>
              <a:rPr lang="en-US" altLang="en-US">
                <a:latin typeface="Arial" panose="020B0604020202020204" pitchFamily="34" charset="0"/>
                <a:cs typeface="Arial" panose="020B0604020202020204" pitchFamily="34" charset="0"/>
              </a:rPr>
              <a:t>your train your own.  </a:t>
            </a:r>
            <a:r>
              <a:rPr lang="en-US" altLang="en-US" b="1">
                <a:latin typeface="Arial" panose="020B0604020202020204" pitchFamily="34" charset="0"/>
                <a:cs typeface="Arial" panose="020B0604020202020204" pitchFamily="34" charset="0"/>
              </a:rPr>
              <a:t>What is your retention rate?  What is the goal?  </a:t>
            </a:r>
          </a:p>
          <a:p>
            <a:pPr eaLnBrk="1" hangingPunct="1"/>
            <a:endParaRPr lang="en-US" altLang="en-US" b="1">
              <a:latin typeface="Arial" panose="020B0604020202020204" pitchFamily="34" charset="0"/>
              <a:cs typeface="Arial" panose="020B0604020202020204" pitchFamily="34" charset="0"/>
            </a:endParaRPr>
          </a:p>
          <a:p>
            <a:pPr eaLnBrk="1" hangingPunct="1"/>
            <a:r>
              <a:rPr lang="en-US" altLang="en-US" b="1">
                <a:latin typeface="Arial" panose="020B0604020202020204" pitchFamily="34" charset="0"/>
                <a:cs typeface="Arial" panose="020B0604020202020204" pitchFamily="34" charset="0"/>
              </a:rPr>
              <a:t>What helps with retention?</a:t>
            </a:r>
          </a:p>
          <a:p>
            <a:pPr eaLnBrk="1" hangingPunct="1"/>
            <a:r>
              <a:rPr lang="en-US" altLang="en-US" b="1">
                <a:latin typeface="Arial" panose="020B0604020202020204" pitchFamily="34" charset="0"/>
                <a:cs typeface="Arial" panose="020B0604020202020204" pitchFamily="34" charset="0"/>
              </a:rPr>
              <a:t>	Train your own staff</a:t>
            </a:r>
          </a:p>
          <a:p>
            <a:pPr eaLnBrk="1" hangingPunct="1"/>
            <a:r>
              <a:rPr lang="en-US" altLang="en-US" b="1">
                <a:latin typeface="Arial" panose="020B0604020202020204" pitchFamily="34" charset="0"/>
                <a:cs typeface="Arial" panose="020B0604020202020204" pitchFamily="34" charset="0"/>
              </a:rPr>
              <a:t>	Develop systems that work and get buy in from the administrative team for what you are doing</a:t>
            </a:r>
          </a:p>
          <a:p>
            <a:pPr eaLnBrk="1" hangingPunct="1"/>
            <a:r>
              <a:rPr lang="en-US" altLang="en-US" b="1">
                <a:latin typeface="Arial" panose="020B0604020202020204" pitchFamily="34" charset="0"/>
                <a:cs typeface="Arial" panose="020B0604020202020204" pitchFamily="34" charset="0"/>
              </a:rPr>
              <a:t>	Consider adapting a program such as Growing Strong Roots which is a program that LANY offers focusing on CNA mentoring and retention.</a:t>
            </a:r>
          </a:p>
          <a:p>
            <a:pPr eaLnBrk="1" hangingPunct="1"/>
            <a:endParaRPr lang="en-US" altLang="en-US" b="1">
              <a:latin typeface="Arial" panose="020B0604020202020204" pitchFamily="34" charset="0"/>
              <a:cs typeface="Arial" panose="020B0604020202020204" pitchFamily="34" charset="0"/>
            </a:endParaRPr>
          </a:p>
          <a:p>
            <a:pPr eaLnBrk="1" hangingPunct="1"/>
            <a:r>
              <a:rPr lang="en-US" altLang="en-US" b="1">
                <a:latin typeface="Arial" panose="020B0604020202020204" pitchFamily="34" charset="0"/>
                <a:cs typeface="Arial" panose="020B0604020202020204" pitchFamily="34" charset="0"/>
              </a:rPr>
              <a:t>How do you choose who mentors</a:t>
            </a:r>
            <a:r>
              <a:rPr lang="en-US" altLang="en-US">
                <a:latin typeface="Arial" panose="020B0604020202020204" pitchFamily="34" charset="0"/>
                <a:cs typeface="Arial" panose="020B0604020202020204" pitchFamily="34" charset="0"/>
              </a:rPr>
              <a:t>; nominations letters of recommendation, any clinical ladders?  Remember not all staff want to be or should be mentors.</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b="1">
                <a:latin typeface="Arial" panose="020B0604020202020204" pitchFamily="34" charset="0"/>
                <a:cs typeface="Arial" panose="020B0604020202020204" pitchFamily="34" charset="0"/>
              </a:rPr>
              <a:t>Pick staff every shift every unit</a:t>
            </a:r>
            <a:r>
              <a:rPr lang="en-US" altLang="en-US">
                <a:latin typeface="Arial" panose="020B0604020202020204" pitchFamily="34" charset="0"/>
                <a:cs typeface="Arial" panose="020B0604020202020204" pitchFamily="34" charset="0"/>
              </a:rPr>
              <a:t>.  Generations are important, how they relate to people?   Are we teaching the staff how to do </a:t>
            </a:r>
            <a:r>
              <a:rPr lang="en-US" altLang="en-US" b="1">
                <a:latin typeface="Arial" panose="020B0604020202020204" pitchFamily="34" charset="0"/>
                <a:cs typeface="Arial" panose="020B0604020202020204" pitchFamily="34" charset="0"/>
              </a:rPr>
              <a:t>critical thinking</a:t>
            </a:r>
            <a:r>
              <a:rPr lang="en-US" altLang="en-US">
                <a:latin typeface="Arial" panose="020B0604020202020204" pitchFamily="34" charset="0"/>
                <a:cs typeface="Arial" panose="020B0604020202020204" pitchFamily="34" charset="0"/>
              </a:rPr>
              <a:t>?  Ex:  new admission is coming, what do you need to know?  How do the CNA’s respond?</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a:extLst>
              <a:ext uri="{FF2B5EF4-FFF2-40B4-BE49-F238E27FC236}">
                <a16:creationId xmlns:a16="http://schemas.microsoft.com/office/drawing/2014/main" id="{93C86AA9-8E25-B71B-8B6C-577D070526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34403618-6465-4843-A8B5-2FC96C51EF03}" type="slidenum">
              <a:rPr lang="en-US" altLang="en-US" smtClean="0"/>
              <a:pPr>
                <a:spcBef>
                  <a:spcPct val="0"/>
                </a:spcBef>
              </a:pPr>
              <a:t>41</a:t>
            </a:fld>
            <a:endParaRPr lang="en-US" altLang="en-US"/>
          </a:p>
        </p:txBody>
      </p:sp>
      <p:sp>
        <p:nvSpPr>
          <p:cNvPr id="98307" name="Rectangle 2">
            <a:extLst>
              <a:ext uri="{FF2B5EF4-FFF2-40B4-BE49-F238E27FC236}">
                <a16:creationId xmlns:a16="http://schemas.microsoft.com/office/drawing/2014/main" id="{D74EA920-F6F0-46AB-A7CE-BDF04CB401D3}"/>
              </a:ext>
            </a:extLst>
          </p:cNvPr>
          <p:cNvSpPr>
            <a:spLocks noRot="1" noChangeArrowheads="1" noTextEdit="1"/>
          </p:cNvSpPr>
          <p:nvPr>
            <p:ph type="sldImg"/>
          </p:nvPr>
        </p:nvSpPr>
        <p:spPr>
          <a:ln/>
        </p:spPr>
      </p:sp>
      <p:sp>
        <p:nvSpPr>
          <p:cNvPr id="98308" name="Rectangle 3">
            <a:extLst>
              <a:ext uri="{FF2B5EF4-FFF2-40B4-BE49-F238E27FC236}">
                <a16:creationId xmlns:a16="http://schemas.microsoft.com/office/drawing/2014/main" id="{7429BC9D-9908-C5CE-2B24-4457B3E90B5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cs typeface="Arial" panose="020B0604020202020204" pitchFamily="34" charset="0"/>
              </a:rPr>
              <a:t>Retraining can result from DOH surveys, incident reports general or reportable, actual resident harm, observations or competencies, disciplinary actions and or complaints.</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a:extLst>
              <a:ext uri="{FF2B5EF4-FFF2-40B4-BE49-F238E27FC236}">
                <a16:creationId xmlns:a16="http://schemas.microsoft.com/office/drawing/2014/main" id="{16816608-CF58-BEDA-DCFB-6948A967BC1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7ADEB2A7-7AAC-AC48-9826-CBAB20D474EB}" type="slidenum">
              <a:rPr lang="en-US" altLang="en-US" smtClean="0"/>
              <a:pPr>
                <a:spcBef>
                  <a:spcPct val="0"/>
                </a:spcBef>
              </a:pPr>
              <a:t>42</a:t>
            </a:fld>
            <a:endParaRPr lang="en-US" altLang="en-US"/>
          </a:p>
        </p:txBody>
      </p:sp>
      <p:sp>
        <p:nvSpPr>
          <p:cNvPr id="100355" name="Rectangle 2">
            <a:extLst>
              <a:ext uri="{FF2B5EF4-FFF2-40B4-BE49-F238E27FC236}">
                <a16:creationId xmlns:a16="http://schemas.microsoft.com/office/drawing/2014/main" id="{E83F2745-645A-506E-1021-9A4A6E8C52F7}"/>
              </a:ext>
            </a:extLst>
          </p:cNvPr>
          <p:cNvSpPr>
            <a:spLocks noRot="1" noChangeArrowheads="1" noTextEdit="1"/>
          </p:cNvSpPr>
          <p:nvPr>
            <p:ph type="sldImg"/>
          </p:nvPr>
        </p:nvSpPr>
        <p:spPr>
          <a:ln/>
        </p:spPr>
      </p:sp>
      <p:sp>
        <p:nvSpPr>
          <p:cNvPr id="100356" name="Rectangle 3">
            <a:extLst>
              <a:ext uri="{FF2B5EF4-FFF2-40B4-BE49-F238E27FC236}">
                <a16:creationId xmlns:a16="http://schemas.microsoft.com/office/drawing/2014/main" id="{1B1CBC35-FDFC-E1D0-3A10-07CBFF868C4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a:latin typeface="Arial" panose="020B0604020202020204" pitchFamily="34" charset="0"/>
                <a:cs typeface="Arial" panose="020B0604020202020204" pitchFamily="34" charset="0"/>
              </a:rPr>
              <a:t>Focus Group benefits: </a:t>
            </a:r>
            <a:r>
              <a:rPr lang="en-US" altLang="en-US" sz="1000" b="1">
                <a:latin typeface="Arial" panose="020B0604020202020204" pitchFamily="34" charset="0"/>
                <a:cs typeface="Arial" panose="020B0604020202020204" pitchFamily="34" charset="0"/>
              </a:rPr>
              <a:t>Group discussion produces data and insights that would be less accessible without interaction found in a group setting </a:t>
            </a:r>
            <a:r>
              <a:rPr lang="en-US" altLang="en-US" sz="1000">
                <a:latin typeface="Arial" panose="020B0604020202020204" pitchFamily="34" charset="0"/>
                <a:cs typeface="Arial" panose="020B0604020202020204" pitchFamily="34" charset="0"/>
              </a:rPr>
              <a:t>-- </a:t>
            </a:r>
            <a:r>
              <a:rPr lang="en-US" altLang="en-US" sz="1000" b="1">
                <a:latin typeface="Arial" panose="020B0604020202020204" pitchFamily="34" charset="0"/>
                <a:cs typeface="Arial" panose="020B0604020202020204" pitchFamily="34" charset="0"/>
              </a:rPr>
              <a:t>listening to others’ verbalized experiences stimulates memories, ideas, and experiences in participants. </a:t>
            </a:r>
            <a:r>
              <a:rPr lang="en-US" altLang="en-US" sz="1000">
                <a:latin typeface="Arial" panose="020B0604020202020204" pitchFamily="34" charset="0"/>
                <a:cs typeface="Arial" panose="020B0604020202020204" pitchFamily="34" charset="0"/>
              </a:rPr>
              <a:t>This is also known as the group effect where group members engage in “a kind of ‘chaining’ or ‘cascading’ effect; talk links to, or tumbles out of, the topics and expressions preceding it”. Group members discover a common language to describe similar experiences. This enables the capture of a form of “native language” or “vernacular speech” to understand the situation.  </a:t>
            </a:r>
          </a:p>
          <a:p>
            <a:pPr eaLnBrk="1" hangingPunct="1"/>
            <a:r>
              <a:rPr lang="en-US" altLang="en-US" sz="1000" b="1">
                <a:latin typeface="Arial" panose="020B0604020202020204" pitchFamily="34" charset="0"/>
                <a:cs typeface="Arial" panose="020B0604020202020204" pitchFamily="34" charset="0"/>
              </a:rPr>
              <a:t>Focus groups also provide an opportunity for disclosure among similar others in a setting where participants are validated</a:t>
            </a:r>
            <a:r>
              <a:rPr lang="en-US" altLang="en-US" sz="1000">
                <a:latin typeface="Arial" panose="020B0604020202020204" pitchFamily="34" charset="0"/>
                <a:cs typeface="Arial" panose="020B0604020202020204" pitchFamily="34" charset="0"/>
              </a:rPr>
              <a:t>. For example, in the context of workplace bullying, targeted employees often find themselves in situations where they experience lack of voice and feelings of isolation. Use of focus groups to study workplace bullying therefore serve as both an efficacious and ethical venue for collecting data; </a:t>
            </a:r>
          </a:p>
          <a:p>
            <a:pPr eaLnBrk="1" hangingPunct="1"/>
            <a:r>
              <a:rPr lang="en-US" altLang="en-US" sz="1000" b="1">
                <a:latin typeface="Arial" panose="020B0604020202020204" pitchFamily="34" charset="0"/>
                <a:cs typeface="Arial" panose="020B0604020202020204" pitchFamily="34" charset="0"/>
              </a:rPr>
              <a:t>Disadvantages of focus groups: </a:t>
            </a:r>
            <a:r>
              <a:rPr lang="en-US" altLang="en-US" b="1">
                <a:latin typeface="Arial" panose="020B0604020202020204" pitchFamily="34" charset="0"/>
                <a:cs typeface="Arial" panose="020B0604020202020204" pitchFamily="34" charset="0"/>
              </a:rPr>
              <a:t>The researcher has less control over a group than a one-on-one interview, and thus time can be lost on issues irrelevant to the topic; </a:t>
            </a:r>
            <a:r>
              <a:rPr lang="en-US" altLang="en-US">
                <a:latin typeface="Arial" panose="020B0604020202020204" pitchFamily="34" charset="0"/>
                <a:cs typeface="Arial" panose="020B0604020202020204" pitchFamily="34" charset="0"/>
              </a:rPr>
              <a:t>the data are tough to analyze because the talking is in reaction to the comments of other group members; observers/ moderators need to be highly trained, and groups are quite variable and can be tough to get together. Moreover, the number of members of a focus group is not large enough to be a representative sample of a population; thus, the data obtained from the groups is not necessarily representative of the whole population, unlike in </a:t>
            </a:r>
            <a:r>
              <a:rPr lang="en-US" altLang="en-US">
                <a:latin typeface="Arial" panose="020B0604020202020204" pitchFamily="34" charset="0"/>
                <a:cs typeface="Arial" panose="020B0604020202020204" pitchFamily="34" charset="0"/>
                <a:hlinkClick r:id="rId3" tooltip="Opinion poll"/>
              </a:rPr>
              <a:t>opinion polls</a:t>
            </a:r>
            <a:r>
              <a:rPr lang="en-US" altLang="en-US">
                <a:latin typeface="Arial" panose="020B0604020202020204" pitchFamily="34" charset="0"/>
                <a:cs typeface="Arial" panose="020B0604020202020204" pitchFamily="34" charset="0"/>
              </a:rPr>
              <a:t>.  A fundamental difficulty with focus groups (and other forms of </a:t>
            </a:r>
            <a:r>
              <a:rPr lang="en-US" altLang="en-US">
                <a:latin typeface="Arial" panose="020B0604020202020204" pitchFamily="34" charset="0"/>
                <a:cs typeface="Arial" panose="020B0604020202020204" pitchFamily="34" charset="0"/>
                <a:hlinkClick r:id="rId4" tooltip="Qualitative research"/>
              </a:rPr>
              <a:t>qualitative research</a:t>
            </a:r>
            <a:r>
              <a:rPr lang="en-US" altLang="en-US">
                <a:latin typeface="Arial" panose="020B0604020202020204" pitchFamily="34" charset="0"/>
                <a:cs typeface="Arial" panose="020B0604020202020204" pitchFamily="34" charset="0"/>
              </a:rPr>
              <a:t>) is the issue of </a:t>
            </a:r>
            <a:r>
              <a:rPr lang="en-US" altLang="en-US" i="1">
                <a:latin typeface="Arial" panose="020B0604020202020204" pitchFamily="34" charset="0"/>
                <a:cs typeface="Arial" panose="020B0604020202020204" pitchFamily="34" charset="0"/>
              </a:rPr>
              <a:t>observer dependency</a:t>
            </a:r>
            <a:r>
              <a:rPr lang="en-US" altLang="en-US">
                <a:latin typeface="Arial" panose="020B0604020202020204" pitchFamily="34" charset="0"/>
                <a:cs typeface="Arial" panose="020B0604020202020204" pitchFamily="34" charset="0"/>
              </a:rPr>
              <a:t>: the results obtained are influenced by the researcher, raising questions of validity. The issue evokes associations with </a:t>
            </a:r>
            <a:r>
              <a:rPr lang="en-US" altLang="en-US">
                <a:latin typeface="Arial" panose="020B0604020202020204" pitchFamily="34" charset="0"/>
                <a:cs typeface="Arial" panose="020B0604020202020204" pitchFamily="34" charset="0"/>
                <a:hlinkClick r:id="rId5" tooltip="Heisenberg"/>
              </a:rPr>
              <a:t>Heisenberg</a:t>
            </a:r>
            <a:r>
              <a:rPr lang="en-US" altLang="en-US">
                <a:latin typeface="Arial" panose="020B0604020202020204" pitchFamily="34" charset="0"/>
                <a:cs typeface="Arial" panose="020B0604020202020204" pitchFamily="34" charset="0"/>
              </a:rPr>
              <a:t>’s famous </a:t>
            </a:r>
            <a:r>
              <a:rPr lang="en-US" altLang="en-US">
                <a:latin typeface="Arial" panose="020B0604020202020204" pitchFamily="34" charset="0"/>
                <a:cs typeface="Arial" panose="020B0604020202020204" pitchFamily="34" charset="0"/>
                <a:hlinkClick r:id="rId6" tooltip="Uncertainty Principle"/>
              </a:rPr>
              <a:t>Uncertainty Principle</a:t>
            </a:r>
            <a:r>
              <a:rPr lang="en-US" altLang="en-US">
                <a:latin typeface="Arial" panose="020B0604020202020204" pitchFamily="34" charset="0"/>
                <a:cs typeface="Arial" panose="020B0604020202020204" pitchFamily="34" charset="0"/>
              </a:rPr>
              <a:t>. As Heisenberg said, "What we observe is not nature itself, but nature exposed to our method of questioning." Indeed, the design of the focus group study (e.g. respondent selection, the questions asked, how they are phrased, how they are posed, in what setting, by whom, and so on) affects the answers obtained from respondents.</a:t>
            </a:r>
          </a:p>
          <a:p>
            <a:pPr eaLnBrk="1" hangingPunct="1"/>
            <a:r>
              <a:rPr lang="en-US" altLang="en-US">
                <a:latin typeface="Arial" panose="020B0604020202020204" pitchFamily="34" charset="0"/>
                <a:cs typeface="Arial" panose="020B0604020202020204" pitchFamily="34" charset="0"/>
              </a:rPr>
              <a:t>So </a:t>
            </a:r>
            <a:r>
              <a:rPr lang="en-US" altLang="en-US" b="1">
                <a:latin typeface="Arial" panose="020B0604020202020204" pitchFamily="34" charset="0"/>
                <a:cs typeface="Arial" panose="020B0604020202020204" pitchFamily="34" charset="0"/>
              </a:rPr>
              <a:t>be careful how the groups are run- do not lead the group to the answer you were hoping to get.</a:t>
            </a:r>
          </a:p>
          <a:p>
            <a:pPr eaLnBrk="1" hangingPunct="1"/>
            <a:endParaRPr lang="en-US" altLang="en-US" sz="1000">
              <a:latin typeface="Arial" panose="020B0604020202020204" pitchFamily="34" charset="0"/>
              <a:cs typeface="Arial" panose="020B0604020202020204" pitchFamily="34" charset="0"/>
            </a:endParaRPr>
          </a:p>
          <a:p>
            <a:pPr eaLnBrk="1" hangingPunct="1"/>
            <a:r>
              <a:rPr lang="en-US" altLang="en-US" sz="1000" b="1">
                <a:latin typeface="Arial" panose="020B0604020202020204" pitchFamily="34" charset="0"/>
                <a:cs typeface="Arial" panose="020B0604020202020204" pitchFamily="34" charset="0"/>
              </a:rPr>
              <a:t>Teach Brainstorming</a:t>
            </a:r>
          </a:p>
          <a:p>
            <a:pPr eaLnBrk="1" hangingPunct="1"/>
            <a:endParaRPr lang="en-US" altLang="en-US" sz="1000">
              <a:latin typeface="Arial" panose="020B0604020202020204" pitchFamily="34" charset="0"/>
              <a:cs typeface="Arial" panose="020B0604020202020204"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a:extLst>
              <a:ext uri="{FF2B5EF4-FFF2-40B4-BE49-F238E27FC236}">
                <a16:creationId xmlns:a16="http://schemas.microsoft.com/office/drawing/2014/main" id="{E2FC95BA-340D-0772-D88D-999F9B547269}"/>
              </a:ext>
            </a:extLst>
          </p:cNvPr>
          <p:cNvSpPr>
            <a:spLocks noGrp="1" noRot="1" noChangeAspect="1" noChangeArrowheads="1" noTextEdit="1"/>
          </p:cNvSpPr>
          <p:nvPr>
            <p:ph type="sldImg"/>
          </p:nvPr>
        </p:nvSpPr>
        <p:spPr>
          <a:ln/>
        </p:spPr>
      </p:sp>
      <p:sp>
        <p:nvSpPr>
          <p:cNvPr id="102403" name="Notes Placeholder 2">
            <a:extLst>
              <a:ext uri="{FF2B5EF4-FFF2-40B4-BE49-F238E27FC236}">
                <a16:creationId xmlns:a16="http://schemas.microsoft.com/office/drawing/2014/main" id="{48D82B32-6873-0126-F2DC-F4075A63414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The above can all vastly affect how employees and students learn; along with a person’s beliefs, feelings and prejudices. </a:t>
            </a:r>
          </a:p>
          <a:p>
            <a:r>
              <a:rPr lang="en-US" altLang="en-US">
                <a:latin typeface="Arial" panose="020B0604020202020204" pitchFamily="34" charset="0"/>
                <a:cs typeface="Arial" panose="020B0604020202020204" pitchFamily="34" charset="0"/>
              </a:rPr>
              <a:t>This is another example with why it is so important to know who you are teaching.</a:t>
            </a:r>
          </a:p>
        </p:txBody>
      </p:sp>
      <p:sp>
        <p:nvSpPr>
          <p:cNvPr id="102404" name="Slide Number Placeholder 3">
            <a:extLst>
              <a:ext uri="{FF2B5EF4-FFF2-40B4-BE49-F238E27FC236}">
                <a16:creationId xmlns:a16="http://schemas.microsoft.com/office/drawing/2014/main" id="{A74BBB02-C915-9B03-78B0-D8B2AD07E7B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907D09B-9F77-DE42-96DF-20D29657CE74}" type="slidenum">
              <a:rPr lang="en-US" altLang="en-US" smtClean="0"/>
              <a:pPr/>
              <a:t>43</a:t>
            </a:fld>
            <a:endParaRPr lang="en-US"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a:extLst>
              <a:ext uri="{FF2B5EF4-FFF2-40B4-BE49-F238E27FC236}">
                <a16:creationId xmlns:a16="http://schemas.microsoft.com/office/drawing/2014/main" id="{BF4EED7C-D1B7-CD8C-7749-92F640C64C5B}"/>
              </a:ext>
            </a:extLst>
          </p:cNvPr>
          <p:cNvSpPr>
            <a:spLocks noGrp="1" noRot="1" noChangeAspect="1" noChangeArrowheads="1" noTextEdit="1"/>
          </p:cNvSpPr>
          <p:nvPr>
            <p:ph type="sldImg"/>
          </p:nvPr>
        </p:nvSpPr>
        <p:spPr>
          <a:ln/>
        </p:spPr>
      </p:sp>
      <p:sp>
        <p:nvSpPr>
          <p:cNvPr id="146435" name="Notes Placeholder 2">
            <a:extLst>
              <a:ext uri="{FF2B5EF4-FFF2-40B4-BE49-F238E27FC236}">
                <a16:creationId xmlns:a16="http://schemas.microsoft.com/office/drawing/2014/main" id="{E09FB827-6BD6-3EAA-DC78-9B4349101474}"/>
              </a:ext>
            </a:extLst>
          </p:cNvPr>
          <p:cNvSpPr>
            <a:spLocks noGrp="1" noChangeArrowheads="1"/>
          </p:cNvSpPr>
          <p:nvPr>
            <p:ph type="body" idx="1"/>
          </p:nvPr>
        </p:nvSpPr>
        <p:spPr>
          <a:ln/>
        </p:spPr>
        <p:txBody>
          <a:bodyPr/>
          <a:lstStyle/>
          <a:p>
            <a:pPr>
              <a:defRPr/>
            </a:pPr>
            <a:r>
              <a:rPr lang="en-US" altLang="en-US" dirty="0">
                <a:latin typeface="Arial" panose="020B0604020202020204" pitchFamily="34" charset="0"/>
                <a:cs typeface="Arial" panose="020B0604020202020204" pitchFamily="34" charset="0"/>
              </a:rPr>
              <a:t>Generational Differences: </a:t>
            </a:r>
          </a:p>
          <a:p>
            <a:pPr>
              <a:buClr>
                <a:schemeClr val="accent2"/>
              </a:buClr>
              <a:buFont typeface="Wingdings" panose="05000000000000000000" pitchFamily="2" charset="2"/>
              <a:buNone/>
              <a:defRPr/>
            </a:pPr>
            <a:r>
              <a:rPr lang="en-US" sz="2400" dirty="0"/>
              <a:t>Do you remember…</a:t>
            </a:r>
          </a:p>
          <a:p>
            <a:pPr marL="257175" lvl="1" indent="-257175">
              <a:defRPr/>
            </a:pPr>
            <a:r>
              <a:rPr lang="en-US" sz="2400" dirty="0"/>
              <a:t>8 Tack players, Cassettes?</a:t>
            </a:r>
          </a:p>
          <a:p>
            <a:pPr marL="257175" lvl="1" indent="-257175">
              <a:defRPr/>
            </a:pPr>
            <a:r>
              <a:rPr lang="en-US" sz="2400" dirty="0"/>
              <a:t>Phone Booths, Rotary Phones?</a:t>
            </a:r>
          </a:p>
          <a:p>
            <a:pPr marL="257175" lvl="1" indent="-257175">
              <a:defRPr/>
            </a:pPr>
            <a:r>
              <a:rPr lang="en-US" sz="2400" dirty="0"/>
              <a:t> Manual push Lawn Movers?</a:t>
            </a:r>
          </a:p>
          <a:p>
            <a:pPr marL="257175" lvl="1" indent="-257175">
              <a:defRPr/>
            </a:pPr>
            <a:r>
              <a:rPr lang="en-US" sz="2400" dirty="0"/>
              <a:t>The milk man &amp; milk in glass bottles?</a:t>
            </a:r>
          </a:p>
          <a:p>
            <a:pPr marL="257175" lvl="1" indent="-257175">
              <a:defRPr/>
            </a:pPr>
            <a:r>
              <a:rPr lang="en-US" sz="2400" dirty="0"/>
              <a:t>House calls by doctors?</a:t>
            </a:r>
          </a:p>
          <a:p>
            <a:pPr marL="257175" lvl="1" indent="-257175">
              <a:defRPr/>
            </a:pPr>
            <a:r>
              <a:rPr lang="en-US" sz="2400" dirty="0"/>
              <a:t>Typewriters, carbon paper?</a:t>
            </a:r>
          </a:p>
          <a:p>
            <a:pPr marL="257175" lvl="1" indent="-257175">
              <a:defRPr/>
            </a:pPr>
            <a:r>
              <a:rPr lang="en-US" sz="2400" dirty="0"/>
              <a:t>Cars that require a key to unlock the doors &amp; trunk, cars without automatic windows or no air conditioning, the button to control the high beams being on the floor by your left foot?</a:t>
            </a:r>
          </a:p>
          <a:p>
            <a:pPr marL="257175" lvl="1" indent="-257175">
              <a:defRPr/>
            </a:pPr>
            <a:r>
              <a:rPr lang="en-US" sz="2400" dirty="0"/>
              <a:t>Using a paper map for directions?</a:t>
            </a:r>
            <a:endParaRPr lang="en-US" sz="2850" dirty="0"/>
          </a:p>
          <a:p>
            <a:pPr>
              <a:defRPr/>
            </a:pPr>
            <a:endParaRPr lang="en-US" altLang="en-US" dirty="0">
              <a:latin typeface="Arial" panose="020B0604020202020204" pitchFamily="34" charset="0"/>
              <a:cs typeface="Arial" panose="020B0604020202020204" pitchFamily="34" charset="0"/>
            </a:endParaRPr>
          </a:p>
          <a:p>
            <a:pPr>
              <a:defRPr/>
            </a:pPr>
            <a:r>
              <a:rPr lang="en-US" altLang="en-US" dirty="0">
                <a:latin typeface="Arial" panose="020B0604020202020204" pitchFamily="34" charset="0"/>
                <a:cs typeface="Arial" panose="020B0604020202020204" pitchFamily="34" charset="0"/>
              </a:rPr>
              <a:t>#1a.  So what constitutes a “generation”?  </a:t>
            </a:r>
          </a:p>
          <a:p>
            <a:pPr>
              <a:defRPr/>
            </a:pPr>
            <a:r>
              <a:rPr lang="en-US" altLang="en-US" dirty="0">
                <a:latin typeface="Arial" panose="020B0604020202020204" pitchFamily="34" charset="0"/>
                <a:cs typeface="Arial" panose="020B0604020202020204" pitchFamily="34" charset="0"/>
              </a:rPr>
              <a:t>What is the reason we talk about generations when we are discussing teaching adults?  </a:t>
            </a:r>
          </a:p>
          <a:p>
            <a:pPr>
              <a:defRPr/>
            </a:pPr>
            <a:r>
              <a:rPr lang="en-US" altLang="en-US" dirty="0">
                <a:latin typeface="Arial" panose="020B0604020202020204" pitchFamily="34" charset="0"/>
                <a:cs typeface="Arial" panose="020B0604020202020204" pitchFamily="34" charset="0"/>
              </a:rPr>
              <a:t>The answer is in the workforce today we have 5 different generations actively working, soon to be 6.  They all have different attitudes towards working, different motivating factors, expectations and habits.   As educators it is our job to bring the different generations together into a solidified group that works are an effective team.</a:t>
            </a:r>
          </a:p>
          <a:p>
            <a:pPr>
              <a:defRPr/>
            </a:pPr>
            <a:endParaRPr lang="en-US" altLang="en-US" dirty="0">
              <a:latin typeface="Arial" panose="020B0604020202020204" pitchFamily="34" charset="0"/>
              <a:cs typeface="Arial" panose="020B0604020202020204" pitchFamily="34" charset="0"/>
            </a:endParaRPr>
          </a:p>
        </p:txBody>
      </p:sp>
      <p:sp>
        <p:nvSpPr>
          <p:cNvPr id="104452" name="Slide Number Placeholder 3">
            <a:extLst>
              <a:ext uri="{FF2B5EF4-FFF2-40B4-BE49-F238E27FC236}">
                <a16:creationId xmlns:a16="http://schemas.microsoft.com/office/drawing/2014/main" id="{5DD8D3B5-6205-9EEB-13ED-EBD1263A5E0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6F31DF5-EFFC-5A48-8FEB-83EF552474AA}" type="slidenum">
              <a:rPr lang="en-US" altLang="en-US" smtClean="0"/>
              <a:pPr/>
              <a:t>44</a:t>
            </a:fld>
            <a:endParaRPr lang="en-US"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a:extLst>
              <a:ext uri="{FF2B5EF4-FFF2-40B4-BE49-F238E27FC236}">
                <a16:creationId xmlns:a16="http://schemas.microsoft.com/office/drawing/2014/main" id="{085F994C-7868-A619-9E39-0542FD2665E3}"/>
              </a:ext>
            </a:extLst>
          </p:cNvPr>
          <p:cNvSpPr>
            <a:spLocks noGrp="1" noRot="1" noChangeAspect="1" noChangeArrowheads="1" noTextEdit="1"/>
          </p:cNvSpPr>
          <p:nvPr>
            <p:ph type="sldImg"/>
          </p:nvPr>
        </p:nvSpPr>
        <p:spPr>
          <a:ln/>
        </p:spPr>
      </p:sp>
      <p:sp>
        <p:nvSpPr>
          <p:cNvPr id="148483" name="Notes Placeholder 2">
            <a:extLst>
              <a:ext uri="{FF2B5EF4-FFF2-40B4-BE49-F238E27FC236}">
                <a16:creationId xmlns:a16="http://schemas.microsoft.com/office/drawing/2014/main" id="{3299E99B-0F55-EEA6-657E-C43CD0DFAB79}"/>
              </a:ext>
            </a:extLst>
          </p:cNvPr>
          <p:cNvSpPr>
            <a:spLocks noGrp="1" noChangeArrowheads="1"/>
          </p:cNvSpPr>
          <p:nvPr>
            <p:ph type="body" idx="1"/>
          </p:nvPr>
        </p:nvSpPr>
        <p:spPr>
          <a:ln/>
        </p:spPr>
        <p:txBody>
          <a:bodyPr/>
          <a:lstStyle/>
          <a:p>
            <a:r>
              <a:rPr lang="en-US" altLang="en-US" b="1" u="sng">
                <a:latin typeface="Arial" panose="020B0604020202020204" pitchFamily="34" charset="0"/>
                <a:cs typeface="Arial" panose="020B0604020202020204" pitchFamily="34" charset="0"/>
              </a:rPr>
              <a:t>Traditionalist</a:t>
            </a:r>
            <a:r>
              <a:rPr lang="en-US" altLang="en-US">
                <a:latin typeface="Arial" panose="020B0604020202020204" pitchFamily="34" charset="0"/>
                <a:cs typeface="Arial" panose="020B0604020202020204" pitchFamily="34" charset="0"/>
              </a:rPr>
              <a:t>: 78+ years old</a:t>
            </a:r>
          </a:p>
          <a:p>
            <a:pPr>
              <a:buClr>
                <a:schemeClr val="accent2"/>
              </a:buClr>
            </a:pPr>
            <a:r>
              <a:rPr lang="en-US" altLang="en-US">
                <a:latin typeface="Arial" panose="020B0604020202020204" pitchFamily="34" charset="0"/>
                <a:cs typeface="Arial" panose="020B0604020202020204" pitchFamily="34" charset="0"/>
              </a:rPr>
              <a:t>Frugal--Put duty before pleasure--Single family income--1 or 2 employers in their careers--Traditional work structure and traditional family--Still in the workforce--Most loyal employees--Highly dedicated--</a:t>
            </a:r>
          </a:p>
          <a:p>
            <a:pPr>
              <a:buClr>
                <a:schemeClr val="accent2"/>
              </a:buClr>
            </a:pPr>
            <a:r>
              <a:rPr lang="en-US" altLang="en-US">
                <a:latin typeface="Arial" panose="020B0604020202020204" pitchFamily="34" charset="0"/>
                <a:cs typeface="Arial" panose="020B0604020202020204" pitchFamily="34" charset="0"/>
              </a:rPr>
              <a:t>Don’t like to take risks--Values shaped by the great depression</a:t>
            </a:r>
          </a:p>
          <a:p>
            <a:r>
              <a:rPr lang="en-US" altLang="en-US">
                <a:latin typeface="Arial" panose="020B0604020202020204" pitchFamily="34" charset="0"/>
                <a:cs typeface="Arial" panose="020B0604020202020204" pitchFamily="34" charset="0"/>
              </a:rPr>
              <a:t>Why is this generation frugal?---Why are they not inclined to take risks?</a:t>
            </a:r>
          </a:p>
          <a:p>
            <a:endParaRPr lang="en-US" altLang="en-US">
              <a:latin typeface="Arial" panose="020B0604020202020204" pitchFamily="34" charset="0"/>
              <a:cs typeface="Arial" panose="020B0604020202020204" pitchFamily="34" charset="0"/>
            </a:endParaRPr>
          </a:p>
          <a:p>
            <a:pPr marL="257175" lvl="1" indent="-257175"/>
            <a:r>
              <a:rPr lang="en-US" altLang="en-US" b="1" u="sng">
                <a:latin typeface="Arial" panose="020B0604020202020204" pitchFamily="34" charset="0"/>
                <a:cs typeface="Arial" panose="020B0604020202020204" pitchFamily="34" charset="0"/>
              </a:rPr>
              <a:t>Baby Boomers</a:t>
            </a:r>
            <a:r>
              <a:rPr lang="en-US" altLang="en-US">
                <a:latin typeface="Arial" panose="020B0604020202020204" pitchFamily="34" charset="0"/>
                <a:cs typeface="Arial" panose="020B0604020202020204" pitchFamily="34" charset="0"/>
              </a:rPr>
              <a:t>: Age 59-77--Now the Baby Boomer’s are sometimes being referred to as the </a:t>
            </a:r>
            <a:r>
              <a:rPr lang="en-US" altLang="en-US" b="1">
                <a:latin typeface="Arial" panose="020B0604020202020204" pitchFamily="34" charset="0"/>
                <a:cs typeface="Arial" panose="020B0604020202020204" pitchFamily="34" charset="0"/>
              </a:rPr>
              <a:t>Sandwich generation</a:t>
            </a:r>
            <a:r>
              <a:rPr lang="en-US" altLang="en-US">
                <a:latin typeface="Arial" panose="020B0604020202020204" pitchFamily="34" charset="0"/>
                <a:cs typeface="Arial" panose="020B0604020202020204" pitchFamily="34" charset="0"/>
              </a:rPr>
              <a:t>. -They are taking care of both their elderly parents as well as still having children who depend on them in some way. </a:t>
            </a:r>
          </a:p>
          <a:p>
            <a:pPr marL="257175" lvl="1" indent="-257175"/>
            <a:r>
              <a:rPr lang="en-US" altLang="en-US">
                <a:latin typeface="Arial" panose="020B0604020202020204" pitchFamily="34" charset="0"/>
                <a:cs typeface="Arial" panose="020B0604020202020204" pitchFamily="34" charset="0"/>
              </a:rPr>
              <a:t>Non-traditional work structure--Dual career families--Higher priority for work over personal life--Increased use of technology--Values formed by the rise in civil rights activism, Viet Nam and inflation--</a:t>
            </a:r>
          </a:p>
          <a:p>
            <a:pPr marL="257175" lvl="1" indent="-257175"/>
            <a:r>
              <a:rPr lang="en-US" altLang="en-US">
                <a:latin typeface="Arial" panose="020B0604020202020204" pitchFamily="34" charset="0"/>
                <a:cs typeface="Arial" panose="020B0604020202020204" pitchFamily="34" charset="0"/>
              </a:rPr>
              <a:t>Strong loyalty to work--During their entire career they may have had 1 or 2 employers.  If a person in the Baby Boomer generation has a job that paid well and have benefit the employee tended to stay.</a:t>
            </a:r>
          </a:p>
          <a:p>
            <a:r>
              <a:rPr lang="en-US" altLang="en-US" b="1">
                <a:latin typeface="Arial" panose="020B0604020202020204" pitchFamily="34" charset="0"/>
                <a:cs typeface="Arial" panose="020B0604020202020204" pitchFamily="34" charset="0"/>
              </a:rPr>
              <a:t>May need to work longer than planned.  </a:t>
            </a:r>
          </a:p>
          <a:p>
            <a:r>
              <a:rPr lang="en-US" altLang="en-US">
                <a:latin typeface="Arial" panose="020B0604020202020204" pitchFamily="34" charset="0"/>
                <a:cs typeface="Arial" panose="020B0604020202020204" pitchFamily="34" charset="0"/>
              </a:rPr>
              <a:t>An AARP survey shows 63% of Baby Boomers plan to work at least part time in retirement while 5% say they never plan to retire because they like working or they need money to replace lost savings</a:t>
            </a:r>
          </a:p>
          <a:p>
            <a:pPr>
              <a:buClr>
                <a:schemeClr val="accent2"/>
              </a:buClr>
            </a:pPr>
            <a:endParaRPr lang="en-US" altLang="en-US">
              <a:latin typeface="Arial" panose="020B0604020202020204" pitchFamily="34" charset="0"/>
              <a:cs typeface="Arial" panose="020B0604020202020204" pitchFamily="34" charset="0"/>
            </a:endParaRPr>
          </a:p>
          <a:p>
            <a:pPr>
              <a:buClr>
                <a:schemeClr val="accent2"/>
              </a:buClr>
            </a:pPr>
            <a:r>
              <a:rPr lang="en-US" altLang="en-US" b="1" u="sng">
                <a:latin typeface="Arial" panose="020B0604020202020204" pitchFamily="34" charset="0"/>
                <a:cs typeface="Arial" panose="020B0604020202020204" pitchFamily="34" charset="0"/>
              </a:rPr>
              <a:t>Generation X (The latchkey kids):--</a:t>
            </a:r>
            <a:r>
              <a:rPr lang="en-US" altLang="en-US">
                <a:latin typeface="Arial" panose="020B0604020202020204" pitchFamily="34" charset="0"/>
                <a:cs typeface="Arial" panose="020B0604020202020204" pitchFamily="34" charset="0"/>
              </a:rPr>
              <a:t>Age 42-58</a:t>
            </a:r>
          </a:p>
          <a:p>
            <a:pPr>
              <a:buClr>
                <a:schemeClr val="accent2"/>
              </a:buClr>
            </a:pPr>
            <a:r>
              <a:rPr lang="en-US" altLang="en-US">
                <a:latin typeface="Arial" panose="020B0604020202020204" pitchFamily="34" charset="0"/>
                <a:cs typeface="Arial" panose="020B0604020202020204" pitchFamily="34" charset="0"/>
              </a:rPr>
              <a:t>They grew up at a time when their parents were working, and they had to let themselves into the house after school.  Many were left on their own to figure things out and how to get done what needed to be done.</a:t>
            </a:r>
          </a:p>
          <a:p>
            <a:pPr marL="257175" lvl="1" indent="-257175"/>
            <a:r>
              <a:rPr lang="en-US" altLang="en-US">
                <a:latin typeface="Arial" panose="020B0604020202020204" pitchFamily="34" charset="0"/>
                <a:cs typeface="Arial" panose="020B0604020202020204" pitchFamily="34" charset="0"/>
              </a:rPr>
              <a:t>Evaluate the benefits of dual careers and having it all--Place more value on independence, education and parenting than work--Strong emphasis on balance in their lives as they raise families.</a:t>
            </a:r>
          </a:p>
          <a:p>
            <a:pPr marL="257175" lvl="1" indent="-257175"/>
            <a:r>
              <a:rPr lang="en-US" altLang="en-US">
                <a:latin typeface="Arial" panose="020B0604020202020204" pitchFamily="34" charset="0"/>
                <a:cs typeface="Arial" panose="020B0604020202020204" pitchFamily="34" charset="0"/>
              </a:rPr>
              <a:t>High use of technology -–strong technical skills-- independent2.</a:t>
            </a:r>
          </a:p>
          <a:p>
            <a:pPr marL="257175" lvl="1" indent="-257175"/>
            <a:r>
              <a:rPr lang="en-US" altLang="en-US">
                <a:latin typeface="Arial" panose="020B0604020202020204" pitchFamily="34" charset="0"/>
                <a:cs typeface="Arial" panose="020B0604020202020204" pitchFamily="34" charset="0"/>
              </a:rPr>
              <a:t>Have Multiple careers--Less likely to put work first</a:t>
            </a:r>
          </a:p>
          <a:p>
            <a:r>
              <a:rPr lang="en-US" altLang="en-US">
                <a:latin typeface="Arial" panose="020B0604020202020204" pitchFamily="34" charset="0"/>
                <a:cs typeface="Arial" panose="020B0604020202020204" pitchFamily="34" charset="0"/>
              </a:rPr>
              <a:t>Learn by themselves; and have a Willingness to develop their skill sets and take on Challenges; Why?</a:t>
            </a:r>
          </a:p>
          <a:p>
            <a:r>
              <a:rPr lang="en-US" altLang="en-US">
                <a:latin typeface="Arial" panose="020B0604020202020204" pitchFamily="34" charset="0"/>
                <a:cs typeface="Arial" panose="020B0604020202020204" pitchFamily="34" charset="0"/>
              </a:rPr>
              <a:t>Why do you think they are very adaptable to job instability?  They came into the work force right around the time when there was a big push to downsize.</a:t>
            </a:r>
          </a:p>
          <a:p>
            <a:endParaRPr lang="en-US" altLang="en-US" b="1" u="sng">
              <a:latin typeface="Arial" panose="020B0604020202020204" pitchFamily="34" charset="0"/>
              <a:cs typeface="Arial" panose="020B0604020202020204" pitchFamily="34" charset="0"/>
            </a:endParaRPr>
          </a:p>
          <a:p>
            <a:r>
              <a:rPr lang="en-US" altLang="en-US" b="1" u="sng">
                <a:latin typeface="Arial" panose="020B0604020202020204" pitchFamily="34" charset="0"/>
                <a:cs typeface="Arial" panose="020B0604020202020204" pitchFamily="34" charset="0"/>
              </a:rPr>
              <a:t>Generation Y (Millenials): </a:t>
            </a:r>
            <a:r>
              <a:rPr lang="en-US" altLang="en-US">
                <a:latin typeface="Arial" panose="020B0604020202020204" pitchFamily="34" charset="0"/>
                <a:cs typeface="Arial" panose="020B0604020202020204" pitchFamily="34" charset="0"/>
              </a:rPr>
              <a:t>Age 27-42--The computer and Internet generation</a:t>
            </a:r>
            <a:endParaRPr lang="en-US" altLang="en-US" b="1" u="sng">
              <a:latin typeface="Arial" panose="020B0604020202020204" pitchFamily="34" charset="0"/>
              <a:cs typeface="Arial" panose="020B0604020202020204" pitchFamily="34" charset="0"/>
            </a:endParaRPr>
          </a:p>
          <a:p>
            <a:pPr>
              <a:buClr>
                <a:schemeClr val="accent2"/>
              </a:buClr>
            </a:pPr>
            <a:r>
              <a:rPr lang="en-US" altLang="en-US">
                <a:latin typeface="Arial" panose="020B0604020202020204" pitchFamily="34" charset="0"/>
                <a:cs typeface="Arial" panose="020B0604020202020204" pitchFamily="34" charset="0"/>
              </a:rPr>
              <a:t>High exposure to and respect for diverse life-styles and cultures--Want increase flexibility, embrace telecommuting and may prefer part-time work in  order to care for children.--</a:t>
            </a:r>
          </a:p>
          <a:p>
            <a:pPr>
              <a:buClr>
                <a:schemeClr val="accent2"/>
              </a:buClr>
            </a:pPr>
            <a:r>
              <a:rPr lang="en-US" altLang="en-US">
                <a:latin typeface="Arial" panose="020B0604020202020204" pitchFamily="34" charset="0"/>
                <a:cs typeface="Arial" panose="020B0604020202020204" pitchFamily="34" charset="0"/>
              </a:rPr>
              <a:t>Accustomed to immediate results and multi-tasking--Seek creative challenges and assignments that provide a sense of ownership</a:t>
            </a:r>
          </a:p>
          <a:p>
            <a:pPr marL="257175" lvl="1" indent="-257175"/>
            <a:r>
              <a:rPr lang="en-US" altLang="en-US">
                <a:latin typeface="Arial" panose="020B0604020202020204" pitchFamily="34" charset="0"/>
                <a:cs typeface="Arial" panose="020B0604020202020204" pitchFamily="34" charset="0"/>
              </a:rPr>
              <a:t>Want work to be interesting and fun--They are the most educated generation in the workforce today--Length of time in a job is generally less than 1.5 years</a:t>
            </a:r>
          </a:p>
          <a:p>
            <a:pPr marL="257175" lvl="1" indent="-257175"/>
            <a:r>
              <a:rPr lang="en-US" altLang="en-US">
                <a:latin typeface="Arial" panose="020B0604020202020204" pitchFamily="34" charset="0"/>
                <a:cs typeface="Arial" panose="020B0604020202020204" pitchFamily="34" charset="0"/>
              </a:rPr>
              <a:t>Major influence was from their Baby Boomer parents and their willingness to work hard and set life goals. --Can appear more demanding than previous generations.</a:t>
            </a:r>
          </a:p>
          <a:p>
            <a:pPr marL="257175" lvl="1" indent="-257175"/>
            <a:endParaRPr lang="en-US" altLang="en-US">
              <a:latin typeface="Arial" panose="020B0604020202020204" pitchFamily="34" charset="0"/>
              <a:cs typeface="Arial" panose="020B0604020202020204" pitchFamily="34" charset="0"/>
            </a:endParaRPr>
          </a:p>
          <a:p>
            <a:pPr marL="257175" lvl="1" indent="-257175"/>
            <a:r>
              <a:rPr lang="en-US" altLang="en-US" b="1" u="sng">
                <a:latin typeface="Arial" panose="020B0604020202020204" pitchFamily="34" charset="0"/>
                <a:cs typeface="Arial" panose="020B0604020202020204" pitchFamily="34" charset="0"/>
              </a:rPr>
              <a:t>Gereration Z:  </a:t>
            </a:r>
            <a:r>
              <a:rPr lang="en-US" altLang="en-US">
                <a:latin typeface="Arial" panose="020B0604020202020204" pitchFamily="34" charset="0"/>
                <a:cs typeface="Arial" panose="020B0604020202020204" pitchFamily="34" charset="0"/>
              </a:rPr>
              <a:t>Age 26-13</a:t>
            </a:r>
          </a:p>
          <a:p>
            <a:r>
              <a:rPr lang="en-US" altLang="en-US">
                <a:latin typeface="Arial" panose="020B0604020202020204" pitchFamily="34" charset="0"/>
                <a:cs typeface="Arial" panose="020B0604020202020204" pitchFamily="34" charset="0"/>
              </a:rPr>
              <a:t>Never knew the world without the internet, or an iPhone. Are very “connected”--Experiencing isolation at unprecedented rates--Generation shaped by the great Recession and 9-11.</a:t>
            </a:r>
          </a:p>
          <a:p>
            <a:r>
              <a:rPr lang="en-US" altLang="en-US">
                <a:latin typeface="Arial" panose="020B0604020202020204" pitchFamily="34" charset="0"/>
                <a:cs typeface="Arial" panose="020B0604020202020204" pitchFamily="34" charset="0"/>
              </a:rPr>
              <a:t>Seek stability in careers.--Competitive spirits &amp; Eager to prove themselves.--Don’t want to be left behind (FOMO)--Expect all things to be personalized--Use to endless choices--Want to be approached as individuals.--True “Digital Natives”</a:t>
            </a:r>
          </a:p>
          <a:p>
            <a:endParaRPr lang="en-US" altLang="en-US" b="1" u="sng">
              <a:latin typeface="Arial" panose="020B0604020202020204" pitchFamily="34" charset="0"/>
              <a:cs typeface="Arial" panose="020B0604020202020204" pitchFamily="34" charset="0"/>
            </a:endParaRPr>
          </a:p>
          <a:p>
            <a:pPr marL="257175" lvl="1" indent="-257175"/>
            <a:r>
              <a:rPr lang="en-US" altLang="en-US" b="1" u="sng">
                <a:latin typeface="Arial" panose="020B0604020202020204" pitchFamily="34" charset="0"/>
                <a:cs typeface="Arial" panose="020B0604020202020204" pitchFamily="34" charset="0"/>
              </a:rPr>
              <a:t>Generation Alpha: </a:t>
            </a:r>
            <a:r>
              <a:rPr lang="en-US" altLang="en-US">
                <a:latin typeface="Arial" panose="020B0604020202020204" pitchFamily="34" charset="0"/>
                <a:cs typeface="Arial" panose="020B0604020202020204" pitchFamily="34" charset="0"/>
              </a:rPr>
              <a:t>Age 12 and under</a:t>
            </a:r>
          </a:p>
          <a:p>
            <a:r>
              <a:rPr lang="en-US" altLang="en-US">
                <a:latin typeface="Arial" panose="020B0604020202020204" pitchFamily="34" charset="0"/>
                <a:cs typeface="Arial" panose="020B0604020202020204" pitchFamily="34" charset="0"/>
              </a:rPr>
              <a:t>Will number more than 2 billion- the largest generation in history--Heavily influenced by technology &amp; Gen Z creators who dominate them—</a:t>
            </a:r>
          </a:p>
          <a:p>
            <a:r>
              <a:rPr lang="en-US" altLang="en-US">
                <a:latin typeface="Arial" panose="020B0604020202020204" pitchFamily="34" charset="0"/>
                <a:cs typeface="Arial" panose="020B0604020202020204" pitchFamily="34" charset="0"/>
              </a:rPr>
              <a:t>This generation has been dubbed “Gen C”  (Generation Covid) because of how much their lives will be shaped by the pandemic.--Impacted by Covid, Economically, Socially, educationally, psychologically.</a:t>
            </a:r>
          </a:p>
          <a:p>
            <a:r>
              <a:rPr lang="en-US" altLang="en-US">
                <a:latin typeface="Arial" panose="020B0604020202020204" pitchFamily="34" charset="0"/>
                <a:cs typeface="Arial" panose="020B0604020202020204" pitchFamily="34" charset="0"/>
              </a:rPr>
              <a:t>Don’t know a world without virtual reality—</a:t>
            </a:r>
            <a:r>
              <a:rPr lang="en-US" altLang="en-US" sz="2400">
                <a:latin typeface="Arial" panose="020B0604020202020204" pitchFamily="34" charset="0"/>
                <a:cs typeface="Arial" panose="020B0604020202020204" pitchFamily="34" charset="0"/>
              </a:rPr>
              <a:t>Creative—Resilient—Predictions that they will value: </a:t>
            </a:r>
            <a:r>
              <a:rPr lang="en-US" altLang="en-US">
                <a:latin typeface="Arial" panose="020B0604020202020204" pitchFamily="34" charset="0"/>
                <a:cs typeface="Arial" panose="020B0604020202020204" pitchFamily="34" charset="0"/>
              </a:rPr>
              <a:t>Family, “Everyday Heroes”, Work from home will be the normal.</a:t>
            </a: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Let’s Discuss the differences in the generations and why teaching or communicating with them using the same tools or methods would be challenging.</a:t>
            </a:r>
          </a:p>
          <a:p>
            <a:r>
              <a:rPr lang="en-US" altLang="en-US">
                <a:latin typeface="Arial" panose="020B0604020202020204" pitchFamily="34" charset="0"/>
                <a:cs typeface="Arial" panose="020B0604020202020204" pitchFamily="34" charset="0"/>
              </a:rPr>
              <a:t>What are some ways to have different generations help train/educate someone of a different generation?</a:t>
            </a:r>
          </a:p>
          <a:p>
            <a:r>
              <a:rPr lang="en-US" altLang="en-US">
                <a:latin typeface="Arial" panose="020B0604020202020204" pitchFamily="34" charset="0"/>
                <a:cs typeface="Arial" panose="020B0604020202020204" pitchFamily="34" charset="0"/>
              </a:rPr>
              <a:t>Which generation may be better at training different generations of staff in a LTC or a CNA training program?</a:t>
            </a:r>
          </a:p>
          <a:p>
            <a:endParaRPr lang="en-US" altLang="en-US" b="1" u="sng">
              <a:latin typeface="Arial" panose="020B0604020202020204" pitchFamily="34" charset="0"/>
              <a:cs typeface="Arial" panose="020B0604020202020204" pitchFamily="34" charset="0"/>
            </a:endParaRPr>
          </a:p>
        </p:txBody>
      </p:sp>
      <p:sp>
        <p:nvSpPr>
          <p:cNvPr id="106500" name="Slide Number Placeholder 3">
            <a:extLst>
              <a:ext uri="{FF2B5EF4-FFF2-40B4-BE49-F238E27FC236}">
                <a16:creationId xmlns:a16="http://schemas.microsoft.com/office/drawing/2014/main" id="{9A9085D6-7A7E-02EE-CB17-EAF566688D0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EC69CED-2156-C643-9481-14ED2DC30FF5}" type="slidenum">
              <a:rPr lang="en-US" altLang="en-US" smtClean="0"/>
              <a:pPr/>
              <a:t>45</a:t>
            </a:fld>
            <a:endParaRPr lang="en-US"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a:extLst>
              <a:ext uri="{FF2B5EF4-FFF2-40B4-BE49-F238E27FC236}">
                <a16:creationId xmlns:a16="http://schemas.microsoft.com/office/drawing/2014/main" id="{3B3FD2FA-2869-1199-E1CE-AC9CDE617B76}"/>
              </a:ext>
            </a:extLst>
          </p:cNvPr>
          <p:cNvSpPr>
            <a:spLocks noGrp="1" noRot="1" noChangeAspect="1" noChangeArrowheads="1" noTextEdit="1"/>
          </p:cNvSpPr>
          <p:nvPr>
            <p:ph type="sldImg"/>
          </p:nvPr>
        </p:nvSpPr>
        <p:spPr>
          <a:ln/>
        </p:spPr>
      </p:sp>
      <p:sp>
        <p:nvSpPr>
          <p:cNvPr id="108547" name="Notes Placeholder 2">
            <a:extLst>
              <a:ext uri="{FF2B5EF4-FFF2-40B4-BE49-F238E27FC236}">
                <a16:creationId xmlns:a16="http://schemas.microsoft.com/office/drawing/2014/main" id="{E2671273-0CA1-5C2D-B7FA-75FD2054AE2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1a.  Personalities and learning styles will vary greatly as we move from generation to generation.  </a:t>
            </a:r>
          </a:p>
          <a:p>
            <a:r>
              <a:rPr lang="en-US" altLang="en-US">
                <a:latin typeface="Arial" panose="020B0604020202020204" pitchFamily="34" charset="0"/>
                <a:cs typeface="Arial" panose="020B0604020202020204" pitchFamily="34" charset="0"/>
              </a:rPr>
              <a:t>BB and Traditionalist will look for verbal, face to face communication, or many phone calls and like it in writing.</a:t>
            </a:r>
          </a:p>
          <a:p>
            <a:r>
              <a:rPr lang="en-US" altLang="en-US">
                <a:latin typeface="Arial" panose="020B0604020202020204" pitchFamily="34" charset="0"/>
                <a:cs typeface="Arial" panose="020B0604020202020204" pitchFamily="34" charset="0"/>
              </a:rPr>
              <a:t>Gen X and Y having them answer a phone call is a long wait, however you will have a quick response by sending a text.</a:t>
            </a:r>
          </a:p>
          <a:p>
            <a:r>
              <a:rPr lang="en-US" altLang="en-US" b="1">
                <a:latin typeface="Arial" panose="020B0604020202020204" pitchFamily="34" charset="0"/>
                <a:cs typeface="Arial" panose="020B0604020202020204" pitchFamily="34" charset="0"/>
              </a:rPr>
              <a:t>Provide opportunities to teach about generational differences:</a:t>
            </a:r>
            <a:r>
              <a:rPr lang="en-US" altLang="en-US">
                <a:latin typeface="Arial" panose="020B0604020202020204" pitchFamily="34" charset="0"/>
                <a:cs typeface="Arial" panose="020B0604020202020204" pitchFamily="34" charset="0"/>
              </a:rPr>
              <a:t>  The more we know about each other and how we are alike the better.  Don’t focus on how you are different.</a:t>
            </a:r>
            <a:endParaRPr lang="en-US" altLang="en-US" b="1">
              <a:latin typeface="Arial" panose="020B0604020202020204" pitchFamily="34" charset="0"/>
              <a:cs typeface="Arial" panose="020B0604020202020204" pitchFamily="34" charset="0"/>
            </a:endParaRPr>
          </a:p>
        </p:txBody>
      </p:sp>
      <p:sp>
        <p:nvSpPr>
          <p:cNvPr id="108548" name="Slide Number Placeholder 3">
            <a:extLst>
              <a:ext uri="{FF2B5EF4-FFF2-40B4-BE49-F238E27FC236}">
                <a16:creationId xmlns:a16="http://schemas.microsoft.com/office/drawing/2014/main" id="{30CA4C5C-AC93-856D-5FA7-185D655B962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17D4B97-0ACE-2D4A-A4E5-F07EDDFE0733}" type="slidenum">
              <a:rPr lang="en-US" altLang="en-US" smtClean="0"/>
              <a:pPr/>
              <a:t>46</a:t>
            </a:fld>
            <a:endParaRPr lang="en-US"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a:extLst>
              <a:ext uri="{FF2B5EF4-FFF2-40B4-BE49-F238E27FC236}">
                <a16:creationId xmlns:a16="http://schemas.microsoft.com/office/drawing/2014/main" id="{9BBC1421-DE1F-1FA5-42C8-F1C60159B0AE}"/>
              </a:ext>
            </a:extLst>
          </p:cNvPr>
          <p:cNvSpPr>
            <a:spLocks noGrp="1" noRot="1" noChangeAspect="1" noChangeArrowheads="1" noTextEdit="1"/>
          </p:cNvSpPr>
          <p:nvPr>
            <p:ph type="sldImg"/>
          </p:nvPr>
        </p:nvSpPr>
        <p:spPr>
          <a:ln/>
        </p:spPr>
      </p:sp>
      <p:sp>
        <p:nvSpPr>
          <p:cNvPr id="110595" name="Notes Placeholder 2">
            <a:extLst>
              <a:ext uri="{FF2B5EF4-FFF2-40B4-BE49-F238E27FC236}">
                <a16:creationId xmlns:a16="http://schemas.microsoft.com/office/drawing/2014/main" id="{E943B7CD-FB43-23CB-B908-CBE60C343F1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1a.  Like I have previously stated, in many facilities the educator was one of the most respected and looked up to employee in the entire building.  He/she is the person who staff trust the most and go to because he/she has developed a sense of trust and is honest with the staff.  The educator doesn’t discipline, hire or fire and is always there to help.  As educators in your buildings, you will be in the perfect position to create change, motivate staff and foster engagement among the different generations.</a:t>
            </a: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3. The same tips used to foster engagement between generations can be used between cultures, religions, ethnic groups and race.  </a:t>
            </a: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Based on everything just said, which generation do you think would be the best generation to help bring staff together and why?  The Millennials</a:t>
            </a:r>
          </a:p>
        </p:txBody>
      </p:sp>
      <p:sp>
        <p:nvSpPr>
          <p:cNvPr id="110596" name="Slide Number Placeholder 3">
            <a:extLst>
              <a:ext uri="{FF2B5EF4-FFF2-40B4-BE49-F238E27FC236}">
                <a16:creationId xmlns:a16="http://schemas.microsoft.com/office/drawing/2014/main" id="{6945A06B-8839-40CA-18B5-CA30AA238EB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73A6F46-5E91-3E41-9B17-AC1F3A2E285B}" type="slidenum">
              <a:rPr lang="en-US" altLang="en-US" smtClean="0"/>
              <a:pPr/>
              <a:t>47</a:t>
            </a:fld>
            <a:endParaRPr lang="en-US"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a:extLst>
              <a:ext uri="{FF2B5EF4-FFF2-40B4-BE49-F238E27FC236}">
                <a16:creationId xmlns:a16="http://schemas.microsoft.com/office/drawing/2014/main" id="{2BE203EF-015B-4633-63CE-3B1C168F7A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7AB08B6B-734D-2445-88D1-7946A525A351}" type="slidenum">
              <a:rPr lang="en-US" altLang="en-US" smtClean="0"/>
              <a:pPr>
                <a:spcBef>
                  <a:spcPct val="0"/>
                </a:spcBef>
              </a:pPr>
              <a:t>48</a:t>
            </a:fld>
            <a:endParaRPr lang="en-US" altLang="en-US"/>
          </a:p>
        </p:txBody>
      </p:sp>
      <p:sp>
        <p:nvSpPr>
          <p:cNvPr id="112643" name="Rectangle 2">
            <a:extLst>
              <a:ext uri="{FF2B5EF4-FFF2-40B4-BE49-F238E27FC236}">
                <a16:creationId xmlns:a16="http://schemas.microsoft.com/office/drawing/2014/main" id="{D807B354-628B-C88B-0A89-C29BC5F3C609}"/>
              </a:ext>
            </a:extLst>
          </p:cNvPr>
          <p:cNvSpPr>
            <a:spLocks noRot="1" noChangeArrowheads="1" noTextEdit="1"/>
          </p:cNvSpPr>
          <p:nvPr>
            <p:ph type="sldImg"/>
          </p:nvPr>
        </p:nvSpPr>
        <p:spPr>
          <a:ln/>
        </p:spPr>
      </p:sp>
      <p:sp>
        <p:nvSpPr>
          <p:cNvPr id="112644" name="Rectangle 3">
            <a:extLst>
              <a:ext uri="{FF2B5EF4-FFF2-40B4-BE49-F238E27FC236}">
                <a16:creationId xmlns:a16="http://schemas.microsoft.com/office/drawing/2014/main" id="{0CCF141B-BE41-C61C-3561-B6C2D5AEC7F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cs typeface="Arial" panose="020B0604020202020204" pitchFamily="34" charset="0"/>
              </a:rPr>
              <a:t>Can you imagine what it would be like to have dementia in the middle of a fire drill? </a:t>
            </a:r>
          </a:p>
          <a:p>
            <a:pPr eaLnBrk="1" hangingPunct="1"/>
            <a:r>
              <a:rPr lang="en-US" altLang="en-US">
                <a:latin typeface="Arial" panose="020B0604020202020204" pitchFamily="34" charset="0"/>
                <a:cs typeface="Arial" panose="020B0604020202020204" pitchFamily="34" charset="0"/>
              </a:rPr>
              <a:t>Do we reassure them afterwards? </a:t>
            </a:r>
          </a:p>
          <a:p>
            <a:pPr eaLnBrk="1" hangingPunct="1"/>
            <a:r>
              <a:rPr lang="en-US" altLang="en-US">
                <a:latin typeface="Arial" panose="020B0604020202020204" pitchFamily="34" charset="0"/>
                <a:cs typeface="Arial" panose="020B0604020202020204" pitchFamily="34" charset="0"/>
              </a:rPr>
              <a:t>A dementia resident listening to a floor buffer? What do the facilities do?</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How are you going to measure success?</a:t>
            </a:r>
          </a:p>
          <a:p>
            <a:pPr eaLnBrk="1" hangingPunct="1"/>
            <a:endParaRPr lang="en-US" altLang="en-US">
              <a:latin typeface="Arial" panose="020B0604020202020204" pitchFamily="34" charset="0"/>
              <a:cs typeface="Arial" panose="020B0604020202020204" pitchFamily="34" charset="0"/>
            </a:endParaRP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Break up in small groups  decide on a topic for tomorrow’s presentation and thoughts about what you may do. </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a:extLst>
              <a:ext uri="{FF2B5EF4-FFF2-40B4-BE49-F238E27FC236}">
                <a16:creationId xmlns:a16="http://schemas.microsoft.com/office/drawing/2014/main" id="{EBFB107F-4B76-339F-66AB-F6048A418A7F}"/>
              </a:ext>
            </a:extLst>
          </p:cNvPr>
          <p:cNvSpPr>
            <a:spLocks noGrp="1" noRot="1" noChangeAspect="1" noChangeArrowheads="1" noTextEdit="1"/>
          </p:cNvSpPr>
          <p:nvPr>
            <p:ph type="sldImg"/>
          </p:nvPr>
        </p:nvSpPr>
        <p:spPr>
          <a:ln/>
        </p:spPr>
      </p:sp>
      <p:sp>
        <p:nvSpPr>
          <p:cNvPr id="114691" name="Notes Placeholder 2">
            <a:extLst>
              <a:ext uri="{FF2B5EF4-FFF2-40B4-BE49-F238E27FC236}">
                <a16:creationId xmlns:a16="http://schemas.microsoft.com/office/drawing/2014/main" id="{8C72F19F-2847-20A0-C571-F353396E0D3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latin typeface="Arial" panose="020B0604020202020204" pitchFamily="34" charset="0"/>
                <a:cs typeface="Arial" panose="020B0604020202020204" pitchFamily="34" charset="0"/>
              </a:rPr>
              <a:t>Barriers</a:t>
            </a:r>
            <a:r>
              <a:rPr lang="en-US" altLang="en-US">
                <a:latin typeface="Arial" panose="020B0604020202020204" pitchFamily="34" charset="0"/>
                <a:cs typeface="Arial" panose="020B0604020202020204" pitchFamily="34" charset="0"/>
              </a:rPr>
              <a:t> include lack of time, money, confidence, or interest, </a:t>
            </a:r>
          </a:p>
          <a:p>
            <a:pPr eaLnBrk="1" hangingPunct="1"/>
            <a:r>
              <a:rPr lang="en-US" altLang="en-US">
                <a:latin typeface="Arial" panose="020B0604020202020204" pitchFamily="34" charset="0"/>
                <a:cs typeface="Arial" panose="020B0604020202020204" pitchFamily="34" charset="0"/>
              </a:rPr>
              <a:t>lack of information about opportunities to learn, --What does this mean? </a:t>
            </a:r>
          </a:p>
          <a:p>
            <a:pPr eaLnBrk="1" hangingPunct="1"/>
            <a:r>
              <a:rPr lang="en-US" altLang="en-US">
                <a:latin typeface="Arial" panose="020B0604020202020204" pitchFamily="34" charset="0"/>
                <a:cs typeface="Arial" panose="020B0604020202020204" pitchFamily="34" charset="0"/>
              </a:rPr>
              <a:t>scheduling problems, "red tape," and </a:t>
            </a:r>
          </a:p>
          <a:p>
            <a:pPr eaLnBrk="1" hangingPunct="1"/>
            <a:r>
              <a:rPr lang="en-US" altLang="en-US">
                <a:latin typeface="Arial" panose="020B0604020202020204" pitchFamily="34" charset="0"/>
                <a:cs typeface="Arial" panose="020B0604020202020204" pitchFamily="34" charset="0"/>
              </a:rPr>
              <a:t>problems with child care and transportation.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Tell stories from nursing staff when I was DON- reasons for not coming into work/I have to bring my child to the doctor, my car broke down and I have no money for the bus, I don’t have a snow scraper, my street is not plowed, my mother is worried and needs me to stay home with her.</a:t>
            </a:r>
          </a:p>
          <a:p>
            <a:pPr eaLnBrk="1" hangingPunct="1"/>
            <a:r>
              <a:rPr lang="en-US" altLang="en-US">
                <a:latin typeface="Arial" panose="020B0604020202020204" pitchFamily="34" charset="0"/>
                <a:cs typeface="Arial" panose="020B0604020202020204" pitchFamily="34" charset="0"/>
              </a:rPr>
              <a:t> </a:t>
            </a:r>
          </a:p>
          <a:p>
            <a:pPr eaLnBrk="1" hangingPunct="1"/>
            <a:r>
              <a:rPr lang="en-US" altLang="en-US">
                <a:latin typeface="Arial" panose="020B0604020202020204" pitchFamily="34" charset="0"/>
                <a:cs typeface="Arial" panose="020B0604020202020204" pitchFamily="34" charset="0"/>
              </a:rPr>
              <a:t>Share attempts to offer transportation, day care, day care for sick children etc.  Mr. Moffett and the fire truck, swing by and pick up staff, in an emergency bring kids with you and rec therapy watched them.</a:t>
            </a:r>
          </a:p>
          <a:p>
            <a:pPr eaLnBrk="1" hangingPunct="1"/>
            <a:endParaRPr lang="en-US" altLang="en-US" b="1">
              <a:latin typeface="Arial" panose="020B0604020202020204" pitchFamily="34" charset="0"/>
              <a:cs typeface="Arial" panose="020B0604020202020204" pitchFamily="34" charset="0"/>
            </a:endParaRP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Unlike teaching children and teenagers, adults have many responsibilities that they must balance against the demands of learning. Because of these responsibilities, adults have </a:t>
            </a:r>
            <a:r>
              <a:rPr lang="en-US" altLang="en-US" i="1">
                <a:latin typeface="Arial" panose="020B0604020202020204" pitchFamily="34" charset="0"/>
                <a:cs typeface="Arial" panose="020B0604020202020204" pitchFamily="34" charset="0"/>
              </a:rPr>
              <a:t>barriers against participating in learning</a:t>
            </a:r>
            <a:r>
              <a:rPr lang="en-US" altLang="en-US">
                <a:latin typeface="Arial" panose="020B0604020202020204" pitchFamily="34" charset="0"/>
                <a:cs typeface="Arial" panose="020B0604020202020204" pitchFamily="34" charset="0"/>
              </a:rPr>
              <a:t>.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What are some other barriers for adult learners?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b="1">
                <a:latin typeface="Arial" panose="020B0604020202020204" pitchFamily="34" charset="0"/>
                <a:cs typeface="Arial" panose="020B0604020202020204" pitchFamily="34" charset="0"/>
              </a:rPr>
              <a:t>Now lets talk about how to address the barriers we just identified and talk about possible solutions.   </a:t>
            </a:r>
          </a:p>
          <a:p>
            <a:pPr eaLnBrk="1" hangingPunct="1"/>
            <a:endParaRPr lang="en-US" altLang="en-US" b="1">
              <a:latin typeface="Arial" panose="020B0604020202020204" pitchFamily="34" charset="0"/>
              <a:cs typeface="Arial" panose="020B0604020202020204" pitchFamily="34" charset="0"/>
            </a:endParaRPr>
          </a:p>
          <a:p>
            <a:pPr eaLnBrk="1" hangingPunct="1"/>
            <a:r>
              <a:rPr lang="en-US" altLang="en-US" b="1">
                <a:latin typeface="Arial" panose="020B0604020202020204" pitchFamily="34" charset="0"/>
                <a:cs typeface="Arial" panose="020B0604020202020204" pitchFamily="34" charset="0"/>
              </a:rPr>
              <a:t>The educator needs to set an appropriate level of concern.</a:t>
            </a:r>
            <a:r>
              <a:rPr lang="en-US" altLang="en-US">
                <a:latin typeface="Arial" panose="020B0604020202020204" pitchFamily="34" charset="0"/>
                <a:cs typeface="Arial" panose="020B0604020202020204" pitchFamily="34" charset="0"/>
              </a:rPr>
              <a:t> The level of tension must be adjusted to meet the level of importance of the objective. If the material has a high level of importance, a higher level of tension/stress should be established in the class. However, people learn best under low to moderate stress; if the stress is too high, it becomes a barrier to learning.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b="1">
                <a:latin typeface="Arial" panose="020B0604020202020204" pitchFamily="34" charset="0"/>
                <a:cs typeface="Arial" panose="020B0604020202020204" pitchFamily="34" charset="0"/>
              </a:rPr>
              <a:t>The educator needs to set an appropriate level of difficulty.</a:t>
            </a:r>
            <a:r>
              <a:rPr lang="en-US" altLang="en-US">
                <a:latin typeface="Arial" panose="020B0604020202020204" pitchFamily="34" charset="0"/>
                <a:cs typeface="Arial" panose="020B0604020202020204" pitchFamily="34" charset="0"/>
              </a:rPr>
              <a:t> The degree of difficulty should be set high enough to challenge participants but not so high that they become frustrated by information overload. The instruction should predict and reward participation, culminating in success. </a:t>
            </a:r>
          </a:p>
          <a:p>
            <a:endParaRPr lang="en-US" altLang="en-US">
              <a:latin typeface="Arial" panose="020B0604020202020204" pitchFamily="34" charset="0"/>
              <a:cs typeface="Arial" panose="020B0604020202020204" pitchFamily="34" charset="0"/>
            </a:endParaRPr>
          </a:p>
        </p:txBody>
      </p:sp>
      <p:sp>
        <p:nvSpPr>
          <p:cNvPr id="114692" name="Slide Number Placeholder 3">
            <a:extLst>
              <a:ext uri="{FF2B5EF4-FFF2-40B4-BE49-F238E27FC236}">
                <a16:creationId xmlns:a16="http://schemas.microsoft.com/office/drawing/2014/main" id="{17A96396-59B8-F530-C108-E689585B80A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3CC09A4-0820-8440-A9A6-129023881A5F}" type="slidenum">
              <a:rPr lang="en-US" altLang="en-US" smtClean="0"/>
              <a:pPr/>
              <a:t>49</a:t>
            </a:fld>
            <a:endParaRPr lang="en-US"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a:extLst>
              <a:ext uri="{FF2B5EF4-FFF2-40B4-BE49-F238E27FC236}">
                <a16:creationId xmlns:a16="http://schemas.microsoft.com/office/drawing/2014/main" id="{BC291D43-ABF0-09A2-F3B6-C79019DB8976}"/>
              </a:ext>
            </a:extLst>
          </p:cNvPr>
          <p:cNvSpPr>
            <a:spLocks noGrp="1" noRot="1" noChangeAspect="1" noChangeArrowheads="1" noTextEdit="1"/>
          </p:cNvSpPr>
          <p:nvPr>
            <p:ph type="sldImg"/>
          </p:nvPr>
        </p:nvSpPr>
        <p:spPr>
          <a:ln/>
        </p:spPr>
      </p:sp>
      <p:sp>
        <p:nvSpPr>
          <p:cNvPr id="116739" name="Notes Placeholder 2">
            <a:extLst>
              <a:ext uri="{FF2B5EF4-FFF2-40B4-BE49-F238E27FC236}">
                <a16:creationId xmlns:a16="http://schemas.microsoft.com/office/drawing/2014/main" id="{A6F27560-E86C-A7E9-A224-C30827F2EFE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To begin to address barriers you as an educator will need to focus on what motivates the adult learner as an individual.  Focus on the best way to minimize or mitigate those barriers.  Remember generations will differ in motivators so keep that in mind </a:t>
            </a: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Enhance the reason why they need to attend the educational program.</a:t>
            </a:r>
          </a:p>
          <a:p>
            <a:endParaRPr lang="en-US" altLang="en-US">
              <a:latin typeface="Arial" panose="020B0604020202020204" pitchFamily="34" charset="0"/>
              <a:cs typeface="Arial" panose="020B0604020202020204" pitchFamily="34" charset="0"/>
            </a:endParaRPr>
          </a:p>
        </p:txBody>
      </p:sp>
      <p:sp>
        <p:nvSpPr>
          <p:cNvPr id="116740" name="Slide Number Placeholder 3">
            <a:extLst>
              <a:ext uri="{FF2B5EF4-FFF2-40B4-BE49-F238E27FC236}">
                <a16:creationId xmlns:a16="http://schemas.microsoft.com/office/drawing/2014/main" id="{342B7D53-8EE1-A084-1C30-FB2DB97155B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FF9A29B-B1EC-0640-85E6-C5B77AF04D0C}" type="slidenum">
              <a:rPr lang="en-US" altLang="en-US" smtClean="0"/>
              <a:pPr/>
              <a:t>50</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9ADF32D0-A1C0-9690-9B24-7EE9C03C471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C7091B6B-66C9-874B-90DA-814D6A4A195E}" type="slidenum">
              <a:rPr lang="en-US" altLang="en-US" smtClean="0"/>
              <a:pPr>
                <a:spcBef>
                  <a:spcPct val="0"/>
                </a:spcBef>
              </a:pPr>
              <a:t>5</a:t>
            </a:fld>
            <a:endParaRPr lang="en-US" altLang="en-US"/>
          </a:p>
        </p:txBody>
      </p:sp>
      <p:sp>
        <p:nvSpPr>
          <p:cNvPr id="25603" name="Rectangle 2">
            <a:extLst>
              <a:ext uri="{FF2B5EF4-FFF2-40B4-BE49-F238E27FC236}">
                <a16:creationId xmlns:a16="http://schemas.microsoft.com/office/drawing/2014/main" id="{3102BED1-54D6-4783-40DA-0B669057333E}"/>
              </a:ext>
            </a:extLst>
          </p:cNvPr>
          <p:cNvSpPr>
            <a:spLocks noRot="1" noChangeArrowheads="1" noTextEdit="1"/>
          </p:cNvSpPr>
          <p:nvPr>
            <p:ph type="sldImg"/>
          </p:nvPr>
        </p:nvSpPr>
        <p:spPr>
          <a:ln/>
        </p:spPr>
      </p:sp>
      <p:sp>
        <p:nvSpPr>
          <p:cNvPr id="25604" name="Rectangle 3">
            <a:extLst>
              <a:ext uri="{FF2B5EF4-FFF2-40B4-BE49-F238E27FC236}">
                <a16:creationId xmlns:a16="http://schemas.microsoft.com/office/drawing/2014/main" id="{141AE1AE-4C02-14B3-2283-78427BB5ECD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latin typeface="Arial" panose="020B0604020202020204" pitchFamily="34" charset="0"/>
                <a:cs typeface="Arial" panose="020B0604020202020204" pitchFamily="34" charset="0"/>
              </a:rPr>
              <a:t>When you have a new class of CAN’s or orientees, what can you do to bring them together?</a:t>
            </a:r>
          </a:p>
          <a:p>
            <a:pPr eaLnBrk="1" hangingPunct="1"/>
            <a:r>
              <a:rPr lang="en-US" altLang="en-US">
                <a:latin typeface="Arial" panose="020B0604020202020204" pitchFamily="34" charset="0"/>
                <a:cs typeface="Arial" panose="020B0604020202020204" pitchFamily="34" charset="0"/>
              </a:rPr>
              <a:t>Remember fostering a class of cohesive members will increase their participation, trust, and comradery.</a:t>
            </a:r>
          </a:p>
          <a:p>
            <a:pPr eaLnBrk="1" hangingPunct="1"/>
            <a:r>
              <a:rPr lang="en-US" altLang="en-US">
                <a:latin typeface="Arial" panose="020B0604020202020204" pitchFamily="34" charset="0"/>
                <a:cs typeface="Arial" panose="020B0604020202020204" pitchFamily="34" charset="0"/>
              </a:rPr>
              <a:t>Here are some examples of what you can do to get your class off to a great start:</a:t>
            </a:r>
          </a:p>
          <a:p>
            <a:pPr eaLnBrk="1" hangingPunct="1"/>
            <a:endParaRPr lang="en-US" altLang="en-US">
              <a:latin typeface="Arial" panose="020B0604020202020204" pitchFamily="34" charset="0"/>
              <a:cs typeface="Arial" panose="020B0604020202020204" pitchFamily="34" charset="0"/>
            </a:endParaRP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b="1">
                <a:latin typeface="Arial" panose="020B0604020202020204" pitchFamily="34" charset="0"/>
                <a:cs typeface="Arial" panose="020B0604020202020204" pitchFamily="34" charset="0"/>
              </a:rPr>
              <a:t>Paired interviews</a:t>
            </a:r>
            <a:r>
              <a:rPr lang="en-US" altLang="en-US">
                <a:latin typeface="Arial" panose="020B0604020202020204" pitchFamily="34" charset="0"/>
                <a:cs typeface="Arial" panose="020B0604020202020204" pitchFamily="34" charset="0"/>
              </a:rPr>
              <a:t>:</a:t>
            </a:r>
          </a:p>
          <a:p>
            <a:pPr eaLnBrk="1" hangingPunct="1"/>
            <a:r>
              <a:rPr lang="en-US" altLang="en-US">
                <a:latin typeface="Arial" panose="020B0604020202020204" pitchFamily="34" charset="0"/>
                <a:cs typeface="Arial" panose="020B0604020202020204" pitchFamily="34" charset="0"/>
              </a:rPr>
              <a:t>Find three things you and your partner have in common. </a:t>
            </a:r>
          </a:p>
          <a:p>
            <a:pPr eaLnBrk="1" hangingPunct="1"/>
            <a:r>
              <a:rPr lang="en-US" altLang="en-US">
                <a:latin typeface="Arial" panose="020B0604020202020204" pitchFamily="34" charset="0"/>
                <a:cs typeface="Arial" panose="020B0604020202020204" pitchFamily="34" charset="0"/>
              </a:rPr>
              <a:t>Describe for your partner the first job you ever held. </a:t>
            </a:r>
          </a:p>
          <a:p>
            <a:pPr eaLnBrk="1" hangingPunct="1"/>
            <a:r>
              <a:rPr lang="en-US" altLang="en-US">
                <a:latin typeface="Arial" panose="020B0604020202020204" pitchFamily="34" charset="0"/>
                <a:cs typeface="Arial" panose="020B0604020202020204" pitchFamily="34" charset="0"/>
              </a:rPr>
              <a:t>What would you do if you won the lottery? </a:t>
            </a:r>
          </a:p>
          <a:p>
            <a:pPr eaLnBrk="1" hangingPunct="1"/>
            <a:r>
              <a:rPr lang="en-US" altLang="en-US">
                <a:latin typeface="Arial" panose="020B0604020202020204" pitchFamily="34" charset="0"/>
                <a:cs typeface="Arial" panose="020B0604020202020204" pitchFamily="34" charset="0"/>
              </a:rPr>
              <a:t>What are your most favorite and least favorite things about working for this organization?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b="1">
                <a:latin typeface="Arial" panose="020B0604020202020204" pitchFamily="34" charset="0"/>
                <a:cs typeface="Arial" panose="020B0604020202020204" pitchFamily="34" charset="0"/>
              </a:rPr>
              <a:t>Candy game</a:t>
            </a:r>
            <a:r>
              <a:rPr lang="en-US" altLang="en-US">
                <a:latin typeface="Arial" panose="020B0604020202020204" pitchFamily="34" charset="0"/>
                <a:cs typeface="Arial" panose="020B0604020202020204" pitchFamily="34" charset="0"/>
              </a:rPr>
              <a:t>; 5 pieces of candy to each person</a:t>
            </a:r>
          </a:p>
          <a:p>
            <a:pPr eaLnBrk="1" hangingPunct="1"/>
            <a:r>
              <a:rPr lang="en-US" altLang="en-US">
                <a:latin typeface="Arial" panose="020B0604020202020204" pitchFamily="34" charset="0"/>
                <a:cs typeface="Arial" panose="020B0604020202020204" pitchFamily="34" charset="0"/>
              </a:rPr>
              <a:t>Red - Favorite hobbies </a:t>
            </a:r>
          </a:p>
          <a:p>
            <a:pPr eaLnBrk="1" hangingPunct="1"/>
            <a:r>
              <a:rPr lang="en-US" altLang="en-US">
                <a:latin typeface="Arial" panose="020B0604020202020204" pitchFamily="34" charset="0"/>
                <a:cs typeface="Arial" panose="020B0604020202020204" pitchFamily="34" charset="0"/>
              </a:rPr>
              <a:t>Green – Favorite vacation</a:t>
            </a:r>
          </a:p>
          <a:p>
            <a:pPr eaLnBrk="1" hangingPunct="1"/>
            <a:r>
              <a:rPr lang="en-US" altLang="en-US">
                <a:latin typeface="Arial" panose="020B0604020202020204" pitchFamily="34" charset="0"/>
                <a:cs typeface="Arial" panose="020B0604020202020204" pitchFamily="34" charset="0"/>
              </a:rPr>
              <a:t>Blue- Favorite place on earth Blue – </a:t>
            </a:r>
          </a:p>
          <a:p>
            <a:pPr eaLnBrk="1" hangingPunct="1"/>
            <a:r>
              <a:rPr lang="en-US" altLang="en-US">
                <a:latin typeface="Arial" panose="020B0604020202020204" pitchFamily="34" charset="0"/>
                <a:cs typeface="Arial" panose="020B0604020202020204" pitchFamily="34" charset="0"/>
              </a:rPr>
              <a:t>Brown -Favorite memory </a:t>
            </a:r>
          </a:p>
          <a:p>
            <a:pPr eaLnBrk="1" hangingPunct="1"/>
            <a:r>
              <a:rPr lang="en-US" altLang="en-US">
                <a:latin typeface="Arial" panose="020B0604020202020204" pitchFamily="34" charset="0"/>
                <a:cs typeface="Arial" panose="020B0604020202020204" pitchFamily="34" charset="0"/>
              </a:rPr>
              <a:t>Yellow -Dream job </a:t>
            </a:r>
          </a:p>
          <a:p>
            <a:pPr eaLnBrk="1" hangingPunct="1"/>
            <a:r>
              <a:rPr lang="en-US" altLang="en-US">
                <a:latin typeface="Arial" panose="020B0604020202020204" pitchFamily="34" charset="0"/>
                <a:cs typeface="Arial" panose="020B0604020202020204" pitchFamily="34" charset="0"/>
              </a:rPr>
              <a:t>Orange - Wildcard (tell us anything about yourself!)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Go around with cup of M &amp; M’s – each person takes 5 – after all M &amp; M’s are handed out – explain what the colors mean</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Have the students Pair up and find 3 things they have in common and identify 3 differences. </a:t>
            </a:r>
          </a:p>
          <a:p>
            <a:pPr eaLnBrk="1" hangingPunct="1"/>
            <a:r>
              <a:rPr lang="en-US" altLang="en-US">
                <a:latin typeface="Arial" panose="020B0604020202020204" pitchFamily="34" charset="0"/>
                <a:cs typeface="Arial" panose="020B0604020202020204" pitchFamily="34" charset="0"/>
              </a:rPr>
              <a:t>For example: </a:t>
            </a:r>
          </a:p>
          <a:p>
            <a:pPr eaLnBrk="1" hangingPunct="1"/>
            <a:r>
              <a:rPr lang="en-US" altLang="en-US">
                <a:latin typeface="Arial" panose="020B0604020202020204" pitchFamily="34" charset="0"/>
                <a:cs typeface="Arial" panose="020B0604020202020204" pitchFamily="34" charset="0"/>
              </a:rPr>
              <a:t>Discuss in your group the first job you ever held</a:t>
            </a:r>
          </a:p>
          <a:p>
            <a:pPr eaLnBrk="1" hangingPunct="1"/>
            <a:r>
              <a:rPr lang="en-US" altLang="en-US">
                <a:latin typeface="Arial" panose="020B0604020202020204" pitchFamily="34" charset="0"/>
                <a:cs typeface="Arial" panose="020B0604020202020204" pitchFamily="34" charset="0"/>
              </a:rPr>
              <a:t>What would you do if you won the lottery</a:t>
            </a:r>
          </a:p>
          <a:p>
            <a:pPr eaLnBrk="1" hangingPunct="1"/>
            <a:r>
              <a:rPr lang="en-US" altLang="en-US">
                <a:latin typeface="Arial" panose="020B0604020202020204" pitchFamily="34" charset="0"/>
                <a:cs typeface="Arial" panose="020B0604020202020204" pitchFamily="34" charset="0"/>
              </a:rPr>
              <a:t>What are your favorite and least favorite things about working for your facility.</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Matter of Ethics Riddle: An Ethical Decision</a:t>
            </a:r>
          </a:p>
          <a:p>
            <a:pPr eaLnBrk="1" hangingPunct="1"/>
            <a:r>
              <a:rPr lang="en-US" altLang="en-US">
                <a:latin typeface="Arial" panose="020B0604020202020204" pitchFamily="34" charset="0"/>
                <a:cs typeface="Arial" panose="020B0604020202020204" pitchFamily="34" charset="0"/>
              </a:rPr>
              <a:t>You are driving down the road in your car on a wild, stormy night, when you pass by a bus stop and you see three people </a:t>
            </a:r>
            <a:br>
              <a:rPr lang="en-US" altLang="en-US">
                <a:latin typeface="Arial" panose="020B0604020202020204" pitchFamily="34" charset="0"/>
                <a:cs typeface="Arial" panose="020B0604020202020204" pitchFamily="34" charset="0"/>
              </a:rPr>
            </a:br>
            <a:r>
              <a:rPr lang="en-US" altLang="en-US">
                <a:latin typeface="Arial" panose="020B0604020202020204" pitchFamily="34" charset="0"/>
                <a:cs typeface="Arial" panose="020B0604020202020204" pitchFamily="34" charset="0"/>
              </a:rPr>
              <a:t>waiting for the bus:</a:t>
            </a:r>
            <a:br>
              <a:rPr lang="en-US" altLang="en-US">
                <a:latin typeface="Arial" panose="020B0604020202020204" pitchFamily="34" charset="0"/>
                <a:cs typeface="Arial" panose="020B0604020202020204" pitchFamily="34" charset="0"/>
              </a:rPr>
            </a:br>
            <a:r>
              <a:rPr lang="en-US" altLang="en-US">
                <a:latin typeface="Arial" panose="020B0604020202020204" pitchFamily="34" charset="0"/>
                <a:cs typeface="Arial" panose="020B0604020202020204" pitchFamily="34" charset="0"/>
              </a:rPr>
              <a:t>1. An old lady who looks as if she is about to die.</a:t>
            </a:r>
          </a:p>
          <a:p>
            <a:pPr eaLnBrk="1" hangingPunct="1"/>
            <a:r>
              <a:rPr lang="en-US" altLang="en-US">
                <a:latin typeface="Arial" panose="020B0604020202020204" pitchFamily="34" charset="0"/>
                <a:cs typeface="Arial" panose="020B0604020202020204" pitchFamily="34" charset="0"/>
              </a:rPr>
              <a:t>2. An old friend who once saved your life.</a:t>
            </a:r>
          </a:p>
          <a:p>
            <a:pPr eaLnBrk="1" hangingPunct="1"/>
            <a:r>
              <a:rPr lang="en-US" altLang="en-US">
                <a:latin typeface="Arial" panose="020B0604020202020204" pitchFamily="34" charset="0"/>
                <a:cs typeface="Arial" panose="020B0604020202020204" pitchFamily="34" charset="0"/>
              </a:rPr>
              <a:t>3. The perfect partner you have been dreaming about.</a:t>
            </a:r>
            <a:br>
              <a:rPr lang="en-US" altLang="en-US">
                <a:latin typeface="Arial" panose="020B0604020202020204" pitchFamily="34" charset="0"/>
                <a:cs typeface="Arial" panose="020B0604020202020204" pitchFamily="34" charset="0"/>
              </a:rPr>
            </a:br>
            <a:r>
              <a:rPr lang="en-US" altLang="en-US">
                <a:latin typeface="Arial" panose="020B0604020202020204" pitchFamily="34" charset="0"/>
                <a:cs typeface="Arial" panose="020B0604020202020204" pitchFamily="34" charset="0"/>
              </a:rPr>
              <a:t>Which one would you choose to offer a ride to, knowing that there could only be one passenger in your car? </a:t>
            </a:r>
          </a:p>
          <a:p>
            <a:pPr eaLnBrk="1" hangingPunct="1"/>
            <a:r>
              <a:rPr lang="en-US" altLang="en-US">
                <a:latin typeface="Arial" panose="020B0604020202020204" pitchFamily="34" charset="0"/>
                <a:cs typeface="Arial" panose="020B0604020202020204" pitchFamily="34" charset="0"/>
              </a:rPr>
              <a:t>You could pick up the old lady, because she is going to die, and thus you should save her first. </a:t>
            </a:r>
          </a:p>
          <a:p>
            <a:pPr eaLnBrk="1" hangingPunct="1"/>
            <a:r>
              <a:rPr lang="en-US" altLang="en-US">
                <a:latin typeface="Arial" panose="020B0604020202020204" pitchFamily="34" charset="0"/>
                <a:cs typeface="Arial" panose="020B0604020202020204" pitchFamily="34" charset="0"/>
              </a:rPr>
              <a:t>Or you could take the old friend because he once saved your life, and this would be the perfect chance to pay him back. </a:t>
            </a:r>
          </a:p>
          <a:p>
            <a:pPr eaLnBrk="1" hangingPunct="1"/>
            <a:r>
              <a:rPr lang="en-US" altLang="en-US">
                <a:latin typeface="Arial" panose="020B0604020202020204" pitchFamily="34" charset="0"/>
                <a:cs typeface="Arial" panose="020B0604020202020204" pitchFamily="34" charset="0"/>
              </a:rPr>
              <a:t>However, you may never be able to find your perfect mate again.</a:t>
            </a:r>
          </a:p>
          <a:p>
            <a:pPr eaLnBrk="1" hangingPunct="1"/>
            <a:br>
              <a:rPr lang="en-US" altLang="en-US">
                <a:latin typeface="Arial" panose="020B0604020202020204" pitchFamily="34" charset="0"/>
                <a:cs typeface="Arial" panose="020B0604020202020204" pitchFamily="34" charset="0"/>
              </a:rPr>
            </a:br>
            <a:r>
              <a:rPr lang="en-US" altLang="en-US">
                <a:latin typeface="Arial" panose="020B0604020202020204" pitchFamily="34" charset="0"/>
                <a:cs typeface="Arial" panose="020B0604020202020204" pitchFamily="34" charset="0"/>
              </a:rPr>
              <a:t>The candidate who was hired (out of 200 applicants) had no trouble coming up with his answer. He simply answered: 'I would give the car keys to my old friend and let him take the lady to the hospital. I would stay behind and wait for the bus with the partner of my dreams.</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Thinking outside the box can sometimes give you a better answer/solution to the problem.  We will talk about this over the next 2 days.</a:t>
            </a:r>
            <a:br>
              <a:rPr lang="en-US" altLang="en-US">
                <a:latin typeface="Arial" panose="020B0604020202020204" pitchFamily="34" charset="0"/>
                <a:cs typeface="Arial" panose="020B0604020202020204" pitchFamily="34" charset="0"/>
              </a:rPr>
            </a:br>
            <a:br>
              <a:rPr lang="en-US" altLang="en-US">
                <a:latin typeface="Arial" panose="020B0604020202020204" pitchFamily="34" charset="0"/>
                <a:cs typeface="Arial" panose="020B0604020202020204" pitchFamily="34" charset="0"/>
              </a:rPr>
            </a:br>
            <a:endParaRPr lang="en-US" altLang="en-US">
              <a:latin typeface="Arial" panose="020B0604020202020204" pitchFamily="34" charset="0"/>
              <a:cs typeface="Arial" panose="020B0604020202020204" pitchFamily="34" charset="0"/>
            </a:endParaRPr>
          </a:p>
          <a:p>
            <a:pPr eaLnBrk="1" hangingPunct="1"/>
            <a:endParaRPr lang="en-US" altLang="en-US">
              <a:latin typeface="Arial" panose="020B0604020202020204" pitchFamily="34" charset="0"/>
              <a:cs typeface="Arial" panose="020B0604020202020204" pitchFamily="34" charset="0"/>
            </a:endParaRPr>
          </a:p>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a:extLst>
              <a:ext uri="{FF2B5EF4-FFF2-40B4-BE49-F238E27FC236}">
                <a16:creationId xmlns:a16="http://schemas.microsoft.com/office/drawing/2014/main" id="{BB83FCEF-4E94-B6EB-FE39-B70A40E5713A}"/>
              </a:ext>
            </a:extLst>
          </p:cNvPr>
          <p:cNvSpPr>
            <a:spLocks noGrp="1" noRot="1" noChangeAspect="1" noChangeArrowheads="1" noTextEdit="1"/>
          </p:cNvSpPr>
          <p:nvPr>
            <p:ph type="sldImg"/>
          </p:nvPr>
        </p:nvSpPr>
        <p:spPr>
          <a:ln/>
        </p:spPr>
      </p:sp>
      <p:sp>
        <p:nvSpPr>
          <p:cNvPr id="118787" name="Notes Placeholder 2">
            <a:extLst>
              <a:ext uri="{FF2B5EF4-FFF2-40B4-BE49-F238E27FC236}">
                <a16:creationId xmlns:a16="http://schemas.microsoft.com/office/drawing/2014/main" id="{11D22F6E-136E-9E78-D353-611195ABDF3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#!1.  To enhance motivation and learning</a:t>
            </a:r>
          </a:p>
          <a:p>
            <a:endParaRPr lang="en-US" altLang="en-US">
              <a:latin typeface="Arial" panose="020B0604020202020204" pitchFamily="34" charset="0"/>
              <a:cs typeface="Arial" panose="020B0604020202020204" pitchFamily="34" charset="0"/>
            </a:endParaRPr>
          </a:p>
        </p:txBody>
      </p:sp>
      <p:sp>
        <p:nvSpPr>
          <p:cNvPr id="118788" name="Slide Number Placeholder 3">
            <a:extLst>
              <a:ext uri="{FF2B5EF4-FFF2-40B4-BE49-F238E27FC236}">
                <a16:creationId xmlns:a16="http://schemas.microsoft.com/office/drawing/2014/main" id="{148B9CCB-2C3E-A8D8-8E4A-57C415A4407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76E857B-3BBB-1B4A-AA85-1DF1247C4310}" type="slidenum">
              <a:rPr lang="en-US" altLang="en-US" smtClean="0"/>
              <a:pPr/>
              <a:t>51</a:t>
            </a:fld>
            <a:endParaRPr lang="en-US"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a:extLst>
              <a:ext uri="{FF2B5EF4-FFF2-40B4-BE49-F238E27FC236}">
                <a16:creationId xmlns:a16="http://schemas.microsoft.com/office/drawing/2014/main" id="{F3781502-0564-EC02-F358-75B3EB749726}"/>
              </a:ext>
            </a:extLst>
          </p:cNvPr>
          <p:cNvSpPr>
            <a:spLocks noGrp="1" noRot="1" noChangeAspect="1" noChangeArrowheads="1" noTextEdit="1"/>
          </p:cNvSpPr>
          <p:nvPr>
            <p:ph type="sldImg"/>
          </p:nvPr>
        </p:nvSpPr>
        <p:spPr>
          <a:ln/>
        </p:spPr>
      </p:sp>
      <p:sp>
        <p:nvSpPr>
          <p:cNvPr id="120835" name="Notes Placeholder 2">
            <a:extLst>
              <a:ext uri="{FF2B5EF4-FFF2-40B4-BE49-F238E27FC236}">
                <a16:creationId xmlns:a16="http://schemas.microsoft.com/office/drawing/2014/main" id="{EA8EF8F5-E199-A9EB-48D1-B56064CB195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Examples students should take entry level bio prior to taking an AP course,  or they should take an intro course in a subject prior to taking a more advanced course in that subject.</a:t>
            </a:r>
          </a:p>
          <a:p>
            <a:endParaRPr lang="en-US" altLang="en-US">
              <a:latin typeface="Arial" panose="020B0604020202020204" pitchFamily="34" charset="0"/>
              <a:cs typeface="Arial" panose="020B0604020202020204" pitchFamily="34" charset="0"/>
            </a:endParaRPr>
          </a:p>
        </p:txBody>
      </p:sp>
      <p:sp>
        <p:nvSpPr>
          <p:cNvPr id="120836" name="Slide Number Placeholder 3">
            <a:extLst>
              <a:ext uri="{FF2B5EF4-FFF2-40B4-BE49-F238E27FC236}">
                <a16:creationId xmlns:a16="http://schemas.microsoft.com/office/drawing/2014/main" id="{933CF1E1-99FD-F57B-2530-6EAFDDE939C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FE8D11E-60CD-CB41-8A25-9FEA7BD45CDA}" type="slidenum">
              <a:rPr lang="en-US" altLang="en-US" smtClean="0"/>
              <a:pPr/>
              <a:t>52</a:t>
            </a:fld>
            <a:endParaRPr lang="en-US"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a:extLst>
              <a:ext uri="{FF2B5EF4-FFF2-40B4-BE49-F238E27FC236}">
                <a16:creationId xmlns:a16="http://schemas.microsoft.com/office/drawing/2014/main" id="{93A8E6BD-A6F6-1783-2B28-E33A9D11764D}"/>
              </a:ext>
            </a:extLst>
          </p:cNvPr>
          <p:cNvSpPr>
            <a:spLocks noGrp="1" noRot="1" noChangeAspect="1" noChangeArrowheads="1" noTextEdit="1"/>
          </p:cNvSpPr>
          <p:nvPr>
            <p:ph type="sldImg"/>
          </p:nvPr>
        </p:nvSpPr>
        <p:spPr>
          <a:ln/>
        </p:spPr>
      </p:sp>
      <p:sp>
        <p:nvSpPr>
          <p:cNvPr id="122883" name="Notes Placeholder 2">
            <a:extLst>
              <a:ext uri="{FF2B5EF4-FFF2-40B4-BE49-F238E27FC236}">
                <a16:creationId xmlns:a16="http://schemas.microsoft.com/office/drawing/2014/main" id="{0FD73EEB-92EA-4360-F831-E80E813CE0E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cs typeface="Arial" panose="020B0604020202020204" pitchFamily="34" charset="0"/>
              </a:rPr>
              <a:t>Keep it resident-centered and make the attendees feel special.</a:t>
            </a:r>
          </a:p>
          <a:p>
            <a:pPr eaLnBrk="1" hangingPunct="1"/>
            <a:r>
              <a:rPr lang="en-US" altLang="en-US">
                <a:latin typeface="Arial" panose="020B0604020202020204" pitchFamily="34" charset="0"/>
                <a:cs typeface="Arial" panose="020B0604020202020204" pitchFamily="34" charset="0"/>
              </a:rPr>
              <a:t>Celebrate successes of education – recognize those that complete programs, etc.</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b="1">
                <a:latin typeface="Arial" panose="020B0604020202020204" pitchFamily="34" charset="0"/>
                <a:cs typeface="Arial" panose="020B0604020202020204" pitchFamily="34" charset="0"/>
              </a:rPr>
              <a:t>Share why what you are doing </a:t>
            </a:r>
            <a:r>
              <a:rPr lang="en-US" altLang="en-US">
                <a:latin typeface="Arial" panose="020B0604020202020204" pitchFamily="34" charset="0"/>
                <a:cs typeface="Arial" panose="020B0604020202020204" pitchFamily="34" charset="0"/>
              </a:rPr>
              <a:t>(i.e., a new program) </a:t>
            </a:r>
            <a:r>
              <a:rPr lang="en-US" altLang="en-US" b="1">
                <a:latin typeface="Arial" panose="020B0604020202020204" pitchFamily="34" charset="0"/>
                <a:cs typeface="Arial" panose="020B0604020202020204" pitchFamily="34" charset="0"/>
              </a:rPr>
              <a:t>benefits the residents – whenever possible, tie the information back to the resident</a:t>
            </a:r>
            <a:r>
              <a:rPr lang="en-US" altLang="en-US">
                <a:latin typeface="Arial" panose="020B0604020202020204" pitchFamily="34" charset="0"/>
                <a:cs typeface="Arial" panose="020B0604020202020204" pitchFamily="34" charset="0"/>
              </a:rPr>
              <a:t>. </a:t>
            </a:r>
          </a:p>
          <a:p>
            <a:pPr eaLnBrk="1" hangingPunct="1"/>
            <a:r>
              <a:rPr lang="en-US" altLang="en-US">
                <a:latin typeface="Arial" panose="020B0604020202020204" pitchFamily="34" charset="0"/>
                <a:cs typeface="Arial" panose="020B0604020202020204" pitchFamily="34" charset="0"/>
              </a:rPr>
              <a:t>Discuss the approach – does the mandatory in-service sound fun??? </a:t>
            </a:r>
          </a:p>
          <a:p>
            <a:pPr eaLnBrk="1" hangingPunct="1"/>
            <a:r>
              <a:rPr lang="en-US" altLang="en-US">
                <a:latin typeface="Arial" panose="020B0604020202020204" pitchFamily="34" charset="0"/>
                <a:cs typeface="Arial" panose="020B0604020202020204" pitchFamily="34" charset="0"/>
              </a:rPr>
              <a:t>Celebrate successes of education – recognize those that complete programs, etc.</a:t>
            </a:r>
          </a:p>
          <a:p>
            <a:pPr eaLnBrk="1" hangingPunct="1"/>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p:txBody>
      </p:sp>
      <p:sp>
        <p:nvSpPr>
          <p:cNvPr id="122884" name="Slide Number Placeholder 3">
            <a:extLst>
              <a:ext uri="{FF2B5EF4-FFF2-40B4-BE49-F238E27FC236}">
                <a16:creationId xmlns:a16="http://schemas.microsoft.com/office/drawing/2014/main" id="{7FBCE7B8-A8EC-672E-D1FA-E328D230275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BA08A25-E24B-9640-BC48-7759AF2E9146}" type="slidenum">
              <a:rPr lang="en-US" altLang="en-US" smtClean="0"/>
              <a:pPr/>
              <a:t>53</a:t>
            </a:fld>
            <a:endParaRPr lang="en-US"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a:extLst>
              <a:ext uri="{FF2B5EF4-FFF2-40B4-BE49-F238E27FC236}">
                <a16:creationId xmlns:a16="http://schemas.microsoft.com/office/drawing/2014/main" id="{707D7FDD-2557-4B59-8963-9D38BBDA81A2}"/>
              </a:ext>
            </a:extLst>
          </p:cNvPr>
          <p:cNvSpPr>
            <a:spLocks noGrp="1" noRot="1" noChangeAspect="1" noChangeArrowheads="1" noTextEdit="1"/>
          </p:cNvSpPr>
          <p:nvPr>
            <p:ph type="sldImg"/>
          </p:nvPr>
        </p:nvSpPr>
        <p:spPr>
          <a:ln/>
        </p:spPr>
      </p:sp>
      <p:sp>
        <p:nvSpPr>
          <p:cNvPr id="124931" name="Notes Placeholder 2">
            <a:extLst>
              <a:ext uri="{FF2B5EF4-FFF2-40B4-BE49-F238E27FC236}">
                <a16:creationId xmlns:a16="http://schemas.microsoft.com/office/drawing/2014/main" id="{4834AA1E-1BAD-8F82-37FE-E9D73A4F594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cs typeface="Arial" panose="020B0604020202020204" pitchFamily="34" charset="0"/>
              </a:rPr>
              <a:t>#1.  I have found that explanations for the staff as to why things need to be done are often beneficial. However there are several noted here that are not at all helpful – let’s take a look:</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Because I said so – likely not an effective way to improve staff compliance.  A very authoritarian approach usually does not work well.</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Because the state said so is often one that we hear in the nursing homes – I have found that this reason tends to turn people off – especially those people that are working at the facility for the love of the residents – since you know where to find regulations, you will be able to point out the regulation then (as the leader) build on that with more explanation.</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We did it that way where I used to work -  I likely this to comparing your current date to a previous one – it only gets you in hot water. The staff at your  facility likely wants to know what will work at your current employer and why –not what happened at a former facility- if you have an idea based on experience, approach the staff carefully and sell your idea based on the merits of it – not based on it having been successful in a completely different environment.</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There are some things that are done based on direct “orders” from administration. As a proactive frontline leader, your job is to anticipate the “why” from the staff and find out the answer before hand.</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The final point on this slide is what I have found to be most beneficial – explaining how the task you are asking the staff to do will help the residents, staff, families, etc will be helped by what you are asking them to do.</a:t>
            </a:r>
          </a:p>
          <a:p>
            <a:pPr eaLnBrk="1" hangingPunct="1"/>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p:txBody>
      </p:sp>
      <p:sp>
        <p:nvSpPr>
          <p:cNvPr id="124932" name="Slide Number Placeholder 3">
            <a:extLst>
              <a:ext uri="{FF2B5EF4-FFF2-40B4-BE49-F238E27FC236}">
                <a16:creationId xmlns:a16="http://schemas.microsoft.com/office/drawing/2014/main" id="{B117A03F-E8A7-8E4F-CC2A-14B601A5A1C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93A59C9-78BC-E244-9DCB-A30D75051A62}" type="slidenum">
              <a:rPr lang="en-US" altLang="en-US" smtClean="0"/>
              <a:pPr/>
              <a:t>54</a:t>
            </a:fld>
            <a:endParaRPr lang="en-US"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a:extLst>
              <a:ext uri="{FF2B5EF4-FFF2-40B4-BE49-F238E27FC236}">
                <a16:creationId xmlns:a16="http://schemas.microsoft.com/office/drawing/2014/main" id="{FBE9B075-E2D4-B9F9-BB8C-40DB3914F66B}"/>
              </a:ext>
            </a:extLst>
          </p:cNvPr>
          <p:cNvSpPr>
            <a:spLocks noGrp="1" noRot="1" noChangeAspect="1" noChangeArrowheads="1" noTextEdit="1"/>
          </p:cNvSpPr>
          <p:nvPr>
            <p:ph type="sldImg"/>
          </p:nvPr>
        </p:nvSpPr>
        <p:spPr>
          <a:ln/>
        </p:spPr>
      </p:sp>
      <p:sp>
        <p:nvSpPr>
          <p:cNvPr id="126979" name="Notes Placeholder 2">
            <a:extLst>
              <a:ext uri="{FF2B5EF4-FFF2-40B4-BE49-F238E27FC236}">
                <a16:creationId xmlns:a16="http://schemas.microsoft.com/office/drawing/2014/main" id="{FFF140EB-093C-D08E-5B40-671E0527132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altLang="en-US" b="1">
                <a:latin typeface="Arial" panose="020B0604020202020204" pitchFamily="34" charset="0"/>
                <a:cs typeface="Arial" panose="020B0604020202020204" pitchFamily="34" charset="0"/>
              </a:rPr>
              <a:t>by </a:t>
            </a:r>
            <a:r>
              <a:rPr lang="en-US" altLang="en-US" b="1">
                <a:latin typeface="Arial" panose="020B0604020202020204" pitchFamily="34" charset="0"/>
                <a:cs typeface="Arial" panose="020B0604020202020204" pitchFamily="34" charset="0"/>
                <a:hlinkClick r:id="rId3" tooltip="About Me: Jeffrey Mcpeanne"/>
              </a:rPr>
              <a:t>Jeffrey Mcpeanne</a:t>
            </a:r>
            <a:endParaRPr lang="en-US" altLang="en-US" b="1">
              <a:latin typeface="Arial" panose="020B0604020202020204" pitchFamily="34" charset="0"/>
              <a:cs typeface="Arial" panose="020B0604020202020204" pitchFamily="34" charset="0"/>
            </a:endParaRPr>
          </a:p>
          <a:p>
            <a:pPr eaLnBrk="1" hangingPunct="1">
              <a:lnSpc>
                <a:spcPct val="90000"/>
              </a:lnSpc>
            </a:pPr>
            <a:r>
              <a:rPr lang="en-US" altLang="en-US" u="sng">
                <a:latin typeface="Arial" panose="020B0604020202020204" pitchFamily="34" charset="0"/>
                <a:cs typeface="Arial" panose="020B0604020202020204" pitchFamily="34" charset="0"/>
              </a:rPr>
              <a:t>The best way to make </a:t>
            </a:r>
            <a:r>
              <a:rPr lang="en-US" altLang="en-US" u="sng">
                <a:latin typeface="Arial" panose="020B0604020202020204" pitchFamily="34" charset="0"/>
                <a:cs typeface="Arial" panose="020B0604020202020204" pitchFamily="34" charset="0"/>
                <a:hlinkClick r:id="rId3"/>
              </a:rPr>
              <a:t>education</a:t>
            </a:r>
            <a:r>
              <a:rPr lang="en-US" altLang="en-US" u="sng">
                <a:latin typeface="Arial" panose="020B0604020202020204" pitchFamily="34" charset="0"/>
                <a:cs typeface="Arial" panose="020B0604020202020204" pitchFamily="34" charset="0"/>
              </a:rPr>
              <a:t> fun is to question everything. </a:t>
            </a:r>
            <a:r>
              <a:rPr lang="en-US" altLang="en-US">
                <a:latin typeface="Arial" panose="020B0604020202020204" pitchFamily="34" charset="0"/>
                <a:cs typeface="Arial" panose="020B0604020202020204" pitchFamily="34" charset="0"/>
              </a:rPr>
              <a:t>Education is about teaching a standard set curriculum established by a board of educators who decides what we learn or what we should learn. It is good to have hand on experience or have plays about events. However,</a:t>
            </a:r>
            <a:r>
              <a:rPr lang="en-US" altLang="en-US" u="sng">
                <a:latin typeface="Arial" panose="020B0604020202020204" pitchFamily="34" charset="0"/>
                <a:cs typeface="Arial" panose="020B0604020202020204" pitchFamily="34" charset="0"/>
              </a:rPr>
              <a:t> the best way to get the brain active is to think about what is being taught.</a:t>
            </a:r>
          </a:p>
          <a:p>
            <a:pPr eaLnBrk="1" hangingPunct="1">
              <a:lnSpc>
                <a:spcPct val="90000"/>
              </a:lnSpc>
            </a:pPr>
            <a:r>
              <a:rPr lang="en-US" altLang="en-US" u="sng">
                <a:latin typeface="Arial" panose="020B0604020202020204" pitchFamily="34" charset="0"/>
                <a:cs typeface="Arial" panose="020B0604020202020204" pitchFamily="34" charset="0"/>
              </a:rPr>
              <a:t>As an adult educator, the first thing I want from my students is for them to interact with the topic or subject. Thus, the best method is to pose a question. For example; if one is teaching a history or social science course the first thing to capture students attention is to ask questions. This leads to thinking on the part of the students. When students start thinking about the subject then learning takes over. One must remember that learning is about change in behavior and whether or not a student changes his or her behavior is up for debate. However, learning does takes place when one starts questioning and thinking about issues or problems that are important.</a:t>
            </a:r>
          </a:p>
          <a:p>
            <a:pPr eaLnBrk="1" hangingPunct="1">
              <a:lnSpc>
                <a:spcPct val="90000"/>
              </a:lnSpc>
            </a:pPr>
            <a:r>
              <a:rPr lang="en-US" altLang="en-US" u="sng">
                <a:latin typeface="Arial" panose="020B0604020202020204" pitchFamily="34" charset="0"/>
                <a:cs typeface="Arial" panose="020B0604020202020204" pitchFamily="34" charset="0"/>
              </a:rPr>
              <a:t>  </a:t>
            </a:r>
          </a:p>
          <a:p>
            <a:pPr eaLnBrk="1" hangingPunct="1">
              <a:lnSpc>
                <a:spcPct val="90000"/>
              </a:lnSpc>
            </a:pPr>
            <a:r>
              <a:rPr lang="en-US" altLang="en-US">
                <a:latin typeface="Arial" panose="020B0604020202020204" pitchFamily="34" charset="0"/>
                <a:cs typeface="Arial" panose="020B0604020202020204" pitchFamily="34" charset="0"/>
              </a:rPr>
              <a:t>If one is teaching a course on Political Science or Sociology the questioning aspect brings into focus learning. For example, a course on Democracy is better taught by posing questions on Democracy instead of lecturing on Democracy the instructor should first ask the question What is Democracy?, How do we define Democracy? What are the pitfalls of Democracy? etcetera. Questions like these and on other subjects gets the students debating and thinking among themselves. A dialog begins the learning ensues the dialect of the Socratic method begins hence learning and excitement. </a:t>
            </a:r>
            <a:r>
              <a:rPr lang="en-US" altLang="en-US" u="sng">
                <a:latin typeface="Arial" panose="020B0604020202020204" pitchFamily="34" charset="0"/>
                <a:cs typeface="Arial" panose="020B0604020202020204" pitchFamily="34" charset="0"/>
              </a:rPr>
              <a:t>A question always gets the mind active and more questions lead to learning and fun, and excitement begins about education.</a:t>
            </a:r>
            <a:r>
              <a:rPr lang="en-US" altLang="en-US">
                <a:latin typeface="Arial" panose="020B0604020202020204" pitchFamily="34" charset="0"/>
                <a:cs typeface="Arial" panose="020B0604020202020204" pitchFamily="34" charset="0"/>
              </a:rPr>
              <a:t> Therefore, the best way to make education fun for learners is to question what is being learned/taught and how crucial the material is or relevant for students/learners. </a:t>
            </a:r>
            <a:r>
              <a:rPr lang="en-US" altLang="en-US" u="sng">
                <a:latin typeface="Arial" panose="020B0604020202020204" pitchFamily="34" charset="0"/>
                <a:cs typeface="Arial" panose="020B0604020202020204" pitchFamily="34" charset="0"/>
              </a:rPr>
              <a:t>Too much time is spent on passing on information and not explaining how relevant the material is or the advantages of learning the material.</a:t>
            </a:r>
            <a:r>
              <a:rPr lang="en-US" altLang="en-US">
                <a:latin typeface="Arial" panose="020B0604020202020204" pitchFamily="34" charset="0"/>
                <a:cs typeface="Arial" panose="020B0604020202020204" pitchFamily="34" charset="0"/>
              </a:rPr>
              <a:t> If instructors, teachers, professor’s excite their learners by explaining why they are learning specific subjects and the benefits of learning such subjects and to question what the learners are learning then the curriculum will be fun to learn.</a:t>
            </a:r>
          </a:p>
          <a:p>
            <a:pPr eaLnBrk="1" hangingPunct="1">
              <a:lnSpc>
                <a:spcPct val="90000"/>
              </a:lnSpc>
            </a:pPr>
            <a:endParaRPr lang="en-US" altLang="en-US">
              <a:latin typeface="Arial" panose="020B0604020202020204" pitchFamily="34" charset="0"/>
              <a:cs typeface="Arial" panose="020B0604020202020204" pitchFamily="34" charset="0"/>
            </a:endParaRPr>
          </a:p>
          <a:p>
            <a:pPr eaLnBrk="1" hangingPunct="1">
              <a:lnSpc>
                <a:spcPct val="90000"/>
              </a:lnSpc>
            </a:pPr>
            <a:r>
              <a:rPr lang="en-US" altLang="en-US">
                <a:latin typeface="Arial" panose="020B0604020202020204" pitchFamily="34" charset="0"/>
                <a:cs typeface="Arial" panose="020B0604020202020204" pitchFamily="34" charset="0"/>
              </a:rPr>
              <a:t>Communicate in a foreign language and then placing a ? On the poster.</a:t>
            </a:r>
          </a:p>
          <a:p>
            <a:endParaRPr lang="en-US" altLang="en-US">
              <a:latin typeface="Arial" panose="020B0604020202020204" pitchFamily="34" charset="0"/>
              <a:cs typeface="Arial" panose="020B0604020202020204" pitchFamily="34" charset="0"/>
            </a:endParaRPr>
          </a:p>
        </p:txBody>
      </p:sp>
      <p:sp>
        <p:nvSpPr>
          <p:cNvPr id="126980" name="Slide Number Placeholder 3">
            <a:extLst>
              <a:ext uri="{FF2B5EF4-FFF2-40B4-BE49-F238E27FC236}">
                <a16:creationId xmlns:a16="http://schemas.microsoft.com/office/drawing/2014/main" id="{8605637B-A57B-2440-7126-721828F8B80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E57B9BF-85C9-E040-BDC0-190753962D82}" type="slidenum">
              <a:rPr lang="en-US" altLang="en-US" smtClean="0"/>
              <a:pPr/>
              <a:t>55</a:t>
            </a:fld>
            <a:endParaRPr lang="en-US"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a:extLst>
              <a:ext uri="{FF2B5EF4-FFF2-40B4-BE49-F238E27FC236}">
                <a16:creationId xmlns:a16="http://schemas.microsoft.com/office/drawing/2014/main" id="{4A1F1D97-C919-6269-A50A-2BFEAEF268EC}"/>
              </a:ext>
            </a:extLst>
          </p:cNvPr>
          <p:cNvSpPr>
            <a:spLocks noGrp="1" noRot="1" noChangeAspect="1" noChangeArrowheads="1" noTextEdit="1"/>
          </p:cNvSpPr>
          <p:nvPr>
            <p:ph type="sldImg"/>
          </p:nvPr>
        </p:nvSpPr>
        <p:spPr>
          <a:ln/>
        </p:spPr>
      </p:sp>
      <p:sp>
        <p:nvSpPr>
          <p:cNvPr id="129027" name="Notes Placeholder 2">
            <a:extLst>
              <a:ext uri="{FF2B5EF4-FFF2-40B4-BE49-F238E27FC236}">
                <a16:creationId xmlns:a16="http://schemas.microsoft.com/office/drawing/2014/main" id="{AECBA6D7-A3AA-E5B4-BF62-96F83B9452D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Remember answering the question of Why to your students and employees is vital to keeping them motivated.  Adults need to know why they are doing something and what impact it will have on them as well as the residents.</a:t>
            </a: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Teaching critical thinking is a good way to do this.</a:t>
            </a: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You are likely </a:t>
            </a:r>
            <a:r>
              <a:rPr lang="en-US" altLang="en-US" b="1">
                <a:latin typeface="Arial" panose="020B0604020202020204" pitchFamily="34" charset="0"/>
                <a:cs typeface="Arial" panose="020B0604020202020204" pitchFamily="34" charset="0"/>
              </a:rPr>
              <a:t>in your position because someone felt you had the knowledge and qualities </a:t>
            </a:r>
            <a:r>
              <a:rPr lang="en-US" altLang="en-US">
                <a:latin typeface="Arial" panose="020B0604020202020204" pitchFamily="34" charset="0"/>
                <a:cs typeface="Arial" panose="020B0604020202020204" pitchFamily="34" charset="0"/>
              </a:rPr>
              <a:t>to be a leader. </a:t>
            </a:r>
            <a:r>
              <a:rPr lang="en-US" altLang="en-US" b="1">
                <a:latin typeface="Arial" panose="020B0604020202020204" pitchFamily="34" charset="0"/>
                <a:cs typeface="Arial" panose="020B0604020202020204" pitchFamily="34" charset="0"/>
              </a:rPr>
              <a:t>The expertise that you have needs to be shared to empower the staff with increased knowledge and to build their faith in you. </a:t>
            </a:r>
            <a:r>
              <a:rPr lang="en-US" altLang="en-US">
                <a:latin typeface="Arial" panose="020B0604020202020204" pitchFamily="34" charset="0"/>
                <a:cs typeface="Arial" panose="020B0604020202020204" pitchFamily="34" charset="0"/>
              </a:rPr>
              <a:t>Not only is knowledge needed but the expertise to perform skills that the staff you work with are charged with is vital. </a:t>
            </a:r>
            <a:r>
              <a:rPr lang="en-US" altLang="en-US" b="1">
                <a:latin typeface="Arial" panose="020B0604020202020204" pitchFamily="34" charset="0"/>
                <a:cs typeface="Arial" panose="020B0604020202020204" pitchFamily="34" charset="0"/>
              </a:rPr>
              <a:t>The staff needs to have confidence to offer them advice and assistance in difficult times.</a:t>
            </a:r>
          </a:p>
          <a:p>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p:txBody>
      </p:sp>
      <p:sp>
        <p:nvSpPr>
          <p:cNvPr id="129028" name="Slide Number Placeholder 3">
            <a:extLst>
              <a:ext uri="{FF2B5EF4-FFF2-40B4-BE49-F238E27FC236}">
                <a16:creationId xmlns:a16="http://schemas.microsoft.com/office/drawing/2014/main" id="{773E5339-8527-1FC3-98F3-9FD6A66685E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BDA079A-C644-214F-943A-CF9F37336CC4}" type="slidenum">
              <a:rPr lang="en-US" altLang="en-US" smtClean="0"/>
              <a:pPr/>
              <a:t>56</a:t>
            </a:fld>
            <a:endParaRPr lang="en-US"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a:extLst>
              <a:ext uri="{FF2B5EF4-FFF2-40B4-BE49-F238E27FC236}">
                <a16:creationId xmlns:a16="http://schemas.microsoft.com/office/drawing/2014/main" id="{B06D8139-2BB6-C17B-4426-57CE27E6BE47}"/>
              </a:ext>
            </a:extLst>
          </p:cNvPr>
          <p:cNvSpPr>
            <a:spLocks noGrp="1" noRot="1" noChangeAspect="1" noChangeArrowheads="1" noTextEdit="1"/>
          </p:cNvSpPr>
          <p:nvPr>
            <p:ph type="sldImg"/>
          </p:nvPr>
        </p:nvSpPr>
        <p:spPr>
          <a:ln/>
        </p:spPr>
      </p:sp>
      <p:sp>
        <p:nvSpPr>
          <p:cNvPr id="131075" name="Notes Placeholder 2">
            <a:extLst>
              <a:ext uri="{FF2B5EF4-FFF2-40B4-BE49-F238E27FC236}">
                <a16:creationId xmlns:a16="http://schemas.microsoft.com/office/drawing/2014/main" id="{F595EE24-5FEC-A2DD-3464-36C07CC3766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cs typeface="Arial" panose="020B0604020202020204" pitchFamily="34" charset="0"/>
              </a:rPr>
              <a:t>We will talk a bit about time management over the next few slides.</a:t>
            </a:r>
          </a:p>
          <a:p>
            <a:pPr eaLnBrk="1" hangingPunct="1"/>
            <a:r>
              <a:rPr lang="en-US" altLang="en-US">
                <a:latin typeface="Arial" panose="020B0604020202020204" pitchFamily="34" charset="0"/>
                <a:cs typeface="Arial" panose="020B0604020202020204" pitchFamily="34" charset="0"/>
              </a:rPr>
              <a:t>But First lets take a look at ourselves..... in the attachments, there is a “Time Wasters Quiz”. Please take about three minutes to answer this quiz. As the directions say, be honest and answer what first comes to your head as it is likely the most accurate response. When you are done, please total up your score. </a:t>
            </a:r>
          </a:p>
          <a:p>
            <a:pPr eaLnBrk="1" hangingPunct="1"/>
            <a:r>
              <a:rPr lang="en-US" altLang="en-US">
                <a:latin typeface="Arial" panose="020B0604020202020204" pitchFamily="34" charset="0"/>
                <a:cs typeface="Arial" panose="020B0604020202020204" pitchFamily="34" charset="0"/>
              </a:rPr>
              <a:t>((((((Call time after three minutes)))))))</a:t>
            </a:r>
          </a:p>
          <a:p>
            <a:pPr eaLnBrk="1" hangingPunct="1"/>
            <a:r>
              <a:rPr lang="en-US" altLang="en-US">
                <a:latin typeface="Arial" panose="020B0604020202020204" pitchFamily="34" charset="0"/>
                <a:cs typeface="Arial" panose="020B0604020202020204" pitchFamily="34" charset="0"/>
              </a:rPr>
              <a:t>If you answered yes to 4 or more questions, there is a time management concern </a:t>
            </a:r>
          </a:p>
          <a:p>
            <a:pPr eaLnBrk="1" hangingPunct="1"/>
            <a:endParaRPr lang="en-US" altLang="en-US">
              <a:latin typeface="Arial" panose="020B0604020202020204" pitchFamily="34" charset="0"/>
              <a:cs typeface="Arial" panose="020B0604020202020204" pitchFamily="34" charset="0"/>
            </a:endParaRPr>
          </a:p>
          <a:p>
            <a:pPr eaLnBrk="1" hangingPunct="1"/>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p:txBody>
      </p:sp>
      <p:sp>
        <p:nvSpPr>
          <p:cNvPr id="131076" name="Slide Number Placeholder 3">
            <a:extLst>
              <a:ext uri="{FF2B5EF4-FFF2-40B4-BE49-F238E27FC236}">
                <a16:creationId xmlns:a16="http://schemas.microsoft.com/office/drawing/2014/main" id="{87481D77-C3B3-9CC1-9F33-53E8EF804B6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1C92BD-FA4E-AE43-A3BA-5157DE53CB72}" type="slidenum">
              <a:rPr lang="en-US" altLang="en-US" smtClean="0"/>
              <a:pPr/>
              <a:t>57</a:t>
            </a:fld>
            <a:endParaRPr lang="en-US"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a:extLst>
              <a:ext uri="{FF2B5EF4-FFF2-40B4-BE49-F238E27FC236}">
                <a16:creationId xmlns:a16="http://schemas.microsoft.com/office/drawing/2014/main" id="{52D1FD3B-07C6-C2C4-070D-31DB6372EF17}"/>
              </a:ext>
            </a:extLst>
          </p:cNvPr>
          <p:cNvSpPr>
            <a:spLocks noGrp="1" noRot="1" noChangeAspect="1" noChangeArrowheads="1" noTextEdit="1"/>
          </p:cNvSpPr>
          <p:nvPr>
            <p:ph type="sldImg"/>
          </p:nvPr>
        </p:nvSpPr>
        <p:spPr>
          <a:ln/>
        </p:spPr>
      </p:sp>
      <p:sp>
        <p:nvSpPr>
          <p:cNvPr id="133123" name="Notes Placeholder 2">
            <a:extLst>
              <a:ext uri="{FF2B5EF4-FFF2-40B4-BE49-F238E27FC236}">
                <a16:creationId xmlns:a16="http://schemas.microsoft.com/office/drawing/2014/main" id="{1B041543-3384-7B36-1011-C40404A22E6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cs typeface="Arial" panose="020B0604020202020204" pitchFamily="34" charset="0"/>
              </a:rPr>
              <a:t>I think that the causes of wasted time are often related to your skills in directing – in other words, in your skills to manage the communication to and around you as well as directly related to your planning skills. </a:t>
            </a:r>
          </a:p>
          <a:p>
            <a:pPr eaLnBrk="1" hangingPunct="1"/>
            <a:r>
              <a:rPr lang="en-US" altLang="en-US">
                <a:latin typeface="Arial" panose="020B0604020202020204" pitchFamily="34" charset="0"/>
                <a:cs typeface="Arial" panose="020B0604020202020204" pitchFamily="34" charset="0"/>
              </a:rPr>
              <a:t>I have had charge nurses that are unable to say no – people that are constantly interrupted and even have notes written to them while they are on the phone – I suggest that maybe they get a prewritten note that asks “have you asked your team leader?” Along that note, have you empowered them with the ability to make decisions or do you micromanage everything?</a:t>
            </a:r>
          </a:p>
          <a:p>
            <a:pPr eaLnBrk="1" hangingPunct="1"/>
            <a:r>
              <a:rPr lang="en-US" altLang="en-US">
                <a:latin typeface="Arial" panose="020B0604020202020204" pitchFamily="34" charset="0"/>
                <a:cs typeface="Arial" panose="020B0604020202020204" pitchFamily="34" charset="0"/>
              </a:rPr>
              <a:t>Think about also, where is your work station set up – do you face all the action?</a:t>
            </a:r>
          </a:p>
          <a:p>
            <a:pPr eaLnBrk="1" hangingPunct="1"/>
            <a:r>
              <a:rPr lang="en-US" altLang="en-US">
                <a:latin typeface="Arial" panose="020B0604020202020204" pitchFamily="34" charset="0"/>
                <a:cs typeface="Arial" panose="020B0604020202020204" pitchFamily="34" charset="0"/>
              </a:rPr>
              <a:t>Delegation that we discusses a minute ago is a skill that is essential to your success as a frontline leader.</a:t>
            </a:r>
          </a:p>
          <a:p>
            <a:pPr eaLnBrk="1" hangingPunct="1"/>
            <a:endParaRPr lang="en-US" altLang="en-US">
              <a:latin typeface="Arial" panose="020B0604020202020204" pitchFamily="34" charset="0"/>
              <a:cs typeface="Arial" panose="020B0604020202020204" pitchFamily="34" charset="0"/>
            </a:endParaRPr>
          </a:p>
          <a:p>
            <a:pPr eaLnBrk="1" hangingPunct="1">
              <a:lnSpc>
                <a:spcPct val="90000"/>
              </a:lnSpc>
            </a:pPr>
            <a:r>
              <a:rPr lang="en-US" altLang="en-US" sz="900" b="1">
                <a:latin typeface="Arial" panose="020B0604020202020204" pitchFamily="34" charset="0"/>
                <a:cs typeface="Arial" panose="020B0604020202020204" pitchFamily="34" charset="0"/>
              </a:rPr>
              <a:t>Multitasking</a:t>
            </a:r>
            <a:r>
              <a:rPr lang="en-US" altLang="en-US" sz="900">
                <a:latin typeface="Arial" panose="020B0604020202020204" pitchFamily="34" charset="0"/>
                <a:cs typeface="Arial" panose="020B0604020202020204" pitchFamily="34" charset="0"/>
              </a:rPr>
              <a:t> For people who didn’t grow up watching TV, typing out instant messages and doing homework all at the same time, </a:t>
            </a:r>
            <a:r>
              <a:rPr lang="en-US" altLang="en-US" sz="900">
                <a:latin typeface="Arial" panose="020B0604020202020204" pitchFamily="34" charset="0"/>
                <a:cs typeface="Arial" panose="020B0604020202020204" pitchFamily="34" charset="0"/>
                <a:hlinkClick r:id="rId3"/>
              </a:rPr>
              <a:t>multitasking is deadly</a:t>
            </a:r>
            <a:r>
              <a:rPr lang="en-US" altLang="en-US" sz="900">
                <a:latin typeface="Arial" panose="020B0604020202020204" pitchFamily="34" charset="0"/>
                <a:cs typeface="Arial" panose="020B0604020202020204" pitchFamily="34" charset="0"/>
              </a:rPr>
              <a:t>. But it </a:t>
            </a:r>
            <a:r>
              <a:rPr lang="en-US" altLang="en-US" sz="900">
                <a:latin typeface="Arial" panose="020B0604020202020204" pitchFamily="34" charset="0"/>
                <a:cs typeface="Arial" panose="020B0604020202020204" pitchFamily="34" charset="0"/>
                <a:hlinkClick r:id="rId4"/>
              </a:rPr>
              <a:t>decreases everyone’s productivity</a:t>
            </a:r>
            <a:r>
              <a:rPr lang="en-US" altLang="en-US" sz="900">
                <a:latin typeface="Arial" panose="020B0604020202020204" pitchFamily="34" charset="0"/>
                <a:cs typeface="Arial" panose="020B0604020202020204" pitchFamily="34" charset="0"/>
              </a:rPr>
              <a:t>, no matter who they are. “A 20-year-old is less likely to feel overwhelmed by demands to multitask, but young people still have a loss of productivity from multitasking,” says Trapani.</a:t>
            </a:r>
          </a:p>
          <a:p>
            <a:pPr eaLnBrk="1" hangingPunct="1">
              <a:lnSpc>
                <a:spcPct val="90000"/>
              </a:lnSpc>
            </a:pPr>
            <a:r>
              <a:rPr lang="en-US" altLang="en-US" sz="900" b="1">
                <a:latin typeface="Arial" panose="020B0604020202020204" pitchFamily="34" charset="0"/>
                <a:cs typeface="Arial" panose="020B0604020202020204" pitchFamily="34" charset="0"/>
              </a:rPr>
              <a:t>Important stuff first </a:t>
            </a:r>
            <a:r>
              <a:rPr lang="en-US" altLang="en-US" sz="900">
                <a:latin typeface="Arial" panose="020B0604020202020204" pitchFamily="34" charset="0"/>
                <a:cs typeface="Arial" panose="020B0604020202020204" pitchFamily="34" charset="0"/>
              </a:rPr>
              <a:t>Trapani calls this “running a morning dash”. When she sits down to work in the morning, before she checks any email, she spends an hour on the most important thing on her to-do list. This is a great idea because even if you can’t get the whole thing done in an hour, you’ll be much more likely to go back to it once you’ve gotten it started. She points out that this dash works best if you organize the night before so when you sit down to work you already know what your most important task of the day is.</a:t>
            </a:r>
            <a:endParaRPr lang="en-US" altLang="en-US" sz="900" b="1">
              <a:latin typeface="Arial" panose="020B0604020202020204" pitchFamily="34" charset="0"/>
              <a:cs typeface="Arial" panose="020B0604020202020204" pitchFamily="34" charset="0"/>
            </a:endParaRPr>
          </a:p>
          <a:p>
            <a:pPr eaLnBrk="1" hangingPunct="1">
              <a:lnSpc>
                <a:spcPct val="90000"/>
              </a:lnSpc>
            </a:pPr>
            <a:r>
              <a:rPr lang="en-US" altLang="en-US" sz="900" b="1">
                <a:latin typeface="Arial" panose="020B0604020202020204" pitchFamily="34" charset="0"/>
                <a:cs typeface="Arial" panose="020B0604020202020204" pitchFamily="34" charset="0"/>
              </a:rPr>
              <a:t>Know when you work best.</a:t>
            </a:r>
            <a:br>
              <a:rPr lang="en-US" altLang="en-US" sz="900">
                <a:latin typeface="Arial" panose="020B0604020202020204" pitchFamily="34" charset="0"/>
                <a:cs typeface="Arial" panose="020B0604020202020204" pitchFamily="34" charset="0"/>
              </a:rPr>
            </a:br>
            <a:r>
              <a:rPr lang="en-US" altLang="en-US" sz="900">
                <a:latin typeface="Arial" panose="020B0604020202020204" pitchFamily="34" charset="0"/>
                <a:cs typeface="Arial" panose="020B0604020202020204" pitchFamily="34" charset="0"/>
              </a:rPr>
              <a:t>Industrial designer </a:t>
            </a:r>
            <a:r>
              <a:rPr lang="en-US" altLang="en-US" sz="900">
                <a:latin typeface="Arial" panose="020B0604020202020204" pitchFamily="34" charset="0"/>
                <a:cs typeface="Arial" panose="020B0604020202020204" pitchFamily="34" charset="0"/>
                <a:hlinkClick r:id="rId5"/>
              </a:rPr>
              <a:t>Jeff Beene</a:t>
            </a:r>
            <a:r>
              <a:rPr lang="en-US" altLang="en-US" sz="900">
                <a:latin typeface="Arial" panose="020B0604020202020204" pitchFamily="34" charset="0"/>
                <a:cs typeface="Arial" panose="020B0604020202020204" pitchFamily="34" charset="0"/>
              </a:rPr>
              <a:t> does consulting work, so he can do it any time of day. But, he says, “I try to schedule things so that I work in the morning, when I am the most productive.” Each person has a best time. You can discover yours by monitoring your productivity over a period of time. Then you need to manage your schedule to keep your best time free for your most important work.</a:t>
            </a:r>
            <a:endParaRPr lang="en-US" altLang="en-US" sz="900" b="1">
              <a:latin typeface="Arial" panose="020B0604020202020204" pitchFamily="34" charset="0"/>
              <a:cs typeface="Arial" panose="020B0604020202020204" pitchFamily="34" charset="0"/>
            </a:endParaRPr>
          </a:p>
          <a:p>
            <a:pPr eaLnBrk="1" hangingPunct="1">
              <a:lnSpc>
                <a:spcPct val="90000"/>
              </a:lnSpc>
            </a:pPr>
            <a:r>
              <a:rPr lang="en-US" altLang="en-US" sz="900" b="1">
                <a:latin typeface="Arial" panose="020B0604020202020204" pitchFamily="34" charset="0"/>
                <a:cs typeface="Arial" panose="020B0604020202020204" pitchFamily="34" charset="0"/>
              </a:rPr>
              <a:t>Make it easy to get started.</a:t>
            </a:r>
            <a:br>
              <a:rPr lang="en-US" altLang="en-US" sz="900" b="1">
                <a:latin typeface="Arial" panose="020B0604020202020204" pitchFamily="34" charset="0"/>
                <a:cs typeface="Arial" panose="020B0604020202020204" pitchFamily="34" charset="0"/>
              </a:rPr>
            </a:br>
            <a:r>
              <a:rPr lang="en-US" altLang="en-US" sz="900">
                <a:latin typeface="Arial" panose="020B0604020202020204" pitchFamily="34" charset="0"/>
                <a:cs typeface="Arial" panose="020B0604020202020204" pitchFamily="34" charset="0"/>
              </a:rPr>
              <a:t>We don’t have problems finishing projects, we have problems starting them,” says Mann. He recommends you “make a shallow on-ramp.” Beene knows the key creating this on ramp: “I try to break own my projects into chunks, so I am not overwhelmed by them.”</a:t>
            </a:r>
          </a:p>
          <a:p>
            <a:pPr eaLnBrk="1" hangingPunct="1">
              <a:lnSpc>
                <a:spcPct val="90000"/>
              </a:lnSpc>
            </a:pPr>
            <a:r>
              <a:rPr lang="en-US" altLang="en-US" sz="900" b="1">
                <a:latin typeface="Arial" panose="020B0604020202020204" pitchFamily="34" charset="0"/>
                <a:cs typeface="Arial" panose="020B0604020202020204" pitchFamily="34" charset="0"/>
              </a:rPr>
              <a:t>Organize your to-do list every day.</a:t>
            </a:r>
            <a:br>
              <a:rPr lang="en-US" altLang="en-US" sz="900">
                <a:latin typeface="Arial" panose="020B0604020202020204" pitchFamily="34" charset="0"/>
                <a:cs typeface="Arial" panose="020B0604020202020204" pitchFamily="34" charset="0"/>
              </a:rPr>
            </a:br>
            <a:r>
              <a:rPr lang="en-US" altLang="en-US" sz="900">
                <a:latin typeface="Arial" panose="020B0604020202020204" pitchFamily="34" charset="0"/>
                <a:cs typeface="Arial" panose="020B0604020202020204" pitchFamily="34" charset="0"/>
              </a:rPr>
              <a:t>If you don’t know what you should be doing, how can you manage your time to do it? Some people like writing this list out by hand because it shows commitment to each item if you are willing to rewrite it each day until it gets done. Other people like software that can slice and dice their to-do list into manageable, relevant chunks. For example, Beene uses </a:t>
            </a:r>
            <a:r>
              <a:rPr lang="en-US" altLang="en-US" sz="900">
                <a:latin typeface="Arial" panose="020B0604020202020204" pitchFamily="34" charset="0"/>
                <a:cs typeface="Arial" panose="020B0604020202020204" pitchFamily="34" charset="0"/>
                <a:hlinkClick r:id="rId6"/>
              </a:rPr>
              <a:t>tasktoy</a:t>
            </a:r>
            <a:r>
              <a:rPr lang="en-US" altLang="en-US" sz="900">
                <a:latin typeface="Arial" panose="020B0604020202020204" pitchFamily="34" charset="0"/>
                <a:cs typeface="Arial" panose="020B0604020202020204" pitchFamily="34" charset="0"/>
              </a:rPr>
              <a:t> because when he goes to a client site tasktoy shows him only his to do items for that client, and not all his other projects. (Get tasktoy </a:t>
            </a:r>
            <a:r>
              <a:rPr lang="en-US" altLang="en-US" sz="900">
                <a:latin typeface="Arial" panose="020B0604020202020204" pitchFamily="34" charset="0"/>
                <a:cs typeface="Arial" panose="020B0604020202020204" pitchFamily="34" charset="0"/>
                <a:hlinkClick r:id="rId7"/>
              </a:rPr>
              <a:t>here</a:t>
            </a:r>
            <a:r>
              <a:rPr lang="en-US" altLang="en-US" sz="900">
                <a:latin typeface="Arial" panose="020B0604020202020204" pitchFamily="34" charset="0"/>
                <a:cs typeface="Arial" panose="020B0604020202020204" pitchFamily="34" charset="0"/>
              </a:rPr>
              <a:t>.)</a:t>
            </a:r>
            <a:endParaRPr lang="en-US" altLang="en-US" sz="900" b="1">
              <a:latin typeface="Arial" panose="020B0604020202020204" pitchFamily="34" charset="0"/>
              <a:cs typeface="Arial" panose="020B0604020202020204" pitchFamily="34" charset="0"/>
            </a:endParaRPr>
          </a:p>
          <a:p>
            <a:pPr eaLnBrk="1" hangingPunct="1">
              <a:lnSpc>
                <a:spcPct val="90000"/>
              </a:lnSpc>
            </a:pPr>
            <a:r>
              <a:rPr lang="en-US" altLang="en-US" sz="900" b="1">
                <a:latin typeface="Arial" panose="020B0604020202020204" pitchFamily="34" charset="0"/>
                <a:cs typeface="Arial" panose="020B0604020202020204" pitchFamily="34" charset="0"/>
              </a:rPr>
              <a:t>Dare to be slow.</a:t>
            </a:r>
            <a:br>
              <a:rPr lang="en-US" altLang="en-US" sz="900">
                <a:latin typeface="Arial" panose="020B0604020202020204" pitchFamily="34" charset="0"/>
                <a:cs typeface="Arial" panose="020B0604020202020204" pitchFamily="34" charset="0"/>
              </a:rPr>
            </a:br>
            <a:r>
              <a:rPr lang="en-US" altLang="en-US" sz="900">
                <a:latin typeface="Arial" panose="020B0604020202020204" pitchFamily="34" charset="0"/>
                <a:cs typeface="Arial" panose="020B0604020202020204" pitchFamily="34" charset="0"/>
              </a:rPr>
              <a:t>Remember that a good time manager actually responds to some things more slowly than a bad time manager would. For example, someone who is doing the highest priority task is probably not answering incoming email while they’re doing it. As Markovitz writes: “Obviously there are more important tasks than processing email. Intuitively, we all know this. What we need to do now is recognize that processing one’s work (evaluating what’s come in and how to handle it) and planning one’s work are also mission-critical tasks.”</a:t>
            </a:r>
          </a:p>
          <a:p>
            <a:pPr eaLnBrk="1" hangingPunct="1">
              <a:lnSpc>
                <a:spcPct val="90000"/>
              </a:lnSpc>
            </a:pPr>
            <a:endParaRPr lang="en-US" altLang="en-US" sz="900">
              <a:latin typeface="Arial" panose="020B0604020202020204" pitchFamily="34" charset="0"/>
              <a:cs typeface="Arial" panose="020B0604020202020204" pitchFamily="34" charset="0"/>
            </a:endParaRPr>
          </a:p>
          <a:p>
            <a:pPr marL="257175" lvl="2" indent="-257175">
              <a:buClr>
                <a:schemeClr val="accent2"/>
              </a:buClr>
            </a:pPr>
            <a:r>
              <a:rPr lang="en-US" altLang="en-US" sz="900">
                <a:latin typeface="Arial" panose="020B0604020202020204" pitchFamily="34" charset="0"/>
                <a:cs typeface="Arial" panose="020B0604020202020204" pitchFamily="34" charset="0"/>
              </a:rPr>
              <a:t>Obviously, there are more important tasks than processing email. Intuitively, we all know this. </a:t>
            </a:r>
          </a:p>
          <a:p>
            <a:pPr marL="257175" lvl="2" indent="-257175">
              <a:buClr>
                <a:schemeClr val="accent2"/>
              </a:buClr>
            </a:pPr>
            <a:r>
              <a:rPr lang="en-US" altLang="en-US" sz="900">
                <a:latin typeface="Arial" panose="020B0604020202020204" pitchFamily="34" charset="0"/>
                <a:cs typeface="Arial" panose="020B0604020202020204" pitchFamily="34" charset="0"/>
              </a:rPr>
              <a:t>What we need to do now is recognize that processing one’s work (evaluating what’s come in and how to handle it) and planning one’s work are also mission-critical tasks</a:t>
            </a:r>
            <a:r>
              <a:rPr lang="en-US" altLang="en-US" sz="800">
                <a:latin typeface="Arial" panose="020B0604020202020204" pitchFamily="34" charset="0"/>
                <a:cs typeface="Arial" panose="020B0604020202020204" pitchFamily="34" charset="0"/>
              </a:rPr>
              <a:t>.</a:t>
            </a:r>
          </a:p>
          <a:p>
            <a:pPr eaLnBrk="1" hangingPunct="1"/>
            <a:endParaRPr lang="en-US" altLang="en-US">
              <a:latin typeface="Arial" panose="020B0604020202020204" pitchFamily="34" charset="0"/>
              <a:cs typeface="Arial" panose="020B0604020202020204" pitchFamily="34" charset="0"/>
            </a:endParaRPr>
          </a:p>
          <a:p>
            <a:pPr eaLnBrk="1" hangingPunct="1"/>
            <a:endParaRPr lang="en-US" altLang="en-US">
              <a:latin typeface="Arial" panose="020B0604020202020204" pitchFamily="34" charset="0"/>
              <a:cs typeface="Arial" panose="020B0604020202020204" pitchFamily="34" charset="0"/>
            </a:endParaRPr>
          </a:p>
          <a:p>
            <a:pPr eaLnBrk="1" hangingPunct="1"/>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p:txBody>
      </p:sp>
      <p:sp>
        <p:nvSpPr>
          <p:cNvPr id="133124" name="Slide Number Placeholder 3">
            <a:extLst>
              <a:ext uri="{FF2B5EF4-FFF2-40B4-BE49-F238E27FC236}">
                <a16:creationId xmlns:a16="http://schemas.microsoft.com/office/drawing/2014/main" id="{F670C43B-B665-0C2C-6A60-A39049801D9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2446CE9-C9B7-B84A-B7C1-98C22F4593D8}" type="slidenum">
              <a:rPr lang="en-US" altLang="en-US" smtClean="0"/>
              <a:pPr/>
              <a:t>58</a:t>
            </a:fld>
            <a:endParaRPr lang="en-US"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a:extLst>
              <a:ext uri="{FF2B5EF4-FFF2-40B4-BE49-F238E27FC236}">
                <a16:creationId xmlns:a16="http://schemas.microsoft.com/office/drawing/2014/main" id="{FF73C21C-47BC-5CA7-A49A-E6C604172928}"/>
              </a:ext>
            </a:extLst>
          </p:cNvPr>
          <p:cNvSpPr>
            <a:spLocks noGrp="1" noRot="1" noChangeAspect="1" noChangeArrowheads="1" noTextEdit="1"/>
          </p:cNvSpPr>
          <p:nvPr>
            <p:ph type="sldImg"/>
          </p:nvPr>
        </p:nvSpPr>
        <p:spPr>
          <a:ln/>
        </p:spPr>
      </p:sp>
      <p:sp>
        <p:nvSpPr>
          <p:cNvPr id="135171" name="Notes Placeholder 2">
            <a:extLst>
              <a:ext uri="{FF2B5EF4-FFF2-40B4-BE49-F238E27FC236}">
                <a16:creationId xmlns:a16="http://schemas.microsoft.com/office/drawing/2014/main" id="{314DAD9B-FE15-A285-C63A-118E9B0356D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Jar of Life is the name of the you tube video.</a:t>
            </a:r>
          </a:p>
          <a:p>
            <a:endParaRPr lang="en-US" altLang="en-US">
              <a:latin typeface="Arial" panose="020B0604020202020204" pitchFamily="34" charset="0"/>
              <a:cs typeface="Arial" panose="020B0604020202020204" pitchFamily="34" charset="0"/>
            </a:endParaRPr>
          </a:p>
        </p:txBody>
      </p:sp>
      <p:sp>
        <p:nvSpPr>
          <p:cNvPr id="135172" name="Slide Number Placeholder 3">
            <a:extLst>
              <a:ext uri="{FF2B5EF4-FFF2-40B4-BE49-F238E27FC236}">
                <a16:creationId xmlns:a16="http://schemas.microsoft.com/office/drawing/2014/main" id="{01C71092-1106-C400-B315-2DDC635B0B7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3FDBE3B-E3BA-D246-8413-06C286E76D72}" type="slidenum">
              <a:rPr lang="en-US" altLang="en-US" smtClean="0"/>
              <a:pPr/>
              <a:t>59</a:t>
            </a:fld>
            <a:endParaRPr lang="en-US"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a:extLst>
              <a:ext uri="{FF2B5EF4-FFF2-40B4-BE49-F238E27FC236}">
                <a16:creationId xmlns:a16="http://schemas.microsoft.com/office/drawing/2014/main" id="{299FC0A9-1AA9-8B40-2E47-1C1FCD640FB9}"/>
              </a:ext>
            </a:extLst>
          </p:cNvPr>
          <p:cNvSpPr>
            <a:spLocks noGrp="1" noRot="1" noChangeAspect="1" noChangeArrowheads="1" noTextEdit="1"/>
          </p:cNvSpPr>
          <p:nvPr>
            <p:ph type="sldImg"/>
          </p:nvPr>
        </p:nvSpPr>
        <p:spPr>
          <a:ln/>
        </p:spPr>
      </p:sp>
      <p:sp>
        <p:nvSpPr>
          <p:cNvPr id="138243" name="Notes Placeholder 2">
            <a:extLst>
              <a:ext uri="{FF2B5EF4-FFF2-40B4-BE49-F238E27FC236}">
                <a16:creationId xmlns:a16="http://schemas.microsoft.com/office/drawing/2014/main" id="{12D08569-FDF8-6E5B-00D0-343EDD432E9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cs typeface="Arial" panose="020B0604020202020204" pitchFamily="34" charset="0"/>
              </a:rPr>
              <a:t>Root cause is such a critical process to use to figure out exactly what you need to focus on – think of med errors – if you have just re-inserviced everyone on the med policy, perhaps you are failing to focus on the key issues – maybe it is really that the nurses are having issues with measuring and need basic math assistance and in fact know the administration policy just fine.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ANTICIPATORY SET - includes the motivation and introduction of your lesson; it is the </a:t>
            </a:r>
            <a:r>
              <a:rPr lang="en-US" altLang="en-US" i="1">
                <a:latin typeface="Arial" panose="020B0604020202020204" pitchFamily="34" charset="0"/>
                <a:cs typeface="Arial" panose="020B0604020202020204" pitchFamily="34" charset="0"/>
              </a:rPr>
              <a:t>attention getter</a:t>
            </a:r>
            <a:r>
              <a:rPr lang="en-US" altLang="en-US">
                <a:latin typeface="Arial" panose="020B0604020202020204" pitchFamily="34" charset="0"/>
                <a:cs typeface="Arial" panose="020B0604020202020204" pitchFamily="34" charset="0"/>
              </a:rPr>
              <a:t> for the lesson. This gets the attention of the students and generates interest by creating a need to know.  Obviously if the students are ready to learn, you will not need to spend a great deal of time getting them interested. The anticipatory set refers to an activity to focus the students' attention, provide a brief practice and/or develop a readiness for the instruction that will follow. It should relate to some previous learning. If successful, the anticipatory set should help the student get mentally or physically ready for the lesson – a great example – asking a question to peek their interest.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We will talk more about the Anticipatory Set shortly.</a:t>
            </a:r>
          </a:p>
          <a:p>
            <a:pPr eaLnBrk="1" hangingPunct="1"/>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p:txBody>
      </p:sp>
      <p:sp>
        <p:nvSpPr>
          <p:cNvPr id="138244" name="Slide Number Placeholder 3">
            <a:extLst>
              <a:ext uri="{FF2B5EF4-FFF2-40B4-BE49-F238E27FC236}">
                <a16:creationId xmlns:a16="http://schemas.microsoft.com/office/drawing/2014/main" id="{B136E249-19C8-D2A5-C5C0-7410E53C7CD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A0B28C7-E4F3-B54B-9D60-D7D7617F7EE5}" type="slidenum">
              <a:rPr lang="en-US" altLang="en-US" smtClean="0"/>
              <a:pPr/>
              <a:t>61</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F7E6F13D-1B59-5C15-67DC-B83CE6FD381E}"/>
              </a:ext>
            </a:extLst>
          </p:cNvPr>
          <p:cNvSpPr>
            <a:spLocks noGrp="1" noRot="1" noChangeAspect="1" noChangeArrowheads="1" noTextEdit="1"/>
          </p:cNvSpPr>
          <p:nvPr>
            <p:ph type="sldImg"/>
          </p:nvPr>
        </p:nvSpPr>
        <p:spPr>
          <a:ln/>
        </p:spPr>
      </p:sp>
      <p:sp>
        <p:nvSpPr>
          <p:cNvPr id="27651" name="Notes Placeholder 2">
            <a:extLst>
              <a:ext uri="{FF2B5EF4-FFF2-40B4-BE49-F238E27FC236}">
                <a16:creationId xmlns:a16="http://schemas.microsoft.com/office/drawing/2014/main" id="{F9924560-2DE3-5878-0909-6432A377D8F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Reflect back on this group and what they said during intros, why are they taking the class?  </a:t>
            </a:r>
          </a:p>
          <a:p>
            <a:endParaRPr lang="en-US" altLang="en-US">
              <a:latin typeface="Arial" panose="020B0604020202020204" pitchFamily="34" charset="0"/>
              <a:cs typeface="Arial" panose="020B0604020202020204" pitchFamily="34" charset="0"/>
            </a:endParaRPr>
          </a:p>
          <a:p>
            <a:pPr eaLnBrk="1" hangingPunct="1">
              <a:lnSpc>
                <a:spcPct val="90000"/>
              </a:lnSpc>
            </a:pPr>
            <a:r>
              <a:rPr lang="en-US" altLang="en-US">
                <a:latin typeface="Arial" panose="020B0604020202020204" pitchFamily="34" charset="0"/>
                <a:cs typeface="Arial" panose="020B0604020202020204" pitchFamily="34" charset="0"/>
              </a:rPr>
              <a:t>The field of adult learning was pioneered by </a:t>
            </a:r>
            <a:r>
              <a:rPr lang="en-US" altLang="en-US" b="1">
                <a:latin typeface="Arial" panose="020B0604020202020204" pitchFamily="34" charset="0"/>
                <a:cs typeface="Arial" panose="020B0604020202020204" pitchFamily="34" charset="0"/>
              </a:rPr>
              <a:t>Malcolm Knowles </a:t>
            </a:r>
          </a:p>
          <a:p>
            <a:pPr eaLnBrk="1" hangingPunct="1">
              <a:lnSpc>
                <a:spcPct val="90000"/>
              </a:lnSpc>
            </a:pPr>
            <a:r>
              <a:rPr lang="en-US" altLang="en-US">
                <a:latin typeface="Arial" panose="020B0604020202020204" pitchFamily="34" charset="0"/>
                <a:cs typeface="Arial" panose="020B0604020202020204" pitchFamily="34" charset="0"/>
              </a:rPr>
              <a:t>The reasons most adults enter any learning experience is to </a:t>
            </a:r>
            <a:r>
              <a:rPr lang="en-US" altLang="en-US" b="1">
                <a:latin typeface="Arial" panose="020B0604020202020204" pitchFamily="34" charset="0"/>
                <a:cs typeface="Arial" panose="020B0604020202020204" pitchFamily="34" charset="0"/>
              </a:rPr>
              <a:t>create change</a:t>
            </a:r>
            <a:r>
              <a:rPr lang="en-US" altLang="en-US">
                <a:latin typeface="Arial" panose="020B0604020202020204" pitchFamily="34" charset="0"/>
                <a:cs typeface="Arial" panose="020B0604020202020204" pitchFamily="34" charset="0"/>
              </a:rPr>
              <a:t>. This could encompass a change </a:t>
            </a:r>
            <a:r>
              <a:rPr lang="en-US" altLang="en-US" b="1">
                <a:latin typeface="Arial" panose="020B0604020202020204" pitchFamily="34" charset="0"/>
                <a:cs typeface="Arial" panose="020B0604020202020204" pitchFamily="34" charset="0"/>
              </a:rPr>
              <a:t>in (a) their skills, (b) behavior, (c) knowledge level</a:t>
            </a:r>
            <a:r>
              <a:rPr lang="en-US" altLang="en-US">
                <a:latin typeface="Arial" panose="020B0604020202020204" pitchFamily="34" charset="0"/>
                <a:cs typeface="Arial" panose="020B0604020202020204" pitchFamily="34" charset="0"/>
              </a:rPr>
              <a:t>, or </a:t>
            </a:r>
            <a:r>
              <a:rPr lang="en-US" altLang="en-US" b="1">
                <a:latin typeface="Arial" panose="020B0604020202020204" pitchFamily="34" charset="0"/>
                <a:cs typeface="Arial" panose="020B0604020202020204" pitchFamily="34" charset="0"/>
              </a:rPr>
              <a:t>(d) even their attitudes about things </a:t>
            </a:r>
            <a:r>
              <a:rPr lang="en-US" altLang="en-US">
                <a:latin typeface="Arial" panose="020B0604020202020204" pitchFamily="34" charset="0"/>
                <a:cs typeface="Arial" panose="020B0604020202020204" pitchFamily="34" charset="0"/>
              </a:rPr>
              <a:t>(Adult Education Centre, 2005). </a:t>
            </a:r>
          </a:p>
          <a:p>
            <a:pPr eaLnBrk="1" hangingPunct="1">
              <a:lnSpc>
                <a:spcPct val="90000"/>
              </a:lnSpc>
            </a:pPr>
            <a:endParaRPr lang="en-US" altLang="en-US">
              <a:latin typeface="Arial" panose="020B0604020202020204" pitchFamily="34" charset="0"/>
              <a:cs typeface="Arial" panose="020B0604020202020204" pitchFamily="34" charset="0"/>
            </a:endParaRPr>
          </a:p>
          <a:p>
            <a:pPr eaLnBrk="1" hangingPunct="1">
              <a:lnSpc>
                <a:spcPct val="90000"/>
              </a:lnSpc>
            </a:pPr>
            <a:r>
              <a:rPr lang="en-US" altLang="en-US">
                <a:latin typeface="Arial" panose="020B0604020202020204" pitchFamily="34" charset="0"/>
                <a:cs typeface="Arial" panose="020B0604020202020204" pitchFamily="34" charset="0"/>
              </a:rPr>
              <a:t>Adults are </a:t>
            </a:r>
            <a:r>
              <a:rPr lang="en-US" altLang="en-US" i="1">
                <a:latin typeface="Arial" panose="020B0604020202020204" pitchFamily="34" charset="0"/>
                <a:cs typeface="Arial" panose="020B0604020202020204" pitchFamily="34" charset="0"/>
              </a:rPr>
              <a:t>autonomous</a:t>
            </a:r>
            <a:r>
              <a:rPr lang="en-US" altLang="en-US">
                <a:latin typeface="Arial" panose="020B0604020202020204" pitchFamily="34" charset="0"/>
                <a:cs typeface="Arial" panose="020B0604020202020204" pitchFamily="34" charset="0"/>
              </a:rPr>
              <a:t> and </a:t>
            </a:r>
            <a:r>
              <a:rPr lang="en-US" altLang="en-US" i="1">
                <a:latin typeface="Arial" panose="020B0604020202020204" pitchFamily="34" charset="0"/>
                <a:cs typeface="Arial" panose="020B0604020202020204" pitchFamily="34" charset="0"/>
              </a:rPr>
              <a:t>self-directed.</a:t>
            </a:r>
            <a:r>
              <a:rPr lang="en-US" altLang="en-US">
                <a:latin typeface="Arial" panose="020B0604020202020204" pitchFamily="34" charset="0"/>
                <a:cs typeface="Arial" panose="020B0604020202020204" pitchFamily="34" charset="0"/>
              </a:rPr>
              <a:t> They need to be </a:t>
            </a:r>
            <a:r>
              <a:rPr lang="en-US" altLang="en-US" b="1">
                <a:latin typeface="Arial" panose="020B0604020202020204" pitchFamily="34" charset="0"/>
                <a:cs typeface="Arial" panose="020B0604020202020204" pitchFamily="34" charset="0"/>
              </a:rPr>
              <a:t>free to direct themselves</a:t>
            </a:r>
            <a:r>
              <a:rPr lang="en-US" altLang="en-US">
                <a:latin typeface="Arial" panose="020B0604020202020204" pitchFamily="34" charset="0"/>
                <a:cs typeface="Arial" panose="020B0604020202020204" pitchFamily="34" charset="0"/>
              </a:rPr>
              <a:t>. As educators we must </a:t>
            </a:r>
            <a:r>
              <a:rPr lang="en-US" altLang="en-US" b="1">
                <a:latin typeface="Arial" panose="020B0604020202020204" pitchFamily="34" charset="0"/>
                <a:cs typeface="Arial" panose="020B0604020202020204" pitchFamily="34" charset="0"/>
              </a:rPr>
              <a:t>actively involve adult participants in the learning process and serve as facilitators </a:t>
            </a:r>
            <a:r>
              <a:rPr lang="en-US" altLang="en-US">
                <a:latin typeface="Arial" panose="020B0604020202020204" pitchFamily="34" charset="0"/>
                <a:cs typeface="Arial" panose="020B0604020202020204" pitchFamily="34" charset="0"/>
              </a:rPr>
              <a:t>for them.</a:t>
            </a:r>
          </a:p>
          <a:p>
            <a:pPr eaLnBrk="1" hangingPunct="1">
              <a:lnSpc>
                <a:spcPct val="90000"/>
              </a:lnSpc>
            </a:pPr>
            <a:endParaRPr lang="en-US" altLang="en-US">
              <a:latin typeface="Arial" panose="020B0604020202020204" pitchFamily="34" charset="0"/>
              <a:cs typeface="Arial" panose="020B0604020202020204" pitchFamily="34" charset="0"/>
            </a:endParaRPr>
          </a:p>
          <a:p>
            <a:pPr eaLnBrk="1" hangingPunct="1">
              <a:lnSpc>
                <a:spcPct val="90000"/>
              </a:lnSpc>
            </a:pPr>
            <a:r>
              <a:rPr lang="en-US" altLang="en-US">
                <a:latin typeface="Arial" panose="020B0604020202020204" pitchFamily="34" charset="0"/>
                <a:cs typeface="Arial" panose="020B0604020202020204" pitchFamily="34" charset="0"/>
              </a:rPr>
              <a:t>Specifically, they must </a:t>
            </a:r>
            <a:r>
              <a:rPr lang="en-US" altLang="en-US" b="1">
                <a:latin typeface="Arial" panose="020B0604020202020204" pitchFamily="34" charset="0"/>
                <a:cs typeface="Arial" panose="020B0604020202020204" pitchFamily="34" charset="0"/>
              </a:rPr>
              <a:t>get participants' perspectives </a:t>
            </a:r>
            <a:r>
              <a:rPr lang="en-US" altLang="en-US">
                <a:latin typeface="Arial" panose="020B0604020202020204" pitchFamily="34" charset="0"/>
                <a:cs typeface="Arial" panose="020B0604020202020204" pitchFamily="34" charset="0"/>
              </a:rPr>
              <a:t>about what topics to cover and </a:t>
            </a:r>
            <a:r>
              <a:rPr lang="en-US" altLang="en-US" b="1">
                <a:latin typeface="Arial" panose="020B0604020202020204" pitchFamily="34" charset="0"/>
                <a:cs typeface="Arial" panose="020B0604020202020204" pitchFamily="34" charset="0"/>
              </a:rPr>
              <a:t>let them work on projects that reflect their interests. </a:t>
            </a:r>
            <a:r>
              <a:rPr lang="en-US" altLang="en-US">
                <a:latin typeface="Arial" panose="020B0604020202020204" pitchFamily="34" charset="0"/>
                <a:cs typeface="Arial" panose="020B0604020202020204" pitchFamily="34" charset="0"/>
              </a:rPr>
              <a:t>Maybe they could allow the participants to assume some responsibility for presentations and group leadership. </a:t>
            </a:r>
          </a:p>
          <a:p>
            <a:pPr eaLnBrk="1" hangingPunct="1">
              <a:lnSpc>
                <a:spcPct val="90000"/>
              </a:lnSpc>
            </a:pPr>
            <a:endParaRPr lang="en-US" altLang="en-US">
              <a:latin typeface="Arial" panose="020B0604020202020204" pitchFamily="34" charset="0"/>
              <a:cs typeface="Arial" panose="020B0604020202020204" pitchFamily="34" charset="0"/>
            </a:endParaRPr>
          </a:p>
          <a:p>
            <a:pPr eaLnBrk="1" hangingPunct="1">
              <a:lnSpc>
                <a:spcPct val="90000"/>
              </a:lnSpc>
            </a:pPr>
            <a:r>
              <a:rPr lang="en-US" altLang="en-US">
                <a:latin typeface="Arial" panose="020B0604020202020204" pitchFamily="34" charset="0"/>
                <a:cs typeface="Arial" panose="020B0604020202020204" pitchFamily="34" charset="0"/>
              </a:rPr>
              <a:t>As </a:t>
            </a:r>
            <a:r>
              <a:rPr lang="en-US" altLang="en-US" b="1">
                <a:latin typeface="Arial" panose="020B0604020202020204" pitchFamily="34" charset="0"/>
                <a:cs typeface="Arial" panose="020B0604020202020204" pitchFamily="34" charset="0"/>
              </a:rPr>
              <a:t>educators you have to be sure to act as facilitators, guiding participants to their own knowledge rather than supplying them with facts</a:t>
            </a:r>
            <a:r>
              <a:rPr lang="en-US" altLang="en-US">
                <a:latin typeface="Arial" panose="020B0604020202020204" pitchFamily="34" charset="0"/>
                <a:cs typeface="Arial" panose="020B0604020202020204" pitchFamily="34" charset="0"/>
              </a:rPr>
              <a:t>. Finally, they </a:t>
            </a:r>
            <a:r>
              <a:rPr lang="en-US" altLang="en-US" b="1">
                <a:latin typeface="Arial" panose="020B0604020202020204" pitchFamily="34" charset="0"/>
                <a:cs typeface="Arial" panose="020B0604020202020204" pitchFamily="34" charset="0"/>
              </a:rPr>
              <a:t>must show participants how the class will help them reach their goals </a:t>
            </a:r>
            <a:r>
              <a:rPr lang="en-US" altLang="en-US">
                <a:latin typeface="Arial" panose="020B0604020202020204" pitchFamily="34" charset="0"/>
                <a:cs typeface="Arial" panose="020B0604020202020204" pitchFamily="34" charset="0"/>
              </a:rPr>
              <a:t>(e.g., via a personal goals sheet). </a:t>
            </a:r>
          </a:p>
          <a:p>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p:txBody>
      </p:sp>
      <p:sp>
        <p:nvSpPr>
          <p:cNvPr id="27652" name="Slide Number Placeholder 3">
            <a:extLst>
              <a:ext uri="{FF2B5EF4-FFF2-40B4-BE49-F238E27FC236}">
                <a16:creationId xmlns:a16="http://schemas.microsoft.com/office/drawing/2014/main" id="{439B5D7D-FBDE-1DFB-5918-0F258013575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13BE67D-CB97-E947-AE23-A3DBE7F04150}" type="slidenum">
              <a:rPr lang="en-US" altLang="en-US" smtClean="0"/>
              <a:pPr/>
              <a:t>6</a:t>
            </a:fld>
            <a:endParaRPr lang="en-US"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a:extLst>
              <a:ext uri="{FF2B5EF4-FFF2-40B4-BE49-F238E27FC236}">
                <a16:creationId xmlns:a16="http://schemas.microsoft.com/office/drawing/2014/main" id="{D1F0037F-77EB-6FFB-A2D2-D7AA87EEFB26}"/>
              </a:ext>
            </a:extLst>
          </p:cNvPr>
          <p:cNvSpPr>
            <a:spLocks noGrp="1" noRot="1" noChangeAspect="1" noChangeArrowheads="1" noTextEdit="1"/>
          </p:cNvSpPr>
          <p:nvPr>
            <p:ph type="sldImg"/>
          </p:nvPr>
        </p:nvSpPr>
        <p:spPr>
          <a:ln/>
        </p:spPr>
      </p:sp>
      <p:sp>
        <p:nvSpPr>
          <p:cNvPr id="140291" name="Notes Placeholder 2">
            <a:extLst>
              <a:ext uri="{FF2B5EF4-FFF2-40B4-BE49-F238E27FC236}">
                <a16:creationId xmlns:a16="http://schemas.microsoft.com/office/drawing/2014/main" id="{1E52B5E4-AFBA-5B57-71DA-2452B20A166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Adaptations – for “off-shifts”, for new employee orientation, etc.</a:t>
            </a:r>
          </a:p>
          <a:p>
            <a:endParaRPr lang="en-US" altLang="en-US">
              <a:latin typeface="Arial" panose="020B0604020202020204" pitchFamily="34" charset="0"/>
              <a:cs typeface="Arial" panose="020B0604020202020204" pitchFamily="34" charset="0"/>
            </a:endParaRPr>
          </a:p>
        </p:txBody>
      </p:sp>
      <p:sp>
        <p:nvSpPr>
          <p:cNvPr id="140292" name="Slide Number Placeholder 3">
            <a:extLst>
              <a:ext uri="{FF2B5EF4-FFF2-40B4-BE49-F238E27FC236}">
                <a16:creationId xmlns:a16="http://schemas.microsoft.com/office/drawing/2014/main" id="{95E3A118-839A-D268-EFFF-4F9D6307081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75AF50B-B075-AE4D-B2C2-D8316D67A9E4}" type="slidenum">
              <a:rPr lang="en-US" altLang="en-US" smtClean="0"/>
              <a:pPr/>
              <a:t>62</a:t>
            </a:fld>
            <a:endParaRPr lang="en-US"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a:extLst>
              <a:ext uri="{FF2B5EF4-FFF2-40B4-BE49-F238E27FC236}">
                <a16:creationId xmlns:a16="http://schemas.microsoft.com/office/drawing/2014/main" id="{056DCE4F-3B08-4527-48C8-416081C201E7}"/>
              </a:ext>
            </a:extLst>
          </p:cNvPr>
          <p:cNvSpPr>
            <a:spLocks noGrp="1" noRot="1" noChangeAspect="1" noChangeArrowheads="1" noTextEdit="1"/>
          </p:cNvSpPr>
          <p:nvPr>
            <p:ph type="sldImg"/>
          </p:nvPr>
        </p:nvSpPr>
        <p:spPr>
          <a:ln/>
        </p:spPr>
      </p:sp>
      <p:sp>
        <p:nvSpPr>
          <p:cNvPr id="142339" name="Notes Placeholder 2">
            <a:extLst>
              <a:ext uri="{FF2B5EF4-FFF2-40B4-BE49-F238E27FC236}">
                <a16:creationId xmlns:a16="http://schemas.microsoft.com/office/drawing/2014/main" id="{597F5211-296C-ABEF-A595-7BF8253B505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altLang="en-US" b="1" i="1">
                <a:latin typeface="Arial" panose="020B0604020202020204" pitchFamily="34" charset="0"/>
                <a:cs typeface="Arial" panose="020B0604020202020204" pitchFamily="34" charset="0"/>
              </a:rPr>
              <a:t>The first pitfall to avoid is a bad attitude</a:t>
            </a:r>
            <a:r>
              <a:rPr lang="en-US" altLang="en-US" i="1">
                <a:latin typeface="Arial" panose="020B0604020202020204" pitchFamily="34" charset="0"/>
                <a:cs typeface="Arial" panose="020B0604020202020204" pitchFamily="34" charset="0"/>
              </a:rPr>
              <a:t>. </a:t>
            </a:r>
            <a:r>
              <a:rPr lang="en-US" altLang="en-US">
                <a:latin typeface="Arial" panose="020B0604020202020204" pitchFamily="34" charset="0"/>
                <a:cs typeface="Arial" panose="020B0604020202020204" pitchFamily="34" charset="0"/>
              </a:rPr>
              <a:t>Remember that good teaching is a reflection of good planning. Writing down your thoughts beforehand clarifies your lesson. Also, remember that others have expectations that teachers are organized</a:t>
            </a:r>
          </a:p>
          <a:p>
            <a:pPr eaLnBrk="1" hangingPunct="1">
              <a:lnSpc>
                <a:spcPct val="90000"/>
              </a:lnSpc>
            </a:pPr>
            <a:endParaRPr lang="en-US" altLang="en-US">
              <a:latin typeface="Arial" panose="020B0604020202020204" pitchFamily="34" charset="0"/>
              <a:cs typeface="Arial" panose="020B0604020202020204" pitchFamily="34" charset="0"/>
            </a:endParaRPr>
          </a:p>
          <a:p>
            <a:pPr eaLnBrk="1" hangingPunct="1">
              <a:lnSpc>
                <a:spcPct val="90000"/>
              </a:lnSpc>
            </a:pPr>
            <a:r>
              <a:rPr lang="en-US" altLang="en-US" b="1" i="1">
                <a:latin typeface="Arial" panose="020B0604020202020204" pitchFamily="34" charset="0"/>
                <a:cs typeface="Arial" panose="020B0604020202020204" pitchFamily="34" charset="0"/>
              </a:rPr>
              <a:t>Avoid a second pitfall of neglecting to include all things you need to think about in preparation of your lesson</a:t>
            </a:r>
            <a:r>
              <a:rPr lang="en-US" altLang="en-US" i="1">
                <a:latin typeface="Arial" panose="020B0604020202020204" pitchFamily="34" charset="0"/>
                <a:cs typeface="Arial" panose="020B0604020202020204" pitchFamily="34" charset="0"/>
              </a:rPr>
              <a:t>. </a:t>
            </a:r>
            <a:r>
              <a:rPr lang="en-US" altLang="en-US">
                <a:latin typeface="Arial" panose="020B0604020202020204" pitchFamily="34" charset="0"/>
                <a:cs typeface="Arial" panose="020B0604020202020204" pitchFamily="34" charset="0"/>
              </a:rPr>
              <a:t>Although there are a number of formats for lesson plans, each requires </a:t>
            </a:r>
            <a:r>
              <a:rPr lang="en-US" altLang="en-US" b="1">
                <a:latin typeface="Arial" panose="020B0604020202020204" pitchFamily="34" charset="0"/>
                <a:cs typeface="Arial" panose="020B0604020202020204" pitchFamily="34" charset="0"/>
              </a:rPr>
              <a:t>thought in these areas: topic, materials, objectives, procedures/activities (introduction, main steps, closure), and evaluation</a:t>
            </a:r>
            <a:r>
              <a:rPr lang="en-US" altLang="en-US">
                <a:latin typeface="Arial" panose="020B0604020202020204" pitchFamily="34" charset="0"/>
                <a:cs typeface="Arial" panose="020B0604020202020204" pitchFamily="34" charset="0"/>
              </a:rPr>
              <a:t>. Your lesson plan should clearly set out each of these areas.</a:t>
            </a:r>
          </a:p>
          <a:p>
            <a:pPr eaLnBrk="1" hangingPunct="1">
              <a:lnSpc>
                <a:spcPct val="90000"/>
              </a:lnSpc>
            </a:pPr>
            <a:endParaRPr lang="en-US" altLang="en-US">
              <a:latin typeface="Arial" panose="020B0604020202020204" pitchFamily="34" charset="0"/>
              <a:cs typeface="Arial" panose="020B0604020202020204" pitchFamily="34" charset="0"/>
            </a:endParaRPr>
          </a:p>
          <a:p>
            <a:pPr eaLnBrk="1" hangingPunct="1">
              <a:lnSpc>
                <a:spcPct val="90000"/>
              </a:lnSpc>
            </a:pPr>
            <a:r>
              <a:rPr lang="en-US" altLang="en-US" b="1" i="1">
                <a:latin typeface="Arial" panose="020B0604020202020204" pitchFamily="34" charset="0"/>
                <a:cs typeface="Arial" panose="020B0604020202020204" pitchFamily="34" charset="0"/>
              </a:rPr>
              <a:t>Vague objectives is a third pitfall</a:t>
            </a:r>
            <a:r>
              <a:rPr lang="en-US" altLang="en-US" i="1">
                <a:latin typeface="Arial" panose="020B0604020202020204" pitchFamily="34" charset="0"/>
                <a:cs typeface="Arial" panose="020B0604020202020204" pitchFamily="34" charset="0"/>
              </a:rPr>
              <a:t>. </a:t>
            </a:r>
            <a:r>
              <a:rPr lang="en-US" altLang="en-US">
                <a:latin typeface="Arial" panose="020B0604020202020204" pitchFamily="34" charset="0"/>
                <a:cs typeface="Arial" panose="020B0604020202020204" pitchFamily="34" charset="0"/>
              </a:rPr>
              <a:t>Objectives are critical guidelines. Pitfalls include writing them in ways that are not very helpful.</a:t>
            </a:r>
          </a:p>
          <a:p>
            <a:pPr eaLnBrk="1" hangingPunct="1">
              <a:lnSpc>
                <a:spcPct val="90000"/>
              </a:lnSpc>
            </a:pPr>
            <a:endParaRPr lang="en-US" altLang="en-US">
              <a:latin typeface="Arial" panose="020B0604020202020204" pitchFamily="34" charset="0"/>
              <a:cs typeface="Arial" panose="020B0604020202020204" pitchFamily="34" charset="0"/>
            </a:endParaRPr>
          </a:p>
          <a:p>
            <a:pPr eaLnBrk="1" hangingPunct="1">
              <a:lnSpc>
                <a:spcPct val="90000"/>
              </a:lnSpc>
            </a:pPr>
            <a:r>
              <a:rPr lang="en-US" altLang="en-US" b="1" i="1">
                <a:latin typeface="Arial" panose="020B0604020202020204" pitchFamily="34" charset="0"/>
                <a:cs typeface="Arial" panose="020B0604020202020204" pitchFamily="34" charset="0"/>
              </a:rPr>
              <a:t>According to Barnett, A fourth pitfall is to begin your lesson in a mediocre manner</a:t>
            </a:r>
            <a:r>
              <a:rPr lang="en-US" altLang="en-US" i="1">
                <a:latin typeface="Arial" panose="020B0604020202020204" pitchFamily="34" charset="0"/>
                <a:cs typeface="Arial" panose="020B0604020202020204" pitchFamily="34" charset="0"/>
              </a:rPr>
              <a:t>. </a:t>
            </a:r>
            <a:r>
              <a:rPr lang="en-US" altLang="en-US">
                <a:latin typeface="Arial" panose="020B0604020202020204" pitchFamily="34" charset="0"/>
                <a:cs typeface="Arial" panose="020B0604020202020204" pitchFamily="34" charset="0"/>
              </a:rPr>
              <a:t>Try to interest the class in what you will be teaching.</a:t>
            </a:r>
          </a:p>
          <a:p>
            <a:pPr eaLnBrk="1" hangingPunct="1">
              <a:lnSpc>
                <a:spcPct val="90000"/>
              </a:lnSpc>
            </a:pPr>
            <a:r>
              <a:rPr lang="en-US" altLang="en-US">
                <a:latin typeface="Arial" panose="020B0604020202020204" pitchFamily="34" charset="0"/>
                <a:cs typeface="Arial" panose="020B0604020202020204" pitchFamily="34" charset="0"/>
              </a:rPr>
              <a:t>Remember doing the memory test?  What was said in the beginning was one of the words that was easily remembered.  Make sure the beginning of the teaching session comes on strong and contains important parts of what you are teaching.</a:t>
            </a:r>
          </a:p>
          <a:p>
            <a:pPr eaLnBrk="1" hangingPunct="1">
              <a:lnSpc>
                <a:spcPct val="90000"/>
              </a:lnSpc>
            </a:pPr>
            <a:endParaRPr lang="en-US" altLang="en-US">
              <a:latin typeface="Arial" panose="020B0604020202020204" pitchFamily="34" charset="0"/>
              <a:cs typeface="Arial" panose="020B0604020202020204" pitchFamily="34" charset="0"/>
            </a:endParaRPr>
          </a:p>
          <a:p>
            <a:pPr eaLnBrk="1" hangingPunct="1">
              <a:lnSpc>
                <a:spcPct val="90000"/>
              </a:lnSpc>
            </a:pPr>
            <a:r>
              <a:rPr lang="en-US" altLang="en-US">
                <a:latin typeface="Arial" panose="020B0604020202020204" pitchFamily="34" charset="0"/>
                <a:cs typeface="Arial" panose="020B0604020202020204" pitchFamily="34" charset="0"/>
              </a:rPr>
              <a:t>The f</a:t>
            </a:r>
            <a:r>
              <a:rPr lang="en-US" altLang="en-US" b="1" i="1">
                <a:latin typeface="Arial" panose="020B0604020202020204" pitchFamily="34" charset="0"/>
                <a:cs typeface="Arial" panose="020B0604020202020204" pitchFamily="34" charset="0"/>
              </a:rPr>
              <a:t>ifth pitfall is to write long sentences or paragraphs in your lesson plan</a:t>
            </a:r>
            <a:r>
              <a:rPr lang="en-US" altLang="en-US" i="1">
                <a:latin typeface="Arial" panose="020B0604020202020204" pitchFamily="34" charset="0"/>
                <a:cs typeface="Arial" panose="020B0604020202020204" pitchFamily="34" charset="0"/>
              </a:rPr>
              <a:t>. </a:t>
            </a:r>
            <a:r>
              <a:rPr lang="en-US" altLang="en-US">
                <a:latin typeface="Arial" panose="020B0604020202020204" pitchFamily="34" charset="0"/>
                <a:cs typeface="Arial" panose="020B0604020202020204" pitchFamily="34" charset="0"/>
              </a:rPr>
              <a:t>Instead, make your lesson plan in </a:t>
            </a:r>
            <a:r>
              <a:rPr lang="en-US" altLang="en-US" b="1">
                <a:latin typeface="Arial" panose="020B0604020202020204" pitchFamily="34" charset="0"/>
                <a:cs typeface="Arial" panose="020B0604020202020204" pitchFamily="34" charset="0"/>
              </a:rPr>
              <a:t>outline form</a:t>
            </a:r>
            <a:r>
              <a:rPr lang="en-US" altLang="en-US">
                <a:latin typeface="Arial" panose="020B0604020202020204" pitchFamily="34" charset="0"/>
                <a:cs typeface="Arial" panose="020B0604020202020204" pitchFamily="34" charset="0"/>
              </a:rPr>
              <a:t>. List your procedures, questions, and main points. List your main guide questions in appropriate places throughout your procedures. Avoid making a separate page for guide questions because it is difficult to refer to them while you are teaching the lesson. Finally, provide potential or expected responses from students. You might write these expected student responses in parentheses after each question.</a:t>
            </a:r>
          </a:p>
          <a:p>
            <a:pPr eaLnBrk="1" hangingPunct="1">
              <a:lnSpc>
                <a:spcPct val="90000"/>
              </a:lnSpc>
            </a:pPr>
            <a:endParaRPr lang="en-US" altLang="en-US">
              <a:latin typeface="Arial" panose="020B0604020202020204" pitchFamily="34" charset="0"/>
              <a:cs typeface="Arial" panose="020B0604020202020204" pitchFamily="34" charset="0"/>
            </a:endParaRPr>
          </a:p>
          <a:p>
            <a:pPr eaLnBrk="1" hangingPunct="1">
              <a:lnSpc>
                <a:spcPct val="90000"/>
              </a:lnSpc>
            </a:pPr>
            <a:r>
              <a:rPr lang="en-US" altLang="en-US" b="1" i="1">
                <a:latin typeface="Arial" panose="020B0604020202020204" pitchFamily="34" charset="0"/>
                <a:cs typeface="Arial" panose="020B0604020202020204" pitchFamily="34" charset="0"/>
              </a:rPr>
              <a:t>A sixth pitfall is to neglect the ending of your lesson</a:t>
            </a:r>
            <a:r>
              <a:rPr lang="en-US" altLang="en-US">
                <a:latin typeface="Arial" panose="020B0604020202020204" pitchFamily="34" charset="0"/>
                <a:cs typeface="Arial" panose="020B0604020202020204" pitchFamily="34" charset="0"/>
              </a:rPr>
              <a:t>. Don’t break off abruptly in the middle of a point or activity. What will </a:t>
            </a:r>
            <a:r>
              <a:rPr lang="en-US" altLang="en-US" i="1">
                <a:latin typeface="Arial" panose="020B0604020202020204" pitchFamily="34" charset="0"/>
                <a:cs typeface="Arial" panose="020B0604020202020204" pitchFamily="34" charset="0"/>
              </a:rPr>
              <a:t>wrap up </a:t>
            </a:r>
            <a:r>
              <a:rPr lang="en-US" altLang="en-US">
                <a:latin typeface="Arial" panose="020B0604020202020204" pitchFamily="34" charset="0"/>
                <a:cs typeface="Arial" panose="020B0604020202020204" pitchFamily="34" charset="0"/>
              </a:rPr>
              <a:t>the whole lesson?</a:t>
            </a:r>
          </a:p>
          <a:p>
            <a:pPr eaLnBrk="1" hangingPunct="1">
              <a:lnSpc>
                <a:spcPct val="90000"/>
              </a:lnSpc>
            </a:pPr>
            <a:endParaRPr lang="en-US" altLang="en-US">
              <a:latin typeface="Arial" panose="020B0604020202020204" pitchFamily="34" charset="0"/>
              <a:cs typeface="Arial" panose="020B0604020202020204" pitchFamily="34" charset="0"/>
            </a:endParaRPr>
          </a:p>
          <a:p>
            <a:pPr eaLnBrk="1" hangingPunct="1">
              <a:lnSpc>
                <a:spcPct val="90000"/>
              </a:lnSpc>
            </a:pPr>
            <a:r>
              <a:rPr lang="en-US" altLang="en-US" b="1" i="1">
                <a:latin typeface="Arial" panose="020B0604020202020204" pitchFamily="34" charset="0"/>
                <a:cs typeface="Arial" panose="020B0604020202020204" pitchFamily="34" charset="0"/>
              </a:rPr>
              <a:t>Seventh, avoid the pitfall of neglecting evaluation</a:t>
            </a:r>
            <a:r>
              <a:rPr lang="en-US" altLang="en-US" i="1">
                <a:latin typeface="Arial" panose="020B0604020202020204" pitchFamily="34" charset="0"/>
                <a:cs typeface="Arial" panose="020B0604020202020204" pitchFamily="34" charset="0"/>
              </a:rPr>
              <a:t>. </a:t>
            </a:r>
            <a:r>
              <a:rPr lang="en-US" altLang="en-US">
                <a:latin typeface="Arial" panose="020B0604020202020204" pitchFamily="34" charset="0"/>
                <a:cs typeface="Arial" panose="020B0604020202020204" pitchFamily="34" charset="0"/>
              </a:rPr>
              <a:t>Evaluation divides into two aspects: (1) evaluation of the students and (2) our own self-evaluation of how well the lesson seemed to go.</a:t>
            </a:r>
          </a:p>
          <a:p>
            <a:pPr eaLnBrk="1" hangingPunct="1">
              <a:lnSpc>
                <a:spcPct val="90000"/>
              </a:lnSpc>
            </a:pPr>
            <a:r>
              <a:rPr lang="en-US" altLang="en-US">
                <a:latin typeface="Arial" panose="020B0604020202020204" pitchFamily="34" charset="0"/>
                <a:cs typeface="Arial" panose="020B0604020202020204" pitchFamily="34" charset="0"/>
              </a:rPr>
              <a:t>Again, the memory test we took reminds us what is said last is also one of the things attendees remember. </a:t>
            </a:r>
          </a:p>
          <a:p>
            <a:pPr eaLnBrk="1" hangingPunct="1">
              <a:lnSpc>
                <a:spcPct val="90000"/>
              </a:lnSpc>
            </a:pPr>
            <a:endParaRPr lang="en-US" altLang="en-US">
              <a:latin typeface="Arial" panose="020B0604020202020204" pitchFamily="34" charset="0"/>
              <a:cs typeface="Arial" panose="020B0604020202020204" pitchFamily="34" charset="0"/>
            </a:endParaRPr>
          </a:p>
          <a:p>
            <a:pPr eaLnBrk="1" hangingPunct="1">
              <a:lnSpc>
                <a:spcPct val="90000"/>
              </a:lnSpc>
            </a:pPr>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p:txBody>
      </p:sp>
      <p:sp>
        <p:nvSpPr>
          <p:cNvPr id="142340" name="Slide Number Placeholder 3">
            <a:extLst>
              <a:ext uri="{FF2B5EF4-FFF2-40B4-BE49-F238E27FC236}">
                <a16:creationId xmlns:a16="http://schemas.microsoft.com/office/drawing/2014/main" id="{4FBBC32A-CAB0-3A07-E897-91212A82CF1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867D39C-230C-A84D-B521-750BA4DE3716}" type="slidenum">
              <a:rPr lang="en-US" altLang="en-US" smtClean="0"/>
              <a:pPr/>
              <a:t>63</a:t>
            </a:fld>
            <a:endParaRPr lang="en-US"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a:extLst>
              <a:ext uri="{FF2B5EF4-FFF2-40B4-BE49-F238E27FC236}">
                <a16:creationId xmlns:a16="http://schemas.microsoft.com/office/drawing/2014/main" id="{EFC285FD-F271-7149-799C-D21A2750AC8B}"/>
              </a:ext>
            </a:extLst>
          </p:cNvPr>
          <p:cNvSpPr>
            <a:spLocks noGrp="1" noRot="1" noChangeAspect="1" noChangeArrowheads="1" noTextEdit="1"/>
          </p:cNvSpPr>
          <p:nvPr>
            <p:ph type="sldImg"/>
          </p:nvPr>
        </p:nvSpPr>
        <p:spPr>
          <a:ln/>
        </p:spPr>
      </p:sp>
      <p:sp>
        <p:nvSpPr>
          <p:cNvPr id="144387" name="Notes Placeholder 2">
            <a:extLst>
              <a:ext uri="{FF2B5EF4-FFF2-40B4-BE49-F238E27FC236}">
                <a16:creationId xmlns:a16="http://schemas.microsoft.com/office/drawing/2014/main" id="{1DDCF890-CB08-A8BB-F48D-FFD0FF6DD1C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Do you think staff come to work wanting to make mistakes?  No, mistakes are made for other reasons.</a:t>
            </a:r>
          </a:p>
          <a:p>
            <a:endParaRPr lang="en-US" altLang="en-US">
              <a:latin typeface="Arial" panose="020B0604020202020204" pitchFamily="34" charset="0"/>
              <a:cs typeface="Arial" panose="020B0604020202020204" pitchFamily="34" charset="0"/>
            </a:endParaRPr>
          </a:p>
        </p:txBody>
      </p:sp>
      <p:sp>
        <p:nvSpPr>
          <p:cNvPr id="144388" name="Slide Number Placeholder 3">
            <a:extLst>
              <a:ext uri="{FF2B5EF4-FFF2-40B4-BE49-F238E27FC236}">
                <a16:creationId xmlns:a16="http://schemas.microsoft.com/office/drawing/2014/main" id="{B44144DC-70B0-F260-CEE9-8A8FCD484C2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0EFFC42-3FC9-DB4F-B329-4BD6ABE7A5AF}" type="slidenum">
              <a:rPr lang="en-US" altLang="en-US" smtClean="0"/>
              <a:pPr/>
              <a:t>64</a:t>
            </a:fld>
            <a:endParaRPr lang="en-US"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a:extLst>
              <a:ext uri="{FF2B5EF4-FFF2-40B4-BE49-F238E27FC236}">
                <a16:creationId xmlns:a16="http://schemas.microsoft.com/office/drawing/2014/main" id="{C0130F5F-BFC8-65F2-9B61-8BADCE63D085}"/>
              </a:ext>
            </a:extLst>
          </p:cNvPr>
          <p:cNvSpPr>
            <a:spLocks noGrp="1" noRot="1" noChangeAspect="1" noChangeArrowheads="1" noTextEdit="1"/>
          </p:cNvSpPr>
          <p:nvPr>
            <p:ph type="sldImg"/>
          </p:nvPr>
        </p:nvSpPr>
        <p:spPr>
          <a:ln/>
        </p:spPr>
      </p:sp>
      <p:sp>
        <p:nvSpPr>
          <p:cNvPr id="146435" name="Notes Placeholder 2">
            <a:extLst>
              <a:ext uri="{FF2B5EF4-FFF2-40B4-BE49-F238E27FC236}">
                <a16:creationId xmlns:a16="http://schemas.microsoft.com/office/drawing/2014/main" id="{1E6E1EEF-8E33-E07E-5256-0837184761E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cs typeface="Arial" panose="020B0604020202020204" pitchFamily="34" charset="0"/>
              </a:rPr>
              <a:t>Quickly, I’d like to go over root cause.</a:t>
            </a:r>
          </a:p>
          <a:p>
            <a:r>
              <a:rPr lang="en-US" altLang="en-US" b="1">
                <a:latin typeface="Arial" panose="020B0604020202020204" pitchFamily="34" charset="0"/>
                <a:cs typeface="Arial" panose="020B0604020202020204" pitchFamily="34" charset="0"/>
              </a:rPr>
              <a:t>WHY DO ROOT CAUSE ANALYSIS?</a:t>
            </a:r>
            <a:endParaRPr lang="en-US" altLang="en-US">
              <a:latin typeface="Arial" panose="020B0604020202020204" pitchFamily="34" charset="0"/>
              <a:cs typeface="Arial" panose="020B0604020202020204" pitchFamily="34" charset="0"/>
            </a:endParaRPr>
          </a:p>
          <a:p>
            <a:r>
              <a:rPr lang="en-US" altLang="en-US" b="1">
                <a:latin typeface="Arial" panose="020B0604020202020204" pitchFamily="34" charset="0"/>
                <a:cs typeface="Arial" panose="020B0604020202020204" pitchFamily="34" charset="0"/>
              </a:rPr>
              <a:t>Millions </a:t>
            </a:r>
            <a:r>
              <a:rPr lang="en-US" altLang="en-US">
                <a:latin typeface="Arial" panose="020B0604020202020204" pitchFamily="34" charset="0"/>
                <a:cs typeface="Arial" panose="020B0604020202020204" pitchFamily="34" charset="0"/>
              </a:rPr>
              <a:t>of patients in the United States are </a:t>
            </a:r>
            <a:r>
              <a:rPr lang="en-US" altLang="en-US" b="1">
                <a:latin typeface="Arial" panose="020B0604020202020204" pitchFamily="34" charset="0"/>
                <a:cs typeface="Arial" panose="020B0604020202020204" pitchFamily="34" charset="0"/>
              </a:rPr>
              <a:t>harmed every year as a result of the health care they receive</a:t>
            </a:r>
            <a:r>
              <a:rPr lang="en-US" altLang="en-US">
                <a:latin typeface="Arial" panose="020B0604020202020204" pitchFamily="34" charset="0"/>
                <a:cs typeface="Arial" panose="020B0604020202020204" pitchFamily="34" charset="0"/>
              </a:rPr>
              <a:t>.</a:t>
            </a:r>
          </a:p>
          <a:p>
            <a:r>
              <a:rPr lang="en-US" altLang="en-US" b="1">
                <a:latin typeface="Arial" panose="020B0604020202020204" pitchFamily="34" charset="0"/>
                <a:cs typeface="Arial" panose="020B0604020202020204" pitchFamily="34" charset="0"/>
              </a:rPr>
              <a:t>Root Cause Analysis Produces recommended practices to improve the manner in which we can learn from adverse events and unsafe conditions and take action to prevent their occurrence in the future.</a:t>
            </a:r>
          </a:p>
          <a:p>
            <a:r>
              <a:rPr lang="en-US" altLang="en-US" b="1">
                <a:latin typeface="Arial" panose="020B0604020202020204" pitchFamily="34" charset="0"/>
                <a:cs typeface="Arial" panose="020B0604020202020204" pitchFamily="34" charset="0"/>
              </a:rPr>
              <a:t>A risk-based approach that considers both the potential harm and the probability of it impacting a patient.</a:t>
            </a:r>
            <a:endParaRPr lang="en-US" altLang="en-US" sz="1400">
              <a:latin typeface="Arial" panose="020B0604020202020204" pitchFamily="34" charset="0"/>
              <a:cs typeface="Arial" panose="020B0604020202020204" pitchFamily="34" charset="0"/>
            </a:endParaRPr>
          </a:p>
          <a:p>
            <a:pPr eaLnBrk="1" hangingPunct="1"/>
            <a:r>
              <a:rPr lang="en-US" altLang="en-US" sz="1400">
                <a:latin typeface="Arial" panose="020B0604020202020204" pitchFamily="34" charset="0"/>
                <a:cs typeface="Arial" panose="020B0604020202020204" pitchFamily="34" charset="0"/>
              </a:rPr>
              <a:t>Root cause looks at the whole system and the whole team </a:t>
            </a:r>
          </a:p>
          <a:p>
            <a:pPr eaLnBrk="1" hangingPunct="1"/>
            <a:r>
              <a:rPr lang="en-US" altLang="en-US" sz="1400" b="1">
                <a:latin typeface="Arial" panose="020B0604020202020204" pitchFamily="34" charset="0"/>
                <a:cs typeface="Arial" panose="020B0604020202020204" pitchFamily="34" charset="0"/>
              </a:rPr>
              <a:t>IT IS NOT A FAULT FINDING MISSION ---- IT IS A FACT FINDING MISSION!!!!!!</a:t>
            </a:r>
          </a:p>
          <a:p>
            <a:pPr eaLnBrk="1" hangingPunct="1"/>
            <a:r>
              <a:rPr lang="en-US" altLang="en-US" sz="1400">
                <a:latin typeface="Arial" panose="020B0604020202020204" pitchFamily="34" charset="0"/>
                <a:cs typeface="Arial" panose="020B0604020202020204" pitchFamily="34" charset="0"/>
              </a:rPr>
              <a:t>It requires proactive thinking to prevent an occurrence in the first place or prevent a reoccurrence.</a:t>
            </a:r>
          </a:p>
          <a:p>
            <a:pPr eaLnBrk="1" hangingPunct="1"/>
            <a:r>
              <a:rPr lang="en-US" altLang="en-US" sz="1400">
                <a:latin typeface="Arial" panose="020B0604020202020204" pitchFamily="34" charset="0"/>
                <a:cs typeface="Arial" panose="020B0604020202020204" pitchFamily="34" charset="0"/>
              </a:rPr>
              <a:t>Remember if one person made a mistake is is most likely because there was a flaw in the system it wasn’t because on individual person made the mistake.  Anyone can make mistakes,  your best employee, or most seasoned employee can make the same mistake as your newest greenest employee.  It isn’t the person it is the process or procedure that is flawed.</a:t>
            </a:r>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It is essential that the staff analyze what happened (by getting to the root cause) so that care plans, policies and the like can be changed to prevent reoccurrence.</a:t>
            </a:r>
          </a:p>
          <a:p>
            <a:pPr eaLnBrk="1" hangingPunct="1"/>
            <a:r>
              <a:rPr lang="en-US" altLang="en-US">
                <a:latin typeface="Arial" panose="020B0604020202020204" pitchFamily="34" charset="0"/>
                <a:cs typeface="Arial" panose="020B0604020202020204" pitchFamily="34" charset="0"/>
              </a:rPr>
              <a:t>It is a must that the staff drill down to the cause – not just focus on the symptom. </a:t>
            </a:r>
          </a:p>
          <a:p>
            <a:endParaRPr lang="en-US" altLang="en-US">
              <a:latin typeface="Arial" panose="020B0604020202020204" pitchFamily="34" charset="0"/>
              <a:cs typeface="Arial" panose="020B0604020202020204" pitchFamily="34" charset="0"/>
            </a:endParaRPr>
          </a:p>
        </p:txBody>
      </p:sp>
      <p:sp>
        <p:nvSpPr>
          <p:cNvPr id="146436" name="Slide Number Placeholder 3">
            <a:extLst>
              <a:ext uri="{FF2B5EF4-FFF2-40B4-BE49-F238E27FC236}">
                <a16:creationId xmlns:a16="http://schemas.microsoft.com/office/drawing/2014/main" id="{C7E23A3C-747B-333E-58FE-2AC62310130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1E4DCD0-EECC-804F-9E5E-F470065EE734}" type="slidenum">
              <a:rPr lang="en-US" altLang="en-US" smtClean="0"/>
              <a:pPr/>
              <a:t>65</a:t>
            </a:fld>
            <a:endParaRPr lang="en-US"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a:extLst>
              <a:ext uri="{FF2B5EF4-FFF2-40B4-BE49-F238E27FC236}">
                <a16:creationId xmlns:a16="http://schemas.microsoft.com/office/drawing/2014/main" id="{41821B2D-BA4C-7C91-4063-C4CD90AF72D0}"/>
              </a:ext>
            </a:extLst>
          </p:cNvPr>
          <p:cNvSpPr>
            <a:spLocks noGrp="1" noRot="1" noChangeAspect="1" noChangeArrowheads="1" noTextEdit="1"/>
          </p:cNvSpPr>
          <p:nvPr>
            <p:ph type="sldImg"/>
          </p:nvPr>
        </p:nvSpPr>
        <p:spPr>
          <a:ln/>
        </p:spPr>
      </p:sp>
      <p:sp>
        <p:nvSpPr>
          <p:cNvPr id="148483" name="Notes Placeholder 2">
            <a:extLst>
              <a:ext uri="{FF2B5EF4-FFF2-40B4-BE49-F238E27FC236}">
                <a16:creationId xmlns:a16="http://schemas.microsoft.com/office/drawing/2014/main" id="{BF45331A-38EE-083F-E1E1-C2765011B47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700">
                <a:latin typeface="Arial" panose="020B0604020202020204" pitchFamily="34" charset="0"/>
                <a:cs typeface="Arial" panose="020B0604020202020204" pitchFamily="34" charset="0"/>
              </a:rPr>
              <a:t>1. First identify the outcome that needs to be analyzed then assemble the team to do it </a:t>
            </a:r>
          </a:p>
          <a:p>
            <a:pPr eaLnBrk="1" hangingPunct="1"/>
            <a:r>
              <a:rPr lang="en-US" altLang="en-US" sz="1700">
                <a:latin typeface="Arial" panose="020B0604020202020204" pitchFamily="34" charset="0"/>
                <a:cs typeface="Arial" panose="020B0604020202020204" pitchFamily="34" charset="0"/>
              </a:rPr>
              <a:t>2. Gather the team quickly and ensure that staff directly involved are part of the team. </a:t>
            </a:r>
          </a:p>
          <a:p>
            <a:pPr eaLnBrk="1" hangingPunct="1"/>
            <a:r>
              <a:rPr lang="en-US" altLang="en-US">
                <a:latin typeface="Arial" panose="020B0604020202020204" pitchFamily="34" charset="0"/>
                <a:cs typeface="Arial" panose="020B0604020202020204" pitchFamily="34" charset="0"/>
              </a:rPr>
              <a:t>3. Focus on systems: absence of /lapse of/ variation of: </a:t>
            </a:r>
            <a:r>
              <a:rPr lang="en-US" altLang="en-US" sz="1700">
                <a:latin typeface="Arial" panose="020B0604020202020204" pitchFamily="34" charset="0"/>
                <a:cs typeface="Arial" panose="020B0604020202020204" pitchFamily="34" charset="0"/>
              </a:rPr>
              <a:t>Set the stage right off the bat to focus on what about the system – not the people – failed.</a:t>
            </a:r>
          </a:p>
          <a:p>
            <a:pPr eaLnBrk="1" hangingPunct="1">
              <a:buFont typeface="Wingdings" pitchFamily="2" charset="2"/>
              <a:buNone/>
            </a:pPr>
            <a:r>
              <a:rPr lang="en-US" altLang="en-US" sz="1700">
                <a:latin typeface="Arial" panose="020B0604020202020204" pitchFamily="34" charset="0"/>
                <a:cs typeface="Arial" panose="020B0604020202020204" pitchFamily="34" charset="0"/>
              </a:rPr>
              <a:t>4. </a:t>
            </a:r>
            <a:r>
              <a:rPr lang="en-US" altLang="en-US" sz="4400">
                <a:latin typeface="Arial" panose="020B0604020202020204" pitchFamily="34" charset="0"/>
                <a:cs typeface="Arial" panose="020B0604020202020204" pitchFamily="34" charset="0"/>
              </a:rPr>
              <a:t>Ask these questions:</a:t>
            </a:r>
          </a:p>
          <a:p>
            <a:pPr eaLnBrk="1" hangingPunct="1"/>
            <a:r>
              <a:rPr lang="en-US" altLang="en-US" sz="4400">
                <a:latin typeface="Arial" panose="020B0604020202020204" pitchFamily="34" charset="0"/>
                <a:cs typeface="Arial" panose="020B0604020202020204" pitchFamily="34" charset="0"/>
              </a:rPr>
              <a:t>Why did the event occur?    Why did the error occur?     Why did the causative factor occur?   Ask the why question at least five times</a:t>
            </a:r>
          </a:p>
          <a:p>
            <a:pPr eaLnBrk="1" hangingPunct="1"/>
            <a:r>
              <a:rPr lang="en-US" altLang="en-US" sz="4400">
                <a:latin typeface="Arial" panose="020B0604020202020204" pitchFamily="34" charset="0"/>
                <a:cs typeface="Arial" panose="020B0604020202020204" pitchFamily="34" charset="0"/>
              </a:rPr>
              <a:t>5. Assess &amp; Analyze the results</a:t>
            </a:r>
          </a:p>
          <a:p>
            <a:pPr eaLnBrk="1" hangingPunct="1"/>
            <a:r>
              <a:rPr lang="en-US" altLang="en-US" sz="4400">
                <a:latin typeface="Arial" panose="020B0604020202020204" pitchFamily="34" charset="0"/>
                <a:cs typeface="Arial" panose="020B0604020202020204" pitchFamily="34" charset="0"/>
              </a:rPr>
              <a:t>6. Decide on proactive, individualized intervention(s) that will prevent the negative outcome from occurring or reoccurring</a:t>
            </a:r>
          </a:p>
          <a:p>
            <a:pPr eaLnBrk="1" hangingPunct="1"/>
            <a:r>
              <a:rPr lang="en-US" altLang="en-US" sz="4400">
                <a:latin typeface="Arial" panose="020B0604020202020204" pitchFamily="34" charset="0"/>
                <a:cs typeface="Arial" panose="020B0604020202020204" pitchFamily="34" charset="0"/>
              </a:rPr>
              <a:t>7. Assign accountability for the new approaches</a:t>
            </a:r>
          </a:p>
          <a:p>
            <a:pPr eaLnBrk="1" hangingPunct="1"/>
            <a:r>
              <a:rPr lang="en-US" altLang="en-US" sz="4400">
                <a:latin typeface="Arial" panose="020B0604020202020204" pitchFamily="34" charset="0"/>
                <a:cs typeface="Arial" panose="020B0604020202020204" pitchFamily="34" charset="0"/>
              </a:rPr>
              <a:t>8. Establish a timeframe: A trial period may be needed – staff education will also be needed. Staff education should focus on the trends found in the Root Cause analysis.</a:t>
            </a:r>
          </a:p>
          <a:p>
            <a:pPr eaLnBrk="1" hangingPunct="1"/>
            <a:r>
              <a:rPr lang="en-US" altLang="en-US" sz="4400">
                <a:latin typeface="Arial" panose="020B0604020202020204" pitchFamily="34" charset="0"/>
                <a:cs typeface="Arial" panose="020B0604020202020204" pitchFamily="34" charset="0"/>
              </a:rPr>
              <a:t>9. Continually measure the effectiveness of your interventions: </a:t>
            </a:r>
          </a:p>
          <a:p>
            <a:pPr eaLnBrk="1" hangingPunct="1"/>
            <a:r>
              <a:rPr lang="en-US" altLang="en-US">
                <a:latin typeface="Arial" panose="020B0604020202020204" pitchFamily="34" charset="0"/>
                <a:cs typeface="Arial" panose="020B0604020202020204" pitchFamily="34" charset="0"/>
              </a:rPr>
              <a:t>Key Questions to Ask</a:t>
            </a:r>
          </a:p>
          <a:p>
            <a:pPr lvl="1" eaLnBrk="1" hangingPunct="1"/>
            <a:r>
              <a:rPr lang="en-US" altLang="en-US">
                <a:latin typeface="Arial" panose="020B0604020202020204" pitchFamily="34" charset="0"/>
                <a:cs typeface="Arial" panose="020B0604020202020204" pitchFamily="34" charset="0"/>
              </a:rPr>
              <a:t>What can we learn from this situation?</a:t>
            </a:r>
          </a:p>
          <a:p>
            <a:pPr lvl="1" eaLnBrk="1" hangingPunct="1"/>
            <a:r>
              <a:rPr lang="en-US" altLang="en-US">
                <a:latin typeface="Arial" panose="020B0604020202020204" pitchFamily="34" charset="0"/>
                <a:cs typeface="Arial" panose="020B0604020202020204" pitchFamily="34" charset="0"/>
              </a:rPr>
              <a:t>How can we teach it to others?</a:t>
            </a:r>
          </a:p>
          <a:p>
            <a:pPr eaLnBrk="1" hangingPunct="1"/>
            <a:r>
              <a:rPr lang="en-US" altLang="en-US">
                <a:latin typeface="Arial" panose="020B0604020202020204" pitchFamily="34" charset="0"/>
                <a:cs typeface="Arial" panose="020B0604020202020204" pitchFamily="34" charset="0"/>
              </a:rPr>
              <a:t>Decide on and develop a measure for evaluating the effectiveness of the intervention(s) in eliminating the root cause(s) of the negative outcome.</a:t>
            </a:r>
          </a:p>
          <a:p>
            <a:pPr eaLnBrk="1" hangingPunct="1"/>
            <a:endParaRPr lang="en-US" altLang="en-US" sz="4400">
              <a:latin typeface="Arial" panose="020B0604020202020204" pitchFamily="34" charset="0"/>
              <a:cs typeface="Arial" panose="020B0604020202020204" pitchFamily="34" charset="0"/>
            </a:endParaRPr>
          </a:p>
          <a:p>
            <a:pPr eaLnBrk="1" hangingPunct="1"/>
            <a:endParaRPr lang="en-US" altLang="en-US" sz="4400">
              <a:latin typeface="Arial" panose="020B0604020202020204" pitchFamily="34" charset="0"/>
              <a:cs typeface="Arial" panose="020B0604020202020204" pitchFamily="34" charset="0"/>
            </a:endParaRPr>
          </a:p>
          <a:p>
            <a:pPr eaLnBrk="1" hangingPunct="1"/>
            <a:endParaRPr lang="en-US" altLang="en-US" sz="1700">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p:txBody>
      </p:sp>
      <p:sp>
        <p:nvSpPr>
          <p:cNvPr id="148484" name="Slide Number Placeholder 3">
            <a:extLst>
              <a:ext uri="{FF2B5EF4-FFF2-40B4-BE49-F238E27FC236}">
                <a16:creationId xmlns:a16="http://schemas.microsoft.com/office/drawing/2014/main" id="{BBED045C-C78A-274E-5C71-396CAE3FF11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D1732BD-82B6-124A-8008-902EDFCE2896}" type="slidenum">
              <a:rPr lang="en-US" altLang="en-US" smtClean="0"/>
              <a:pPr/>
              <a:t>66</a:t>
            </a:fld>
            <a:endParaRPr lang="en-US"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a:extLst>
              <a:ext uri="{FF2B5EF4-FFF2-40B4-BE49-F238E27FC236}">
                <a16:creationId xmlns:a16="http://schemas.microsoft.com/office/drawing/2014/main" id="{CC02DCB3-1D3E-81B4-3F25-47E017A2CBA7}"/>
              </a:ext>
            </a:extLst>
          </p:cNvPr>
          <p:cNvSpPr>
            <a:spLocks noGrp="1" noRot="1" noChangeAspect="1" noChangeArrowheads="1" noTextEdit="1"/>
          </p:cNvSpPr>
          <p:nvPr>
            <p:ph type="sldImg"/>
          </p:nvPr>
        </p:nvSpPr>
        <p:spPr>
          <a:ln/>
        </p:spPr>
      </p:sp>
      <p:sp>
        <p:nvSpPr>
          <p:cNvPr id="150531" name="Notes Placeholder 2">
            <a:extLst>
              <a:ext uri="{FF2B5EF4-FFF2-40B4-BE49-F238E27FC236}">
                <a16:creationId xmlns:a16="http://schemas.microsoft.com/office/drawing/2014/main" id="{C9C7334F-80E0-6A4A-7BFF-59EBBC37DBE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cs typeface="Arial" panose="020B0604020202020204" pitchFamily="34" charset="0"/>
              </a:rPr>
              <a:t>Learning objectives should: </a:t>
            </a:r>
          </a:p>
          <a:p>
            <a:pPr lvl="1" eaLnBrk="1" hangingPunct="1"/>
            <a:r>
              <a:rPr lang="en-US" altLang="en-US">
                <a:latin typeface="Arial" panose="020B0604020202020204" pitchFamily="34" charset="0"/>
                <a:cs typeface="Arial" panose="020B0604020202020204" pitchFamily="34" charset="0"/>
              </a:rPr>
              <a:t>• reflect broad conceptual knowledge and adaptive vocational and generic skills </a:t>
            </a:r>
          </a:p>
          <a:p>
            <a:pPr lvl="1" eaLnBrk="1" hangingPunct="1"/>
            <a:r>
              <a:rPr lang="en-US" altLang="en-US">
                <a:latin typeface="Arial" panose="020B0604020202020204" pitchFamily="34" charset="0"/>
                <a:cs typeface="Arial" panose="020B0604020202020204" pitchFamily="34" charset="0"/>
              </a:rPr>
              <a:t>• reflect essential knowledge, skills or attitudes; </a:t>
            </a:r>
          </a:p>
          <a:p>
            <a:pPr lvl="1" eaLnBrk="1" hangingPunct="1"/>
            <a:r>
              <a:rPr lang="en-US" altLang="en-US">
                <a:latin typeface="Arial" panose="020B0604020202020204" pitchFamily="34" charset="0"/>
                <a:cs typeface="Arial" panose="020B0604020202020204" pitchFamily="34" charset="0"/>
              </a:rPr>
              <a:t>• </a:t>
            </a:r>
            <a:r>
              <a:rPr lang="en-US" altLang="en-US" b="1">
                <a:latin typeface="Arial" panose="020B0604020202020204" pitchFamily="34" charset="0"/>
                <a:cs typeface="Arial" panose="020B0604020202020204" pitchFamily="34" charset="0"/>
              </a:rPr>
              <a:t>focus on results </a:t>
            </a:r>
            <a:r>
              <a:rPr lang="en-US" altLang="en-US">
                <a:latin typeface="Arial" panose="020B0604020202020204" pitchFamily="34" charset="0"/>
                <a:cs typeface="Arial" panose="020B0604020202020204" pitchFamily="34" charset="0"/>
              </a:rPr>
              <a:t>of the learning experiences; </a:t>
            </a:r>
          </a:p>
          <a:p>
            <a:pPr lvl="1" eaLnBrk="1" hangingPunct="1"/>
            <a:r>
              <a:rPr lang="en-US" altLang="en-US">
                <a:latin typeface="Arial" panose="020B0604020202020204" pitchFamily="34" charset="0"/>
                <a:cs typeface="Arial" panose="020B0604020202020204" pitchFamily="34" charset="0"/>
              </a:rPr>
              <a:t>• </a:t>
            </a:r>
            <a:r>
              <a:rPr lang="en-US" altLang="en-US" b="1">
                <a:latin typeface="Arial" panose="020B0604020202020204" pitchFamily="34" charset="0"/>
                <a:cs typeface="Arial" panose="020B0604020202020204" pitchFamily="34" charset="0"/>
              </a:rPr>
              <a:t>reflect the desired end </a:t>
            </a:r>
            <a:r>
              <a:rPr lang="en-US" altLang="en-US">
                <a:latin typeface="Arial" panose="020B0604020202020204" pitchFamily="34" charset="0"/>
                <a:cs typeface="Arial" panose="020B0604020202020204" pitchFamily="34" charset="0"/>
              </a:rPr>
              <a:t>of the learning experience, not the means or the process; </a:t>
            </a:r>
          </a:p>
          <a:p>
            <a:pPr lvl="1" eaLnBrk="1" hangingPunct="1"/>
            <a:r>
              <a:rPr lang="en-US" altLang="en-US">
                <a:latin typeface="Arial" panose="020B0604020202020204" pitchFamily="34" charset="0"/>
                <a:cs typeface="Arial" panose="020B0604020202020204" pitchFamily="34" charset="0"/>
              </a:rPr>
              <a:t>• represent the </a:t>
            </a:r>
            <a:r>
              <a:rPr lang="en-US" altLang="en-US" b="1">
                <a:latin typeface="Arial" panose="020B0604020202020204" pitchFamily="34" charset="0"/>
                <a:cs typeface="Arial" panose="020B0604020202020204" pitchFamily="34" charset="0"/>
              </a:rPr>
              <a:t>minimum performances that must be achieved </a:t>
            </a:r>
            <a:r>
              <a:rPr lang="en-US" altLang="en-US">
                <a:latin typeface="Arial" panose="020B0604020202020204" pitchFamily="34" charset="0"/>
                <a:cs typeface="Arial" panose="020B0604020202020204" pitchFamily="34" charset="0"/>
              </a:rPr>
              <a:t>to successfully complete a course or program; </a:t>
            </a:r>
          </a:p>
          <a:p>
            <a:pPr lvl="1" eaLnBrk="1" hangingPunct="1"/>
            <a:r>
              <a:rPr lang="en-US" altLang="en-US">
                <a:latin typeface="Arial" panose="020B0604020202020204" pitchFamily="34" charset="0"/>
                <a:cs typeface="Arial" panose="020B0604020202020204" pitchFamily="34" charset="0"/>
              </a:rPr>
              <a:t>• </a:t>
            </a:r>
            <a:r>
              <a:rPr lang="en-US" altLang="en-US" b="1">
                <a:latin typeface="Arial" panose="020B0604020202020204" pitchFamily="34" charset="0"/>
                <a:cs typeface="Arial" panose="020B0604020202020204" pitchFamily="34" charset="0"/>
              </a:rPr>
              <a:t>answer the question, "Why should a student take this course anyway?" </a:t>
            </a:r>
          </a:p>
          <a:p>
            <a:pPr lvl="1" eaLnBrk="1" hangingPunct="1"/>
            <a:endParaRPr lang="en-US" altLang="en-US" b="1">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Anatomy of Learning Objectives </a:t>
            </a:r>
          </a:p>
          <a:p>
            <a:pPr eaLnBrk="1" hangingPunct="1"/>
            <a:r>
              <a:rPr lang="en-US" altLang="en-US">
                <a:latin typeface="Arial" panose="020B0604020202020204" pitchFamily="34" charset="0"/>
                <a:cs typeface="Arial" panose="020B0604020202020204" pitchFamily="34" charset="0"/>
              </a:rPr>
              <a:t>Learning Objective statements may be broken down into three main components: </a:t>
            </a:r>
          </a:p>
          <a:p>
            <a:pPr lvl="1" eaLnBrk="1" hangingPunct="1"/>
            <a:r>
              <a:rPr lang="en-US" altLang="en-US">
                <a:latin typeface="Arial" panose="020B0604020202020204" pitchFamily="34" charset="0"/>
                <a:cs typeface="Arial" panose="020B0604020202020204" pitchFamily="34" charset="0"/>
              </a:rPr>
              <a:t>1. an action word that identifies the performance to be demonstrated; </a:t>
            </a:r>
          </a:p>
          <a:p>
            <a:pPr lvl="1" eaLnBrk="1" hangingPunct="1"/>
            <a:r>
              <a:rPr lang="en-US" altLang="en-US">
                <a:latin typeface="Arial" panose="020B0604020202020204" pitchFamily="34" charset="0"/>
                <a:cs typeface="Arial" panose="020B0604020202020204" pitchFamily="34" charset="0"/>
              </a:rPr>
              <a:t>2. a learning statement that specifies what learning will be demonstrated in the performance; </a:t>
            </a:r>
          </a:p>
          <a:p>
            <a:pPr lvl="1" eaLnBrk="1" hangingPunct="1"/>
            <a:r>
              <a:rPr lang="en-US" altLang="en-US">
                <a:latin typeface="Arial" panose="020B0604020202020204" pitchFamily="34" charset="0"/>
                <a:cs typeface="Arial" panose="020B0604020202020204" pitchFamily="34" charset="0"/>
              </a:rPr>
              <a:t>3. a broad statement of the criterion or minimum standard for acceptable performance. </a:t>
            </a:r>
          </a:p>
          <a:p>
            <a:pPr lvl="1" eaLnBrk="1" hangingPunct="1"/>
            <a:endParaRPr lang="en-US" altLang="en-US">
              <a:latin typeface="Arial" panose="020B0604020202020204" pitchFamily="34" charset="0"/>
              <a:cs typeface="Arial" panose="020B0604020202020204" pitchFamily="34" charset="0"/>
            </a:endParaRPr>
          </a:p>
          <a:p>
            <a:pPr eaLnBrk="1" hangingPunct="1"/>
            <a:endParaRPr lang="en-US" altLang="en-US">
              <a:latin typeface="Arial" panose="020B0604020202020204" pitchFamily="34" charset="0"/>
              <a:cs typeface="Arial" panose="020B0604020202020204" pitchFamily="34" charset="0"/>
            </a:endParaRPr>
          </a:p>
          <a:p>
            <a:pPr eaLnBrk="1" hangingPunct="1"/>
            <a:endParaRPr lang="en-US" altLang="en-US">
              <a:latin typeface="Arial" panose="020B0604020202020204" pitchFamily="34" charset="0"/>
              <a:cs typeface="Arial" panose="020B0604020202020204" pitchFamily="34" charset="0"/>
            </a:endParaRPr>
          </a:p>
          <a:p>
            <a:pPr lvl="1" eaLnBrk="1" hangingPunct="1"/>
            <a:endParaRPr lang="en-US" altLang="en-US">
              <a:latin typeface="Arial" panose="020B0604020202020204" pitchFamily="34" charset="0"/>
              <a:cs typeface="Arial" panose="020B0604020202020204" pitchFamily="34" charset="0"/>
            </a:endParaRPr>
          </a:p>
          <a:p>
            <a:pPr lvl="1" eaLnBrk="1" hangingPunct="1"/>
            <a:endParaRPr lang="en-US" altLang="en-US" b="1">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p:txBody>
      </p:sp>
      <p:sp>
        <p:nvSpPr>
          <p:cNvPr id="150532" name="Slide Number Placeholder 3">
            <a:extLst>
              <a:ext uri="{FF2B5EF4-FFF2-40B4-BE49-F238E27FC236}">
                <a16:creationId xmlns:a16="http://schemas.microsoft.com/office/drawing/2014/main" id="{98CE6245-7025-367D-5221-55DDFDA380F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411FA1E-C8D3-7A4F-B1F9-FA0D0FF2AF0B}" type="slidenum">
              <a:rPr lang="en-US" altLang="en-US" smtClean="0"/>
              <a:pPr/>
              <a:t>67</a:t>
            </a:fld>
            <a:endParaRPr lang="en-US"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a:extLst>
              <a:ext uri="{FF2B5EF4-FFF2-40B4-BE49-F238E27FC236}">
                <a16:creationId xmlns:a16="http://schemas.microsoft.com/office/drawing/2014/main" id="{E7EA4ACF-FDAB-757A-6920-24AF964FBB0C}"/>
              </a:ext>
            </a:extLst>
          </p:cNvPr>
          <p:cNvSpPr>
            <a:spLocks noGrp="1" noRot="1" noChangeAspect="1" noChangeArrowheads="1" noTextEdit="1"/>
          </p:cNvSpPr>
          <p:nvPr>
            <p:ph type="sldImg"/>
          </p:nvPr>
        </p:nvSpPr>
        <p:spPr>
          <a:ln/>
        </p:spPr>
      </p:sp>
      <p:sp>
        <p:nvSpPr>
          <p:cNvPr id="154627" name="Notes Placeholder 2">
            <a:extLst>
              <a:ext uri="{FF2B5EF4-FFF2-40B4-BE49-F238E27FC236}">
                <a16:creationId xmlns:a16="http://schemas.microsoft.com/office/drawing/2014/main" id="{6ED14300-CE62-7437-3404-56F4BCEF8ED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altLang="en-US">
                <a:latin typeface="Arial" panose="020B0604020202020204" pitchFamily="34" charset="0"/>
                <a:cs typeface="Arial" panose="020B0604020202020204" pitchFamily="34" charset="0"/>
              </a:rPr>
              <a:t>ANTICIPATORY SET - includes the motivation and introduction of your lesson; it is the </a:t>
            </a:r>
            <a:r>
              <a:rPr lang="en-US" altLang="en-US" i="1">
                <a:latin typeface="Arial" panose="020B0604020202020204" pitchFamily="34" charset="0"/>
                <a:cs typeface="Arial" panose="020B0604020202020204" pitchFamily="34" charset="0"/>
              </a:rPr>
              <a:t>attention getter</a:t>
            </a:r>
            <a:r>
              <a:rPr lang="en-US" altLang="en-US">
                <a:latin typeface="Arial" panose="020B0604020202020204" pitchFamily="34" charset="0"/>
                <a:cs typeface="Arial" panose="020B0604020202020204" pitchFamily="34" charset="0"/>
              </a:rPr>
              <a:t> for the lesson. This gets the attention of the students and generates interest by creating a need to know.  Obviously if the students are ready to learn, you will not need to spend a great deal of time getting them interested. The anticipatory set refers to an activity to focus the students' attention, provide a brief practice and/or develop a readiness for the instruction that will follow. It should relate to some previous learning. If successful, the anticipatory set should help the student get mentally or physically ready for the lesson.</a:t>
            </a:r>
          </a:p>
          <a:p>
            <a:pPr eaLnBrk="1" hangingPunct="1">
              <a:lnSpc>
                <a:spcPct val="90000"/>
              </a:lnSpc>
            </a:pPr>
            <a:endParaRPr lang="en-US" altLang="en-US">
              <a:latin typeface="Arial" panose="020B0604020202020204" pitchFamily="34" charset="0"/>
              <a:cs typeface="Arial" panose="020B0604020202020204" pitchFamily="34" charset="0"/>
            </a:endParaRPr>
          </a:p>
          <a:p>
            <a:pPr eaLnBrk="1" hangingPunct="1">
              <a:lnSpc>
                <a:spcPct val="90000"/>
              </a:lnSpc>
            </a:pPr>
            <a:r>
              <a:rPr lang="en-US" altLang="en-US">
                <a:latin typeface="Arial" panose="020B0604020202020204" pitchFamily="34" charset="0"/>
                <a:cs typeface="Arial" panose="020B0604020202020204" pitchFamily="34" charset="0"/>
              </a:rPr>
              <a:t>According to Beth Lewis on About.com, with the anticipatory set you:</a:t>
            </a:r>
          </a:p>
          <a:p>
            <a:pPr eaLnBrk="1" hangingPunct="1">
              <a:lnSpc>
                <a:spcPct val="90000"/>
              </a:lnSpc>
            </a:pPr>
            <a:r>
              <a:rPr lang="en-US" altLang="en-US" b="1">
                <a:latin typeface="Arial" panose="020B0604020202020204" pitchFamily="34" charset="0"/>
                <a:cs typeface="Arial" panose="020B0604020202020204" pitchFamily="34" charset="0"/>
              </a:rPr>
              <a:t>Provide continuity </a:t>
            </a:r>
            <a:r>
              <a:rPr lang="en-US" altLang="en-US">
                <a:latin typeface="Arial" panose="020B0604020202020204" pitchFamily="34" charset="0"/>
                <a:cs typeface="Arial" panose="020B0604020202020204" pitchFamily="34" charset="0"/>
              </a:rPr>
              <a:t>from previous lessons, if applicable </a:t>
            </a:r>
          </a:p>
          <a:p>
            <a:pPr eaLnBrk="1" hangingPunct="1">
              <a:lnSpc>
                <a:spcPct val="90000"/>
              </a:lnSpc>
            </a:pPr>
            <a:r>
              <a:rPr lang="en-US" altLang="en-US" b="1">
                <a:latin typeface="Arial" panose="020B0604020202020204" pitchFamily="34" charset="0"/>
                <a:cs typeface="Arial" panose="020B0604020202020204" pitchFamily="34" charset="0"/>
              </a:rPr>
              <a:t>Allude to familiar concepts and vocabulary as a reminder and refresher </a:t>
            </a:r>
          </a:p>
          <a:p>
            <a:pPr eaLnBrk="1" hangingPunct="1">
              <a:lnSpc>
                <a:spcPct val="90000"/>
              </a:lnSpc>
            </a:pPr>
            <a:r>
              <a:rPr lang="en-US" altLang="en-US">
                <a:latin typeface="Arial" panose="020B0604020202020204" pitchFamily="34" charset="0"/>
                <a:cs typeface="Arial" panose="020B0604020202020204" pitchFamily="34" charset="0"/>
              </a:rPr>
              <a:t>Tell the students</a:t>
            </a:r>
            <a:r>
              <a:rPr lang="en-US" altLang="en-US" b="1">
                <a:latin typeface="Arial" panose="020B0604020202020204" pitchFamily="34" charset="0"/>
                <a:cs typeface="Arial" panose="020B0604020202020204" pitchFamily="34" charset="0"/>
              </a:rPr>
              <a:t> briefly what the lesson will be about </a:t>
            </a:r>
          </a:p>
          <a:p>
            <a:pPr eaLnBrk="1" hangingPunct="1">
              <a:lnSpc>
                <a:spcPct val="90000"/>
              </a:lnSpc>
            </a:pPr>
            <a:r>
              <a:rPr lang="en-US" altLang="en-US">
                <a:latin typeface="Arial" panose="020B0604020202020204" pitchFamily="34" charset="0"/>
                <a:cs typeface="Arial" panose="020B0604020202020204" pitchFamily="34" charset="0"/>
              </a:rPr>
              <a:t>Gauge the students' level of collective background knowledge of the subject to help inform your instruction </a:t>
            </a:r>
          </a:p>
          <a:p>
            <a:pPr eaLnBrk="1" hangingPunct="1">
              <a:lnSpc>
                <a:spcPct val="90000"/>
              </a:lnSpc>
            </a:pPr>
            <a:r>
              <a:rPr lang="en-US" altLang="en-US" b="1">
                <a:latin typeface="Arial" panose="020B0604020202020204" pitchFamily="34" charset="0"/>
                <a:cs typeface="Arial" panose="020B0604020202020204" pitchFamily="34" charset="0"/>
              </a:rPr>
              <a:t>Activate the students' existing knowledge base </a:t>
            </a:r>
          </a:p>
          <a:p>
            <a:pPr eaLnBrk="1" hangingPunct="1">
              <a:lnSpc>
                <a:spcPct val="90000"/>
              </a:lnSpc>
            </a:pPr>
            <a:r>
              <a:rPr lang="en-US" altLang="en-US" b="1">
                <a:latin typeface="Arial" panose="020B0604020202020204" pitchFamily="34" charset="0"/>
                <a:cs typeface="Arial" panose="020B0604020202020204" pitchFamily="34" charset="0"/>
              </a:rPr>
              <a:t>Whet the class's appetite for the subject at hand </a:t>
            </a:r>
          </a:p>
          <a:p>
            <a:pPr eaLnBrk="1" hangingPunct="1">
              <a:lnSpc>
                <a:spcPct val="90000"/>
              </a:lnSpc>
            </a:pPr>
            <a:r>
              <a:rPr lang="en-US" altLang="en-US">
                <a:latin typeface="Arial" panose="020B0604020202020204" pitchFamily="34" charset="0"/>
                <a:cs typeface="Arial" panose="020B0604020202020204" pitchFamily="34" charset="0"/>
              </a:rPr>
              <a:t>Briefly expose the students to the lesson's objectives and how you will get them to the end result </a:t>
            </a:r>
          </a:p>
          <a:p>
            <a:pPr eaLnBrk="1" hangingPunct="1">
              <a:lnSpc>
                <a:spcPct val="90000"/>
              </a:lnSpc>
            </a:pPr>
            <a:r>
              <a:rPr lang="en-US" altLang="en-US" b="1">
                <a:latin typeface="Arial" panose="020B0604020202020204" pitchFamily="34" charset="0"/>
                <a:cs typeface="Arial" panose="020B0604020202020204" pitchFamily="34" charset="0"/>
              </a:rPr>
              <a:t>ASK Yourself These QUESTIONS:</a:t>
            </a:r>
          </a:p>
          <a:p>
            <a:pPr eaLnBrk="1" hangingPunct="1"/>
            <a:r>
              <a:rPr lang="en-US" altLang="en-US">
                <a:latin typeface="Arial" panose="020B0604020202020204" pitchFamily="34" charset="0"/>
                <a:cs typeface="Arial" panose="020B0604020202020204" pitchFamily="34" charset="0"/>
              </a:rPr>
              <a:t>How can I involve as many as students as possible, piquing their interests for the subject matter to come? </a:t>
            </a:r>
          </a:p>
          <a:p>
            <a:pPr eaLnBrk="1" hangingPunct="1"/>
            <a:r>
              <a:rPr lang="en-US" altLang="en-US">
                <a:latin typeface="Arial" panose="020B0604020202020204" pitchFamily="34" charset="0"/>
                <a:cs typeface="Arial" panose="020B0604020202020204" pitchFamily="34" charset="0"/>
              </a:rPr>
              <a:t>How should I inform my students of the lesson's context and objective, in language appropriate to the audience’s level of skill/education? </a:t>
            </a:r>
          </a:p>
          <a:p>
            <a:pPr eaLnBrk="1" hangingPunct="1"/>
            <a:r>
              <a:rPr lang="en-US" altLang="en-US">
                <a:latin typeface="Arial" panose="020B0604020202020204" pitchFamily="34" charset="0"/>
                <a:cs typeface="Arial" panose="020B0604020202020204" pitchFamily="34" charset="0"/>
              </a:rPr>
              <a:t>What do the students need to know before they can delve into the lesson plan itself and direct instruction? </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Anticipatory Sets are more than just words and discussion with your students. </a:t>
            </a:r>
            <a:r>
              <a:rPr lang="en-US" altLang="en-US" b="1">
                <a:latin typeface="Arial" panose="020B0604020202020204" pitchFamily="34" charset="0"/>
                <a:cs typeface="Arial" panose="020B0604020202020204" pitchFamily="34" charset="0"/>
              </a:rPr>
              <a:t>You can also engage in a brief activity or question-and-answer session to start the lesson plan off in a participatory and active manner. </a:t>
            </a:r>
          </a:p>
          <a:p>
            <a:pPr eaLnBrk="1" hangingPunct="1">
              <a:lnSpc>
                <a:spcPct val="90000"/>
              </a:lnSpc>
            </a:pPr>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p:txBody>
      </p:sp>
      <p:sp>
        <p:nvSpPr>
          <p:cNvPr id="154628" name="Slide Number Placeholder 3">
            <a:extLst>
              <a:ext uri="{FF2B5EF4-FFF2-40B4-BE49-F238E27FC236}">
                <a16:creationId xmlns:a16="http://schemas.microsoft.com/office/drawing/2014/main" id="{0A358245-716D-ECE9-B643-6EF3859938F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F919E47-EC3F-AE4B-B0C1-B127BAA2BB0F}" type="slidenum">
              <a:rPr lang="en-US" altLang="en-US" smtClean="0"/>
              <a:pPr/>
              <a:t>68</a:t>
            </a:fld>
            <a:endParaRPr lang="en-US"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a:extLst>
              <a:ext uri="{FF2B5EF4-FFF2-40B4-BE49-F238E27FC236}">
                <a16:creationId xmlns:a16="http://schemas.microsoft.com/office/drawing/2014/main" id="{A074465E-CABB-C6BA-3E14-FFB4C787C8D2}"/>
              </a:ext>
            </a:extLst>
          </p:cNvPr>
          <p:cNvSpPr>
            <a:spLocks noGrp="1" noRot="1" noChangeAspect="1" noChangeArrowheads="1" noTextEdit="1"/>
          </p:cNvSpPr>
          <p:nvPr>
            <p:ph type="sldImg"/>
          </p:nvPr>
        </p:nvSpPr>
        <p:spPr>
          <a:ln/>
        </p:spPr>
      </p:sp>
      <p:sp>
        <p:nvSpPr>
          <p:cNvPr id="158723" name="Notes Placeholder 2">
            <a:extLst>
              <a:ext uri="{FF2B5EF4-FFF2-40B4-BE49-F238E27FC236}">
                <a16:creationId xmlns:a16="http://schemas.microsoft.com/office/drawing/2014/main" id="{AF8E5476-68D4-2976-6F7E-AF4E2D1C861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US" altLang="en-US" b="1">
                <a:latin typeface="Arial" panose="020B0604020202020204" pitchFamily="34" charset="0"/>
                <a:cs typeface="Arial" panose="020B0604020202020204" pitchFamily="34" charset="0"/>
              </a:rPr>
              <a:t>Achieving a climate for learning can be accomplished by</a:t>
            </a:r>
            <a:r>
              <a:rPr lang="en-US" altLang="en-US">
                <a:latin typeface="Arial" panose="020B0604020202020204" pitchFamily="34" charset="0"/>
                <a:cs typeface="Arial" panose="020B0604020202020204" pitchFamily="34" charset="0"/>
              </a:rPr>
              <a:t>:</a:t>
            </a:r>
          </a:p>
          <a:p>
            <a:pPr eaLnBrk="1" hangingPunct="1">
              <a:lnSpc>
                <a:spcPct val="80000"/>
              </a:lnSpc>
            </a:pPr>
            <a:r>
              <a:rPr lang="en-US" altLang="en-US">
                <a:latin typeface="Arial" panose="020B0604020202020204" pitchFamily="34" charset="0"/>
                <a:cs typeface="Arial" panose="020B0604020202020204" pitchFamily="34" charset="0"/>
              </a:rPr>
              <a:t>Breaking the class into small groups.---Keep people moving around from group to group/person to person.</a:t>
            </a:r>
          </a:p>
          <a:p>
            <a:pPr eaLnBrk="1" hangingPunct="1">
              <a:lnSpc>
                <a:spcPct val="80000"/>
              </a:lnSpc>
            </a:pPr>
            <a:r>
              <a:rPr lang="en-US" altLang="en-US">
                <a:latin typeface="Arial" panose="020B0604020202020204" pitchFamily="34" charset="0"/>
                <a:cs typeface="Arial" panose="020B0604020202020204" pitchFamily="34" charset="0"/>
              </a:rPr>
              <a:t>Have activities and projects outside the classroom for group participation.---Developing teams.---Peer tutoring.</a:t>
            </a:r>
          </a:p>
          <a:p>
            <a:r>
              <a:rPr lang="en-US" altLang="en-US">
                <a:latin typeface="Arial" panose="020B0604020202020204" pitchFamily="34" charset="0"/>
                <a:cs typeface="Arial" panose="020B0604020202020204" pitchFamily="34" charset="0"/>
              </a:rPr>
              <a:t>Encouraging the learners to study together.---Encouraging the learners to answer each other's questions instead of answering them yourself.---Have learners teach all or part of a lesson.---Be a model by asking questions and displaying good listening behaviors.---Remember adult learners learn from each other.  Encourage that behavior</a:t>
            </a:r>
          </a:p>
          <a:p>
            <a:r>
              <a:rPr lang="en-US" altLang="en-US">
                <a:latin typeface="Arial" panose="020B0604020202020204" pitchFamily="34" charset="0"/>
                <a:cs typeface="Arial" panose="020B0604020202020204" pitchFamily="34" charset="0"/>
              </a:rPr>
              <a:t>Develop critical thinking skills. --- In a CNA training or orientation class have the students work in groups and brainstorm what they may need to know about a new admission or someone returning t=from the hospital.  </a:t>
            </a:r>
          </a:p>
          <a:p>
            <a:pPr eaLnBrk="1" hangingPunct="1">
              <a:lnSpc>
                <a:spcPct val="80000"/>
              </a:lnSpc>
            </a:pPr>
            <a:endParaRPr lang="en-US" altLang="en-US">
              <a:latin typeface="Arial" panose="020B0604020202020204" pitchFamily="34" charset="0"/>
              <a:cs typeface="Arial" panose="020B0604020202020204" pitchFamily="34" charset="0"/>
            </a:endParaRPr>
          </a:p>
          <a:p>
            <a:pPr eaLnBrk="1" hangingPunct="1">
              <a:lnSpc>
                <a:spcPct val="80000"/>
              </a:lnSpc>
            </a:pPr>
            <a:r>
              <a:rPr lang="en-US" altLang="en-US">
                <a:latin typeface="Arial" panose="020B0604020202020204" pitchFamily="34" charset="0"/>
                <a:cs typeface="Arial" panose="020B0604020202020204" pitchFamily="34" charset="0"/>
              </a:rPr>
              <a:t>The learner's needs can be met by: Identifying a variety of learning opportunities for each module.</a:t>
            </a:r>
          </a:p>
          <a:p>
            <a:pPr eaLnBrk="1" hangingPunct="1">
              <a:lnSpc>
                <a:spcPct val="80000"/>
              </a:lnSpc>
            </a:pPr>
            <a:r>
              <a:rPr lang="en-US" altLang="en-US">
                <a:latin typeface="Arial" panose="020B0604020202020204" pitchFamily="34" charset="0"/>
                <a:cs typeface="Arial" panose="020B0604020202020204" pitchFamily="34" charset="0"/>
              </a:rPr>
              <a:t>Utilizing multimedia presentations that engage the learners (see, hear, and do or visual, auditory, kinesthetic/tactile).---Change the media or delivery method frequently.</a:t>
            </a:r>
          </a:p>
          <a:p>
            <a:pPr eaLnBrk="1" hangingPunct="1">
              <a:lnSpc>
                <a:spcPct val="80000"/>
              </a:lnSpc>
            </a:pPr>
            <a:r>
              <a:rPr lang="en-US" altLang="en-US">
                <a:latin typeface="Arial" panose="020B0604020202020204" pitchFamily="34" charset="0"/>
                <a:cs typeface="Arial" panose="020B0604020202020204" pitchFamily="34" charset="0"/>
              </a:rPr>
              <a:t>Provide outside of the classroom activities (fieldtrips). Are there ever field trips in the home??? Sure – my trip to laundry at B.</a:t>
            </a:r>
          </a:p>
          <a:p>
            <a:pPr eaLnBrk="1" hangingPunct="1">
              <a:lnSpc>
                <a:spcPct val="80000"/>
              </a:lnSpc>
            </a:pPr>
            <a:r>
              <a:rPr lang="en-US" altLang="en-US">
                <a:latin typeface="Arial" panose="020B0604020202020204" pitchFamily="34" charset="0"/>
                <a:cs typeface="Arial" panose="020B0604020202020204" pitchFamily="34" charset="0"/>
              </a:rPr>
              <a:t>Give the learners a problem to solve that has multiple solutions.</a:t>
            </a:r>
          </a:p>
          <a:p>
            <a:pPr eaLnBrk="1" hangingPunct="1">
              <a:lnSpc>
                <a:spcPct val="80000"/>
              </a:lnSpc>
            </a:pPr>
            <a:r>
              <a:rPr lang="en-US" altLang="en-US">
                <a:latin typeface="Arial" panose="020B0604020202020204" pitchFamily="34" charset="0"/>
                <a:cs typeface="Arial" panose="020B0604020202020204" pitchFamily="34" charset="0"/>
              </a:rPr>
              <a:t>Use real life case studies in class, to promote the job sharing and the team work abilities, framed in a learning in action modality.</a:t>
            </a:r>
          </a:p>
          <a:p>
            <a:pPr eaLnBrk="1" hangingPunct="1">
              <a:lnSpc>
                <a:spcPct val="80000"/>
              </a:lnSpc>
            </a:pPr>
            <a:endParaRPr lang="en-US" altLang="en-US">
              <a:latin typeface="Arial" panose="020B0604020202020204" pitchFamily="34" charset="0"/>
              <a:cs typeface="Arial" panose="020B0604020202020204" pitchFamily="34" charset="0"/>
            </a:endParaRPr>
          </a:p>
          <a:p>
            <a:pPr eaLnBrk="1" hangingPunct="1">
              <a:lnSpc>
                <a:spcPct val="80000"/>
              </a:lnSpc>
            </a:pPr>
            <a:r>
              <a:rPr lang="en-US" altLang="en-US">
                <a:latin typeface="Arial" panose="020B0604020202020204" pitchFamily="34" charset="0"/>
                <a:cs typeface="Arial" panose="020B0604020202020204" pitchFamily="34" charset="0"/>
              </a:rPr>
              <a:t>Let’s spend about five minutes discussing with each other all of the different strategies you might use for education and resource finding for materials. Many of these have been discussed and/or demonstrated but as you prepare to create your educational session, it will be great to have them fresh in your minds.</a:t>
            </a:r>
          </a:p>
          <a:p>
            <a:pPr eaLnBrk="1" hangingPunct="1">
              <a:lnSpc>
                <a:spcPct val="80000"/>
              </a:lnSpc>
            </a:pPr>
            <a:endParaRPr lang="en-US" altLang="en-US">
              <a:latin typeface="Arial" panose="020B0604020202020204" pitchFamily="34" charset="0"/>
              <a:cs typeface="Arial" panose="020B0604020202020204" pitchFamily="34" charset="0"/>
            </a:endParaRPr>
          </a:p>
          <a:p>
            <a:pPr eaLnBrk="1" hangingPunct="1">
              <a:lnSpc>
                <a:spcPct val="80000"/>
              </a:lnSpc>
            </a:pPr>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p:txBody>
      </p:sp>
      <p:sp>
        <p:nvSpPr>
          <p:cNvPr id="158724" name="Slide Number Placeholder 3">
            <a:extLst>
              <a:ext uri="{FF2B5EF4-FFF2-40B4-BE49-F238E27FC236}">
                <a16:creationId xmlns:a16="http://schemas.microsoft.com/office/drawing/2014/main" id="{EE55BCFB-89FA-D7ED-F8A8-2521400F05F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F9211D4-9EDD-A645-8D00-66DB208BA91F}" type="slidenum">
              <a:rPr lang="en-US" altLang="en-US" smtClean="0"/>
              <a:pPr/>
              <a:t>69</a:t>
            </a:fld>
            <a:endParaRPr lang="en-US"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a:extLst>
              <a:ext uri="{FF2B5EF4-FFF2-40B4-BE49-F238E27FC236}">
                <a16:creationId xmlns:a16="http://schemas.microsoft.com/office/drawing/2014/main" id="{15DB3431-F03E-C099-EF3B-6DFFF014D0A8}"/>
              </a:ext>
            </a:extLst>
          </p:cNvPr>
          <p:cNvSpPr>
            <a:spLocks noGrp="1" noRot="1" noChangeAspect="1" noChangeArrowheads="1" noTextEdit="1"/>
          </p:cNvSpPr>
          <p:nvPr>
            <p:ph type="sldImg"/>
          </p:nvPr>
        </p:nvSpPr>
        <p:spPr>
          <a:ln/>
        </p:spPr>
      </p:sp>
      <p:sp>
        <p:nvSpPr>
          <p:cNvPr id="160771" name="Notes Placeholder 2">
            <a:extLst>
              <a:ext uri="{FF2B5EF4-FFF2-40B4-BE49-F238E27FC236}">
                <a16:creationId xmlns:a16="http://schemas.microsoft.com/office/drawing/2014/main" id="{C52A450D-A22D-9364-3ABE-CFF858F1F22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cs typeface="Arial" panose="020B0604020202020204" pitchFamily="34" charset="0"/>
              </a:rPr>
              <a:t>Personality influences learning. Learners have varying degrees of self-confidence and differ in the clarity of their personal goals and expectations for success and failure.</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Learning does not occur in a vacuum. Learners discover and construct meaning from information and experience based on their unique perceptions, thoughts and feelings.</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b="1">
                <a:latin typeface="Arial" panose="020B0604020202020204" pitchFamily="34" charset="0"/>
                <a:cs typeface="Arial" panose="020B0604020202020204" pitchFamily="34" charset="0"/>
              </a:rPr>
              <a:t>The climate of learning must be collaborative </a:t>
            </a:r>
            <a:r>
              <a:rPr lang="en-US" altLang="en-US">
                <a:latin typeface="Arial" panose="020B0604020202020204" pitchFamily="34" charset="0"/>
                <a:cs typeface="Arial" panose="020B0604020202020204" pitchFamily="34" charset="0"/>
              </a:rPr>
              <a:t>(instructor-to-learner and learner-to-learner) as opposed to authority-oriented. Working with others, and sharing ideas, increases learning and understanding.</a:t>
            </a:r>
          </a:p>
          <a:p>
            <a:pPr eaLnBrk="1" hangingPunct="1"/>
            <a:r>
              <a:rPr lang="en-US" altLang="en-US">
                <a:latin typeface="Arial" panose="020B0604020202020204" pitchFamily="34" charset="0"/>
                <a:cs typeface="Arial" panose="020B0604020202020204" pitchFamily="34" charset="0"/>
              </a:rPr>
              <a:t>A learning environment is a mutual activity between learner and instructor.</a:t>
            </a:r>
          </a:p>
          <a:p>
            <a:pPr eaLnBrk="1" hangingPunct="1"/>
            <a:r>
              <a:rPr lang="en-US" altLang="en-US" b="1">
                <a:latin typeface="Arial" panose="020B0604020202020204" pitchFamily="34" charset="0"/>
                <a:cs typeface="Arial" panose="020B0604020202020204" pitchFamily="34" charset="0"/>
              </a:rPr>
              <a:t>Learning is enhanced when it is more like a team effort </a:t>
            </a:r>
            <a:r>
              <a:rPr lang="en-US" altLang="en-US">
                <a:latin typeface="Arial" panose="020B0604020202020204" pitchFamily="34" charset="0"/>
                <a:cs typeface="Arial" panose="020B0604020202020204" pitchFamily="34" charset="0"/>
              </a:rPr>
              <a:t>than a solo race. Sharing one’s ideas and responding to others’ improves thinking and deepens understanding. (Chickering &amp; Gamson 1997)</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Discuss outside stresses – education history (both formal and at work)</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Knowledge base of audience.</a:t>
            </a:r>
          </a:p>
          <a:p>
            <a:pPr eaLnBrk="1" hangingPunct="1"/>
            <a:r>
              <a:rPr lang="en-US" altLang="en-US">
                <a:latin typeface="Arial" panose="020B0604020202020204" pitchFamily="34" charset="0"/>
                <a:cs typeface="Arial" panose="020B0604020202020204" pitchFamily="34" charset="0"/>
              </a:rPr>
              <a:t>– </a:t>
            </a:r>
            <a:r>
              <a:rPr lang="en-US" altLang="en-US" b="1">
                <a:latin typeface="Arial" panose="020B0604020202020204" pitchFamily="34" charset="0"/>
                <a:cs typeface="Arial" panose="020B0604020202020204" pitchFamily="34" charset="0"/>
              </a:rPr>
              <a:t>Does the audience have any knowledge about the subjects for which they will receive training</a:t>
            </a:r>
            <a:r>
              <a:rPr lang="en-US" altLang="en-US">
                <a:latin typeface="Arial" panose="020B0604020202020204" pitchFamily="34" charset="0"/>
                <a:cs typeface="Arial" panose="020B0604020202020204" pitchFamily="34" charset="0"/>
              </a:rPr>
              <a:t>? If so, what is the general level of knowledge?</a:t>
            </a:r>
          </a:p>
          <a:p>
            <a:pPr eaLnBrk="1" hangingPunct="1"/>
            <a:r>
              <a:rPr lang="en-US" altLang="en-US">
                <a:latin typeface="Arial" panose="020B0604020202020204" pitchFamily="34" charset="0"/>
                <a:cs typeface="Arial" panose="020B0604020202020204" pitchFamily="34" charset="0"/>
              </a:rPr>
              <a:t>– Is there a “learning curve” among audience participants? (This can work to the presenter’s advantage, allowing him/her to utilize the knowledge and experiences of more advanced students to facilitate the learning experience.)</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Expectations of the audience/students</a:t>
            </a:r>
          </a:p>
          <a:p>
            <a:pPr eaLnBrk="1" hangingPunct="1"/>
            <a:r>
              <a:rPr lang="en-US" altLang="en-US">
                <a:latin typeface="Arial" panose="020B0604020202020204" pitchFamily="34" charset="0"/>
                <a:cs typeface="Arial" panose="020B0604020202020204" pitchFamily="34" charset="0"/>
              </a:rPr>
              <a:t>– As a result of the training experience, what do the participants hope to gain?</a:t>
            </a:r>
          </a:p>
          <a:p>
            <a:pPr eaLnBrk="1" hangingPunct="1"/>
            <a:r>
              <a:rPr lang="en-US" altLang="en-US">
                <a:latin typeface="Arial" panose="020B0604020202020204" pitchFamily="34" charset="0"/>
                <a:cs typeface="Arial" panose="020B0604020202020204" pitchFamily="34" charset="0"/>
              </a:rPr>
              <a:t>– Can these expectations be matched to the learning goals and objectives in the lesson plan?</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Learning styles and barriers have already been discussed</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a:latin typeface="Arial" panose="020B0604020202020204" pitchFamily="34" charset="0"/>
                <a:cs typeface="Arial" panose="020B0604020202020204" pitchFamily="34" charset="0"/>
              </a:rPr>
              <a:t>Let’s talk about what makes a comfortable learning environment. </a:t>
            </a:r>
          </a:p>
          <a:p>
            <a:pPr eaLnBrk="1" hangingPunct="1"/>
            <a:endParaRPr lang="en-US" altLang="en-US">
              <a:latin typeface="Arial" panose="020B0604020202020204" pitchFamily="34" charset="0"/>
              <a:cs typeface="Arial" panose="020B0604020202020204" pitchFamily="34" charset="0"/>
            </a:endParaRPr>
          </a:p>
          <a:p>
            <a:pPr eaLnBrk="1" hangingPunct="1"/>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p:txBody>
      </p:sp>
      <p:sp>
        <p:nvSpPr>
          <p:cNvPr id="160772" name="Slide Number Placeholder 3">
            <a:extLst>
              <a:ext uri="{FF2B5EF4-FFF2-40B4-BE49-F238E27FC236}">
                <a16:creationId xmlns:a16="http://schemas.microsoft.com/office/drawing/2014/main" id="{026E1497-6FB9-7FA0-8F32-8BA4002854F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7BDC533-0317-F948-80F6-473C1411B9A3}" type="slidenum">
              <a:rPr lang="en-US" altLang="en-US" smtClean="0"/>
              <a:pPr/>
              <a:t>70</a:t>
            </a:fld>
            <a:endParaRPr lang="en-US"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Image Placeholder 1">
            <a:extLst>
              <a:ext uri="{FF2B5EF4-FFF2-40B4-BE49-F238E27FC236}">
                <a16:creationId xmlns:a16="http://schemas.microsoft.com/office/drawing/2014/main" id="{EBFDAF02-C91E-41F3-ADDE-D4C073F49E0D}"/>
              </a:ext>
            </a:extLst>
          </p:cNvPr>
          <p:cNvSpPr>
            <a:spLocks noGrp="1" noRot="1" noChangeAspect="1" noChangeArrowheads="1" noTextEdit="1"/>
          </p:cNvSpPr>
          <p:nvPr>
            <p:ph type="sldImg"/>
          </p:nvPr>
        </p:nvSpPr>
        <p:spPr>
          <a:ln/>
        </p:spPr>
      </p:sp>
      <p:sp>
        <p:nvSpPr>
          <p:cNvPr id="162819" name="Notes Placeholder 2">
            <a:extLst>
              <a:ext uri="{FF2B5EF4-FFF2-40B4-BE49-F238E27FC236}">
                <a16:creationId xmlns:a16="http://schemas.microsoft.com/office/drawing/2014/main" id="{D644D570-2C08-EFAC-88E8-BD80DDE73DC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latin typeface="Arial" panose="020B0604020202020204" pitchFamily="34" charset="0"/>
                <a:cs typeface="Arial" panose="020B0604020202020204" pitchFamily="34" charset="0"/>
              </a:rPr>
              <a:t>Closure:</a:t>
            </a:r>
            <a:r>
              <a:rPr lang="en-US" altLang="en-US">
                <a:latin typeface="Arial" panose="020B0604020202020204" pitchFamily="34" charset="0"/>
                <a:cs typeface="Arial" panose="020B0604020202020204" pitchFamily="34" charset="0"/>
              </a:rPr>
              <a:t> </a:t>
            </a:r>
          </a:p>
          <a:p>
            <a:pPr eaLnBrk="1" hangingPunct="1"/>
            <a:r>
              <a:rPr lang="en-US" altLang="en-US">
                <a:latin typeface="Arial" panose="020B0604020202020204" pitchFamily="34" charset="0"/>
                <a:cs typeface="Arial" panose="020B0604020202020204" pitchFamily="34" charset="0"/>
              </a:rPr>
              <a:t>Closure is </a:t>
            </a:r>
            <a:r>
              <a:rPr lang="en-US" altLang="en-US" b="1">
                <a:latin typeface="Arial" panose="020B0604020202020204" pitchFamily="34" charset="0"/>
                <a:cs typeface="Arial" panose="020B0604020202020204" pitchFamily="34" charset="0"/>
              </a:rPr>
              <a:t>NOT a summary or recapitulation of the lesson!</a:t>
            </a:r>
            <a:r>
              <a:rPr lang="en-US" altLang="en-US">
                <a:latin typeface="Arial" panose="020B0604020202020204" pitchFamily="34" charset="0"/>
                <a:cs typeface="Arial" panose="020B0604020202020204" pitchFamily="34" charset="0"/>
              </a:rPr>
              <a:t> If a summary is necessary, at the very least let students do it.   </a:t>
            </a:r>
          </a:p>
          <a:p>
            <a:pPr eaLnBrk="1" hangingPunct="1"/>
            <a:r>
              <a:rPr lang="en-US" altLang="en-US">
                <a:latin typeface="Arial" panose="020B0604020202020204" pitchFamily="34" charset="0"/>
                <a:cs typeface="Arial" panose="020B0604020202020204" pitchFamily="34" charset="0"/>
              </a:rPr>
              <a:t>Closure is a commencement of life in light of the lesson. With closure you pass the torch to the learners, who are now the doers and teachers of the objective. </a:t>
            </a:r>
            <a:r>
              <a:rPr lang="en-US" altLang="en-US" b="1">
                <a:latin typeface="Arial" panose="020B0604020202020204" pitchFamily="34" charset="0"/>
                <a:cs typeface="Arial" panose="020B0604020202020204" pitchFamily="34" charset="0"/>
              </a:rPr>
              <a:t> </a:t>
            </a:r>
            <a:r>
              <a:rPr lang="en-US" altLang="en-US">
                <a:latin typeface="Arial" panose="020B0604020202020204" pitchFamily="34" charset="0"/>
                <a:cs typeface="Arial" panose="020B0604020202020204" pitchFamily="34" charset="0"/>
              </a:rPr>
              <a:t> </a:t>
            </a:r>
          </a:p>
          <a:p>
            <a:pPr eaLnBrk="1" hangingPunct="1"/>
            <a:r>
              <a:rPr lang="en-US" altLang="en-US" b="1">
                <a:latin typeface="Arial" panose="020B0604020202020204" pitchFamily="34" charset="0"/>
                <a:cs typeface="Arial" panose="020B0604020202020204" pitchFamily="34" charset="0"/>
              </a:rPr>
              <a:t>Closure is not a teacher activity, but an act of the learner.</a:t>
            </a:r>
            <a:r>
              <a:rPr lang="en-US" altLang="en-US">
                <a:latin typeface="Arial" panose="020B0604020202020204" pitchFamily="34" charset="0"/>
                <a:cs typeface="Arial" panose="020B0604020202020204" pitchFamily="34" charset="0"/>
              </a:rPr>
              <a:t> Students internalize the lesson in closure; verbalize it to themselves or to each other for increased retention and to facilitate transfer.   </a:t>
            </a:r>
          </a:p>
          <a:p>
            <a:pPr eaLnBrk="1" hangingPunct="1"/>
            <a:r>
              <a:rPr lang="en-US" altLang="en-US" b="1">
                <a:latin typeface="Arial" panose="020B0604020202020204" pitchFamily="34" charset="0"/>
                <a:cs typeface="Arial" panose="020B0604020202020204" pitchFamily="34" charset="0"/>
              </a:rPr>
              <a:t>Closure refocuses students' attention on the objective</a:t>
            </a:r>
            <a:r>
              <a:rPr lang="en-US" altLang="en-US">
                <a:latin typeface="Arial" panose="020B0604020202020204" pitchFamily="34" charset="0"/>
                <a:cs typeface="Arial" panose="020B0604020202020204" pitchFamily="34" charset="0"/>
              </a:rPr>
              <a:t>. Answering a question related to the objective, or performing an activity that confirms mastery of the objective gives students the opportunity to recognize what they have learned.   </a:t>
            </a:r>
          </a:p>
          <a:p>
            <a:pPr eaLnBrk="1" hangingPunct="1"/>
            <a:r>
              <a:rPr lang="en-US" altLang="en-US" b="1">
                <a:latin typeface="Arial" panose="020B0604020202020204" pitchFamily="34" charset="0"/>
                <a:cs typeface="Arial" panose="020B0604020202020204" pitchFamily="34" charset="0"/>
              </a:rPr>
              <a:t>Closure is like looking back upon the trail so that one knows which way one has come. </a:t>
            </a:r>
            <a:r>
              <a:rPr lang="en-US" altLang="en-US">
                <a:latin typeface="Arial" panose="020B0604020202020204" pitchFamily="34" charset="0"/>
                <a:cs typeface="Arial" panose="020B0604020202020204" pitchFamily="34" charset="0"/>
              </a:rPr>
              <a:t>The lesson may have made perfect sense as long as the teacher was leading the class; </a:t>
            </a:r>
            <a:r>
              <a:rPr lang="en-US" altLang="en-US" b="1">
                <a:latin typeface="Arial" panose="020B0604020202020204" pitchFamily="34" charset="0"/>
                <a:cs typeface="Arial" panose="020B0604020202020204" pitchFamily="34" charset="0"/>
              </a:rPr>
              <a:t>closure is necessary to ensure that the learners have become future teachers, able to lead other learners along the same trail</a:t>
            </a:r>
            <a:r>
              <a:rPr lang="en-US" altLang="en-US">
                <a:latin typeface="Arial" panose="020B0604020202020204" pitchFamily="34" charset="0"/>
                <a:cs typeface="Arial" panose="020B0604020202020204" pitchFamily="34" charset="0"/>
              </a:rPr>
              <a:t>. </a:t>
            </a:r>
          </a:p>
          <a:p>
            <a:pPr eaLnBrk="1" hangingPunct="1"/>
            <a:r>
              <a:rPr lang="en-US" altLang="en-US">
                <a:latin typeface="Arial" panose="020B0604020202020204" pitchFamily="34" charset="0"/>
                <a:cs typeface="Arial" panose="020B0604020202020204" pitchFamily="34" charset="0"/>
              </a:rPr>
              <a:t>Source: http://www2.okbu.edu/academics/natsci/ed/398/set.htm</a:t>
            </a:r>
          </a:p>
          <a:p>
            <a:pPr eaLnBrk="1" hangingPunct="1"/>
            <a:endParaRPr lang="en-US" altLang="en-US">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p:txBody>
      </p:sp>
      <p:sp>
        <p:nvSpPr>
          <p:cNvPr id="162820" name="Slide Number Placeholder 3">
            <a:extLst>
              <a:ext uri="{FF2B5EF4-FFF2-40B4-BE49-F238E27FC236}">
                <a16:creationId xmlns:a16="http://schemas.microsoft.com/office/drawing/2014/main" id="{0C0009F8-6ACB-732F-CD22-13C295FC3C2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96DDB08-9ECF-AE4B-B456-D3130CFB7CD3}" type="slidenum">
              <a:rPr lang="en-US" altLang="en-US" smtClean="0"/>
              <a:pPr/>
              <a:t>71</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F8DFEB2E-11CD-FC09-6C0B-EBCBB36BBFC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0275E8C-4829-D141-9034-3A468CCF8E71}" type="slidenum">
              <a:rPr lang="en-US" altLang="en-US" smtClean="0"/>
              <a:pPr>
                <a:spcBef>
                  <a:spcPct val="0"/>
                </a:spcBef>
              </a:pPr>
              <a:t>7</a:t>
            </a:fld>
            <a:endParaRPr lang="en-US" altLang="en-US"/>
          </a:p>
        </p:txBody>
      </p:sp>
      <p:sp>
        <p:nvSpPr>
          <p:cNvPr id="29699" name="Rectangle 2">
            <a:extLst>
              <a:ext uri="{FF2B5EF4-FFF2-40B4-BE49-F238E27FC236}">
                <a16:creationId xmlns:a16="http://schemas.microsoft.com/office/drawing/2014/main" id="{950EC742-8630-277D-2E11-7B26BED9343C}"/>
              </a:ext>
            </a:extLst>
          </p:cNvPr>
          <p:cNvSpPr>
            <a:spLocks noRot="1" noChangeArrowheads="1" noTextEdit="1"/>
          </p:cNvSpPr>
          <p:nvPr>
            <p:ph type="sldImg"/>
          </p:nvPr>
        </p:nvSpPr>
        <p:spPr>
          <a:ln/>
        </p:spPr>
      </p:sp>
      <p:sp>
        <p:nvSpPr>
          <p:cNvPr id="29700" name="Rectangle 3">
            <a:extLst>
              <a:ext uri="{FF2B5EF4-FFF2-40B4-BE49-F238E27FC236}">
                <a16:creationId xmlns:a16="http://schemas.microsoft.com/office/drawing/2014/main" id="{8DD021B4-6B9B-F6BC-39BB-3AA072E579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altLang="en-US" sz="1000">
                <a:latin typeface="Arial" panose="020B0604020202020204" pitchFamily="34" charset="0"/>
                <a:cs typeface="Arial" panose="020B0604020202020204" pitchFamily="34" charset="0"/>
              </a:rPr>
              <a:t>Adults have accumulated a foundation of </a:t>
            </a:r>
            <a:r>
              <a:rPr lang="en-US" altLang="en-US" sz="1000" i="1">
                <a:latin typeface="Arial" panose="020B0604020202020204" pitchFamily="34" charset="0"/>
                <a:cs typeface="Arial" panose="020B0604020202020204" pitchFamily="34" charset="0"/>
              </a:rPr>
              <a:t>life experiences</a:t>
            </a:r>
            <a:r>
              <a:rPr lang="en-US" altLang="en-US" sz="1000">
                <a:latin typeface="Arial" panose="020B0604020202020204" pitchFamily="34" charset="0"/>
                <a:cs typeface="Arial" panose="020B0604020202020204" pitchFamily="34" charset="0"/>
              </a:rPr>
              <a:t> and </a:t>
            </a:r>
            <a:r>
              <a:rPr lang="en-US" altLang="en-US" sz="1000" i="1">
                <a:latin typeface="Arial" panose="020B0604020202020204" pitchFamily="34" charset="0"/>
                <a:cs typeface="Arial" panose="020B0604020202020204" pitchFamily="34" charset="0"/>
              </a:rPr>
              <a:t>knowledge</a:t>
            </a:r>
            <a:r>
              <a:rPr lang="en-US" altLang="en-US" sz="1000">
                <a:latin typeface="Arial" panose="020B0604020202020204" pitchFamily="34" charset="0"/>
                <a:cs typeface="Arial" panose="020B0604020202020204" pitchFamily="34" charset="0"/>
              </a:rPr>
              <a:t> that may include work-related activities, family responsibilities, and previous education. They </a:t>
            </a:r>
            <a:r>
              <a:rPr lang="en-US" altLang="en-US" sz="1000" b="1">
                <a:latin typeface="Arial" panose="020B0604020202020204" pitchFamily="34" charset="0"/>
                <a:cs typeface="Arial" panose="020B0604020202020204" pitchFamily="34" charset="0"/>
              </a:rPr>
              <a:t>need to connect learning to this knowledge/experience base</a:t>
            </a:r>
            <a:r>
              <a:rPr lang="en-US" altLang="en-US" sz="1000">
                <a:latin typeface="Arial" panose="020B0604020202020204" pitchFamily="34" charset="0"/>
                <a:cs typeface="Arial" panose="020B0604020202020204" pitchFamily="34" charset="0"/>
              </a:rPr>
              <a:t>. To help them do so, they should draw out participants' experience and knowledge which is relevant to the topic. They must relate theories and concepts to the participants and recognize the value of experience in learning. </a:t>
            </a:r>
          </a:p>
          <a:p>
            <a:pPr eaLnBrk="1" hangingPunct="1">
              <a:lnSpc>
                <a:spcPct val="90000"/>
              </a:lnSpc>
            </a:pPr>
            <a:endParaRPr lang="en-US" altLang="en-US" sz="1000">
              <a:latin typeface="Arial" panose="020B0604020202020204" pitchFamily="34" charset="0"/>
              <a:cs typeface="Arial" panose="020B0604020202020204" pitchFamily="34" charset="0"/>
            </a:endParaRPr>
          </a:p>
          <a:p>
            <a:pPr eaLnBrk="1" hangingPunct="1">
              <a:lnSpc>
                <a:spcPct val="90000"/>
              </a:lnSpc>
            </a:pPr>
            <a:r>
              <a:rPr lang="en-US" altLang="en-US" sz="1000" b="1">
                <a:latin typeface="Arial" panose="020B0604020202020204" pitchFamily="34" charset="0"/>
                <a:cs typeface="Arial" panose="020B0604020202020204" pitchFamily="34" charset="0"/>
              </a:rPr>
              <a:t>As an educator you should know important medical backgrounds about your students:  Had a student once who when she was under stress she  would have a seizure…  Is this something you should need to know about your students?  </a:t>
            </a:r>
          </a:p>
          <a:p>
            <a:pPr eaLnBrk="1" hangingPunct="1">
              <a:lnSpc>
                <a:spcPct val="90000"/>
              </a:lnSpc>
            </a:pPr>
            <a:endParaRPr lang="en-US" altLang="en-US" sz="1000" b="1">
              <a:latin typeface="Arial" panose="020B0604020202020204" pitchFamily="34" charset="0"/>
              <a:cs typeface="Arial" panose="020B0604020202020204" pitchFamily="34" charset="0"/>
            </a:endParaRPr>
          </a:p>
          <a:p>
            <a:pPr eaLnBrk="1" hangingPunct="1">
              <a:lnSpc>
                <a:spcPct val="90000"/>
              </a:lnSpc>
            </a:pPr>
            <a:r>
              <a:rPr lang="en-US" altLang="en-US" sz="1000">
                <a:latin typeface="Arial" panose="020B0604020202020204" pitchFamily="34" charset="0"/>
                <a:cs typeface="Arial" panose="020B0604020202020204" pitchFamily="34" charset="0"/>
              </a:rPr>
              <a:t>Adults are </a:t>
            </a:r>
            <a:r>
              <a:rPr lang="en-US" altLang="en-US" sz="1000" b="1" i="1">
                <a:latin typeface="Arial" panose="020B0604020202020204" pitchFamily="34" charset="0"/>
                <a:cs typeface="Arial" panose="020B0604020202020204" pitchFamily="34" charset="0"/>
              </a:rPr>
              <a:t>goal-oriented</a:t>
            </a:r>
            <a:r>
              <a:rPr lang="en-US" altLang="en-US" sz="1000">
                <a:latin typeface="Arial" panose="020B0604020202020204" pitchFamily="34" charset="0"/>
                <a:cs typeface="Arial" panose="020B0604020202020204" pitchFamily="34" charset="0"/>
              </a:rPr>
              <a:t>.  </a:t>
            </a:r>
            <a:r>
              <a:rPr lang="en-US" altLang="en-US" sz="1000" b="1">
                <a:latin typeface="Arial" panose="020B0604020202020204" pitchFamily="34" charset="0"/>
                <a:cs typeface="Arial" panose="020B0604020202020204" pitchFamily="34" charset="0"/>
              </a:rPr>
              <a:t>WHAT DOES THIS MEAN?</a:t>
            </a:r>
          </a:p>
          <a:p>
            <a:pPr eaLnBrk="1" hangingPunct="1">
              <a:lnSpc>
                <a:spcPct val="90000"/>
              </a:lnSpc>
            </a:pPr>
            <a:r>
              <a:rPr lang="en-US" altLang="en-US" sz="1000">
                <a:latin typeface="Arial" panose="020B0604020202020204" pitchFamily="34" charset="0"/>
                <a:cs typeface="Arial" panose="020B0604020202020204" pitchFamily="34" charset="0"/>
              </a:rPr>
              <a:t>Upon enrolling in a course, they usually </a:t>
            </a:r>
            <a:r>
              <a:rPr lang="en-US" altLang="en-US" sz="1000" b="1">
                <a:latin typeface="Arial" panose="020B0604020202020204" pitchFamily="34" charset="0"/>
                <a:cs typeface="Arial" panose="020B0604020202020204" pitchFamily="34" charset="0"/>
              </a:rPr>
              <a:t>know what goal they want to attain</a:t>
            </a:r>
            <a:r>
              <a:rPr lang="en-US" altLang="en-US" sz="1000">
                <a:latin typeface="Arial" panose="020B0604020202020204" pitchFamily="34" charset="0"/>
                <a:cs typeface="Arial" panose="020B0604020202020204" pitchFamily="34" charset="0"/>
              </a:rPr>
              <a:t>.   Each of you have a goal as to why you registered for this program right?   Therefore, what is expected by your students is an educational program that is </a:t>
            </a:r>
            <a:r>
              <a:rPr lang="en-US" altLang="en-US" sz="1000" b="1">
                <a:latin typeface="Arial" panose="020B0604020202020204" pitchFamily="34" charset="0"/>
                <a:cs typeface="Arial" panose="020B0604020202020204" pitchFamily="34" charset="0"/>
              </a:rPr>
              <a:t>organized and has clearly defined elements</a:t>
            </a:r>
            <a:r>
              <a:rPr lang="en-US" altLang="en-US" sz="1000">
                <a:latin typeface="Arial" panose="020B0604020202020204" pitchFamily="34" charset="0"/>
                <a:cs typeface="Arial" panose="020B0604020202020204" pitchFamily="34" charset="0"/>
              </a:rPr>
              <a:t>.  The educators must </a:t>
            </a:r>
            <a:r>
              <a:rPr lang="en-US" altLang="en-US" sz="1000" b="1">
                <a:latin typeface="Arial" panose="020B0604020202020204" pitchFamily="34" charset="0"/>
                <a:cs typeface="Arial" panose="020B0604020202020204" pitchFamily="34" charset="0"/>
              </a:rPr>
              <a:t>show and explain to their students how this class will help them attain their goals</a:t>
            </a:r>
            <a:r>
              <a:rPr lang="en-US" altLang="en-US" sz="1000">
                <a:latin typeface="Arial" panose="020B0604020202020204" pitchFamily="34" charset="0"/>
                <a:cs typeface="Arial" panose="020B0604020202020204" pitchFamily="34" charset="0"/>
              </a:rPr>
              <a:t>. This clarification of goals and course objectives must be done early in the course.</a:t>
            </a:r>
          </a:p>
          <a:p>
            <a:pPr eaLnBrk="1" hangingPunct="1">
              <a:lnSpc>
                <a:spcPct val="90000"/>
              </a:lnSpc>
            </a:pPr>
            <a:endParaRPr lang="en-US" altLang="en-US" sz="1000" b="1">
              <a:latin typeface="Arial" panose="020B0604020202020204" pitchFamily="34" charset="0"/>
              <a:cs typeface="Arial" panose="020B0604020202020204" pitchFamily="34"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a:extLst>
              <a:ext uri="{FF2B5EF4-FFF2-40B4-BE49-F238E27FC236}">
                <a16:creationId xmlns:a16="http://schemas.microsoft.com/office/drawing/2014/main" id="{1CE13777-5A72-8539-2176-6235A925066C}"/>
              </a:ext>
            </a:extLst>
          </p:cNvPr>
          <p:cNvSpPr>
            <a:spLocks noGrp="1" noRot="1" noChangeAspect="1" noChangeArrowheads="1" noTextEdit="1"/>
          </p:cNvSpPr>
          <p:nvPr>
            <p:ph type="sldImg"/>
          </p:nvPr>
        </p:nvSpPr>
        <p:spPr>
          <a:ln/>
        </p:spPr>
      </p:sp>
      <p:sp>
        <p:nvSpPr>
          <p:cNvPr id="164867" name="Notes Placeholder 2">
            <a:extLst>
              <a:ext uri="{FF2B5EF4-FFF2-40B4-BE49-F238E27FC236}">
                <a16:creationId xmlns:a16="http://schemas.microsoft.com/office/drawing/2014/main" id="{12DF3FFB-DA5B-3C5F-0A4D-0903AE38B7E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latin typeface="Arial" panose="020B0604020202020204" pitchFamily="34" charset="0"/>
                <a:cs typeface="Arial" panose="020B0604020202020204" pitchFamily="34" charset="0"/>
              </a:rPr>
              <a:t>Post tests are obvious to measure the immediate success </a:t>
            </a:r>
            <a:r>
              <a:rPr lang="en-US" altLang="en-US">
                <a:latin typeface="Arial" panose="020B0604020202020204" pitchFamily="34" charset="0"/>
                <a:cs typeface="Arial" panose="020B0604020202020204" pitchFamily="34" charset="0"/>
              </a:rPr>
              <a:t>of the education but then the </a:t>
            </a:r>
            <a:r>
              <a:rPr lang="en-US" altLang="en-US" b="1">
                <a:latin typeface="Arial" panose="020B0604020202020204" pitchFamily="34" charset="0"/>
                <a:cs typeface="Arial" panose="020B0604020202020204" pitchFamily="34" charset="0"/>
              </a:rPr>
              <a:t>real proof is in how it turns into care and practices in your facility so do you have other ideas here?</a:t>
            </a:r>
          </a:p>
          <a:p>
            <a:pPr eaLnBrk="1" hangingPunct="1"/>
            <a:endParaRPr lang="en-US" altLang="en-US">
              <a:latin typeface="Arial" panose="020B0604020202020204" pitchFamily="34" charset="0"/>
              <a:cs typeface="Arial" panose="020B0604020202020204" pitchFamily="34" charset="0"/>
            </a:endParaRPr>
          </a:p>
          <a:p>
            <a:pPr eaLnBrk="1" hangingPunct="1"/>
            <a:r>
              <a:rPr lang="en-US" altLang="en-US" b="1">
                <a:latin typeface="Arial" panose="020B0604020202020204" pitchFamily="34" charset="0"/>
                <a:cs typeface="Arial" panose="020B0604020202020204" pitchFamily="34" charset="0"/>
              </a:rPr>
              <a:t>Rounding</a:t>
            </a:r>
            <a:r>
              <a:rPr lang="en-US" altLang="en-US">
                <a:latin typeface="Arial" panose="020B0604020202020204" pitchFamily="34" charset="0"/>
                <a:cs typeface="Arial" panose="020B0604020202020204" pitchFamily="34" charset="0"/>
              </a:rPr>
              <a:t> – watching care – </a:t>
            </a:r>
            <a:r>
              <a:rPr lang="en-US" altLang="en-US" b="1">
                <a:latin typeface="Arial" panose="020B0604020202020204" pitchFamily="34" charset="0"/>
                <a:cs typeface="Arial" panose="020B0604020202020204" pitchFamily="34" charset="0"/>
              </a:rPr>
              <a:t>drills</a:t>
            </a:r>
            <a:r>
              <a:rPr lang="en-US" altLang="en-US">
                <a:latin typeface="Arial" panose="020B0604020202020204" pitchFamily="34" charset="0"/>
                <a:cs typeface="Arial" panose="020B0604020202020204" pitchFamily="34" charset="0"/>
              </a:rPr>
              <a:t> </a:t>
            </a:r>
          </a:p>
          <a:p>
            <a:pPr eaLnBrk="1" hangingPunct="1"/>
            <a:r>
              <a:rPr lang="en-US" altLang="en-US">
                <a:latin typeface="Arial" panose="020B0604020202020204" pitchFamily="34" charset="0"/>
                <a:cs typeface="Arial" panose="020B0604020202020204" pitchFamily="34" charset="0"/>
              </a:rPr>
              <a:t>Education </a:t>
            </a:r>
            <a:r>
              <a:rPr lang="en-US" altLang="en-US" b="1">
                <a:latin typeface="Arial" panose="020B0604020202020204" pitchFamily="34" charset="0"/>
                <a:cs typeface="Arial" panose="020B0604020202020204" pitchFamily="34" charset="0"/>
              </a:rPr>
              <a:t>audits –</a:t>
            </a:r>
            <a:r>
              <a:rPr lang="en-US" altLang="en-US">
                <a:latin typeface="Arial" panose="020B0604020202020204" pitchFamily="34" charset="0"/>
                <a:cs typeface="Arial" panose="020B0604020202020204" pitchFamily="34" charset="0"/>
              </a:rPr>
              <a:t> discuss questions that we do as audits S/P survey response – using P&amp;P as a guide, ask random questions.</a:t>
            </a:r>
          </a:p>
          <a:p>
            <a:endParaRPr lang="en-US" altLang="en-US">
              <a:latin typeface="Arial" panose="020B0604020202020204" pitchFamily="34" charset="0"/>
              <a:cs typeface="Arial" panose="020B0604020202020204" pitchFamily="34" charset="0"/>
            </a:endParaRPr>
          </a:p>
        </p:txBody>
      </p:sp>
      <p:sp>
        <p:nvSpPr>
          <p:cNvPr id="164868" name="Slide Number Placeholder 3">
            <a:extLst>
              <a:ext uri="{FF2B5EF4-FFF2-40B4-BE49-F238E27FC236}">
                <a16:creationId xmlns:a16="http://schemas.microsoft.com/office/drawing/2014/main" id="{73909BD6-AC12-FBB8-52A3-02C59CEEBF2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4929385-1927-1443-878F-EEC3054CB339}" type="slidenum">
              <a:rPr lang="en-US" altLang="en-US" smtClean="0"/>
              <a:pPr/>
              <a:t>72</a:t>
            </a:fld>
            <a:endParaRPr lang="en-US"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Image Placeholder 1">
            <a:extLst>
              <a:ext uri="{FF2B5EF4-FFF2-40B4-BE49-F238E27FC236}">
                <a16:creationId xmlns:a16="http://schemas.microsoft.com/office/drawing/2014/main" id="{1A34A28F-CEC6-B9F0-2473-72A33BFE083B}"/>
              </a:ext>
            </a:extLst>
          </p:cNvPr>
          <p:cNvSpPr>
            <a:spLocks noGrp="1" noRot="1" noChangeAspect="1" noChangeArrowheads="1" noTextEdit="1"/>
          </p:cNvSpPr>
          <p:nvPr>
            <p:ph type="sldImg"/>
          </p:nvPr>
        </p:nvSpPr>
        <p:spPr>
          <a:ln/>
        </p:spPr>
      </p:sp>
      <p:sp>
        <p:nvSpPr>
          <p:cNvPr id="167939" name="Notes Placeholder 2">
            <a:extLst>
              <a:ext uri="{FF2B5EF4-FFF2-40B4-BE49-F238E27FC236}">
                <a16:creationId xmlns:a16="http://schemas.microsoft.com/office/drawing/2014/main" id="{13C90768-FA24-A70D-15D3-FDE3A268F65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Do #’s 1&amp;2 before reading the statement below.</a:t>
            </a: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Before doing the program evaluations there is a Kinesthetic activity that we need to complete together:</a:t>
            </a: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Please stand up</a:t>
            </a: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Close your eyes. Keep them closed tightly. Now open your eyes.  Make sure your eyes are open for the rest of the activity</a:t>
            </a: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Turn around 360 degrees  so that you are facing the same direction you started</a:t>
            </a:r>
          </a:p>
          <a:p>
            <a:r>
              <a:rPr lang="en-US" altLang="en-US">
                <a:latin typeface="Arial" panose="020B0604020202020204" pitchFamily="34" charset="0"/>
                <a:cs typeface="Arial" panose="020B0604020202020204" pitchFamily="34" charset="0"/>
              </a:rPr>
              <a:t> </a:t>
            </a:r>
          </a:p>
          <a:p>
            <a:r>
              <a:rPr lang="en-US" altLang="en-US">
                <a:latin typeface="Arial" panose="020B0604020202020204" pitchFamily="34" charset="0"/>
                <a:cs typeface="Arial" panose="020B0604020202020204" pitchFamily="34" charset="0"/>
              </a:rPr>
              <a:t>Raise your right hand and make a fist.  Bring it down and touch the left side of your chest three times.</a:t>
            </a: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Please lower your hand</a:t>
            </a: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Now, if anyone asks you about todays training session, you can truthfully say:</a:t>
            </a:r>
          </a:p>
          <a:p>
            <a:r>
              <a:rPr lang="en-US" altLang="en-US">
                <a:latin typeface="Arial" panose="020B0604020202020204" pitchFamily="34" charset="0"/>
                <a:cs typeface="Arial" panose="020B0604020202020204" pitchFamily="34" charset="0"/>
              </a:rPr>
              <a:t>It brought me to my feet</a:t>
            </a:r>
          </a:p>
          <a:p>
            <a:r>
              <a:rPr lang="en-US" altLang="en-US">
                <a:latin typeface="Arial" panose="020B0604020202020204" pitchFamily="34" charset="0"/>
                <a:cs typeface="Arial" panose="020B0604020202020204" pitchFamily="34" charset="0"/>
              </a:rPr>
              <a:t>It opened my eyes</a:t>
            </a:r>
          </a:p>
          <a:p>
            <a:r>
              <a:rPr lang="en-US" altLang="en-US">
                <a:latin typeface="Arial" panose="020B0604020202020204" pitchFamily="34" charset="0"/>
                <a:cs typeface="Arial" panose="020B0604020202020204" pitchFamily="34" charset="0"/>
              </a:rPr>
              <a:t>It turned me around completely, and </a:t>
            </a:r>
          </a:p>
          <a:p>
            <a:r>
              <a:rPr lang="en-US" altLang="en-US">
                <a:latin typeface="Arial" panose="020B0604020202020204" pitchFamily="34" charset="0"/>
                <a:cs typeface="Arial" panose="020B0604020202020204" pitchFamily="34" charset="0"/>
              </a:rPr>
              <a:t>It touched my heart!</a:t>
            </a:r>
          </a:p>
          <a:p>
            <a:endParaRPr lang="en-US" altLang="en-US">
              <a:latin typeface="Arial" panose="020B0604020202020204" pitchFamily="34" charset="0"/>
              <a:cs typeface="Arial" panose="020B0604020202020204" pitchFamily="34" charset="0"/>
            </a:endParaRPr>
          </a:p>
          <a:p>
            <a:r>
              <a:rPr lang="en-US" altLang="en-US">
                <a:latin typeface="Arial" panose="020B0604020202020204" pitchFamily="34" charset="0"/>
                <a:cs typeface="Arial" panose="020B0604020202020204" pitchFamily="34" charset="0"/>
              </a:rPr>
              <a:t>Thanks for coming and participating.  </a:t>
            </a:r>
          </a:p>
          <a:p>
            <a:r>
              <a:rPr lang="en-US" altLang="en-US">
                <a:latin typeface="Arial" panose="020B0604020202020204" pitchFamily="34" charset="0"/>
                <a:cs typeface="Arial" panose="020B0604020202020204" pitchFamily="34" charset="0"/>
              </a:rPr>
              <a:t>You will be receiving a course evaluation along with your certificate of completion via email. </a:t>
            </a:r>
          </a:p>
          <a:p>
            <a:endParaRPr lang="en-US" altLang="en-US">
              <a:latin typeface="Arial" panose="020B0604020202020204" pitchFamily="34" charset="0"/>
              <a:cs typeface="Arial" panose="020B0604020202020204" pitchFamily="34" charset="0"/>
            </a:endParaRPr>
          </a:p>
        </p:txBody>
      </p:sp>
      <p:sp>
        <p:nvSpPr>
          <p:cNvPr id="167940" name="Slide Number Placeholder 3">
            <a:extLst>
              <a:ext uri="{FF2B5EF4-FFF2-40B4-BE49-F238E27FC236}">
                <a16:creationId xmlns:a16="http://schemas.microsoft.com/office/drawing/2014/main" id="{69459DB9-FBD2-8A6B-EA0C-ADB9CE195D3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F3DB8E0-486F-A741-9FFA-8E6BCBB0DFE2}" type="slidenum">
              <a:rPr lang="en-US" altLang="en-US" smtClean="0"/>
              <a:pPr/>
              <a:t>73</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F8E4E6D4-1730-EBC6-E75C-33089386E15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095A5286-21B9-9F40-90E4-6FE4488F58B0}" type="slidenum">
              <a:rPr lang="en-US" altLang="en-US" smtClean="0"/>
              <a:pPr>
                <a:spcBef>
                  <a:spcPct val="0"/>
                </a:spcBef>
              </a:pPr>
              <a:t>8</a:t>
            </a:fld>
            <a:endParaRPr lang="en-US" altLang="en-US"/>
          </a:p>
        </p:txBody>
      </p:sp>
      <p:sp>
        <p:nvSpPr>
          <p:cNvPr id="31747" name="Rectangle 2">
            <a:extLst>
              <a:ext uri="{FF2B5EF4-FFF2-40B4-BE49-F238E27FC236}">
                <a16:creationId xmlns:a16="http://schemas.microsoft.com/office/drawing/2014/main" id="{644A5583-868C-5E95-8440-388401DEC430}"/>
              </a:ext>
            </a:extLst>
          </p:cNvPr>
          <p:cNvSpPr>
            <a:spLocks noRot="1" noChangeArrowheads="1" noTextEdit="1"/>
          </p:cNvSpPr>
          <p:nvPr>
            <p:ph type="sldImg"/>
          </p:nvPr>
        </p:nvSpPr>
        <p:spPr>
          <a:ln/>
        </p:spPr>
      </p:sp>
      <p:sp>
        <p:nvSpPr>
          <p:cNvPr id="31748" name="Rectangle 3">
            <a:extLst>
              <a:ext uri="{FF2B5EF4-FFF2-40B4-BE49-F238E27FC236}">
                <a16:creationId xmlns:a16="http://schemas.microsoft.com/office/drawing/2014/main" id="{0374AC08-F1C7-4B8F-5C9E-C95F2AA70DE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altLang="en-US" sz="1000">
                <a:latin typeface="Arial" panose="020B0604020202020204" pitchFamily="34" charset="0"/>
                <a:cs typeface="Arial" panose="020B0604020202020204" pitchFamily="34" charset="0"/>
              </a:rPr>
              <a:t>Adults are </a:t>
            </a:r>
            <a:r>
              <a:rPr lang="en-US" altLang="en-US" sz="1000" i="1">
                <a:latin typeface="Arial" panose="020B0604020202020204" pitchFamily="34" charset="0"/>
                <a:cs typeface="Arial" panose="020B0604020202020204" pitchFamily="34" charset="0"/>
              </a:rPr>
              <a:t>relevancy-oriented</a:t>
            </a:r>
            <a:r>
              <a:rPr lang="en-US" altLang="en-US" sz="1000">
                <a:latin typeface="Arial" panose="020B0604020202020204" pitchFamily="34" charset="0"/>
                <a:cs typeface="Arial" panose="020B0604020202020204" pitchFamily="34" charset="0"/>
              </a:rPr>
              <a:t>. They must </a:t>
            </a:r>
            <a:r>
              <a:rPr lang="en-US" altLang="en-US" sz="1000" b="1">
                <a:latin typeface="Arial" panose="020B0604020202020204" pitchFamily="34" charset="0"/>
                <a:cs typeface="Arial" panose="020B0604020202020204" pitchFamily="34" charset="0"/>
              </a:rPr>
              <a:t>see a reason for learning and understand the purpose of learning something</a:t>
            </a:r>
            <a:r>
              <a:rPr lang="en-US" altLang="en-US" sz="1000">
                <a:latin typeface="Arial" panose="020B0604020202020204" pitchFamily="34" charset="0"/>
                <a:cs typeface="Arial" panose="020B0604020202020204" pitchFamily="34" charset="0"/>
              </a:rPr>
              <a:t>. </a:t>
            </a:r>
          </a:p>
          <a:p>
            <a:pPr eaLnBrk="1" hangingPunct="1">
              <a:lnSpc>
                <a:spcPct val="90000"/>
              </a:lnSpc>
            </a:pPr>
            <a:r>
              <a:rPr lang="en-US" altLang="en-US" sz="1000">
                <a:latin typeface="Arial" panose="020B0604020202020204" pitchFamily="34" charset="0"/>
                <a:cs typeface="Arial" panose="020B0604020202020204" pitchFamily="34" charset="0"/>
              </a:rPr>
              <a:t>Learning </a:t>
            </a:r>
            <a:r>
              <a:rPr lang="en-US" altLang="en-US" sz="1000" b="1">
                <a:latin typeface="Arial" panose="020B0604020202020204" pitchFamily="34" charset="0"/>
                <a:cs typeface="Arial" panose="020B0604020202020204" pitchFamily="34" charset="0"/>
              </a:rPr>
              <a:t>has to be applicable </a:t>
            </a:r>
            <a:r>
              <a:rPr lang="en-US" altLang="en-US" sz="1000">
                <a:latin typeface="Arial" panose="020B0604020202020204" pitchFamily="34" charset="0"/>
                <a:cs typeface="Arial" panose="020B0604020202020204" pitchFamily="34" charset="0"/>
              </a:rPr>
              <a:t>to their work or other responsibilities to be of value to them. </a:t>
            </a:r>
          </a:p>
          <a:p>
            <a:pPr eaLnBrk="1" hangingPunct="1">
              <a:lnSpc>
                <a:spcPct val="90000"/>
              </a:lnSpc>
            </a:pPr>
            <a:endParaRPr lang="en-US" altLang="en-US" sz="1000">
              <a:latin typeface="Arial" panose="020B0604020202020204" pitchFamily="34" charset="0"/>
              <a:cs typeface="Arial" panose="020B0604020202020204" pitchFamily="34" charset="0"/>
            </a:endParaRPr>
          </a:p>
          <a:p>
            <a:pPr eaLnBrk="1" hangingPunct="1">
              <a:lnSpc>
                <a:spcPct val="90000"/>
              </a:lnSpc>
            </a:pPr>
            <a:r>
              <a:rPr lang="en-US" altLang="en-US" sz="1000">
                <a:latin typeface="Arial" panose="020B0604020202020204" pitchFamily="34" charset="0"/>
                <a:cs typeface="Arial" panose="020B0604020202020204" pitchFamily="34" charset="0"/>
              </a:rPr>
              <a:t>Give an example.  Learning about stages of childbirth.  At what point does learning becomes important to someone and they are ready to learn.   Therefore , educators must identify objectives for adult participants before the course begins. </a:t>
            </a:r>
          </a:p>
          <a:p>
            <a:pPr eaLnBrk="1" hangingPunct="1">
              <a:lnSpc>
                <a:spcPct val="90000"/>
              </a:lnSpc>
            </a:pPr>
            <a:endParaRPr lang="en-US" altLang="en-US" sz="1000">
              <a:latin typeface="Arial" panose="020B0604020202020204" pitchFamily="34" charset="0"/>
              <a:cs typeface="Arial" panose="020B0604020202020204" pitchFamily="34" charset="0"/>
            </a:endParaRPr>
          </a:p>
          <a:p>
            <a:pPr eaLnBrk="1" hangingPunct="1">
              <a:lnSpc>
                <a:spcPct val="90000"/>
              </a:lnSpc>
            </a:pPr>
            <a:r>
              <a:rPr lang="en-US" altLang="en-US" sz="1000">
                <a:latin typeface="Arial" panose="020B0604020202020204" pitchFamily="34" charset="0"/>
                <a:cs typeface="Arial" panose="020B0604020202020204" pitchFamily="34" charset="0"/>
              </a:rPr>
              <a:t>This means, also, that </a:t>
            </a:r>
            <a:r>
              <a:rPr lang="en-US" altLang="en-US" sz="1000" b="1">
                <a:latin typeface="Arial" panose="020B0604020202020204" pitchFamily="34" charset="0"/>
                <a:cs typeface="Arial" panose="020B0604020202020204" pitchFamily="34" charset="0"/>
              </a:rPr>
              <a:t>theories and concepts must be related to a setting familiar to participants</a:t>
            </a:r>
            <a:r>
              <a:rPr lang="en-US" altLang="en-US" sz="1000">
                <a:latin typeface="Arial" panose="020B0604020202020204" pitchFamily="34" charset="0"/>
                <a:cs typeface="Arial" panose="020B0604020202020204" pitchFamily="34" charset="0"/>
              </a:rPr>
              <a:t>. This need can be fulfilled by </a:t>
            </a:r>
            <a:r>
              <a:rPr lang="en-US" altLang="en-US" sz="1000" b="1">
                <a:latin typeface="Arial" panose="020B0604020202020204" pitchFamily="34" charset="0"/>
                <a:cs typeface="Arial" panose="020B0604020202020204" pitchFamily="34" charset="0"/>
              </a:rPr>
              <a:t>letting participants choose projects that reflect their own interests</a:t>
            </a:r>
            <a:r>
              <a:rPr lang="en-US" altLang="en-US" sz="1000">
                <a:latin typeface="Arial" panose="020B0604020202020204" pitchFamily="34" charset="0"/>
                <a:cs typeface="Arial" panose="020B0604020202020204" pitchFamily="34" charset="0"/>
              </a:rPr>
              <a:t>. </a:t>
            </a:r>
          </a:p>
          <a:p>
            <a:pPr eaLnBrk="1" hangingPunct="1">
              <a:lnSpc>
                <a:spcPct val="90000"/>
              </a:lnSpc>
            </a:pPr>
            <a:endParaRPr lang="en-US" altLang="en-US" sz="1000" b="1">
              <a:latin typeface="Arial" panose="020B0604020202020204" pitchFamily="34" charset="0"/>
              <a:cs typeface="Arial" panose="020B0604020202020204" pitchFamily="34" charset="0"/>
            </a:endParaRPr>
          </a:p>
          <a:p>
            <a:pPr eaLnBrk="1" hangingPunct="1">
              <a:lnSpc>
                <a:spcPct val="90000"/>
              </a:lnSpc>
            </a:pPr>
            <a:r>
              <a:rPr lang="en-US" altLang="en-US" sz="1000" b="1">
                <a:latin typeface="Arial" panose="020B0604020202020204" pitchFamily="34" charset="0"/>
                <a:cs typeface="Arial" panose="020B0604020202020204" pitchFamily="34" charset="0"/>
              </a:rPr>
              <a:t>Adults are </a:t>
            </a:r>
            <a:r>
              <a:rPr lang="en-US" altLang="en-US" sz="1000" b="1" i="1">
                <a:latin typeface="Arial" panose="020B0604020202020204" pitchFamily="34" charset="0"/>
                <a:cs typeface="Arial" panose="020B0604020202020204" pitchFamily="34" charset="0"/>
              </a:rPr>
              <a:t>practical</a:t>
            </a:r>
            <a:r>
              <a:rPr lang="en-US" altLang="en-US" sz="1000" b="1">
                <a:latin typeface="Arial" panose="020B0604020202020204" pitchFamily="34" charset="0"/>
                <a:cs typeface="Arial" panose="020B0604020202020204" pitchFamily="34" charset="0"/>
              </a:rPr>
              <a:t>, focusing on the aspects of a lesson most useful to them in their work</a:t>
            </a:r>
            <a:r>
              <a:rPr lang="en-US" altLang="en-US" sz="1000">
                <a:latin typeface="Arial" panose="020B0604020202020204" pitchFamily="34" charset="0"/>
                <a:cs typeface="Arial" panose="020B0604020202020204" pitchFamily="34" charset="0"/>
              </a:rPr>
              <a:t>. They </a:t>
            </a:r>
            <a:r>
              <a:rPr lang="en-US" altLang="en-US" sz="1000" b="1">
                <a:latin typeface="Arial" panose="020B0604020202020204" pitchFamily="34" charset="0"/>
                <a:cs typeface="Arial" panose="020B0604020202020204" pitchFamily="34" charset="0"/>
              </a:rPr>
              <a:t>may not be interested in knowledge for its own sake</a:t>
            </a:r>
            <a:r>
              <a:rPr lang="en-US" altLang="en-US" sz="1000">
                <a:latin typeface="Arial" panose="020B0604020202020204" pitchFamily="34" charset="0"/>
                <a:cs typeface="Arial" panose="020B0604020202020204" pitchFamily="34" charset="0"/>
              </a:rPr>
              <a:t>. Instructors </a:t>
            </a:r>
            <a:r>
              <a:rPr lang="en-US" altLang="en-US" sz="1000" b="1">
                <a:latin typeface="Arial" panose="020B0604020202020204" pitchFamily="34" charset="0"/>
                <a:cs typeface="Arial" panose="020B0604020202020204" pitchFamily="34" charset="0"/>
              </a:rPr>
              <a:t>must tell participants explicitly how the lesson will be useful to them on the job</a:t>
            </a:r>
            <a:r>
              <a:rPr lang="en-US" altLang="en-US" sz="1000">
                <a:latin typeface="Arial" panose="020B0604020202020204" pitchFamily="34" charset="0"/>
                <a:cs typeface="Arial" panose="020B0604020202020204" pitchFamily="34" charset="0"/>
              </a:rPr>
              <a:t>.   For example, a person who has been told by the administrator they will need to begin teaching a 100-hr CAN class will need to know by completing this class will allow them to teach that class.  It will be their motivation to do well and learn.</a:t>
            </a:r>
          </a:p>
          <a:p>
            <a:pPr eaLnBrk="1" hangingPunct="1">
              <a:lnSpc>
                <a:spcPct val="90000"/>
              </a:lnSpc>
            </a:pPr>
            <a:endParaRPr lang="en-US" altLang="en-US" sz="1000">
              <a:latin typeface="Arial" panose="020B0604020202020204" pitchFamily="34" charset="0"/>
              <a:cs typeface="Arial" panose="020B0604020202020204" pitchFamily="34" charset="0"/>
            </a:endParaRPr>
          </a:p>
          <a:p>
            <a:pPr eaLnBrk="1" hangingPunct="1">
              <a:lnSpc>
                <a:spcPct val="90000"/>
              </a:lnSpc>
            </a:pPr>
            <a:r>
              <a:rPr lang="en-US" altLang="en-US" sz="1000">
                <a:latin typeface="Arial" panose="020B0604020202020204" pitchFamily="34" charset="0"/>
                <a:cs typeface="Arial" panose="020B0604020202020204" pitchFamily="34" charset="0"/>
              </a:rPr>
              <a:t>As do all learners, adults need to be </a:t>
            </a:r>
            <a:r>
              <a:rPr lang="en-US" altLang="en-US" sz="1000" b="1">
                <a:latin typeface="Arial" panose="020B0604020202020204" pitchFamily="34" charset="0"/>
                <a:cs typeface="Arial" panose="020B0604020202020204" pitchFamily="34" charset="0"/>
              </a:rPr>
              <a:t>shown </a:t>
            </a:r>
            <a:r>
              <a:rPr lang="en-US" altLang="en-US" sz="1000" b="1" i="1">
                <a:latin typeface="Arial" panose="020B0604020202020204" pitchFamily="34" charset="0"/>
                <a:cs typeface="Arial" panose="020B0604020202020204" pitchFamily="34" charset="0"/>
              </a:rPr>
              <a:t>respect</a:t>
            </a:r>
            <a:r>
              <a:rPr lang="en-US" altLang="en-US" sz="1000">
                <a:latin typeface="Arial" panose="020B0604020202020204" pitchFamily="34" charset="0"/>
                <a:cs typeface="Arial" panose="020B0604020202020204" pitchFamily="34" charset="0"/>
              </a:rPr>
              <a:t>. Educators must </a:t>
            </a:r>
            <a:r>
              <a:rPr lang="en-US" altLang="en-US" sz="1000" b="1">
                <a:latin typeface="Arial" panose="020B0604020202020204" pitchFamily="34" charset="0"/>
                <a:cs typeface="Arial" panose="020B0604020202020204" pitchFamily="34" charset="0"/>
              </a:rPr>
              <a:t>acknowledge the wealth of experiences that adult participants bring to the classroom</a:t>
            </a:r>
            <a:r>
              <a:rPr lang="en-US" altLang="en-US" sz="1000">
                <a:latin typeface="Arial" panose="020B0604020202020204" pitchFamily="34" charset="0"/>
                <a:cs typeface="Arial" panose="020B0604020202020204" pitchFamily="34" charset="0"/>
              </a:rPr>
              <a:t>. These adults should be treated as equals in experience and knowledge and allowed to voice their opinions freely in class. </a:t>
            </a:r>
          </a:p>
          <a:p>
            <a:pPr eaLnBrk="1" hangingPunct="1">
              <a:lnSpc>
                <a:spcPct val="90000"/>
              </a:lnSpc>
            </a:pPr>
            <a:r>
              <a:rPr lang="en-US" altLang="en-US" sz="1000">
                <a:latin typeface="Arial" panose="020B0604020202020204" pitchFamily="34" charset="0"/>
                <a:cs typeface="Arial" panose="020B0604020202020204" pitchFamily="34" charset="0"/>
              </a:rPr>
              <a:t>Again another good reason its important to know your student’s backgrounds and what they bring to the classroom. </a:t>
            </a:r>
          </a:p>
          <a:p>
            <a:pPr eaLnBrk="1" hangingPunct="1">
              <a:lnSpc>
                <a:spcPct val="90000"/>
              </a:lnSpc>
            </a:pPr>
            <a:endParaRPr lang="en-US" altLang="en-US" sz="1000">
              <a:latin typeface="Arial" panose="020B0604020202020204" pitchFamily="34" charset="0"/>
              <a:cs typeface="Arial" panose="020B0604020202020204" pitchFamily="34" charset="0"/>
            </a:endParaRPr>
          </a:p>
          <a:p>
            <a:pPr eaLnBrk="1" hangingPunct="1">
              <a:lnSpc>
                <a:spcPct val="90000"/>
              </a:lnSpc>
            </a:pPr>
            <a:endParaRPr lang="en-US" altLang="en-US" sz="1000">
              <a:latin typeface="Arial" panose="020B0604020202020204" pitchFamily="34" charset="0"/>
              <a:cs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1DFAD7C9-F988-349A-9FDB-AA80580E17D1}"/>
              </a:ext>
            </a:extLst>
          </p:cNvPr>
          <p:cNvSpPr>
            <a:spLocks noGrp="1" noRot="1" noChangeAspect="1" noChangeArrowheads="1" noTextEdit="1"/>
          </p:cNvSpPr>
          <p:nvPr>
            <p:ph type="sldImg"/>
          </p:nvPr>
        </p:nvSpPr>
        <p:spPr>
          <a:ln/>
        </p:spPr>
      </p:sp>
      <p:sp>
        <p:nvSpPr>
          <p:cNvPr id="33795" name="Notes Placeholder 2">
            <a:extLst>
              <a:ext uri="{FF2B5EF4-FFF2-40B4-BE49-F238E27FC236}">
                <a16:creationId xmlns:a16="http://schemas.microsoft.com/office/drawing/2014/main" id="{93DECE41-45D4-E796-C9B3-73253B94417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cs typeface="Arial" panose="020B0604020202020204" pitchFamily="34" charset="0"/>
              </a:rPr>
              <a:t>Adult learning and motivation. At least six factors serve as sources of motivation for adult learning: </a:t>
            </a:r>
          </a:p>
          <a:p>
            <a:pPr eaLnBrk="1" hangingPunct="1">
              <a:lnSpc>
                <a:spcPct val="30000"/>
              </a:lnSpc>
            </a:pPr>
            <a:r>
              <a:rPr lang="en-US" altLang="en-US" b="1">
                <a:latin typeface="Arial" panose="020B0604020202020204" pitchFamily="34" charset="0"/>
                <a:cs typeface="Arial" panose="020B0604020202020204" pitchFamily="34" charset="0"/>
              </a:rPr>
              <a:t>Social relationships: :  </a:t>
            </a:r>
            <a:r>
              <a:rPr lang="en-US" altLang="en-US">
                <a:latin typeface="Arial" panose="020B0604020202020204" pitchFamily="34" charset="0"/>
                <a:cs typeface="Arial" panose="020B0604020202020204" pitchFamily="34" charset="0"/>
              </a:rPr>
              <a:t>People want to make new friends; some have a need for different associations and friendships.</a:t>
            </a:r>
          </a:p>
          <a:p>
            <a:pPr eaLnBrk="1" hangingPunct="1">
              <a:lnSpc>
                <a:spcPct val="30000"/>
              </a:lnSpc>
            </a:pPr>
            <a:r>
              <a:rPr lang="en-US" altLang="en-US" b="1">
                <a:latin typeface="Arial" panose="020B0604020202020204" pitchFamily="34" charset="0"/>
                <a:cs typeface="Arial" panose="020B0604020202020204" pitchFamily="34" charset="0"/>
              </a:rPr>
              <a:t>Will the person a new employee or student, or staff members work with have an impact on someone’s else day and eventually impacting the outcome of hos someone will do?  Choose your mentors carefully.</a:t>
            </a:r>
          </a:p>
          <a:p>
            <a:pPr eaLnBrk="1" hangingPunct="1">
              <a:lnSpc>
                <a:spcPct val="30000"/>
              </a:lnSpc>
            </a:pPr>
            <a:r>
              <a:rPr lang="en-US" altLang="en-US" b="1">
                <a:latin typeface="Arial" panose="020B0604020202020204" pitchFamily="34" charset="0"/>
                <a:cs typeface="Arial" panose="020B0604020202020204" pitchFamily="34" charset="0"/>
              </a:rPr>
              <a:t> </a:t>
            </a:r>
            <a:endParaRPr lang="en-US" altLang="en-US">
              <a:latin typeface="Arial" panose="020B0604020202020204" pitchFamily="34" charset="0"/>
              <a:cs typeface="Arial" panose="020B0604020202020204" pitchFamily="34" charset="0"/>
            </a:endParaRPr>
          </a:p>
          <a:p>
            <a:pPr eaLnBrk="1" hangingPunct="1">
              <a:lnSpc>
                <a:spcPct val="30000"/>
              </a:lnSpc>
            </a:pPr>
            <a:r>
              <a:rPr lang="en-US" altLang="en-US" b="1">
                <a:latin typeface="Arial" panose="020B0604020202020204" pitchFamily="34" charset="0"/>
                <a:cs typeface="Arial" panose="020B0604020202020204" pitchFamily="34" charset="0"/>
              </a:rPr>
              <a:t>External expectations:</a:t>
            </a:r>
            <a:r>
              <a:rPr lang="en-US" altLang="en-US">
                <a:latin typeface="Arial" panose="020B0604020202020204" pitchFamily="34" charset="0"/>
                <a:cs typeface="Arial" panose="020B0604020202020204" pitchFamily="34" charset="0"/>
              </a:rPr>
              <a:t>  </a:t>
            </a:r>
            <a:r>
              <a:rPr lang="en-US" altLang="en-US" b="1">
                <a:latin typeface="Arial" panose="020B0604020202020204" pitchFamily="34" charset="0"/>
                <a:cs typeface="Arial" panose="020B0604020202020204" pitchFamily="34" charset="0"/>
              </a:rPr>
              <a:t>There is pressure to do well.  </a:t>
            </a:r>
            <a:r>
              <a:rPr lang="en-US" altLang="en-US">
                <a:latin typeface="Arial" panose="020B0604020202020204" pitchFamily="34" charset="0"/>
                <a:cs typeface="Arial" panose="020B0604020202020204" pitchFamily="34" charset="0"/>
              </a:rPr>
              <a:t>Adult learners need to comply with instructions from someone else in order to full fill the expectations or recommendations of someone with formal authority; ie a goal would be to pass an exam or complete a higher level of education.  </a:t>
            </a:r>
            <a:r>
              <a:rPr lang="en-US" altLang="en-US" b="1">
                <a:latin typeface="Arial" panose="020B0604020202020204" pitchFamily="34" charset="0"/>
                <a:cs typeface="Arial" panose="020B0604020202020204" pitchFamily="34" charset="0"/>
              </a:rPr>
              <a:t>Goal will be to pass exam.  Come to work and do a great job.  </a:t>
            </a:r>
          </a:p>
          <a:p>
            <a:pPr eaLnBrk="1" hangingPunct="1">
              <a:lnSpc>
                <a:spcPct val="30000"/>
              </a:lnSpc>
            </a:pPr>
            <a:endParaRPr lang="en-US" altLang="en-US" b="1">
              <a:latin typeface="Arial" panose="020B0604020202020204" pitchFamily="34" charset="0"/>
              <a:cs typeface="Arial" panose="020B0604020202020204" pitchFamily="34" charset="0"/>
            </a:endParaRPr>
          </a:p>
          <a:p>
            <a:pPr eaLnBrk="1" hangingPunct="1">
              <a:lnSpc>
                <a:spcPct val="30000"/>
              </a:lnSpc>
            </a:pPr>
            <a:r>
              <a:rPr lang="en-US" altLang="en-US" b="1">
                <a:latin typeface="Arial" panose="020B0604020202020204" pitchFamily="34" charset="0"/>
                <a:cs typeface="Arial" panose="020B0604020202020204" pitchFamily="34" charset="0"/>
              </a:rPr>
              <a:t>Social welfare:  Someone has an interest in your well being and wants you to succeed.  </a:t>
            </a:r>
            <a:endParaRPr lang="en-US" altLang="en-US">
              <a:latin typeface="Arial" panose="020B0604020202020204" pitchFamily="34" charset="0"/>
              <a:cs typeface="Arial" panose="020B0604020202020204" pitchFamily="34" charset="0"/>
            </a:endParaRPr>
          </a:p>
          <a:p>
            <a:pPr eaLnBrk="1" hangingPunct="1">
              <a:lnSpc>
                <a:spcPct val="30000"/>
              </a:lnSpc>
            </a:pPr>
            <a:endParaRPr lang="en-US" altLang="en-US" b="1">
              <a:latin typeface="Arial" panose="020B0604020202020204" pitchFamily="34" charset="0"/>
              <a:cs typeface="Arial" panose="020B0604020202020204" pitchFamily="34" charset="0"/>
            </a:endParaRPr>
          </a:p>
          <a:p>
            <a:endParaRPr lang="en-US" altLang="en-US">
              <a:latin typeface="Arial" panose="020B0604020202020204" pitchFamily="34" charset="0"/>
              <a:cs typeface="Arial" panose="020B0604020202020204" pitchFamily="34" charset="0"/>
            </a:endParaRPr>
          </a:p>
        </p:txBody>
      </p:sp>
      <p:sp>
        <p:nvSpPr>
          <p:cNvPr id="33796" name="Slide Number Placeholder 3">
            <a:extLst>
              <a:ext uri="{FF2B5EF4-FFF2-40B4-BE49-F238E27FC236}">
                <a16:creationId xmlns:a16="http://schemas.microsoft.com/office/drawing/2014/main" id="{F697DE1A-F9E4-2641-B341-BA92A616171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44439A2-57D4-B046-AA17-92C013E77A14}" type="slidenum">
              <a:rPr lang="en-US" altLang="en-US" smtClean="0"/>
              <a:pPr/>
              <a:t>9</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2AC5E337-C042-243B-200C-72DC66E0D6DC}"/>
              </a:ext>
            </a:extLst>
          </p:cNvPr>
          <p:cNvGrpSpPr>
            <a:grpSpLocks/>
          </p:cNvGrpSpPr>
          <p:nvPr/>
        </p:nvGrpSpPr>
        <p:grpSpPr bwMode="auto">
          <a:xfrm>
            <a:off x="319088" y="1752600"/>
            <a:ext cx="8824912" cy="5129213"/>
            <a:chOff x="201" y="1104"/>
            <a:chExt cx="5559" cy="3231"/>
          </a:xfrm>
        </p:grpSpPr>
        <p:sp>
          <p:nvSpPr>
            <p:cNvPr id="3" name="Freeform 3">
              <a:extLst>
                <a:ext uri="{FF2B5EF4-FFF2-40B4-BE49-F238E27FC236}">
                  <a16:creationId xmlns:a16="http://schemas.microsoft.com/office/drawing/2014/main" id="{75DCDBDF-0401-C650-88A2-A52543066284}"/>
                </a:ext>
              </a:extLst>
            </p:cNvPr>
            <p:cNvSpPr>
              <a:spLocks/>
            </p:cNvSpPr>
            <p:nvPr/>
          </p:nvSpPr>
          <p:spPr bwMode="ltGray">
            <a:xfrm>
              <a:off x="210" y="1104"/>
              <a:ext cx="5550" cy="3216"/>
            </a:xfrm>
            <a:custGeom>
              <a:avLst/>
              <a:gdLst>
                <a:gd name="T0" fmla="*/ 335 w 5550"/>
                <a:gd name="T1" fmla="*/ 0 h 3216"/>
                <a:gd name="T2" fmla="*/ 333 w 5550"/>
                <a:gd name="T3" fmla="*/ 1290 h 3216"/>
                <a:gd name="T4" fmla="*/ 0 w 5550"/>
                <a:gd name="T5" fmla="*/ 1290 h 3216"/>
                <a:gd name="T6" fmla="*/ 6 w 5550"/>
                <a:gd name="T7" fmla="*/ 3210 h 3216"/>
                <a:gd name="T8" fmla="*/ 5550 w 5550"/>
                <a:gd name="T9" fmla="*/ 3216 h 3216"/>
                <a:gd name="T10" fmla="*/ 5550 w 5550"/>
                <a:gd name="T11" fmla="*/ 0 h 3216"/>
                <a:gd name="T12" fmla="*/ 335 w 5550"/>
                <a:gd name="T13" fmla="*/ 0 h 3216"/>
                <a:gd name="T14" fmla="*/ 335 w 5550"/>
                <a:gd name="T15" fmla="*/ 0 h 321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50" h="3216">
                  <a:moveTo>
                    <a:pt x="335" y="0"/>
                  </a:moveTo>
                  <a:lnTo>
                    <a:pt x="333" y="1290"/>
                  </a:lnTo>
                  <a:lnTo>
                    <a:pt x="0" y="1290"/>
                  </a:lnTo>
                  <a:lnTo>
                    <a:pt x="6" y="3210"/>
                  </a:lnTo>
                  <a:lnTo>
                    <a:pt x="5550" y="3216"/>
                  </a:lnTo>
                  <a:lnTo>
                    <a:pt x="5550" y="0"/>
                  </a:lnTo>
                  <a:lnTo>
                    <a:pt x="335" y="0"/>
                  </a:lnTo>
                  <a:close/>
                </a:path>
              </a:pathLst>
            </a:custGeom>
            <a:solidFill>
              <a:schemeClr val="bg2">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 name="Freeform 4">
              <a:extLst>
                <a:ext uri="{FF2B5EF4-FFF2-40B4-BE49-F238E27FC236}">
                  <a16:creationId xmlns:a16="http://schemas.microsoft.com/office/drawing/2014/main" id="{F9BC97A3-3C91-1BB8-5A30-5918B5F0DCBD}"/>
                </a:ext>
              </a:extLst>
            </p:cNvPr>
            <p:cNvSpPr>
              <a:spLocks/>
            </p:cNvSpPr>
            <p:nvPr/>
          </p:nvSpPr>
          <p:spPr bwMode="ltGray">
            <a:xfrm>
              <a:off x="528" y="2400"/>
              <a:ext cx="5232" cy="1920"/>
            </a:xfrm>
            <a:custGeom>
              <a:avLst/>
              <a:gdLst>
                <a:gd name="T0" fmla="*/ 0 w 4897"/>
                <a:gd name="T1" fmla="*/ 0 h 2182"/>
                <a:gd name="T2" fmla="*/ 0 w 4897"/>
                <a:gd name="T3" fmla="*/ 54 h 2182"/>
                <a:gd name="T4" fmla="*/ 33369 w 4897"/>
                <a:gd name="T5" fmla="*/ 54 h 2182"/>
                <a:gd name="T6" fmla="*/ 33369 w 4897"/>
                <a:gd name="T7" fmla="*/ 0 h 2182"/>
                <a:gd name="T8" fmla="*/ 0 w 4897"/>
                <a:gd name="T9" fmla="*/ 0 h 2182"/>
                <a:gd name="T10" fmla="*/ 0 w 4897"/>
                <a:gd name="T11" fmla="*/ 0 h 21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897" h="2182">
                  <a:moveTo>
                    <a:pt x="0" y="0"/>
                  </a:moveTo>
                  <a:lnTo>
                    <a:pt x="0" y="2182"/>
                  </a:lnTo>
                  <a:lnTo>
                    <a:pt x="4897" y="2182"/>
                  </a:lnTo>
                  <a:lnTo>
                    <a:pt x="4897" y="0"/>
                  </a:lnTo>
                  <a:lnTo>
                    <a:pt x="0" y="0"/>
                  </a:lnTo>
                  <a:close/>
                </a:path>
              </a:pathLst>
            </a:custGeom>
            <a:solidFill>
              <a:schemeClr val="bg2">
                <a:alpha val="30196"/>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Freeform 5">
              <a:extLst>
                <a:ext uri="{FF2B5EF4-FFF2-40B4-BE49-F238E27FC236}">
                  <a16:creationId xmlns:a16="http://schemas.microsoft.com/office/drawing/2014/main" id="{B4614532-1C26-4E99-650C-C2FEA0137D7F}"/>
                </a:ext>
              </a:extLst>
            </p:cNvPr>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eaLnBrk="1" hangingPunct="1">
                <a:defRPr/>
              </a:pPr>
              <a:endParaRPr lang="en-US">
                <a:latin typeface="Arial" charset="0"/>
                <a:cs typeface="Arial" charset="0"/>
              </a:endParaRPr>
            </a:p>
          </p:txBody>
        </p:sp>
        <p:sp>
          <p:nvSpPr>
            <p:cNvPr id="6" name="Freeform 6">
              <a:extLst>
                <a:ext uri="{FF2B5EF4-FFF2-40B4-BE49-F238E27FC236}">
                  <a16:creationId xmlns:a16="http://schemas.microsoft.com/office/drawing/2014/main" id="{26EC2D30-2B70-1BD0-8E1D-C64D9E8C6983}"/>
                </a:ext>
              </a:extLst>
            </p:cNvPr>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eaLnBrk="1" hangingPunct="1">
                <a:defRPr/>
              </a:pPr>
              <a:endParaRPr lang="en-US">
                <a:latin typeface="Arial" charset="0"/>
                <a:cs typeface="Arial" charset="0"/>
              </a:endParaRPr>
            </a:p>
          </p:txBody>
        </p:sp>
        <p:sp>
          <p:nvSpPr>
            <p:cNvPr id="7" name="Freeform 7">
              <a:extLst>
                <a:ext uri="{FF2B5EF4-FFF2-40B4-BE49-F238E27FC236}">
                  <a16:creationId xmlns:a16="http://schemas.microsoft.com/office/drawing/2014/main" id="{4627C29A-6537-3791-225E-7FDA90F4B73A}"/>
                </a:ext>
              </a:extLst>
            </p:cNvPr>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eaLnBrk="1" hangingPunct="1">
                <a:defRPr/>
              </a:pPr>
              <a:endParaRPr lang="en-US">
                <a:latin typeface="Arial" charset="0"/>
                <a:cs typeface="Arial" charset="0"/>
              </a:endParaRPr>
            </a:p>
          </p:txBody>
        </p:sp>
        <p:sp>
          <p:nvSpPr>
            <p:cNvPr id="8" name="Freeform 8">
              <a:extLst>
                <a:ext uri="{FF2B5EF4-FFF2-40B4-BE49-F238E27FC236}">
                  <a16:creationId xmlns:a16="http://schemas.microsoft.com/office/drawing/2014/main" id="{9E41AAC9-BCB3-60BE-CA4C-5A661B0B6FAC}"/>
                </a:ext>
              </a:extLst>
            </p:cNvPr>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eaLnBrk="1" hangingPunct="1">
                <a:defRPr/>
              </a:pPr>
              <a:endParaRPr lang="en-US">
                <a:latin typeface="Arial" charset="0"/>
                <a:cs typeface="Arial" charset="0"/>
              </a:endParaRPr>
            </a:p>
          </p:txBody>
        </p:sp>
      </p:grpSp>
      <p:pic>
        <p:nvPicPr>
          <p:cNvPr id="9" name="Picture 2" descr="C:\Users\ktaylor\AppData\Local\Microsoft\Windows\Temporary Internet Files\Content.Outlook\41B5JZ4G\ProcareLeadingAgelogo (3).jpg">
            <a:extLst>
              <a:ext uri="{FF2B5EF4-FFF2-40B4-BE49-F238E27FC236}">
                <a16:creationId xmlns:a16="http://schemas.microsoft.com/office/drawing/2014/main" id="{89EE4262-B2A3-B439-BF09-E44958C13D6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505200" y="6096000"/>
            <a:ext cx="2792413"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7"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en-US"/>
              <a:t>Click to edit Master title style</a:t>
            </a:r>
          </a:p>
        </p:txBody>
      </p:sp>
      <p:sp>
        <p:nvSpPr>
          <p:cNvPr id="7178"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2" charset="2"/>
              <a:buNone/>
              <a:defRPr/>
            </a:lvl1pPr>
          </a:lstStyle>
          <a:p>
            <a:r>
              <a:rPr lang="en-US"/>
              <a:t>Click to edit Master subtitle style</a:t>
            </a:r>
          </a:p>
        </p:txBody>
      </p:sp>
      <p:sp>
        <p:nvSpPr>
          <p:cNvPr id="10" name="Date Placeholder 11">
            <a:extLst>
              <a:ext uri="{FF2B5EF4-FFF2-40B4-BE49-F238E27FC236}">
                <a16:creationId xmlns:a16="http://schemas.microsoft.com/office/drawing/2014/main" id="{1CE63C0B-C7FB-F066-C02C-534570ED1436}"/>
              </a:ext>
            </a:extLst>
          </p:cNvPr>
          <p:cNvSpPr>
            <a:spLocks noGrp="1" noChangeArrowheads="1"/>
          </p:cNvSpPr>
          <p:nvPr>
            <p:ph type="dt" sz="quarter" idx="10"/>
          </p:nvPr>
        </p:nvSpPr>
        <p:spPr>
          <a:xfrm>
            <a:off x="990600" y="6245225"/>
            <a:ext cx="1901825" cy="476250"/>
          </a:xfrm>
        </p:spPr>
        <p:txBody>
          <a:bodyPr/>
          <a:lstStyle>
            <a:lvl1pPr>
              <a:defRPr/>
            </a:lvl1pPr>
          </a:lstStyle>
          <a:p>
            <a:pPr>
              <a:defRPr/>
            </a:pPr>
            <a:endParaRPr lang="en-US"/>
          </a:p>
        </p:txBody>
      </p:sp>
      <p:sp>
        <p:nvSpPr>
          <p:cNvPr id="11" name="Footer Placeholder 12">
            <a:extLst>
              <a:ext uri="{FF2B5EF4-FFF2-40B4-BE49-F238E27FC236}">
                <a16:creationId xmlns:a16="http://schemas.microsoft.com/office/drawing/2014/main" id="{239440CC-87BF-A5AD-5D0F-0D32EF388EE7}"/>
              </a:ext>
            </a:extLst>
          </p:cNvPr>
          <p:cNvSpPr>
            <a:spLocks noGrp="1" noChangeArrowheads="1"/>
          </p:cNvSpPr>
          <p:nvPr>
            <p:ph type="ftr" sz="quarter" idx="11"/>
          </p:nvPr>
        </p:nvSpPr>
        <p:spPr>
          <a:xfrm>
            <a:off x="3468688" y="6245225"/>
            <a:ext cx="2895600" cy="476250"/>
          </a:xfrm>
        </p:spPr>
        <p:txBody>
          <a:bodyPr/>
          <a:lstStyle>
            <a:lvl1pPr>
              <a:defRPr/>
            </a:lvl1pPr>
          </a:lstStyle>
          <a:p>
            <a:pPr>
              <a:defRPr/>
            </a:pPr>
            <a:endParaRPr lang="en-US"/>
          </a:p>
        </p:txBody>
      </p:sp>
      <p:sp>
        <p:nvSpPr>
          <p:cNvPr id="12" name="Slide Number Placeholder 13">
            <a:extLst>
              <a:ext uri="{FF2B5EF4-FFF2-40B4-BE49-F238E27FC236}">
                <a16:creationId xmlns:a16="http://schemas.microsoft.com/office/drawing/2014/main" id="{DBF4F9C5-BDF7-F27D-B0A8-6B00520D8193}"/>
              </a:ext>
            </a:extLst>
          </p:cNvPr>
          <p:cNvSpPr>
            <a:spLocks noGrp="1" noChangeArrowheads="1"/>
          </p:cNvSpPr>
          <p:nvPr>
            <p:ph type="sldNum" sz="quarter" idx="12"/>
          </p:nvPr>
        </p:nvSpPr>
        <p:spPr/>
        <p:txBody>
          <a:bodyPr/>
          <a:lstStyle>
            <a:lvl1pPr>
              <a:defRPr/>
            </a:lvl1pPr>
          </a:lstStyle>
          <a:p>
            <a:pPr>
              <a:defRPr/>
            </a:pPr>
            <a:fld id="{0F304D26-B956-1140-9B9A-245CE4242BDC}" type="slidenum">
              <a:rPr lang="en-US" altLang="en-US"/>
              <a:pPr>
                <a:defRPr/>
              </a:pPr>
              <a:t>‹#›</a:t>
            </a:fld>
            <a:endParaRPr lang="en-US" altLang="en-US"/>
          </a:p>
        </p:txBody>
      </p:sp>
    </p:spTree>
    <p:extLst>
      <p:ext uri="{BB962C8B-B14F-4D97-AF65-F5344CB8AC3E}">
        <p14:creationId xmlns:p14="http://schemas.microsoft.com/office/powerpoint/2010/main" val="40109898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2" descr="C:\Users\ktaylor\AppData\Local\Microsoft\Windows\Temporary Internet Files\Content.Outlook\41B5JZ4G\ProcareLeadingAgelogo (3).jpg">
            <a:extLst>
              <a:ext uri="{FF2B5EF4-FFF2-40B4-BE49-F238E27FC236}">
                <a16:creationId xmlns:a16="http://schemas.microsoft.com/office/drawing/2014/main" id="{6C75F114-C02C-3975-4A38-CC976CA2AFC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81000" y="6248400"/>
            <a:ext cx="25908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a:extLst>
              <a:ext uri="{FF2B5EF4-FFF2-40B4-BE49-F238E27FC236}">
                <a16:creationId xmlns:a16="http://schemas.microsoft.com/office/drawing/2014/main" id="{8716956E-CF27-C084-D284-5DA7F069A149}"/>
              </a:ext>
            </a:extLst>
          </p:cNvPr>
          <p:cNvSpPr>
            <a:spLocks noGrp="1" noChangeArrowheads="1"/>
          </p:cNvSpPr>
          <p:nvPr>
            <p:ph type="dt" sz="half" idx="10"/>
          </p:nvPr>
        </p:nvSpPr>
        <p:spPr/>
        <p:txBody>
          <a:bodyPr/>
          <a:lstStyle>
            <a:lvl1pPr>
              <a:defRPr/>
            </a:lvl1pPr>
          </a:lstStyle>
          <a:p>
            <a:pPr>
              <a:defRPr/>
            </a:pPr>
            <a:endParaRPr lang="en-US"/>
          </a:p>
        </p:txBody>
      </p:sp>
      <p:sp>
        <p:nvSpPr>
          <p:cNvPr id="6" name="Rectangle 12">
            <a:extLst>
              <a:ext uri="{FF2B5EF4-FFF2-40B4-BE49-F238E27FC236}">
                <a16:creationId xmlns:a16="http://schemas.microsoft.com/office/drawing/2014/main" id="{89D58EEB-2375-AF35-5A47-F168806987F1}"/>
              </a:ext>
            </a:extLst>
          </p:cNvPr>
          <p:cNvSpPr>
            <a:spLocks noGrp="1" noChangeArrowheads="1"/>
          </p:cNvSpPr>
          <p:nvPr>
            <p:ph type="ftr" sz="quarter" idx="11"/>
          </p:nvPr>
        </p:nvSpPr>
        <p:spPr/>
        <p:txBody>
          <a:bodyPr/>
          <a:lstStyle>
            <a:lvl1pPr>
              <a:defRPr/>
            </a:lvl1pPr>
          </a:lstStyle>
          <a:p>
            <a:pPr>
              <a:defRPr/>
            </a:pPr>
            <a:endParaRPr lang="en-US"/>
          </a:p>
        </p:txBody>
      </p:sp>
      <p:sp>
        <p:nvSpPr>
          <p:cNvPr id="7" name="Rectangle 13">
            <a:extLst>
              <a:ext uri="{FF2B5EF4-FFF2-40B4-BE49-F238E27FC236}">
                <a16:creationId xmlns:a16="http://schemas.microsoft.com/office/drawing/2014/main" id="{36F71C33-A776-BC00-53AD-FBD78C77CFE4}"/>
              </a:ext>
            </a:extLst>
          </p:cNvPr>
          <p:cNvSpPr>
            <a:spLocks noGrp="1" noChangeArrowheads="1"/>
          </p:cNvSpPr>
          <p:nvPr>
            <p:ph type="sldNum" sz="quarter" idx="12"/>
          </p:nvPr>
        </p:nvSpPr>
        <p:spPr/>
        <p:txBody>
          <a:bodyPr/>
          <a:lstStyle>
            <a:lvl1pPr>
              <a:defRPr/>
            </a:lvl1pPr>
          </a:lstStyle>
          <a:p>
            <a:pPr>
              <a:defRPr/>
            </a:pPr>
            <a:fld id="{FF788BE1-73F7-504F-9279-25A768337C25}" type="slidenum">
              <a:rPr lang="en-US" altLang="en-US"/>
              <a:pPr>
                <a:defRPr/>
              </a:pPr>
              <a:t>‹#›</a:t>
            </a:fld>
            <a:endParaRPr lang="en-US" altLang="en-US"/>
          </a:p>
        </p:txBody>
      </p:sp>
    </p:spTree>
    <p:extLst>
      <p:ext uri="{BB962C8B-B14F-4D97-AF65-F5344CB8AC3E}">
        <p14:creationId xmlns:p14="http://schemas.microsoft.com/office/powerpoint/2010/main" val="2247404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2" descr="C:\Users\ktaylor\AppData\Local\Microsoft\Windows\Temporary Internet Files\Content.Outlook\41B5JZ4G\ProcareLeadingAgelogo (3).jpg">
            <a:extLst>
              <a:ext uri="{FF2B5EF4-FFF2-40B4-BE49-F238E27FC236}">
                <a16:creationId xmlns:a16="http://schemas.microsoft.com/office/drawing/2014/main" id="{9C544A71-CAE1-AA08-CA88-024E35DD7B9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81000" y="6248400"/>
            <a:ext cx="25908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Vertical Title 1"/>
          <p:cNvSpPr>
            <a:spLocks noGrp="1"/>
          </p:cNvSpPr>
          <p:nvPr>
            <p:ph type="title" orient="vert"/>
          </p:nvPr>
        </p:nvSpPr>
        <p:spPr>
          <a:xfrm>
            <a:off x="6748463" y="244475"/>
            <a:ext cx="2097087"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44475"/>
            <a:ext cx="6138863"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a:extLst>
              <a:ext uri="{FF2B5EF4-FFF2-40B4-BE49-F238E27FC236}">
                <a16:creationId xmlns:a16="http://schemas.microsoft.com/office/drawing/2014/main" id="{1245A759-1171-AE68-DC6B-65375953533C}"/>
              </a:ext>
            </a:extLst>
          </p:cNvPr>
          <p:cNvSpPr>
            <a:spLocks noGrp="1" noChangeArrowheads="1"/>
          </p:cNvSpPr>
          <p:nvPr>
            <p:ph type="dt" sz="half" idx="10"/>
          </p:nvPr>
        </p:nvSpPr>
        <p:spPr/>
        <p:txBody>
          <a:bodyPr/>
          <a:lstStyle>
            <a:lvl1pPr>
              <a:defRPr/>
            </a:lvl1pPr>
          </a:lstStyle>
          <a:p>
            <a:pPr>
              <a:defRPr/>
            </a:pPr>
            <a:endParaRPr lang="en-US"/>
          </a:p>
        </p:txBody>
      </p:sp>
      <p:sp>
        <p:nvSpPr>
          <p:cNvPr id="6" name="Rectangle 12">
            <a:extLst>
              <a:ext uri="{FF2B5EF4-FFF2-40B4-BE49-F238E27FC236}">
                <a16:creationId xmlns:a16="http://schemas.microsoft.com/office/drawing/2014/main" id="{3D046E12-8E77-D5DA-A42B-6A3CE6E3A19A}"/>
              </a:ext>
            </a:extLst>
          </p:cNvPr>
          <p:cNvSpPr>
            <a:spLocks noGrp="1" noChangeArrowheads="1"/>
          </p:cNvSpPr>
          <p:nvPr>
            <p:ph type="ftr" sz="quarter" idx="11"/>
          </p:nvPr>
        </p:nvSpPr>
        <p:spPr/>
        <p:txBody>
          <a:bodyPr/>
          <a:lstStyle>
            <a:lvl1pPr>
              <a:defRPr/>
            </a:lvl1pPr>
          </a:lstStyle>
          <a:p>
            <a:pPr>
              <a:defRPr/>
            </a:pPr>
            <a:endParaRPr lang="en-US"/>
          </a:p>
        </p:txBody>
      </p:sp>
      <p:sp>
        <p:nvSpPr>
          <p:cNvPr id="7" name="Rectangle 13">
            <a:extLst>
              <a:ext uri="{FF2B5EF4-FFF2-40B4-BE49-F238E27FC236}">
                <a16:creationId xmlns:a16="http://schemas.microsoft.com/office/drawing/2014/main" id="{22CFE7E5-3EEA-7A01-6665-902C3D6667D4}"/>
              </a:ext>
            </a:extLst>
          </p:cNvPr>
          <p:cNvSpPr>
            <a:spLocks noGrp="1" noChangeArrowheads="1"/>
          </p:cNvSpPr>
          <p:nvPr>
            <p:ph type="sldNum" sz="quarter" idx="12"/>
          </p:nvPr>
        </p:nvSpPr>
        <p:spPr/>
        <p:txBody>
          <a:bodyPr/>
          <a:lstStyle>
            <a:lvl1pPr>
              <a:defRPr/>
            </a:lvl1pPr>
          </a:lstStyle>
          <a:p>
            <a:pPr>
              <a:defRPr/>
            </a:pPr>
            <a:fld id="{08390EFD-3421-844E-92C0-78EFC95AB829}" type="slidenum">
              <a:rPr lang="en-US" altLang="en-US"/>
              <a:pPr>
                <a:defRPr/>
              </a:pPr>
              <a:t>‹#›</a:t>
            </a:fld>
            <a:endParaRPr lang="en-US" altLang="en-US"/>
          </a:p>
        </p:txBody>
      </p:sp>
    </p:spTree>
    <p:extLst>
      <p:ext uri="{BB962C8B-B14F-4D97-AF65-F5344CB8AC3E}">
        <p14:creationId xmlns:p14="http://schemas.microsoft.com/office/powerpoint/2010/main" val="29463818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EFD1057B-3FCD-305B-B869-B4A2D68E91E5}"/>
              </a:ext>
            </a:extLst>
          </p:cNvPr>
          <p:cNvSpPr>
            <a:spLocks noGrp="1"/>
          </p:cNvSpPr>
          <p:nvPr>
            <p:ph type="dt" sz="half" idx="10"/>
          </p:nvPr>
        </p:nvSpPr>
        <p:spPr/>
        <p:txBody>
          <a:bodyPr/>
          <a:lstStyle>
            <a:lvl1pPr>
              <a:defRPr/>
            </a:lvl1pPr>
          </a:lstStyle>
          <a:p>
            <a:pPr>
              <a:defRPr/>
            </a:pPr>
            <a:fld id="{D4AB6EDF-F089-FD47-8412-C0E967881BFF}" type="datetimeFigureOut">
              <a:rPr lang="en-US"/>
              <a:pPr>
                <a:defRPr/>
              </a:pPr>
              <a:t>6/5/25</a:t>
            </a:fld>
            <a:endParaRPr lang="en-US" dirty="0"/>
          </a:p>
        </p:txBody>
      </p:sp>
      <p:sp>
        <p:nvSpPr>
          <p:cNvPr id="5" name="Footer Placeholder 4">
            <a:extLst>
              <a:ext uri="{FF2B5EF4-FFF2-40B4-BE49-F238E27FC236}">
                <a16:creationId xmlns:a16="http://schemas.microsoft.com/office/drawing/2014/main" id="{D4ABBF84-E2EC-D723-0B20-6A4D5CEF1FC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824A34F7-1D7F-BA6E-4453-25A26D9281EC}"/>
              </a:ext>
            </a:extLst>
          </p:cNvPr>
          <p:cNvSpPr>
            <a:spLocks noGrp="1"/>
          </p:cNvSpPr>
          <p:nvPr>
            <p:ph type="sldNum" sz="quarter" idx="12"/>
          </p:nvPr>
        </p:nvSpPr>
        <p:spPr/>
        <p:txBody>
          <a:bodyPr/>
          <a:lstStyle>
            <a:lvl1pPr>
              <a:defRPr/>
            </a:lvl1pPr>
          </a:lstStyle>
          <a:p>
            <a:pPr>
              <a:defRPr/>
            </a:pPr>
            <a:fld id="{7636ED5B-1327-A347-9343-9AFD3598C9D9}" type="slidenum">
              <a:rPr lang="en-US" altLang="en-US"/>
              <a:pPr>
                <a:defRPr/>
              </a:pPr>
              <a:t>‹#›</a:t>
            </a:fld>
            <a:endParaRPr lang="en-US" altLang="en-US"/>
          </a:p>
        </p:txBody>
      </p:sp>
    </p:spTree>
    <p:extLst>
      <p:ext uri="{BB962C8B-B14F-4D97-AF65-F5344CB8AC3E}">
        <p14:creationId xmlns:p14="http://schemas.microsoft.com/office/powerpoint/2010/main" val="22120048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1D7C0D-BAE6-CB83-4B79-E92338AC993E}"/>
              </a:ext>
            </a:extLst>
          </p:cNvPr>
          <p:cNvSpPr>
            <a:spLocks noGrp="1"/>
          </p:cNvSpPr>
          <p:nvPr>
            <p:ph type="dt" sz="half" idx="10"/>
          </p:nvPr>
        </p:nvSpPr>
        <p:spPr/>
        <p:txBody>
          <a:bodyPr/>
          <a:lstStyle>
            <a:lvl1pPr>
              <a:defRPr/>
            </a:lvl1pPr>
          </a:lstStyle>
          <a:p>
            <a:pPr>
              <a:defRPr/>
            </a:pPr>
            <a:fld id="{CD0863EB-0029-884B-87E0-5C7E87388735}" type="datetimeFigureOut">
              <a:rPr lang="en-US"/>
              <a:pPr>
                <a:defRPr/>
              </a:pPr>
              <a:t>6/5/25</a:t>
            </a:fld>
            <a:endParaRPr lang="en-US" dirty="0"/>
          </a:p>
        </p:txBody>
      </p:sp>
      <p:sp>
        <p:nvSpPr>
          <p:cNvPr id="5" name="Footer Placeholder 4">
            <a:extLst>
              <a:ext uri="{FF2B5EF4-FFF2-40B4-BE49-F238E27FC236}">
                <a16:creationId xmlns:a16="http://schemas.microsoft.com/office/drawing/2014/main" id="{B8A35150-5C83-3B63-0F8B-B49DCC3936C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C87D50BD-42B4-5220-3405-E8AAABDBD0D6}"/>
              </a:ext>
            </a:extLst>
          </p:cNvPr>
          <p:cNvSpPr>
            <a:spLocks noGrp="1"/>
          </p:cNvSpPr>
          <p:nvPr>
            <p:ph type="sldNum" sz="quarter" idx="12"/>
          </p:nvPr>
        </p:nvSpPr>
        <p:spPr/>
        <p:txBody>
          <a:bodyPr/>
          <a:lstStyle>
            <a:lvl1pPr>
              <a:defRPr/>
            </a:lvl1pPr>
          </a:lstStyle>
          <a:p>
            <a:pPr>
              <a:defRPr/>
            </a:pPr>
            <a:fld id="{053D3785-B6F6-964D-9471-D72AE46FD8F6}" type="slidenum">
              <a:rPr lang="en-US" altLang="en-US"/>
              <a:pPr>
                <a:defRPr/>
              </a:pPr>
              <a:t>‹#›</a:t>
            </a:fld>
            <a:endParaRPr lang="en-US" altLang="en-US"/>
          </a:p>
        </p:txBody>
      </p:sp>
    </p:spTree>
    <p:extLst>
      <p:ext uri="{BB962C8B-B14F-4D97-AF65-F5344CB8AC3E}">
        <p14:creationId xmlns:p14="http://schemas.microsoft.com/office/powerpoint/2010/main" val="3692120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2CCD6F1-A718-D8C4-86E4-0CB67F0DED47}"/>
              </a:ext>
            </a:extLst>
          </p:cNvPr>
          <p:cNvSpPr>
            <a:spLocks noGrp="1"/>
          </p:cNvSpPr>
          <p:nvPr>
            <p:ph type="dt" sz="half" idx="10"/>
          </p:nvPr>
        </p:nvSpPr>
        <p:spPr/>
        <p:txBody>
          <a:bodyPr/>
          <a:lstStyle>
            <a:lvl1pPr>
              <a:defRPr/>
            </a:lvl1pPr>
          </a:lstStyle>
          <a:p>
            <a:pPr>
              <a:defRPr/>
            </a:pPr>
            <a:fld id="{2F0B4C99-F0EA-7148-A3B7-7315DA26B814}" type="datetimeFigureOut">
              <a:rPr lang="en-US"/>
              <a:pPr>
                <a:defRPr/>
              </a:pPr>
              <a:t>6/5/25</a:t>
            </a:fld>
            <a:endParaRPr lang="en-US" dirty="0"/>
          </a:p>
        </p:txBody>
      </p:sp>
      <p:sp>
        <p:nvSpPr>
          <p:cNvPr id="5" name="Footer Placeholder 4">
            <a:extLst>
              <a:ext uri="{FF2B5EF4-FFF2-40B4-BE49-F238E27FC236}">
                <a16:creationId xmlns:a16="http://schemas.microsoft.com/office/drawing/2014/main" id="{845D9BC7-5546-454B-6E0E-3CAAD623BA0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429E7F3-5FE3-4A63-9308-C8131AAA4BAD}"/>
              </a:ext>
            </a:extLst>
          </p:cNvPr>
          <p:cNvSpPr>
            <a:spLocks noGrp="1"/>
          </p:cNvSpPr>
          <p:nvPr>
            <p:ph type="sldNum" sz="quarter" idx="12"/>
          </p:nvPr>
        </p:nvSpPr>
        <p:spPr/>
        <p:txBody>
          <a:bodyPr/>
          <a:lstStyle>
            <a:lvl1pPr>
              <a:defRPr/>
            </a:lvl1pPr>
          </a:lstStyle>
          <a:p>
            <a:pPr>
              <a:defRPr/>
            </a:pPr>
            <a:fld id="{CCD369D7-3518-6942-A850-EC2E968A23FD}" type="slidenum">
              <a:rPr lang="en-US" altLang="en-US"/>
              <a:pPr>
                <a:defRPr/>
              </a:pPr>
              <a:t>‹#›</a:t>
            </a:fld>
            <a:endParaRPr lang="en-US" altLang="en-US"/>
          </a:p>
        </p:txBody>
      </p:sp>
    </p:spTree>
    <p:extLst>
      <p:ext uri="{BB962C8B-B14F-4D97-AF65-F5344CB8AC3E}">
        <p14:creationId xmlns:p14="http://schemas.microsoft.com/office/powerpoint/2010/main" val="2441639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72B2C62F-F4ED-EB50-75AE-E3EF4EA08A40}"/>
              </a:ext>
            </a:extLst>
          </p:cNvPr>
          <p:cNvSpPr>
            <a:spLocks noGrp="1"/>
          </p:cNvSpPr>
          <p:nvPr>
            <p:ph type="dt" sz="half" idx="10"/>
          </p:nvPr>
        </p:nvSpPr>
        <p:spPr/>
        <p:txBody>
          <a:bodyPr/>
          <a:lstStyle>
            <a:lvl1pPr>
              <a:defRPr/>
            </a:lvl1pPr>
          </a:lstStyle>
          <a:p>
            <a:pPr>
              <a:defRPr/>
            </a:pPr>
            <a:fld id="{37AC57A1-CA69-6E4D-9EC4-079C2C041649}" type="datetimeFigureOut">
              <a:rPr lang="en-US"/>
              <a:pPr>
                <a:defRPr/>
              </a:pPr>
              <a:t>6/5/25</a:t>
            </a:fld>
            <a:endParaRPr lang="en-US" dirty="0"/>
          </a:p>
        </p:txBody>
      </p:sp>
      <p:sp>
        <p:nvSpPr>
          <p:cNvPr id="6" name="Footer Placeholder 4">
            <a:extLst>
              <a:ext uri="{FF2B5EF4-FFF2-40B4-BE49-F238E27FC236}">
                <a16:creationId xmlns:a16="http://schemas.microsoft.com/office/drawing/2014/main" id="{162BB581-116A-9732-BB64-9515D144BBFE}"/>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1E5891A-4335-CDD0-BCD0-12473CDAFE04}"/>
              </a:ext>
            </a:extLst>
          </p:cNvPr>
          <p:cNvSpPr>
            <a:spLocks noGrp="1"/>
          </p:cNvSpPr>
          <p:nvPr>
            <p:ph type="sldNum" sz="quarter" idx="12"/>
          </p:nvPr>
        </p:nvSpPr>
        <p:spPr/>
        <p:txBody>
          <a:bodyPr/>
          <a:lstStyle>
            <a:lvl1pPr>
              <a:defRPr/>
            </a:lvl1pPr>
          </a:lstStyle>
          <a:p>
            <a:pPr>
              <a:defRPr/>
            </a:pPr>
            <a:fld id="{741C02A3-B462-7C42-BB75-D68FEAEB600C}" type="slidenum">
              <a:rPr lang="en-US" altLang="en-US"/>
              <a:pPr>
                <a:defRPr/>
              </a:pPr>
              <a:t>‹#›</a:t>
            </a:fld>
            <a:endParaRPr lang="en-US" altLang="en-US"/>
          </a:p>
        </p:txBody>
      </p:sp>
    </p:spTree>
    <p:extLst>
      <p:ext uri="{BB962C8B-B14F-4D97-AF65-F5344CB8AC3E}">
        <p14:creationId xmlns:p14="http://schemas.microsoft.com/office/powerpoint/2010/main" val="21806912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88021BAC-735C-3BB3-6413-503DF4DE65C6}"/>
              </a:ext>
            </a:extLst>
          </p:cNvPr>
          <p:cNvSpPr>
            <a:spLocks noGrp="1"/>
          </p:cNvSpPr>
          <p:nvPr>
            <p:ph type="dt" sz="half" idx="10"/>
          </p:nvPr>
        </p:nvSpPr>
        <p:spPr/>
        <p:txBody>
          <a:bodyPr/>
          <a:lstStyle>
            <a:lvl1pPr>
              <a:defRPr/>
            </a:lvl1pPr>
          </a:lstStyle>
          <a:p>
            <a:pPr>
              <a:defRPr/>
            </a:pPr>
            <a:fld id="{248C60C2-4594-FB49-9FDE-2B19DAEDBCF1}" type="datetimeFigureOut">
              <a:rPr lang="en-US"/>
              <a:pPr>
                <a:defRPr/>
              </a:pPr>
              <a:t>6/5/25</a:t>
            </a:fld>
            <a:endParaRPr lang="en-US" dirty="0"/>
          </a:p>
        </p:txBody>
      </p:sp>
      <p:sp>
        <p:nvSpPr>
          <p:cNvPr id="8" name="Footer Placeholder 4">
            <a:extLst>
              <a:ext uri="{FF2B5EF4-FFF2-40B4-BE49-F238E27FC236}">
                <a16:creationId xmlns:a16="http://schemas.microsoft.com/office/drawing/2014/main" id="{5E955659-CB9A-724F-2C35-CF1A575959E2}"/>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7DB3A552-3E65-D87C-99BC-A3C0FC896BF8}"/>
              </a:ext>
            </a:extLst>
          </p:cNvPr>
          <p:cNvSpPr>
            <a:spLocks noGrp="1"/>
          </p:cNvSpPr>
          <p:nvPr>
            <p:ph type="sldNum" sz="quarter" idx="12"/>
          </p:nvPr>
        </p:nvSpPr>
        <p:spPr/>
        <p:txBody>
          <a:bodyPr/>
          <a:lstStyle>
            <a:lvl1pPr>
              <a:defRPr/>
            </a:lvl1pPr>
          </a:lstStyle>
          <a:p>
            <a:pPr>
              <a:defRPr/>
            </a:pPr>
            <a:fld id="{6B3FE785-228E-1448-B307-3B1723009891}" type="slidenum">
              <a:rPr lang="en-US" altLang="en-US"/>
              <a:pPr>
                <a:defRPr/>
              </a:pPr>
              <a:t>‹#›</a:t>
            </a:fld>
            <a:endParaRPr lang="en-US" altLang="en-US"/>
          </a:p>
        </p:txBody>
      </p:sp>
    </p:spTree>
    <p:extLst>
      <p:ext uri="{BB962C8B-B14F-4D97-AF65-F5344CB8AC3E}">
        <p14:creationId xmlns:p14="http://schemas.microsoft.com/office/powerpoint/2010/main" val="14782428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879E718A-F007-9AFA-8145-97C9618727B1}"/>
              </a:ext>
            </a:extLst>
          </p:cNvPr>
          <p:cNvSpPr>
            <a:spLocks noGrp="1"/>
          </p:cNvSpPr>
          <p:nvPr>
            <p:ph type="dt" sz="half" idx="10"/>
          </p:nvPr>
        </p:nvSpPr>
        <p:spPr/>
        <p:txBody>
          <a:bodyPr/>
          <a:lstStyle>
            <a:lvl1pPr>
              <a:defRPr/>
            </a:lvl1pPr>
          </a:lstStyle>
          <a:p>
            <a:pPr>
              <a:defRPr/>
            </a:pPr>
            <a:fld id="{709B1DB1-ECC3-9E47-92D1-7F3B27C10828}" type="datetimeFigureOut">
              <a:rPr lang="en-US"/>
              <a:pPr>
                <a:defRPr/>
              </a:pPr>
              <a:t>6/5/25</a:t>
            </a:fld>
            <a:endParaRPr lang="en-US" dirty="0"/>
          </a:p>
        </p:txBody>
      </p:sp>
      <p:sp>
        <p:nvSpPr>
          <p:cNvPr id="4" name="Footer Placeholder 4">
            <a:extLst>
              <a:ext uri="{FF2B5EF4-FFF2-40B4-BE49-F238E27FC236}">
                <a16:creationId xmlns:a16="http://schemas.microsoft.com/office/drawing/2014/main" id="{1CBAD2A6-8D20-CB75-F355-4501439038D1}"/>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FBD2EF34-8E87-774C-A64F-F8D744195FEF}"/>
              </a:ext>
            </a:extLst>
          </p:cNvPr>
          <p:cNvSpPr>
            <a:spLocks noGrp="1"/>
          </p:cNvSpPr>
          <p:nvPr>
            <p:ph type="sldNum" sz="quarter" idx="12"/>
          </p:nvPr>
        </p:nvSpPr>
        <p:spPr/>
        <p:txBody>
          <a:bodyPr/>
          <a:lstStyle>
            <a:lvl1pPr>
              <a:defRPr/>
            </a:lvl1pPr>
          </a:lstStyle>
          <a:p>
            <a:pPr>
              <a:defRPr/>
            </a:pPr>
            <a:fld id="{4B4CA907-EBE5-F447-93D2-8BC49FF9FA5D}" type="slidenum">
              <a:rPr lang="en-US" altLang="en-US"/>
              <a:pPr>
                <a:defRPr/>
              </a:pPr>
              <a:t>‹#›</a:t>
            </a:fld>
            <a:endParaRPr lang="en-US" altLang="en-US"/>
          </a:p>
        </p:txBody>
      </p:sp>
    </p:spTree>
    <p:extLst>
      <p:ext uri="{BB962C8B-B14F-4D97-AF65-F5344CB8AC3E}">
        <p14:creationId xmlns:p14="http://schemas.microsoft.com/office/powerpoint/2010/main" val="2859695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5A2FEB9C-899B-A46E-A8C6-506FEE7315BD}"/>
              </a:ext>
            </a:extLst>
          </p:cNvPr>
          <p:cNvSpPr>
            <a:spLocks noGrp="1"/>
          </p:cNvSpPr>
          <p:nvPr>
            <p:ph type="dt" sz="half" idx="10"/>
          </p:nvPr>
        </p:nvSpPr>
        <p:spPr/>
        <p:txBody>
          <a:bodyPr/>
          <a:lstStyle>
            <a:lvl1pPr>
              <a:defRPr/>
            </a:lvl1pPr>
          </a:lstStyle>
          <a:p>
            <a:pPr>
              <a:defRPr/>
            </a:pPr>
            <a:fld id="{86DB2858-0904-9541-B9A8-10CB232BA928}" type="datetimeFigureOut">
              <a:rPr lang="en-US"/>
              <a:pPr>
                <a:defRPr/>
              </a:pPr>
              <a:t>6/5/25</a:t>
            </a:fld>
            <a:endParaRPr lang="en-US" dirty="0"/>
          </a:p>
        </p:txBody>
      </p:sp>
      <p:sp>
        <p:nvSpPr>
          <p:cNvPr id="3" name="Footer Placeholder 4">
            <a:extLst>
              <a:ext uri="{FF2B5EF4-FFF2-40B4-BE49-F238E27FC236}">
                <a16:creationId xmlns:a16="http://schemas.microsoft.com/office/drawing/2014/main" id="{19C67700-D526-A806-0EB6-13A150BAD4AD}"/>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C00262B8-666D-F29C-A2CC-2FDCB6C5C871}"/>
              </a:ext>
            </a:extLst>
          </p:cNvPr>
          <p:cNvSpPr>
            <a:spLocks noGrp="1"/>
          </p:cNvSpPr>
          <p:nvPr>
            <p:ph type="sldNum" sz="quarter" idx="12"/>
          </p:nvPr>
        </p:nvSpPr>
        <p:spPr/>
        <p:txBody>
          <a:bodyPr/>
          <a:lstStyle>
            <a:lvl1pPr>
              <a:defRPr/>
            </a:lvl1pPr>
          </a:lstStyle>
          <a:p>
            <a:pPr>
              <a:defRPr/>
            </a:pPr>
            <a:fld id="{51DE7207-D724-F24D-895D-6A47FDBAF87C}" type="slidenum">
              <a:rPr lang="en-US" altLang="en-US"/>
              <a:pPr>
                <a:defRPr/>
              </a:pPr>
              <a:t>‹#›</a:t>
            </a:fld>
            <a:endParaRPr lang="en-US" altLang="en-US"/>
          </a:p>
        </p:txBody>
      </p:sp>
    </p:spTree>
    <p:extLst>
      <p:ext uri="{BB962C8B-B14F-4D97-AF65-F5344CB8AC3E}">
        <p14:creationId xmlns:p14="http://schemas.microsoft.com/office/powerpoint/2010/main" val="1539058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2825CD2F-7F20-A1ED-484C-A93B8136AFA1}"/>
              </a:ext>
            </a:extLst>
          </p:cNvPr>
          <p:cNvSpPr>
            <a:spLocks noGrp="1"/>
          </p:cNvSpPr>
          <p:nvPr>
            <p:ph type="dt" sz="half" idx="10"/>
          </p:nvPr>
        </p:nvSpPr>
        <p:spPr/>
        <p:txBody>
          <a:bodyPr/>
          <a:lstStyle>
            <a:lvl1pPr>
              <a:defRPr/>
            </a:lvl1pPr>
          </a:lstStyle>
          <a:p>
            <a:pPr>
              <a:defRPr/>
            </a:pPr>
            <a:fld id="{84BC5DD1-83BC-EA42-9A7F-D28F3FE6CC76}" type="datetimeFigureOut">
              <a:rPr lang="en-US"/>
              <a:pPr>
                <a:defRPr/>
              </a:pPr>
              <a:t>6/5/25</a:t>
            </a:fld>
            <a:endParaRPr lang="en-US" dirty="0"/>
          </a:p>
        </p:txBody>
      </p:sp>
      <p:sp>
        <p:nvSpPr>
          <p:cNvPr id="6" name="Footer Placeholder 4">
            <a:extLst>
              <a:ext uri="{FF2B5EF4-FFF2-40B4-BE49-F238E27FC236}">
                <a16:creationId xmlns:a16="http://schemas.microsoft.com/office/drawing/2014/main" id="{9DC0A8DD-0361-A5DA-CBC5-335355A096F5}"/>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B6888D2-7893-6215-3813-2A3539A9B468}"/>
              </a:ext>
            </a:extLst>
          </p:cNvPr>
          <p:cNvSpPr>
            <a:spLocks noGrp="1"/>
          </p:cNvSpPr>
          <p:nvPr>
            <p:ph type="sldNum" sz="quarter" idx="12"/>
          </p:nvPr>
        </p:nvSpPr>
        <p:spPr/>
        <p:txBody>
          <a:bodyPr/>
          <a:lstStyle>
            <a:lvl1pPr>
              <a:defRPr/>
            </a:lvl1pPr>
          </a:lstStyle>
          <a:p>
            <a:pPr>
              <a:defRPr/>
            </a:pPr>
            <a:fld id="{3FAFA8F9-B4E5-BC4E-BD9F-C5C002948EBE}" type="slidenum">
              <a:rPr lang="en-US" altLang="en-US"/>
              <a:pPr>
                <a:defRPr/>
              </a:pPr>
              <a:t>‹#›</a:t>
            </a:fld>
            <a:endParaRPr lang="en-US" altLang="en-US"/>
          </a:p>
        </p:txBody>
      </p:sp>
    </p:spTree>
    <p:extLst>
      <p:ext uri="{BB962C8B-B14F-4D97-AF65-F5344CB8AC3E}">
        <p14:creationId xmlns:p14="http://schemas.microsoft.com/office/powerpoint/2010/main" val="3601538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2" descr="C:\Users\ktaylor\AppData\Local\Microsoft\Windows\Temporary Internet Files\Content.Outlook\41B5JZ4G\ProcareLeadingAgelogo (3).jpg">
            <a:extLst>
              <a:ext uri="{FF2B5EF4-FFF2-40B4-BE49-F238E27FC236}">
                <a16:creationId xmlns:a16="http://schemas.microsoft.com/office/drawing/2014/main" id="{DE475A70-B296-3712-FFD5-B7849EB218F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81000" y="6172200"/>
            <a:ext cx="25844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838200" y="1905000"/>
            <a:ext cx="8007350" cy="4267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a:extLst>
              <a:ext uri="{FF2B5EF4-FFF2-40B4-BE49-F238E27FC236}">
                <a16:creationId xmlns:a16="http://schemas.microsoft.com/office/drawing/2014/main" id="{5C2DBEAA-4F56-EC4C-4B9C-B10261C04064}"/>
              </a:ext>
            </a:extLst>
          </p:cNvPr>
          <p:cNvSpPr>
            <a:spLocks noGrp="1" noChangeArrowheads="1"/>
          </p:cNvSpPr>
          <p:nvPr>
            <p:ph type="dt" sz="half" idx="10"/>
          </p:nvPr>
        </p:nvSpPr>
        <p:spPr/>
        <p:txBody>
          <a:bodyPr/>
          <a:lstStyle>
            <a:lvl1pPr>
              <a:defRPr/>
            </a:lvl1pPr>
          </a:lstStyle>
          <a:p>
            <a:pPr>
              <a:defRPr/>
            </a:pPr>
            <a:endParaRPr lang="en-US"/>
          </a:p>
        </p:txBody>
      </p:sp>
      <p:sp>
        <p:nvSpPr>
          <p:cNvPr id="6" name="Rectangle 12">
            <a:extLst>
              <a:ext uri="{FF2B5EF4-FFF2-40B4-BE49-F238E27FC236}">
                <a16:creationId xmlns:a16="http://schemas.microsoft.com/office/drawing/2014/main" id="{2634FCCE-BCA5-6861-03A6-6D8CA55261F9}"/>
              </a:ext>
            </a:extLst>
          </p:cNvPr>
          <p:cNvSpPr>
            <a:spLocks noGrp="1" noChangeArrowheads="1"/>
          </p:cNvSpPr>
          <p:nvPr>
            <p:ph type="ftr" sz="quarter" idx="11"/>
          </p:nvPr>
        </p:nvSpPr>
        <p:spPr/>
        <p:txBody>
          <a:bodyPr/>
          <a:lstStyle>
            <a:lvl1pPr>
              <a:defRPr/>
            </a:lvl1pPr>
          </a:lstStyle>
          <a:p>
            <a:pPr>
              <a:defRPr/>
            </a:pPr>
            <a:endParaRPr lang="en-US"/>
          </a:p>
        </p:txBody>
      </p:sp>
      <p:sp>
        <p:nvSpPr>
          <p:cNvPr id="7" name="Rectangle 13">
            <a:extLst>
              <a:ext uri="{FF2B5EF4-FFF2-40B4-BE49-F238E27FC236}">
                <a16:creationId xmlns:a16="http://schemas.microsoft.com/office/drawing/2014/main" id="{45BC23F8-69AA-A04E-8232-7153C764057C}"/>
              </a:ext>
            </a:extLst>
          </p:cNvPr>
          <p:cNvSpPr>
            <a:spLocks noGrp="1" noChangeArrowheads="1"/>
          </p:cNvSpPr>
          <p:nvPr>
            <p:ph type="sldNum" sz="quarter" idx="12"/>
          </p:nvPr>
        </p:nvSpPr>
        <p:spPr/>
        <p:txBody>
          <a:bodyPr/>
          <a:lstStyle>
            <a:lvl1pPr>
              <a:defRPr/>
            </a:lvl1pPr>
          </a:lstStyle>
          <a:p>
            <a:pPr>
              <a:defRPr/>
            </a:pPr>
            <a:fld id="{267B8A6A-C72A-024E-BA18-9064B6772815}" type="slidenum">
              <a:rPr lang="en-US" altLang="en-US"/>
              <a:pPr>
                <a:defRPr/>
              </a:pPr>
              <a:t>‹#›</a:t>
            </a:fld>
            <a:endParaRPr lang="en-US" altLang="en-US"/>
          </a:p>
        </p:txBody>
      </p:sp>
    </p:spTree>
    <p:extLst>
      <p:ext uri="{BB962C8B-B14F-4D97-AF65-F5344CB8AC3E}">
        <p14:creationId xmlns:p14="http://schemas.microsoft.com/office/powerpoint/2010/main" val="35536935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ADCC3172-5D20-9BD2-CA26-68DFCE9FE366}"/>
              </a:ext>
            </a:extLst>
          </p:cNvPr>
          <p:cNvSpPr>
            <a:spLocks noGrp="1"/>
          </p:cNvSpPr>
          <p:nvPr>
            <p:ph type="dt" sz="half" idx="10"/>
          </p:nvPr>
        </p:nvSpPr>
        <p:spPr/>
        <p:txBody>
          <a:bodyPr/>
          <a:lstStyle>
            <a:lvl1pPr>
              <a:defRPr/>
            </a:lvl1pPr>
          </a:lstStyle>
          <a:p>
            <a:pPr>
              <a:defRPr/>
            </a:pPr>
            <a:fld id="{8D56D760-329F-A94D-A37D-7F00A319508D}" type="datetimeFigureOut">
              <a:rPr lang="en-US"/>
              <a:pPr>
                <a:defRPr/>
              </a:pPr>
              <a:t>6/5/25</a:t>
            </a:fld>
            <a:endParaRPr lang="en-US" dirty="0"/>
          </a:p>
        </p:txBody>
      </p:sp>
      <p:sp>
        <p:nvSpPr>
          <p:cNvPr id="6" name="Footer Placeholder 4">
            <a:extLst>
              <a:ext uri="{FF2B5EF4-FFF2-40B4-BE49-F238E27FC236}">
                <a16:creationId xmlns:a16="http://schemas.microsoft.com/office/drawing/2014/main" id="{C15EBB86-A2D2-677F-2A5D-92A6C2EB9E7E}"/>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5255DC66-DFCF-C2F8-6576-9DAF516FE10B}"/>
              </a:ext>
            </a:extLst>
          </p:cNvPr>
          <p:cNvSpPr>
            <a:spLocks noGrp="1"/>
          </p:cNvSpPr>
          <p:nvPr>
            <p:ph type="sldNum" sz="quarter" idx="12"/>
          </p:nvPr>
        </p:nvSpPr>
        <p:spPr/>
        <p:txBody>
          <a:bodyPr/>
          <a:lstStyle>
            <a:lvl1pPr>
              <a:defRPr/>
            </a:lvl1pPr>
          </a:lstStyle>
          <a:p>
            <a:pPr>
              <a:defRPr/>
            </a:pPr>
            <a:fld id="{057472BE-32F1-C944-BF69-0554BC953998}" type="slidenum">
              <a:rPr lang="en-US" altLang="en-US"/>
              <a:pPr>
                <a:defRPr/>
              </a:pPr>
              <a:t>‹#›</a:t>
            </a:fld>
            <a:endParaRPr lang="en-US" altLang="en-US"/>
          </a:p>
        </p:txBody>
      </p:sp>
    </p:spTree>
    <p:extLst>
      <p:ext uri="{BB962C8B-B14F-4D97-AF65-F5344CB8AC3E}">
        <p14:creationId xmlns:p14="http://schemas.microsoft.com/office/powerpoint/2010/main" val="11155480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C2A0E4-8228-F317-A009-8EFFC294918D}"/>
              </a:ext>
            </a:extLst>
          </p:cNvPr>
          <p:cNvSpPr>
            <a:spLocks noGrp="1"/>
          </p:cNvSpPr>
          <p:nvPr>
            <p:ph type="dt" sz="half" idx="10"/>
          </p:nvPr>
        </p:nvSpPr>
        <p:spPr/>
        <p:txBody>
          <a:bodyPr/>
          <a:lstStyle>
            <a:lvl1pPr>
              <a:defRPr/>
            </a:lvl1pPr>
          </a:lstStyle>
          <a:p>
            <a:pPr>
              <a:defRPr/>
            </a:pPr>
            <a:fld id="{E7525913-8F3B-5444-9A4D-5EDF80925AB0}" type="datetimeFigureOut">
              <a:rPr lang="en-US"/>
              <a:pPr>
                <a:defRPr/>
              </a:pPr>
              <a:t>6/5/25</a:t>
            </a:fld>
            <a:endParaRPr lang="en-US" dirty="0"/>
          </a:p>
        </p:txBody>
      </p:sp>
      <p:sp>
        <p:nvSpPr>
          <p:cNvPr id="5" name="Footer Placeholder 4">
            <a:extLst>
              <a:ext uri="{FF2B5EF4-FFF2-40B4-BE49-F238E27FC236}">
                <a16:creationId xmlns:a16="http://schemas.microsoft.com/office/drawing/2014/main" id="{87831F72-C568-42EE-4399-9F0C3CCD4EB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F053473-BBFD-1133-7CAA-791D5B34CEA0}"/>
              </a:ext>
            </a:extLst>
          </p:cNvPr>
          <p:cNvSpPr>
            <a:spLocks noGrp="1"/>
          </p:cNvSpPr>
          <p:nvPr>
            <p:ph type="sldNum" sz="quarter" idx="12"/>
          </p:nvPr>
        </p:nvSpPr>
        <p:spPr/>
        <p:txBody>
          <a:bodyPr/>
          <a:lstStyle>
            <a:lvl1pPr>
              <a:defRPr/>
            </a:lvl1pPr>
          </a:lstStyle>
          <a:p>
            <a:pPr>
              <a:defRPr/>
            </a:pPr>
            <a:fld id="{A9BEF6DF-F3A6-3E49-92DC-EE3500073107}" type="slidenum">
              <a:rPr lang="en-US" altLang="en-US"/>
              <a:pPr>
                <a:defRPr/>
              </a:pPr>
              <a:t>‹#›</a:t>
            </a:fld>
            <a:endParaRPr lang="en-US" altLang="en-US"/>
          </a:p>
        </p:txBody>
      </p:sp>
    </p:spTree>
    <p:extLst>
      <p:ext uri="{BB962C8B-B14F-4D97-AF65-F5344CB8AC3E}">
        <p14:creationId xmlns:p14="http://schemas.microsoft.com/office/powerpoint/2010/main" val="24233305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446F61-C9C7-0E4D-9CEB-5F8E5EC1CFBD}"/>
              </a:ext>
            </a:extLst>
          </p:cNvPr>
          <p:cNvSpPr>
            <a:spLocks noGrp="1"/>
          </p:cNvSpPr>
          <p:nvPr>
            <p:ph type="dt" sz="half" idx="10"/>
          </p:nvPr>
        </p:nvSpPr>
        <p:spPr/>
        <p:txBody>
          <a:bodyPr/>
          <a:lstStyle>
            <a:lvl1pPr>
              <a:defRPr/>
            </a:lvl1pPr>
          </a:lstStyle>
          <a:p>
            <a:pPr>
              <a:defRPr/>
            </a:pPr>
            <a:fld id="{7235B842-EA75-8F4A-8DCC-82381B7B83A1}" type="datetimeFigureOut">
              <a:rPr lang="en-US"/>
              <a:pPr>
                <a:defRPr/>
              </a:pPr>
              <a:t>6/5/25</a:t>
            </a:fld>
            <a:endParaRPr lang="en-US" dirty="0"/>
          </a:p>
        </p:txBody>
      </p:sp>
      <p:sp>
        <p:nvSpPr>
          <p:cNvPr id="5" name="Footer Placeholder 4">
            <a:extLst>
              <a:ext uri="{FF2B5EF4-FFF2-40B4-BE49-F238E27FC236}">
                <a16:creationId xmlns:a16="http://schemas.microsoft.com/office/drawing/2014/main" id="{5CC03FB5-BB1E-F476-0F04-0163334FA26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EB7C7D3-C779-3540-9A45-2A0EDE51AB6C}"/>
              </a:ext>
            </a:extLst>
          </p:cNvPr>
          <p:cNvSpPr>
            <a:spLocks noGrp="1"/>
          </p:cNvSpPr>
          <p:nvPr>
            <p:ph type="sldNum" sz="quarter" idx="12"/>
          </p:nvPr>
        </p:nvSpPr>
        <p:spPr/>
        <p:txBody>
          <a:bodyPr/>
          <a:lstStyle>
            <a:lvl1pPr>
              <a:defRPr/>
            </a:lvl1pPr>
          </a:lstStyle>
          <a:p>
            <a:pPr>
              <a:defRPr/>
            </a:pPr>
            <a:fld id="{7C6E1D99-2476-924F-95CB-B706C8802009}" type="slidenum">
              <a:rPr lang="en-US" altLang="en-US"/>
              <a:pPr>
                <a:defRPr/>
              </a:pPr>
              <a:t>‹#›</a:t>
            </a:fld>
            <a:endParaRPr lang="en-US" altLang="en-US"/>
          </a:p>
        </p:txBody>
      </p:sp>
    </p:spTree>
    <p:extLst>
      <p:ext uri="{BB962C8B-B14F-4D97-AF65-F5344CB8AC3E}">
        <p14:creationId xmlns:p14="http://schemas.microsoft.com/office/powerpoint/2010/main" val="3541524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2" descr="C:\Users\ktaylor\AppData\Local\Microsoft\Windows\Temporary Internet Files\Content.Outlook\41B5JZ4G\ProcareLeadingAgelogo (3).jpg">
            <a:extLst>
              <a:ext uri="{FF2B5EF4-FFF2-40B4-BE49-F238E27FC236}">
                <a16:creationId xmlns:a16="http://schemas.microsoft.com/office/drawing/2014/main" id="{787854B1-8549-70BD-ABA7-F49AD10CEDA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81000" y="6248400"/>
            <a:ext cx="25908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11">
            <a:extLst>
              <a:ext uri="{FF2B5EF4-FFF2-40B4-BE49-F238E27FC236}">
                <a16:creationId xmlns:a16="http://schemas.microsoft.com/office/drawing/2014/main" id="{21B264C6-AAEA-4C20-B46A-916ED4DD2CBB}"/>
              </a:ext>
            </a:extLst>
          </p:cNvPr>
          <p:cNvSpPr>
            <a:spLocks noGrp="1" noChangeArrowheads="1"/>
          </p:cNvSpPr>
          <p:nvPr>
            <p:ph type="dt" sz="half" idx="10"/>
          </p:nvPr>
        </p:nvSpPr>
        <p:spPr/>
        <p:txBody>
          <a:bodyPr/>
          <a:lstStyle>
            <a:lvl1pPr>
              <a:defRPr/>
            </a:lvl1pPr>
          </a:lstStyle>
          <a:p>
            <a:pPr>
              <a:defRPr/>
            </a:pPr>
            <a:endParaRPr lang="en-US"/>
          </a:p>
        </p:txBody>
      </p:sp>
      <p:sp>
        <p:nvSpPr>
          <p:cNvPr id="6" name="Rectangle 12">
            <a:extLst>
              <a:ext uri="{FF2B5EF4-FFF2-40B4-BE49-F238E27FC236}">
                <a16:creationId xmlns:a16="http://schemas.microsoft.com/office/drawing/2014/main" id="{867CC60B-1F2D-2CE2-16D4-489C1D1458E0}"/>
              </a:ext>
            </a:extLst>
          </p:cNvPr>
          <p:cNvSpPr>
            <a:spLocks noGrp="1" noChangeArrowheads="1"/>
          </p:cNvSpPr>
          <p:nvPr>
            <p:ph type="ftr" sz="quarter" idx="11"/>
          </p:nvPr>
        </p:nvSpPr>
        <p:spPr/>
        <p:txBody>
          <a:bodyPr/>
          <a:lstStyle>
            <a:lvl1pPr>
              <a:defRPr/>
            </a:lvl1pPr>
          </a:lstStyle>
          <a:p>
            <a:pPr>
              <a:defRPr/>
            </a:pPr>
            <a:endParaRPr lang="en-US"/>
          </a:p>
        </p:txBody>
      </p:sp>
      <p:sp>
        <p:nvSpPr>
          <p:cNvPr id="7" name="Rectangle 13">
            <a:extLst>
              <a:ext uri="{FF2B5EF4-FFF2-40B4-BE49-F238E27FC236}">
                <a16:creationId xmlns:a16="http://schemas.microsoft.com/office/drawing/2014/main" id="{9E7C8242-49AB-6BB9-4393-44369C2563C0}"/>
              </a:ext>
            </a:extLst>
          </p:cNvPr>
          <p:cNvSpPr>
            <a:spLocks noGrp="1" noChangeArrowheads="1"/>
          </p:cNvSpPr>
          <p:nvPr>
            <p:ph type="sldNum" sz="quarter" idx="12"/>
          </p:nvPr>
        </p:nvSpPr>
        <p:spPr/>
        <p:txBody>
          <a:bodyPr/>
          <a:lstStyle>
            <a:lvl1pPr>
              <a:defRPr/>
            </a:lvl1pPr>
          </a:lstStyle>
          <a:p>
            <a:pPr>
              <a:defRPr/>
            </a:pPr>
            <a:fld id="{4D07FE17-F002-0B4E-89D3-28ACB4EAEFB7}" type="slidenum">
              <a:rPr lang="en-US" altLang="en-US"/>
              <a:pPr>
                <a:defRPr/>
              </a:pPr>
              <a:t>‹#›</a:t>
            </a:fld>
            <a:endParaRPr lang="en-US" altLang="en-US"/>
          </a:p>
        </p:txBody>
      </p:sp>
    </p:spTree>
    <p:extLst>
      <p:ext uri="{BB962C8B-B14F-4D97-AF65-F5344CB8AC3E}">
        <p14:creationId xmlns:p14="http://schemas.microsoft.com/office/powerpoint/2010/main" val="1855987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2" descr="C:\Users\ktaylor\AppData\Local\Microsoft\Windows\Temporary Internet Files\Content.Outlook\41B5JZ4G\ProcareLeadingAgelogo (3).jpg">
            <a:extLst>
              <a:ext uri="{FF2B5EF4-FFF2-40B4-BE49-F238E27FC236}">
                <a16:creationId xmlns:a16="http://schemas.microsoft.com/office/drawing/2014/main" id="{B749D96D-BC90-E1A8-94FE-48803259E97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81000" y="6248400"/>
            <a:ext cx="25908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11">
            <a:extLst>
              <a:ext uri="{FF2B5EF4-FFF2-40B4-BE49-F238E27FC236}">
                <a16:creationId xmlns:a16="http://schemas.microsoft.com/office/drawing/2014/main" id="{218D4C80-D32C-228C-1E39-C8E1ADB0C0FD}"/>
              </a:ext>
            </a:extLst>
          </p:cNvPr>
          <p:cNvSpPr>
            <a:spLocks noGrp="1" noChangeArrowheads="1"/>
          </p:cNvSpPr>
          <p:nvPr>
            <p:ph type="dt" sz="half" idx="10"/>
          </p:nvPr>
        </p:nvSpPr>
        <p:spPr/>
        <p:txBody>
          <a:bodyPr/>
          <a:lstStyle>
            <a:lvl1pPr>
              <a:defRPr/>
            </a:lvl1pPr>
          </a:lstStyle>
          <a:p>
            <a:pPr>
              <a:defRPr/>
            </a:pPr>
            <a:endParaRPr lang="en-US"/>
          </a:p>
        </p:txBody>
      </p:sp>
      <p:sp>
        <p:nvSpPr>
          <p:cNvPr id="7" name="Rectangle 12">
            <a:extLst>
              <a:ext uri="{FF2B5EF4-FFF2-40B4-BE49-F238E27FC236}">
                <a16:creationId xmlns:a16="http://schemas.microsoft.com/office/drawing/2014/main" id="{4E18EFBE-1BF3-BDCD-6AA1-EEFC0CC46612}"/>
              </a:ext>
            </a:extLst>
          </p:cNvPr>
          <p:cNvSpPr>
            <a:spLocks noGrp="1" noChangeArrowheads="1"/>
          </p:cNvSpPr>
          <p:nvPr>
            <p:ph type="ftr" sz="quarter" idx="11"/>
          </p:nvPr>
        </p:nvSpPr>
        <p:spPr/>
        <p:txBody>
          <a:bodyPr/>
          <a:lstStyle>
            <a:lvl1pPr>
              <a:defRPr/>
            </a:lvl1pPr>
          </a:lstStyle>
          <a:p>
            <a:pPr>
              <a:defRPr/>
            </a:pPr>
            <a:endParaRPr lang="en-US"/>
          </a:p>
        </p:txBody>
      </p:sp>
      <p:sp>
        <p:nvSpPr>
          <p:cNvPr id="8" name="Rectangle 13">
            <a:extLst>
              <a:ext uri="{FF2B5EF4-FFF2-40B4-BE49-F238E27FC236}">
                <a16:creationId xmlns:a16="http://schemas.microsoft.com/office/drawing/2014/main" id="{6228F1F4-13E0-C14B-C118-05CB1D2ECA40}"/>
              </a:ext>
            </a:extLst>
          </p:cNvPr>
          <p:cNvSpPr>
            <a:spLocks noGrp="1" noChangeArrowheads="1"/>
          </p:cNvSpPr>
          <p:nvPr>
            <p:ph type="sldNum" sz="quarter" idx="12"/>
          </p:nvPr>
        </p:nvSpPr>
        <p:spPr/>
        <p:txBody>
          <a:bodyPr/>
          <a:lstStyle>
            <a:lvl1pPr>
              <a:defRPr/>
            </a:lvl1pPr>
          </a:lstStyle>
          <a:p>
            <a:pPr>
              <a:defRPr/>
            </a:pPr>
            <a:fld id="{65DF68EC-1748-2C44-B1C8-64D6B213C596}" type="slidenum">
              <a:rPr lang="en-US" altLang="en-US"/>
              <a:pPr>
                <a:defRPr/>
              </a:pPr>
              <a:t>‹#›</a:t>
            </a:fld>
            <a:endParaRPr lang="en-US" altLang="en-US"/>
          </a:p>
        </p:txBody>
      </p:sp>
    </p:spTree>
    <p:extLst>
      <p:ext uri="{BB962C8B-B14F-4D97-AF65-F5344CB8AC3E}">
        <p14:creationId xmlns:p14="http://schemas.microsoft.com/office/powerpoint/2010/main" val="844372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2" descr="C:\Users\ktaylor\AppData\Local\Microsoft\Windows\Temporary Internet Files\Content.Outlook\41B5JZ4G\ProcareLeadingAgelogo (3).jpg">
            <a:extLst>
              <a:ext uri="{FF2B5EF4-FFF2-40B4-BE49-F238E27FC236}">
                <a16:creationId xmlns:a16="http://schemas.microsoft.com/office/drawing/2014/main" id="{A74B2917-5DA1-B727-0F9E-B5EBA8BD0FFF}"/>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81000" y="6248400"/>
            <a:ext cx="25146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11">
            <a:extLst>
              <a:ext uri="{FF2B5EF4-FFF2-40B4-BE49-F238E27FC236}">
                <a16:creationId xmlns:a16="http://schemas.microsoft.com/office/drawing/2014/main" id="{085647EB-1123-32AA-A782-7ADDB4174F17}"/>
              </a:ext>
            </a:extLst>
          </p:cNvPr>
          <p:cNvSpPr>
            <a:spLocks noGrp="1" noChangeArrowheads="1"/>
          </p:cNvSpPr>
          <p:nvPr>
            <p:ph type="dt" sz="half" idx="10"/>
          </p:nvPr>
        </p:nvSpPr>
        <p:spPr/>
        <p:txBody>
          <a:bodyPr/>
          <a:lstStyle>
            <a:lvl1pPr>
              <a:defRPr/>
            </a:lvl1pPr>
          </a:lstStyle>
          <a:p>
            <a:pPr>
              <a:defRPr/>
            </a:pPr>
            <a:endParaRPr lang="en-US"/>
          </a:p>
        </p:txBody>
      </p:sp>
      <p:sp>
        <p:nvSpPr>
          <p:cNvPr id="9" name="Rectangle 12">
            <a:extLst>
              <a:ext uri="{FF2B5EF4-FFF2-40B4-BE49-F238E27FC236}">
                <a16:creationId xmlns:a16="http://schemas.microsoft.com/office/drawing/2014/main" id="{0F866B92-BAD3-06CC-F53E-B1C396FD5285}"/>
              </a:ext>
            </a:extLst>
          </p:cNvPr>
          <p:cNvSpPr>
            <a:spLocks noGrp="1" noChangeArrowheads="1"/>
          </p:cNvSpPr>
          <p:nvPr>
            <p:ph type="ftr" sz="quarter" idx="11"/>
          </p:nvPr>
        </p:nvSpPr>
        <p:spPr/>
        <p:txBody>
          <a:bodyPr/>
          <a:lstStyle>
            <a:lvl1pPr>
              <a:defRPr/>
            </a:lvl1pPr>
          </a:lstStyle>
          <a:p>
            <a:pPr>
              <a:defRPr/>
            </a:pPr>
            <a:endParaRPr lang="en-US"/>
          </a:p>
        </p:txBody>
      </p:sp>
      <p:sp>
        <p:nvSpPr>
          <p:cNvPr id="10" name="Rectangle 13">
            <a:extLst>
              <a:ext uri="{FF2B5EF4-FFF2-40B4-BE49-F238E27FC236}">
                <a16:creationId xmlns:a16="http://schemas.microsoft.com/office/drawing/2014/main" id="{D68BC8DA-5A52-2BF7-DA1B-E437FAA889EE}"/>
              </a:ext>
            </a:extLst>
          </p:cNvPr>
          <p:cNvSpPr>
            <a:spLocks noGrp="1" noChangeArrowheads="1"/>
          </p:cNvSpPr>
          <p:nvPr>
            <p:ph type="sldNum" sz="quarter" idx="12"/>
          </p:nvPr>
        </p:nvSpPr>
        <p:spPr/>
        <p:txBody>
          <a:bodyPr/>
          <a:lstStyle>
            <a:lvl1pPr>
              <a:defRPr/>
            </a:lvl1pPr>
          </a:lstStyle>
          <a:p>
            <a:pPr>
              <a:defRPr/>
            </a:pPr>
            <a:fld id="{BE565DDC-27B4-6E45-86E0-673758D0EE0D}" type="slidenum">
              <a:rPr lang="en-US" altLang="en-US"/>
              <a:pPr>
                <a:defRPr/>
              </a:pPr>
              <a:t>‹#›</a:t>
            </a:fld>
            <a:endParaRPr lang="en-US" altLang="en-US"/>
          </a:p>
        </p:txBody>
      </p:sp>
    </p:spTree>
    <p:extLst>
      <p:ext uri="{BB962C8B-B14F-4D97-AF65-F5344CB8AC3E}">
        <p14:creationId xmlns:p14="http://schemas.microsoft.com/office/powerpoint/2010/main" val="2336100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16" descr="C:\Users\ktaylor\AppData\Local\Microsoft\Windows\Temporary Internet Files\Content.Outlook\41B5JZ4G\ProcareLeadingAgelogo (3).jpg">
            <a:extLst>
              <a:ext uri="{FF2B5EF4-FFF2-40B4-BE49-F238E27FC236}">
                <a16:creationId xmlns:a16="http://schemas.microsoft.com/office/drawing/2014/main" id="{B668E81A-0365-D705-63FD-27ADABA3199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81000" y="6248400"/>
            <a:ext cx="25908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Rectangle 11">
            <a:extLst>
              <a:ext uri="{FF2B5EF4-FFF2-40B4-BE49-F238E27FC236}">
                <a16:creationId xmlns:a16="http://schemas.microsoft.com/office/drawing/2014/main" id="{A86CB3BA-0079-7EC0-A638-18BB1F08A886}"/>
              </a:ext>
            </a:extLst>
          </p:cNvPr>
          <p:cNvSpPr>
            <a:spLocks noGrp="1" noChangeArrowheads="1"/>
          </p:cNvSpPr>
          <p:nvPr>
            <p:ph type="dt" sz="half" idx="10"/>
          </p:nvPr>
        </p:nvSpPr>
        <p:spPr/>
        <p:txBody>
          <a:bodyPr/>
          <a:lstStyle>
            <a:lvl1pPr>
              <a:defRPr/>
            </a:lvl1pPr>
          </a:lstStyle>
          <a:p>
            <a:pPr>
              <a:defRPr/>
            </a:pPr>
            <a:endParaRPr lang="en-US"/>
          </a:p>
        </p:txBody>
      </p:sp>
      <p:sp>
        <p:nvSpPr>
          <p:cNvPr id="5" name="Rectangle 12">
            <a:extLst>
              <a:ext uri="{FF2B5EF4-FFF2-40B4-BE49-F238E27FC236}">
                <a16:creationId xmlns:a16="http://schemas.microsoft.com/office/drawing/2014/main" id="{F7C82A6F-3BF0-D948-1366-952B60154F87}"/>
              </a:ext>
            </a:extLst>
          </p:cNvPr>
          <p:cNvSpPr>
            <a:spLocks noGrp="1" noChangeArrowheads="1"/>
          </p:cNvSpPr>
          <p:nvPr>
            <p:ph type="ftr" sz="quarter" idx="11"/>
          </p:nvPr>
        </p:nvSpPr>
        <p:spPr/>
        <p:txBody>
          <a:bodyPr/>
          <a:lstStyle>
            <a:lvl1pPr>
              <a:defRPr/>
            </a:lvl1pPr>
          </a:lstStyle>
          <a:p>
            <a:pPr>
              <a:defRPr/>
            </a:pPr>
            <a:endParaRPr lang="en-US"/>
          </a:p>
        </p:txBody>
      </p:sp>
      <p:sp>
        <p:nvSpPr>
          <p:cNvPr id="6" name="Rectangle 13">
            <a:extLst>
              <a:ext uri="{FF2B5EF4-FFF2-40B4-BE49-F238E27FC236}">
                <a16:creationId xmlns:a16="http://schemas.microsoft.com/office/drawing/2014/main" id="{E7213B59-03F3-7B3A-18A1-8F95434BEE9A}"/>
              </a:ext>
            </a:extLst>
          </p:cNvPr>
          <p:cNvSpPr>
            <a:spLocks noGrp="1" noChangeArrowheads="1"/>
          </p:cNvSpPr>
          <p:nvPr>
            <p:ph type="sldNum" sz="quarter" idx="12"/>
          </p:nvPr>
        </p:nvSpPr>
        <p:spPr/>
        <p:txBody>
          <a:bodyPr/>
          <a:lstStyle>
            <a:lvl1pPr>
              <a:defRPr/>
            </a:lvl1pPr>
          </a:lstStyle>
          <a:p>
            <a:pPr>
              <a:defRPr/>
            </a:pPr>
            <a:fld id="{8BD3741C-01F1-2344-B2FA-193E34061714}" type="slidenum">
              <a:rPr lang="en-US" altLang="en-US"/>
              <a:pPr>
                <a:defRPr/>
              </a:pPr>
              <a:t>‹#›</a:t>
            </a:fld>
            <a:endParaRPr lang="en-US" altLang="en-US"/>
          </a:p>
        </p:txBody>
      </p:sp>
    </p:spTree>
    <p:extLst>
      <p:ext uri="{BB962C8B-B14F-4D97-AF65-F5344CB8AC3E}">
        <p14:creationId xmlns:p14="http://schemas.microsoft.com/office/powerpoint/2010/main" val="1883479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2" descr="C:\Users\ktaylor\AppData\Local\Microsoft\Windows\Temporary Internet Files\Content.Outlook\41B5JZ4G\ProcareLeadingAgelogo (3).jpg">
            <a:extLst>
              <a:ext uri="{FF2B5EF4-FFF2-40B4-BE49-F238E27FC236}">
                <a16:creationId xmlns:a16="http://schemas.microsoft.com/office/drawing/2014/main" id="{AC3481F6-3454-F2E0-CDA7-425D4E8D4DF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81000" y="6248400"/>
            <a:ext cx="25908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11">
            <a:extLst>
              <a:ext uri="{FF2B5EF4-FFF2-40B4-BE49-F238E27FC236}">
                <a16:creationId xmlns:a16="http://schemas.microsoft.com/office/drawing/2014/main" id="{7DDC371B-4931-9570-C00F-DFB90C351A62}"/>
              </a:ext>
            </a:extLst>
          </p:cNvPr>
          <p:cNvSpPr>
            <a:spLocks noGrp="1" noChangeArrowheads="1"/>
          </p:cNvSpPr>
          <p:nvPr>
            <p:ph type="dt" sz="half" idx="10"/>
          </p:nvPr>
        </p:nvSpPr>
        <p:spPr/>
        <p:txBody>
          <a:bodyPr/>
          <a:lstStyle>
            <a:lvl1pPr>
              <a:defRPr/>
            </a:lvl1pPr>
          </a:lstStyle>
          <a:p>
            <a:pPr>
              <a:defRPr/>
            </a:pPr>
            <a:endParaRPr lang="en-US"/>
          </a:p>
        </p:txBody>
      </p:sp>
      <p:sp>
        <p:nvSpPr>
          <p:cNvPr id="4" name="Rectangle 12">
            <a:extLst>
              <a:ext uri="{FF2B5EF4-FFF2-40B4-BE49-F238E27FC236}">
                <a16:creationId xmlns:a16="http://schemas.microsoft.com/office/drawing/2014/main" id="{9657190F-BA8E-D8C7-67FC-31AFED1EE848}"/>
              </a:ext>
            </a:extLst>
          </p:cNvPr>
          <p:cNvSpPr>
            <a:spLocks noGrp="1" noChangeArrowheads="1"/>
          </p:cNvSpPr>
          <p:nvPr>
            <p:ph type="ftr" sz="quarter" idx="11"/>
          </p:nvPr>
        </p:nvSpPr>
        <p:spPr/>
        <p:txBody>
          <a:bodyPr/>
          <a:lstStyle>
            <a:lvl1pPr>
              <a:defRPr/>
            </a:lvl1pPr>
          </a:lstStyle>
          <a:p>
            <a:pPr>
              <a:defRPr/>
            </a:pPr>
            <a:endParaRPr lang="en-US"/>
          </a:p>
        </p:txBody>
      </p:sp>
      <p:sp>
        <p:nvSpPr>
          <p:cNvPr id="5" name="Rectangle 13">
            <a:extLst>
              <a:ext uri="{FF2B5EF4-FFF2-40B4-BE49-F238E27FC236}">
                <a16:creationId xmlns:a16="http://schemas.microsoft.com/office/drawing/2014/main" id="{91892076-8BAA-BF87-4D08-1470559EB11F}"/>
              </a:ext>
            </a:extLst>
          </p:cNvPr>
          <p:cNvSpPr>
            <a:spLocks noGrp="1" noChangeArrowheads="1"/>
          </p:cNvSpPr>
          <p:nvPr>
            <p:ph type="sldNum" sz="quarter" idx="12"/>
          </p:nvPr>
        </p:nvSpPr>
        <p:spPr/>
        <p:txBody>
          <a:bodyPr/>
          <a:lstStyle>
            <a:lvl1pPr>
              <a:defRPr/>
            </a:lvl1pPr>
          </a:lstStyle>
          <a:p>
            <a:pPr>
              <a:defRPr/>
            </a:pPr>
            <a:fld id="{6F924F70-0A50-DB4B-9A45-0032E172EF42}" type="slidenum">
              <a:rPr lang="en-US" altLang="en-US"/>
              <a:pPr>
                <a:defRPr/>
              </a:pPr>
              <a:t>‹#›</a:t>
            </a:fld>
            <a:endParaRPr lang="en-US" altLang="en-US"/>
          </a:p>
        </p:txBody>
      </p:sp>
    </p:spTree>
    <p:extLst>
      <p:ext uri="{BB962C8B-B14F-4D97-AF65-F5344CB8AC3E}">
        <p14:creationId xmlns:p14="http://schemas.microsoft.com/office/powerpoint/2010/main" val="3859259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2" descr="C:\Users\ktaylor\AppData\Local\Microsoft\Windows\Temporary Internet Files\Content.Outlook\41B5JZ4G\ProcareLeadingAgelogo (3).jpg">
            <a:extLst>
              <a:ext uri="{FF2B5EF4-FFF2-40B4-BE49-F238E27FC236}">
                <a16:creationId xmlns:a16="http://schemas.microsoft.com/office/drawing/2014/main" id="{6D61D090-D4B4-AF79-8A6E-0A811DFDB63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81000" y="6248400"/>
            <a:ext cx="25908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Rectangle 11">
            <a:extLst>
              <a:ext uri="{FF2B5EF4-FFF2-40B4-BE49-F238E27FC236}">
                <a16:creationId xmlns:a16="http://schemas.microsoft.com/office/drawing/2014/main" id="{626770DC-142A-DEFA-94FF-E6F7C81D3FC9}"/>
              </a:ext>
            </a:extLst>
          </p:cNvPr>
          <p:cNvSpPr>
            <a:spLocks noGrp="1" noChangeArrowheads="1"/>
          </p:cNvSpPr>
          <p:nvPr>
            <p:ph type="dt" sz="half" idx="10"/>
          </p:nvPr>
        </p:nvSpPr>
        <p:spPr/>
        <p:txBody>
          <a:bodyPr/>
          <a:lstStyle>
            <a:lvl1pPr>
              <a:defRPr/>
            </a:lvl1pPr>
          </a:lstStyle>
          <a:p>
            <a:pPr>
              <a:defRPr/>
            </a:pPr>
            <a:endParaRPr lang="en-US"/>
          </a:p>
        </p:txBody>
      </p:sp>
      <p:sp>
        <p:nvSpPr>
          <p:cNvPr id="7" name="Rectangle 12">
            <a:extLst>
              <a:ext uri="{FF2B5EF4-FFF2-40B4-BE49-F238E27FC236}">
                <a16:creationId xmlns:a16="http://schemas.microsoft.com/office/drawing/2014/main" id="{F0D1DB72-E1BE-FAD2-EB3F-24A1AFE322CA}"/>
              </a:ext>
            </a:extLst>
          </p:cNvPr>
          <p:cNvSpPr>
            <a:spLocks noGrp="1" noChangeArrowheads="1"/>
          </p:cNvSpPr>
          <p:nvPr>
            <p:ph type="ftr" sz="quarter" idx="11"/>
          </p:nvPr>
        </p:nvSpPr>
        <p:spPr/>
        <p:txBody>
          <a:bodyPr/>
          <a:lstStyle>
            <a:lvl1pPr>
              <a:defRPr/>
            </a:lvl1pPr>
          </a:lstStyle>
          <a:p>
            <a:pPr>
              <a:defRPr/>
            </a:pPr>
            <a:endParaRPr lang="en-US"/>
          </a:p>
        </p:txBody>
      </p:sp>
      <p:sp>
        <p:nvSpPr>
          <p:cNvPr id="8" name="Rectangle 13">
            <a:extLst>
              <a:ext uri="{FF2B5EF4-FFF2-40B4-BE49-F238E27FC236}">
                <a16:creationId xmlns:a16="http://schemas.microsoft.com/office/drawing/2014/main" id="{2E24EC46-9090-428D-581A-CC1F80C8C6CA}"/>
              </a:ext>
            </a:extLst>
          </p:cNvPr>
          <p:cNvSpPr>
            <a:spLocks noGrp="1" noChangeArrowheads="1"/>
          </p:cNvSpPr>
          <p:nvPr>
            <p:ph type="sldNum" sz="quarter" idx="12"/>
          </p:nvPr>
        </p:nvSpPr>
        <p:spPr/>
        <p:txBody>
          <a:bodyPr/>
          <a:lstStyle>
            <a:lvl1pPr>
              <a:defRPr/>
            </a:lvl1pPr>
          </a:lstStyle>
          <a:p>
            <a:pPr>
              <a:defRPr/>
            </a:pPr>
            <a:fld id="{8B73B5C3-9C2B-FE44-95DE-340939B6D0E3}" type="slidenum">
              <a:rPr lang="en-US" altLang="en-US"/>
              <a:pPr>
                <a:defRPr/>
              </a:pPr>
              <a:t>‹#›</a:t>
            </a:fld>
            <a:endParaRPr lang="en-US" altLang="en-US"/>
          </a:p>
        </p:txBody>
      </p:sp>
    </p:spTree>
    <p:extLst>
      <p:ext uri="{BB962C8B-B14F-4D97-AF65-F5344CB8AC3E}">
        <p14:creationId xmlns:p14="http://schemas.microsoft.com/office/powerpoint/2010/main" val="2446039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2" descr="C:\Users\ktaylor\AppData\Local\Microsoft\Windows\Temporary Internet Files\Content.Outlook\41B5JZ4G\ProcareLeadingAgelogo (3).jpg">
            <a:extLst>
              <a:ext uri="{FF2B5EF4-FFF2-40B4-BE49-F238E27FC236}">
                <a16:creationId xmlns:a16="http://schemas.microsoft.com/office/drawing/2014/main" id="{360B2738-05D9-9E7C-CE31-25B628E3103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81000" y="6248400"/>
            <a:ext cx="25908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Rectangle 11">
            <a:extLst>
              <a:ext uri="{FF2B5EF4-FFF2-40B4-BE49-F238E27FC236}">
                <a16:creationId xmlns:a16="http://schemas.microsoft.com/office/drawing/2014/main" id="{4EDDCBE3-D232-3CFD-6A35-0B9DCEE451AA}"/>
              </a:ext>
            </a:extLst>
          </p:cNvPr>
          <p:cNvSpPr>
            <a:spLocks noGrp="1" noChangeArrowheads="1"/>
          </p:cNvSpPr>
          <p:nvPr>
            <p:ph type="dt" sz="half" idx="10"/>
          </p:nvPr>
        </p:nvSpPr>
        <p:spPr/>
        <p:txBody>
          <a:bodyPr/>
          <a:lstStyle>
            <a:lvl1pPr>
              <a:defRPr/>
            </a:lvl1pPr>
          </a:lstStyle>
          <a:p>
            <a:pPr>
              <a:defRPr/>
            </a:pPr>
            <a:endParaRPr lang="en-US"/>
          </a:p>
        </p:txBody>
      </p:sp>
      <p:sp>
        <p:nvSpPr>
          <p:cNvPr id="7" name="Rectangle 12">
            <a:extLst>
              <a:ext uri="{FF2B5EF4-FFF2-40B4-BE49-F238E27FC236}">
                <a16:creationId xmlns:a16="http://schemas.microsoft.com/office/drawing/2014/main" id="{478B599D-28AD-2C1C-FC34-E59DFD49084E}"/>
              </a:ext>
            </a:extLst>
          </p:cNvPr>
          <p:cNvSpPr>
            <a:spLocks noGrp="1" noChangeArrowheads="1"/>
          </p:cNvSpPr>
          <p:nvPr>
            <p:ph type="ftr" sz="quarter" idx="11"/>
          </p:nvPr>
        </p:nvSpPr>
        <p:spPr/>
        <p:txBody>
          <a:bodyPr/>
          <a:lstStyle>
            <a:lvl1pPr>
              <a:defRPr/>
            </a:lvl1pPr>
          </a:lstStyle>
          <a:p>
            <a:pPr>
              <a:defRPr/>
            </a:pPr>
            <a:endParaRPr lang="en-US"/>
          </a:p>
        </p:txBody>
      </p:sp>
      <p:sp>
        <p:nvSpPr>
          <p:cNvPr id="8" name="Rectangle 13">
            <a:extLst>
              <a:ext uri="{FF2B5EF4-FFF2-40B4-BE49-F238E27FC236}">
                <a16:creationId xmlns:a16="http://schemas.microsoft.com/office/drawing/2014/main" id="{FA235AF8-86D9-DB68-0FCF-50B6E95B5780}"/>
              </a:ext>
            </a:extLst>
          </p:cNvPr>
          <p:cNvSpPr>
            <a:spLocks noGrp="1" noChangeArrowheads="1"/>
          </p:cNvSpPr>
          <p:nvPr>
            <p:ph type="sldNum" sz="quarter" idx="12"/>
          </p:nvPr>
        </p:nvSpPr>
        <p:spPr/>
        <p:txBody>
          <a:bodyPr/>
          <a:lstStyle>
            <a:lvl1pPr>
              <a:defRPr/>
            </a:lvl1pPr>
          </a:lstStyle>
          <a:p>
            <a:pPr>
              <a:defRPr/>
            </a:pPr>
            <a:fld id="{A257BB08-A688-A34B-9E2A-CF27217E5DA2}" type="slidenum">
              <a:rPr lang="en-US" altLang="en-US"/>
              <a:pPr>
                <a:defRPr/>
              </a:pPr>
              <a:t>‹#›</a:t>
            </a:fld>
            <a:endParaRPr lang="en-US" altLang="en-US"/>
          </a:p>
        </p:txBody>
      </p:sp>
    </p:spTree>
    <p:extLst>
      <p:ext uri="{BB962C8B-B14F-4D97-AF65-F5344CB8AC3E}">
        <p14:creationId xmlns:p14="http://schemas.microsoft.com/office/powerpoint/2010/main" val="13736628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98A925AA-A698-C5DB-0589-308DE040AC1C}"/>
              </a:ext>
            </a:extLst>
          </p:cNvPr>
          <p:cNvGrpSpPr>
            <a:grpSpLocks/>
          </p:cNvGrpSpPr>
          <p:nvPr/>
        </p:nvGrpSpPr>
        <p:grpSpPr bwMode="auto">
          <a:xfrm>
            <a:off x="319088" y="1828800"/>
            <a:ext cx="8824912" cy="5029200"/>
            <a:chOff x="201" y="1152"/>
            <a:chExt cx="5559" cy="3168"/>
          </a:xfrm>
        </p:grpSpPr>
        <p:sp>
          <p:nvSpPr>
            <p:cNvPr id="1033" name="Freeform 3">
              <a:extLst>
                <a:ext uri="{FF2B5EF4-FFF2-40B4-BE49-F238E27FC236}">
                  <a16:creationId xmlns:a16="http://schemas.microsoft.com/office/drawing/2014/main" id="{506F7FBA-4BAC-87E1-38EB-3B71CAF7C1AC}"/>
                </a:ext>
              </a:extLst>
            </p:cNvPr>
            <p:cNvSpPr>
              <a:spLocks/>
            </p:cNvSpPr>
            <p:nvPr/>
          </p:nvSpPr>
          <p:spPr bwMode="ltGray">
            <a:xfrm>
              <a:off x="528" y="2909"/>
              <a:ext cx="5232" cy="1411"/>
            </a:xfrm>
            <a:custGeom>
              <a:avLst/>
              <a:gdLst>
                <a:gd name="T0" fmla="*/ 0 w 4897"/>
                <a:gd name="T1" fmla="*/ 0 h 2182"/>
                <a:gd name="T2" fmla="*/ 0 w 4897"/>
                <a:gd name="T3" fmla="*/ 1 h 2182"/>
                <a:gd name="T4" fmla="*/ 33369 w 4897"/>
                <a:gd name="T5" fmla="*/ 1 h 2182"/>
                <a:gd name="T6" fmla="*/ 33369 w 4897"/>
                <a:gd name="T7" fmla="*/ 0 h 2182"/>
                <a:gd name="T8" fmla="*/ 0 w 4897"/>
                <a:gd name="T9" fmla="*/ 0 h 2182"/>
                <a:gd name="T10" fmla="*/ 0 w 4897"/>
                <a:gd name="T11" fmla="*/ 0 h 21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897" h="2182">
                  <a:moveTo>
                    <a:pt x="0" y="0"/>
                  </a:moveTo>
                  <a:lnTo>
                    <a:pt x="0" y="2182"/>
                  </a:lnTo>
                  <a:lnTo>
                    <a:pt x="4897" y="2182"/>
                  </a:lnTo>
                  <a:lnTo>
                    <a:pt x="4897" y="0"/>
                  </a:lnTo>
                  <a:lnTo>
                    <a:pt x="0" y="0"/>
                  </a:lnTo>
                  <a:close/>
                </a:path>
              </a:pathLst>
            </a:custGeom>
            <a:solidFill>
              <a:schemeClr val="bg2">
                <a:alpha val="30196"/>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4" name="Freeform 4">
              <a:extLst>
                <a:ext uri="{FF2B5EF4-FFF2-40B4-BE49-F238E27FC236}">
                  <a16:creationId xmlns:a16="http://schemas.microsoft.com/office/drawing/2014/main" id="{2E5B3BEE-3E34-669B-F081-D1ADB691B51A}"/>
                </a:ext>
              </a:extLst>
            </p:cNvPr>
            <p:cNvSpPr>
              <a:spLocks/>
            </p:cNvSpPr>
            <p:nvPr/>
          </p:nvSpPr>
          <p:spPr bwMode="ltGray">
            <a:xfrm>
              <a:off x="210" y="1152"/>
              <a:ext cx="5550" cy="3168"/>
            </a:xfrm>
            <a:custGeom>
              <a:avLst/>
              <a:gdLst>
                <a:gd name="T0" fmla="*/ 330 w 5550"/>
                <a:gd name="T1" fmla="*/ 1764 h 3168"/>
                <a:gd name="T2" fmla="*/ 0 w 5550"/>
                <a:gd name="T3" fmla="*/ 1764 h 3168"/>
                <a:gd name="T4" fmla="*/ 0 w 5550"/>
                <a:gd name="T5" fmla="*/ 3168 h 3168"/>
                <a:gd name="T6" fmla="*/ 5550 w 5550"/>
                <a:gd name="T7" fmla="*/ 3168 h 3168"/>
                <a:gd name="T8" fmla="*/ 5550 w 5550"/>
                <a:gd name="T9" fmla="*/ 0 h 3168"/>
                <a:gd name="T10" fmla="*/ 330 w 5550"/>
                <a:gd name="T11" fmla="*/ 0 h 3168"/>
                <a:gd name="T12" fmla="*/ 330 w 5550"/>
                <a:gd name="T13" fmla="*/ 1764 h 316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196"/>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5" name="Freeform 5">
              <a:extLst>
                <a:ext uri="{FF2B5EF4-FFF2-40B4-BE49-F238E27FC236}">
                  <a16:creationId xmlns:a16="http://schemas.microsoft.com/office/drawing/2014/main" id="{7FBC6DEB-1F29-2CB1-E6EA-963462410D41}"/>
                </a:ext>
              </a:extLst>
            </p:cNvPr>
            <p:cNvSpPr>
              <a:spLocks/>
            </p:cNvSpPr>
            <p:nvPr/>
          </p:nvSpPr>
          <p:spPr bwMode="ltGray">
            <a:xfrm>
              <a:off x="528" y="2932"/>
              <a:ext cx="5232" cy="1388"/>
            </a:xfrm>
            <a:custGeom>
              <a:avLst/>
              <a:gdLst>
                <a:gd name="T0" fmla="*/ 0 w 4897"/>
                <a:gd name="T1" fmla="*/ 0 h 2182"/>
                <a:gd name="T2" fmla="*/ 0 w 4897"/>
                <a:gd name="T3" fmla="*/ 1 h 2182"/>
                <a:gd name="T4" fmla="*/ 33369 w 4897"/>
                <a:gd name="T5" fmla="*/ 1 h 2182"/>
                <a:gd name="T6" fmla="*/ 33369 w 4897"/>
                <a:gd name="T7" fmla="*/ 0 h 2182"/>
                <a:gd name="T8" fmla="*/ 0 w 4897"/>
                <a:gd name="T9" fmla="*/ 0 h 2182"/>
                <a:gd name="T10" fmla="*/ 0 w 4897"/>
                <a:gd name="T11" fmla="*/ 0 h 21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897" h="2182">
                  <a:moveTo>
                    <a:pt x="0" y="0"/>
                  </a:moveTo>
                  <a:lnTo>
                    <a:pt x="0" y="2182"/>
                  </a:lnTo>
                  <a:lnTo>
                    <a:pt x="4897" y="2182"/>
                  </a:lnTo>
                  <a:lnTo>
                    <a:pt x="4897" y="0"/>
                  </a:lnTo>
                  <a:lnTo>
                    <a:pt x="0" y="0"/>
                  </a:lnTo>
                  <a:close/>
                </a:path>
              </a:pathLst>
            </a:custGeom>
            <a:solidFill>
              <a:schemeClr val="accent2">
                <a:alpha val="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150" name="Freeform 6">
              <a:extLst>
                <a:ext uri="{FF2B5EF4-FFF2-40B4-BE49-F238E27FC236}">
                  <a16:creationId xmlns:a16="http://schemas.microsoft.com/office/drawing/2014/main" id="{CB835874-4C00-5C57-BF95-2DED341645C3}"/>
                </a:ext>
              </a:extLst>
            </p:cNvPr>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eaLnBrk="1" hangingPunct="1">
                <a:defRPr/>
              </a:pPr>
              <a:endParaRPr lang="en-US">
                <a:latin typeface="Arial" charset="0"/>
                <a:cs typeface="Arial" charset="0"/>
              </a:endParaRPr>
            </a:p>
          </p:txBody>
        </p:sp>
        <p:sp>
          <p:nvSpPr>
            <p:cNvPr id="6151" name="Freeform 7">
              <a:extLst>
                <a:ext uri="{FF2B5EF4-FFF2-40B4-BE49-F238E27FC236}">
                  <a16:creationId xmlns:a16="http://schemas.microsoft.com/office/drawing/2014/main" id="{01F27A15-A13B-F126-6A0E-AD02421C51FD}"/>
                </a:ext>
              </a:extLst>
            </p:cNvPr>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1" hangingPunct="1">
                <a:defRPr/>
              </a:pPr>
              <a:endParaRPr lang="en-US">
                <a:latin typeface="Arial" charset="0"/>
                <a:cs typeface="Arial" charset="0"/>
              </a:endParaRPr>
            </a:p>
          </p:txBody>
        </p:sp>
        <p:sp>
          <p:nvSpPr>
            <p:cNvPr id="6152" name="Freeform 8">
              <a:extLst>
                <a:ext uri="{FF2B5EF4-FFF2-40B4-BE49-F238E27FC236}">
                  <a16:creationId xmlns:a16="http://schemas.microsoft.com/office/drawing/2014/main" id="{253B7CDC-A954-892C-F76C-E8397664D49F}"/>
                </a:ext>
              </a:extLst>
            </p:cNvPr>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eaLnBrk="1" hangingPunct="1">
                <a:defRPr/>
              </a:pPr>
              <a:endParaRPr lang="en-US">
                <a:latin typeface="Arial" charset="0"/>
                <a:cs typeface="Arial" charset="0"/>
              </a:endParaRPr>
            </a:p>
          </p:txBody>
        </p:sp>
        <p:sp>
          <p:nvSpPr>
            <p:cNvPr id="6153" name="Freeform 9">
              <a:extLst>
                <a:ext uri="{FF2B5EF4-FFF2-40B4-BE49-F238E27FC236}">
                  <a16:creationId xmlns:a16="http://schemas.microsoft.com/office/drawing/2014/main" id="{D6243AE3-6FDA-7E7D-F283-EE2BE4353144}"/>
                </a:ext>
              </a:extLst>
            </p:cNvPr>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eaLnBrk="1" hangingPunct="1">
                <a:defRPr/>
              </a:pPr>
              <a:endParaRPr lang="en-US">
                <a:latin typeface="Arial" charset="0"/>
                <a:cs typeface="Arial" charset="0"/>
              </a:endParaRPr>
            </a:p>
          </p:txBody>
        </p:sp>
        <p:sp>
          <p:nvSpPr>
            <p:cNvPr id="6154" name="Freeform 10">
              <a:extLst>
                <a:ext uri="{FF2B5EF4-FFF2-40B4-BE49-F238E27FC236}">
                  <a16:creationId xmlns:a16="http://schemas.microsoft.com/office/drawing/2014/main" id="{FFF52531-6519-8304-9A4A-39DF1419033D}"/>
                </a:ext>
              </a:extLst>
            </p:cNvPr>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pPr eaLnBrk="1" hangingPunct="1">
                <a:defRPr/>
              </a:pPr>
              <a:endParaRPr lang="en-US">
                <a:latin typeface="Arial" charset="0"/>
                <a:cs typeface="Arial" charset="0"/>
              </a:endParaRPr>
            </a:p>
          </p:txBody>
        </p:sp>
      </p:grpSp>
      <p:sp>
        <p:nvSpPr>
          <p:cNvPr id="6155" name="Rectangle 11">
            <a:extLst>
              <a:ext uri="{FF2B5EF4-FFF2-40B4-BE49-F238E27FC236}">
                <a16:creationId xmlns:a16="http://schemas.microsoft.com/office/drawing/2014/main" id="{7086D816-06BD-816B-03E7-F5CEF1CF1F20}"/>
              </a:ext>
            </a:extLst>
          </p:cNvPr>
          <p:cNvSpPr>
            <a:spLocks noGrp="1" noChangeArrowheads="1"/>
          </p:cNvSpPr>
          <p:nvPr>
            <p:ph type="dt" sz="half" idx="2"/>
          </p:nvPr>
        </p:nvSpPr>
        <p:spPr bwMode="auto">
          <a:xfrm>
            <a:off x="838200"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effectLst>
                  <a:outerShdw blurRad="38100" dist="38100" dir="2700000" algn="tl">
                    <a:srgbClr val="FFFFFF"/>
                  </a:outerShdw>
                </a:effectLst>
                <a:latin typeface="Arial" charset="0"/>
                <a:cs typeface="Arial" charset="0"/>
              </a:defRPr>
            </a:lvl1pPr>
          </a:lstStyle>
          <a:p>
            <a:pPr>
              <a:defRPr/>
            </a:pPr>
            <a:endParaRPr lang="en-US"/>
          </a:p>
        </p:txBody>
      </p:sp>
      <p:sp>
        <p:nvSpPr>
          <p:cNvPr id="6156" name="Rectangle 12">
            <a:extLst>
              <a:ext uri="{FF2B5EF4-FFF2-40B4-BE49-F238E27FC236}">
                <a16:creationId xmlns:a16="http://schemas.microsoft.com/office/drawing/2014/main" id="{CEE5E331-8773-79D3-2985-5A1895700EEF}"/>
              </a:ext>
            </a:extLst>
          </p:cNvPr>
          <p:cNvSpPr>
            <a:spLocks noGrp="1" noChangeArrowheads="1"/>
          </p:cNvSpPr>
          <p:nvPr>
            <p:ph type="ftr" sz="quarter" idx="3"/>
          </p:nvPr>
        </p:nvSpPr>
        <p:spPr bwMode="auto">
          <a:xfrm>
            <a:off x="34290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effectLst>
                  <a:outerShdw blurRad="38100" dist="38100" dir="2700000" algn="tl">
                    <a:srgbClr val="FFFFFF"/>
                  </a:outerShdw>
                </a:effectLst>
                <a:latin typeface="Arial" charset="0"/>
                <a:cs typeface="Arial" charset="0"/>
              </a:defRPr>
            </a:lvl1pPr>
          </a:lstStyle>
          <a:p>
            <a:pPr>
              <a:defRPr/>
            </a:pPr>
            <a:endParaRPr lang="en-US"/>
          </a:p>
        </p:txBody>
      </p:sp>
      <p:sp>
        <p:nvSpPr>
          <p:cNvPr id="6157" name="Rectangle 13">
            <a:extLst>
              <a:ext uri="{FF2B5EF4-FFF2-40B4-BE49-F238E27FC236}">
                <a16:creationId xmlns:a16="http://schemas.microsoft.com/office/drawing/2014/main" id="{757D66FE-C8A3-25AA-268F-4D2E2ABF8346}"/>
              </a:ext>
            </a:extLst>
          </p:cNvPr>
          <p:cNvSpPr>
            <a:spLocks noGrp="1" noChangeArrowheads="1"/>
          </p:cNvSpPr>
          <p:nvPr>
            <p:ph type="sldNum" sz="quarter" idx="4"/>
          </p:nvPr>
        </p:nvSpPr>
        <p:spPr bwMode="auto">
          <a:xfrm>
            <a:off x="6937375"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effectLst>
                  <a:outerShdw blurRad="38100" dist="38100" dir="2700000" algn="tl">
                    <a:srgbClr val="C0C0C0"/>
                  </a:outerShdw>
                </a:effectLst>
              </a:defRPr>
            </a:lvl1pPr>
          </a:lstStyle>
          <a:p>
            <a:pPr>
              <a:defRPr/>
            </a:pPr>
            <a:fld id="{92B8A19E-4BEB-3545-B59A-9A45C45CFA6D}" type="slidenum">
              <a:rPr lang="en-US" altLang="en-US"/>
              <a:pPr>
                <a:defRPr/>
              </a:pPr>
              <a:t>‹#›</a:t>
            </a:fld>
            <a:endParaRPr lang="en-US" altLang="en-US"/>
          </a:p>
        </p:txBody>
      </p:sp>
      <p:sp>
        <p:nvSpPr>
          <p:cNvPr id="6158" name="Rectangle 14">
            <a:extLst>
              <a:ext uri="{FF2B5EF4-FFF2-40B4-BE49-F238E27FC236}">
                <a16:creationId xmlns:a16="http://schemas.microsoft.com/office/drawing/2014/main" id="{128489F5-82ED-57A8-0414-D61B5FE16B98}"/>
              </a:ext>
            </a:extLst>
          </p:cNvPr>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6159" name="Rectangle 15">
            <a:extLst>
              <a:ext uri="{FF2B5EF4-FFF2-40B4-BE49-F238E27FC236}">
                <a16:creationId xmlns:a16="http://schemas.microsoft.com/office/drawing/2014/main" id="{93A9429A-C573-C9A6-7A92-428AA8F0F43C}"/>
              </a:ext>
            </a:extLst>
          </p:cNvPr>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32" name="Picture 16" descr="procare_updatedlogo">
            <a:extLst>
              <a:ext uri="{FF2B5EF4-FFF2-40B4-BE49-F238E27FC236}">
                <a16:creationId xmlns:a16="http://schemas.microsoft.com/office/drawing/2014/main" id="{7AD4FBE8-506E-8F6D-4F13-DE21ED2702FD}"/>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81000" y="6248400"/>
            <a:ext cx="2514600"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040" r:id="rId1"/>
    <p:sldLayoutId id="2147485041" r:id="rId2"/>
    <p:sldLayoutId id="2147485042" r:id="rId3"/>
    <p:sldLayoutId id="2147485043" r:id="rId4"/>
    <p:sldLayoutId id="2147485044" r:id="rId5"/>
    <p:sldLayoutId id="2147485045" r:id="rId6"/>
    <p:sldLayoutId id="2147485046" r:id="rId7"/>
    <p:sldLayoutId id="2147485047" r:id="rId8"/>
    <p:sldLayoutId id="2147485048" r:id="rId9"/>
    <p:sldLayoutId id="2147485049" r:id="rId10"/>
    <p:sldLayoutId id="2147485050" r:id="rId11"/>
  </p:sldLayoutIdLst>
  <p:txStyles>
    <p:titleStyle>
      <a:lvl1pPr algn="l" rtl="0" eaLnBrk="0" fontAlgn="base" hangingPunct="0">
        <a:spcBef>
          <a:spcPct val="0"/>
        </a:spcBef>
        <a:spcAft>
          <a:spcPct val="0"/>
        </a:spcAft>
        <a:defRPr sz="4400" b="1">
          <a:solidFill>
            <a:schemeClr val="tx2"/>
          </a:solidFill>
          <a:effectLst>
            <a:outerShdw blurRad="38100" dist="38100" dir="2700000" algn="tl">
              <a:srgbClr val="FFFFFF"/>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FFFFFF"/>
            </a:outerShdw>
          </a:effectLst>
          <a:latin typeface="Arial Black" pitchFamily="34" charset="0"/>
          <a:cs typeface="Arial" charset="0"/>
        </a:defRPr>
      </a:lvl2pPr>
      <a:lvl3pPr algn="l" rtl="0" eaLnBrk="0" fontAlgn="base" hangingPunct="0">
        <a:spcBef>
          <a:spcPct val="0"/>
        </a:spcBef>
        <a:spcAft>
          <a:spcPct val="0"/>
        </a:spcAft>
        <a:defRPr sz="4400" b="1">
          <a:solidFill>
            <a:schemeClr val="tx2"/>
          </a:solidFill>
          <a:effectLst>
            <a:outerShdw blurRad="38100" dist="38100" dir="2700000" algn="tl">
              <a:srgbClr val="FFFFFF"/>
            </a:outerShdw>
          </a:effectLst>
          <a:latin typeface="Arial Black" pitchFamily="34" charset="0"/>
          <a:cs typeface="Arial" charset="0"/>
        </a:defRPr>
      </a:lvl3pPr>
      <a:lvl4pPr algn="l" rtl="0" eaLnBrk="0" fontAlgn="base" hangingPunct="0">
        <a:spcBef>
          <a:spcPct val="0"/>
        </a:spcBef>
        <a:spcAft>
          <a:spcPct val="0"/>
        </a:spcAft>
        <a:defRPr sz="4400" b="1">
          <a:solidFill>
            <a:schemeClr val="tx2"/>
          </a:solidFill>
          <a:effectLst>
            <a:outerShdw blurRad="38100" dist="38100" dir="2700000" algn="tl">
              <a:srgbClr val="FFFFFF"/>
            </a:outerShdw>
          </a:effectLst>
          <a:latin typeface="Arial Black" pitchFamily="34" charset="0"/>
          <a:cs typeface="Arial" charset="0"/>
        </a:defRPr>
      </a:lvl4pPr>
      <a:lvl5pPr algn="l" rtl="0" eaLnBrk="0" fontAlgn="base" hangingPunct="0">
        <a:spcBef>
          <a:spcPct val="0"/>
        </a:spcBef>
        <a:spcAft>
          <a:spcPct val="0"/>
        </a:spcAft>
        <a:defRPr sz="4400" b="1">
          <a:solidFill>
            <a:schemeClr val="tx2"/>
          </a:solidFill>
          <a:effectLst>
            <a:outerShdw blurRad="38100" dist="38100" dir="2700000" algn="tl">
              <a:srgbClr val="FFFFFF"/>
            </a:outerShdw>
          </a:effectLst>
          <a:latin typeface="Arial Black" pitchFamily="34" charset="0"/>
          <a:cs typeface="Arial" charset="0"/>
        </a:defRPr>
      </a:lvl5pPr>
      <a:lvl6pPr marL="457200" algn="l" rtl="0" fontAlgn="base">
        <a:spcBef>
          <a:spcPct val="0"/>
        </a:spcBef>
        <a:spcAft>
          <a:spcPct val="0"/>
        </a:spcAft>
        <a:defRPr sz="4400" b="1">
          <a:solidFill>
            <a:schemeClr val="tx2"/>
          </a:solidFill>
          <a:effectLst>
            <a:outerShdw blurRad="38100" dist="38100" dir="2700000" algn="tl">
              <a:srgbClr val="FFFFFF"/>
            </a:outerShdw>
          </a:effectLst>
          <a:latin typeface="Arial Black" pitchFamily="34" charset="0"/>
          <a:cs typeface="Arial" charset="0"/>
        </a:defRPr>
      </a:lvl6pPr>
      <a:lvl7pPr marL="914400" algn="l" rtl="0" fontAlgn="base">
        <a:spcBef>
          <a:spcPct val="0"/>
        </a:spcBef>
        <a:spcAft>
          <a:spcPct val="0"/>
        </a:spcAft>
        <a:defRPr sz="4400" b="1">
          <a:solidFill>
            <a:schemeClr val="tx2"/>
          </a:solidFill>
          <a:effectLst>
            <a:outerShdw blurRad="38100" dist="38100" dir="2700000" algn="tl">
              <a:srgbClr val="FFFFFF"/>
            </a:outerShdw>
          </a:effectLst>
          <a:latin typeface="Arial Black" pitchFamily="34" charset="0"/>
          <a:cs typeface="Arial" charset="0"/>
        </a:defRPr>
      </a:lvl7pPr>
      <a:lvl8pPr marL="1371600" algn="l" rtl="0" fontAlgn="base">
        <a:spcBef>
          <a:spcPct val="0"/>
        </a:spcBef>
        <a:spcAft>
          <a:spcPct val="0"/>
        </a:spcAft>
        <a:defRPr sz="4400" b="1">
          <a:solidFill>
            <a:schemeClr val="tx2"/>
          </a:solidFill>
          <a:effectLst>
            <a:outerShdw blurRad="38100" dist="38100" dir="2700000" algn="tl">
              <a:srgbClr val="FFFFFF"/>
            </a:outerShdw>
          </a:effectLst>
          <a:latin typeface="Arial Black" pitchFamily="34" charset="0"/>
          <a:cs typeface="Arial" charset="0"/>
        </a:defRPr>
      </a:lvl8pPr>
      <a:lvl9pPr marL="1828800" algn="l" rtl="0" fontAlgn="base">
        <a:spcBef>
          <a:spcPct val="0"/>
        </a:spcBef>
        <a:spcAft>
          <a:spcPct val="0"/>
        </a:spcAft>
        <a:defRPr sz="4400" b="1">
          <a:solidFill>
            <a:schemeClr val="tx2"/>
          </a:solidFill>
          <a:effectLst>
            <a:outerShdw blurRad="38100" dist="38100" dir="2700000" algn="tl">
              <a:srgbClr val="FFFFFF"/>
            </a:outerShdw>
          </a:effectLst>
          <a:latin typeface="Arial Black" pitchFamily="34" charset="0"/>
          <a:cs typeface="Arial"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FFFFFF"/>
            </a:outerShdw>
          </a:effectLst>
          <a:latin typeface="+mn-lt"/>
          <a:ea typeface="+mn-ea"/>
          <a:cs typeface="+mn-cs"/>
        </a:defRPr>
      </a:lvl1pPr>
      <a:lvl2pPr marL="742950" indent="-285750" algn="l" rtl="0" eaLnBrk="0" fontAlgn="base" hangingPunct="0">
        <a:spcBef>
          <a:spcPct val="20000"/>
        </a:spcBef>
        <a:spcAft>
          <a:spcPct val="0"/>
        </a:spcAft>
        <a:buClr>
          <a:schemeClr val="accent2"/>
        </a:buClr>
        <a:buFont typeface="Wingdings" pitchFamily="2" charset="2"/>
        <a:buChar char="§"/>
        <a:defRPr sz="2800">
          <a:solidFill>
            <a:schemeClr val="tx1"/>
          </a:solidFill>
          <a:effectLst>
            <a:outerShdw blurRad="38100" dist="38100" dir="2700000" algn="tl">
              <a:srgbClr val="FFFFFF"/>
            </a:outerShdw>
          </a:effectLst>
          <a:latin typeface="+mn-lt"/>
          <a:cs typeface="+mn-cs"/>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FFFFFF"/>
            </a:outerShdw>
          </a:effectLst>
          <a:latin typeface="+mn-lt"/>
          <a:cs typeface="+mn-cs"/>
        </a:defRPr>
      </a:lvl3pPr>
      <a:lvl4pPr marL="1600200" indent="-228600" algn="l" rtl="0" eaLnBrk="0" fontAlgn="base" hangingPunct="0">
        <a:spcBef>
          <a:spcPct val="20000"/>
        </a:spcBef>
        <a:spcAft>
          <a:spcPct val="0"/>
        </a:spcAft>
        <a:buClr>
          <a:schemeClr val="accent2"/>
        </a:buClr>
        <a:buFont typeface="Wingdings" pitchFamily="2" charset="2"/>
        <a:buChar char="§"/>
        <a:defRPr sz="2000">
          <a:solidFill>
            <a:schemeClr val="tx1"/>
          </a:solidFill>
          <a:effectLst>
            <a:outerShdw blurRad="38100" dist="38100" dir="2700000" algn="tl">
              <a:srgbClr val="FFFFFF"/>
            </a:outerShdw>
          </a:effectLst>
          <a:latin typeface="+mn-lt"/>
          <a:cs typeface="+mn-cs"/>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FFFFFF"/>
            </a:outerShdw>
          </a:effectLst>
          <a:latin typeface="+mn-lt"/>
          <a:cs typeface="+mn-cs"/>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FFFFFF"/>
            </a:outerShdw>
          </a:effectLst>
          <a:latin typeface="+mn-lt"/>
          <a:cs typeface="+mn-cs"/>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FFFFFF"/>
            </a:outerShdw>
          </a:effectLst>
          <a:latin typeface="+mn-lt"/>
          <a:cs typeface="+mn-cs"/>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FFFFFF"/>
            </a:outerShdw>
          </a:effectLst>
          <a:latin typeface="+mn-lt"/>
          <a:cs typeface="+mn-cs"/>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FFFFFF"/>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AFBA6CE5-38F1-0C47-44E8-756E2A703232}"/>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CD940300-2CF6-BF01-105F-0A856BC9537B}"/>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8D1A4E1E-FDB9-0728-C91C-51B4D76F0480}"/>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charset="0"/>
                <a:cs typeface="Arial" charset="0"/>
              </a:defRPr>
            </a:lvl1pPr>
          </a:lstStyle>
          <a:p>
            <a:pPr>
              <a:defRPr/>
            </a:pPr>
            <a:fld id="{E9F77DB1-1790-3348-A400-87DFA727ABA0}" type="datetimeFigureOut">
              <a:rPr lang="en-US"/>
              <a:pPr>
                <a:defRPr/>
              </a:pPr>
              <a:t>6/5/25</a:t>
            </a:fld>
            <a:endParaRPr lang="en-US" dirty="0"/>
          </a:p>
        </p:txBody>
      </p:sp>
      <p:sp>
        <p:nvSpPr>
          <p:cNvPr id="5" name="Footer Placeholder 4">
            <a:extLst>
              <a:ext uri="{FF2B5EF4-FFF2-40B4-BE49-F238E27FC236}">
                <a16:creationId xmlns:a16="http://schemas.microsoft.com/office/drawing/2014/main" id="{3010F87C-068F-8130-A839-CE813CA905A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charset="0"/>
                <a:cs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8663AAEA-B120-F741-A8B8-EF62D6D0F8ED}"/>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D4A05162-47ED-B143-AB99-CF9BB67EE215}" type="slidenum">
              <a:rPr lang="en-US" altLang="en-US"/>
              <a:pPr>
                <a:defRPr/>
              </a:pPr>
              <a:t>‹#›</a:t>
            </a:fld>
            <a:endParaRPr lang="en-US" altLang="en-US"/>
          </a:p>
        </p:txBody>
      </p:sp>
      <p:pic>
        <p:nvPicPr>
          <p:cNvPr id="2055" name="Picture 2" descr="C:\Users\ktaylor\AppData\Local\Microsoft\Windows\Temporary Internet Files\Content.Outlook\41B5JZ4G\ProcareLeadingAgelogo (3).jpg">
            <a:extLst>
              <a:ext uri="{FF2B5EF4-FFF2-40B4-BE49-F238E27FC236}">
                <a16:creationId xmlns:a16="http://schemas.microsoft.com/office/drawing/2014/main" id="{A884F159-163A-BF7D-1B80-390843C37624}"/>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 y="6248400"/>
            <a:ext cx="2286000"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029" r:id="rId1"/>
    <p:sldLayoutId id="2147485030" r:id="rId2"/>
    <p:sldLayoutId id="2147485031" r:id="rId3"/>
    <p:sldLayoutId id="2147485032" r:id="rId4"/>
    <p:sldLayoutId id="2147485033" r:id="rId5"/>
    <p:sldLayoutId id="2147485034" r:id="rId6"/>
    <p:sldLayoutId id="2147485035" r:id="rId7"/>
    <p:sldLayoutId id="2147485036" r:id="rId8"/>
    <p:sldLayoutId id="2147485037" r:id="rId9"/>
    <p:sldLayoutId id="2147485038" r:id="rId10"/>
    <p:sldLayoutId id="214748503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s://creativecommons.org/licenses/by/3.0/" TargetMode="External"/><Relationship Id="rId4" Type="http://schemas.openxmlformats.org/officeDocument/2006/relationships/hyperlink" Target="http://insights.nursekillam.com/nurse-as-educator/what-is-teaching-where-do-nurses-teach/"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esheninger.blogspot.com/2018/03/teacher-are-driving-force-of-change.html" TargetMode="Externa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hyperlink" Target="https://creativecommons.org/licenses/by/3.0/"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www.youtube.com/watch?v=wjg5LxRRQfA"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hyperlink" Target="https://www.youtube.com/watch?v=fmV0gXpXwDU"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ww01.lessonplanspage.com/?pid=9POT3387I&amp;pbsubid=d95728d9-e448-4bd8-b6b2-f4e0cb0a85e8&amp;noads=http%3A%2F%2Fww01.lessonplanspage.com%2F%3Fskipskenzo%3Dtrue" TargetMode="External"/><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www.ovc.gov/assist/educator/files/appendixf.pdf" TargetMode="External"/><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F539D19D-F09A-3DEE-2421-83834CB0C779}"/>
              </a:ext>
            </a:extLst>
          </p:cNvPr>
          <p:cNvSpPr>
            <a:spLocks noGrp="1" noChangeArrowheads="1"/>
          </p:cNvSpPr>
          <p:nvPr>
            <p:ph type="ctrTitle"/>
          </p:nvPr>
        </p:nvSpPr>
        <p:spPr>
          <a:xfrm>
            <a:off x="533400" y="292100"/>
            <a:ext cx="8305800" cy="1736725"/>
          </a:xfrm>
        </p:spPr>
        <p:txBody>
          <a:bodyPr/>
          <a:lstStyle/>
          <a:p>
            <a:pPr algn="ctr" eaLnBrk="1" hangingPunct="1">
              <a:defRPr/>
            </a:pPr>
            <a:r>
              <a:rPr lang="en-US" sz="4000" dirty="0"/>
              <a:t>Ready, Set, Teach</a:t>
            </a:r>
            <a:br>
              <a:rPr lang="en-US" sz="4000" dirty="0"/>
            </a:br>
            <a:r>
              <a:rPr lang="en-US" sz="3200" dirty="0"/>
              <a:t>A Train-the-Trainer Program for Teaching Adult Learners</a:t>
            </a:r>
          </a:p>
        </p:txBody>
      </p:sp>
      <p:sp>
        <p:nvSpPr>
          <p:cNvPr id="2053" name="Rectangle 5">
            <a:extLst>
              <a:ext uri="{FF2B5EF4-FFF2-40B4-BE49-F238E27FC236}">
                <a16:creationId xmlns:a16="http://schemas.microsoft.com/office/drawing/2014/main" id="{B5A07375-0FC0-8A4B-3D01-1A4E1CA923E6}"/>
              </a:ext>
            </a:extLst>
          </p:cNvPr>
          <p:cNvSpPr>
            <a:spLocks noGrp="1" noChangeArrowheads="1"/>
          </p:cNvSpPr>
          <p:nvPr>
            <p:ph type="subTitle" idx="1"/>
          </p:nvPr>
        </p:nvSpPr>
        <p:spPr>
          <a:xfrm>
            <a:off x="914400" y="3200400"/>
            <a:ext cx="7239000" cy="2590800"/>
          </a:xfrm>
        </p:spPr>
        <p:txBody>
          <a:bodyPr/>
          <a:lstStyle/>
          <a:p>
            <a:pPr algn="ctr" eaLnBrk="1" hangingPunct="1">
              <a:spcBef>
                <a:spcPts val="1800"/>
              </a:spcBef>
              <a:defRPr/>
            </a:pPr>
            <a:r>
              <a:rPr lang="en-US" sz="2800" dirty="0"/>
              <a:t> </a:t>
            </a:r>
            <a:endParaRPr lang="en-US" b="1" dirty="0"/>
          </a:p>
          <a:p>
            <a:pPr algn="ctr" eaLnBrk="1" hangingPunct="1">
              <a:spcBef>
                <a:spcPts val="1800"/>
              </a:spcBef>
              <a:defRPr/>
            </a:pPr>
            <a:endParaRPr lang="en-US" sz="2400" dirty="0"/>
          </a:p>
          <a:p>
            <a:pPr algn="ctr" eaLnBrk="1" hangingPunct="1">
              <a:spcBef>
                <a:spcPts val="1200"/>
              </a:spcBef>
              <a:defRPr/>
            </a:pPr>
            <a:endParaRPr lang="en-US" sz="2400" dirty="0"/>
          </a:p>
          <a:p>
            <a:pPr algn="ctr" eaLnBrk="1" hangingPunct="1">
              <a:spcBef>
                <a:spcPts val="1200"/>
              </a:spcBef>
              <a:defRPr/>
            </a:pPr>
            <a:endParaRPr lang="en-US" sz="2400" dirty="0"/>
          </a:p>
          <a:p>
            <a:pPr algn="ctr" eaLnBrk="1" hangingPunct="1">
              <a:spcBef>
                <a:spcPts val="1200"/>
              </a:spcBef>
              <a:defRPr/>
            </a:pPr>
            <a:endParaRPr lang="en-US" sz="2400" dirty="0"/>
          </a:p>
          <a:p>
            <a:pPr algn="ctr" eaLnBrk="1" hangingPunct="1">
              <a:spcBef>
                <a:spcPts val="1200"/>
              </a:spcBef>
              <a:defRPr/>
            </a:pPr>
            <a:endParaRPr lang="en-US" sz="2400" dirty="0"/>
          </a:p>
          <a:p>
            <a:pPr algn="ctr" eaLnBrk="1" hangingPunct="1">
              <a:defRPr/>
            </a:pPr>
            <a:endParaRPr lang="en-US" sz="2800" dirty="0"/>
          </a:p>
        </p:txBody>
      </p:sp>
      <p:pic>
        <p:nvPicPr>
          <p:cNvPr id="16388" name="Picture 2" descr="A pile of wooden blocks with letters on them&#10;&#10;Description automatically generated">
            <a:extLst>
              <a:ext uri="{FF2B5EF4-FFF2-40B4-BE49-F238E27FC236}">
                <a16:creationId xmlns:a16="http://schemas.microsoft.com/office/drawing/2014/main" id="{F9F49DAE-5A02-4878-0330-9A5F890048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8300" y="2543175"/>
            <a:ext cx="6096000" cy="281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TextBox 3">
            <a:extLst>
              <a:ext uri="{FF2B5EF4-FFF2-40B4-BE49-F238E27FC236}">
                <a16:creationId xmlns:a16="http://schemas.microsoft.com/office/drawing/2014/main" id="{35DB92DC-0359-E588-8632-CC6E133CDC11}"/>
              </a:ext>
            </a:extLst>
          </p:cNvPr>
          <p:cNvSpPr txBox="1">
            <a:spLocks noChangeArrowheads="1"/>
          </p:cNvSpPr>
          <p:nvPr/>
        </p:nvSpPr>
        <p:spPr bwMode="auto">
          <a:xfrm>
            <a:off x="0" y="6473825"/>
            <a:ext cx="91440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itchFamily="2" charset="2"/>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Font typeface="Wingdings"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hlink"/>
              </a:buClr>
              <a:buFont typeface="Wingdings" pitchFamily="2" charset="2"/>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Font typeface="Wingdings"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FontTx/>
              <a:buNone/>
            </a:pPr>
            <a:r>
              <a:rPr lang="en-US" altLang="en-US" sz="900">
                <a:hlinkClick r:id="rId4" tooltip="http://insights.nursekillam.com/nurse-as-educator/what-is-teaching-where-do-nurses-teach/"/>
              </a:rPr>
              <a:t>This Photo</a:t>
            </a:r>
            <a:r>
              <a:rPr lang="en-US" altLang="en-US" sz="900"/>
              <a:t> by Unknown Author is licensed under </a:t>
            </a:r>
            <a:r>
              <a:rPr lang="en-US" altLang="en-US" sz="900">
                <a:hlinkClick r:id="rId5" tooltip="https://creativecommons.org/licenses/by/3.0/"/>
              </a:rPr>
              <a:t>CC BY</a:t>
            </a:r>
            <a:endParaRPr lang="en-US" altLang="en-US" sz="9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93798-44D9-2C91-C91C-C592A34C0E28}"/>
              </a:ext>
            </a:extLst>
          </p:cNvPr>
          <p:cNvSpPr>
            <a:spLocks noGrp="1"/>
          </p:cNvSpPr>
          <p:nvPr>
            <p:ph type="title"/>
          </p:nvPr>
        </p:nvSpPr>
        <p:spPr>
          <a:xfrm>
            <a:off x="457200" y="381000"/>
            <a:ext cx="8385175" cy="1431925"/>
          </a:xfrm>
        </p:spPr>
        <p:txBody>
          <a:bodyPr/>
          <a:lstStyle/>
          <a:p>
            <a:pPr algn="ctr">
              <a:defRPr/>
            </a:pPr>
            <a:r>
              <a:rPr lang="en-US" sz="4000" dirty="0"/>
              <a:t>Adult Learner Principles</a:t>
            </a:r>
          </a:p>
        </p:txBody>
      </p:sp>
      <p:sp>
        <p:nvSpPr>
          <p:cNvPr id="3" name="Content Placeholder 2">
            <a:extLst>
              <a:ext uri="{FF2B5EF4-FFF2-40B4-BE49-F238E27FC236}">
                <a16:creationId xmlns:a16="http://schemas.microsoft.com/office/drawing/2014/main" id="{012FBC2E-B9B6-4B93-82B3-D17BA5B539FA}"/>
              </a:ext>
            </a:extLst>
          </p:cNvPr>
          <p:cNvSpPr>
            <a:spLocks noGrp="1"/>
          </p:cNvSpPr>
          <p:nvPr>
            <p:ph idx="1"/>
          </p:nvPr>
        </p:nvSpPr>
        <p:spPr>
          <a:xfrm>
            <a:off x="457200" y="1981200"/>
            <a:ext cx="8007350" cy="4724400"/>
          </a:xfrm>
        </p:spPr>
        <p:txBody>
          <a:bodyPr/>
          <a:lstStyle/>
          <a:p>
            <a:pPr lvl="1">
              <a:defRPr/>
            </a:pPr>
            <a:r>
              <a:rPr lang="en-US" altLang="en-US" sz="2400" b="1" dirty="0"/>
              <a:t>Personal Satisfaction</a:t>
            </a:r>
            <a:r>
              <a:rPr lang="en-US" altLang="en-US" sz="2400" dirty="0"/>
              <a:t>- to achieve higher status in a job, secure professional advancement, and stay abreast of competitors</a:t>
            </a:r>
            <a:endParaRPr lang="en-US" sz="2400" b="1" dirty="0"/>
          </a:p>
          <a:p>
            <a:pPr lvl="1">
              <a:defRPr/>
            </a:pPr>
            <a:r>
              <a:rPr lang="en-US" sz="2400" b="1" dirty="0"/>
              <a:t>Escape/Stimulation - </a:t>
            </a:r>
            <a:r>
              <a:rPr lang="en-US" altLang="en-US" sz="2400" dirty="0"/>
              <a:t>to relieve boredom, provide a break in the routine of home or work, and provide a contrast to other exacting details of life. </a:t>
            </a:r>
          </a:p>
          <a:p>
            <a:pPr lvl="1">
              <a:defRPr/>
            </a:pPr>
            <a:r>
              <a:rPr lang="en-US" altLang="en-US" sz="2400" b="1" dirty="0"/>
              <a:t>Cognitive Enhancement- </a:t>
            </a:r>
            <a:r>
              <a:rPr lang="en-US" altLang="en-US" sz="2400" dirty="0"/>
              <a:t>to learn for the sake of learning, seek knowledge for its own sake, and to satisfy an inquiring mind</a:t>
            </a:r>
            <a:endParaRPr lang="en-US" altLang="en-US" sz="2400" b="1" dirty="0"/>
          </a:p>
          <a:p>
            <a:pPr lvl="1">
              <a:defRPr/>
            </a:pPr>
            <a:endParaRPr lang="en-US" altLang="en-US" dirty="0"/>
          </a:p>
          <a:p>
            <a:pPr>
              <a:defRPr/>
            </a:pP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5CD1FB24-04ED-C575-9669-F2238BF028DB}"/>
              </a:ext>
            </a:extLst>
          </p:cNvPr>
          <p:cNvSpPr>
            <a:spLocks noGrp="1" noRot="1" noChangeArrowheads="1"/>
          </p:cNvSpPr>
          <p:nvPr>
            <p:ph type="title"/>
          </p:nvPr>
        </p:nvSpPr>
        <p:spPr/>
        <p:txBody>
          <a:bodyPr/>
          <a:lstStyle/>
          <a:p>
            <a:pPr algn="ctr" eaLnBrk="1" hangingPunct="1">
              <a:defRPr/>
            </a:pPr>
            <a:r>
              <a:rPr lang="en-US" sz="4000" dirty="0"/>
              <a:t>Key Differences: Adults and Children as Learners</a:t>
            </a:r>
          </a:p>
        </p:txBody>
      </p:sp>
      <p:sp>
        <p:nvSpPr>
          <p:cNvPr id="19459" name="Rectangle 3">
            <a:extLst>
              <a:ext uri="{FF2B5EF4-FFF2-40B4-BE49-F238E27FC236}">
                <a16:creationId xmlns:a16="http://schemas.microsoft.com/office/drawing/2014/main" id="{F3FD36A4-681A-7AB6-9480-A563C7D31DFE}"/>
              </a:ext>
            </a:extLst>
          </p:cNvPr>
          <p:cNvSpPr>
            <a:spLocks noGrp="1" noRot="1" noChangeArrowheads="1"/>
          </p:cNvSpPr>
          <p:nvPr>
            <p:ph type="body" sz="half" idx="1"/>
          </p:nvPr>
        </p:nvSpPr>
        <p:spPr/>
        <p:txBody>
          <a:bodyPr/>
          <a:lstStyle/>
          <a:p>
            <a:pPr eaLnBrk="1" hangingPunct="1">
              <a:defRPr/>
            </a:pPr>
            <a:r>
              <a:rPr lang="en-US" dirty="0"/>
              <a:t>Pedagogy </a:t>
            </a:r>
          </a:p>
          <a:p>
            <a:pPr marL="0" indent="0" eaLnBrk="1" hangingPunct="1">
              <a:buFont typeface="Wingdings" pitchFamily="2" charset="2"/>
              <a:buNone/>
              <a:defRPr/>
            </a:pPr>
            <a:r>
              <a:rPr lang="en-US" dirty="0"/>
              <a:t>(child-leading)</a:t>
            </a:r>
          </a:p>
          <a:p>
            <a:pPr lvl="1" eaLnBrk="1" hangingPunct="1">
              <a:defRPr/>
            </a:pPr>
            <a:r>
              <a:rPr lang="en-US" dirty="0"/>
              <a:t>Teaching children</a:t>
            </a:r>
          </a:p>
          <a:p>
            <a:pPr lvl="1" eaLnBrk="1" hangingPunct="1">
              <a:defRPr/>
            </a:pPr>
            <a:r>
              <a:rPr lang="en-US" dirty="0"/>
              <a:t>Done TO the learner</a:t>
            </a:r>
          </a:p>
        </p:txBody>
      </p:sp>
      <p:sp>
        <p:nvSpPr>
          <p:cNvPr id="19460" name="Rectangle 4">
            <a:extLst>
              <a:ext uri="{FF2B5EF4-FFF2-40B4-BE49-F238E27FC236}">
                <a16:creationId xmlns:a16="http://schemas.microsoft.com/office/drawing/2014/main" id="{F7FDF721-36A1-0870-09B2-0CF405C16B10}"/>
              </a:ext>
            </a:extLst>
          </p:cNvPr>
          <p:cNvSpPr>
            <a:spLocks noGrp="1" noRot="1" noChangeArrowheads="1"/>
          </p:cNvSpPr>
          <p:nvPr>
            <p:ph type="body" sz="half" idx="2"/>
          </p:nvPr>
        </p:nvSpPr>
        <p:spPr/>
        <p:txBody>
          <a:bodyPr/>
          <a:lstStyle/>
          <a:p>
            <a:pPr eaLnBrk="1" hangingPunct="1">
              <a:defRPr/>
            </a:pPr>
            <a:r>
              <a:rPr lang="en-US" dirty="0"/>
              <a:t>Andragogy </a:t>
            </a:r>
          </a:p>
          <a:p>
            <a:pPr marL="0" indent="0" eaLnBrk="1" hangingPunct="1">
              <a:buFont typeface="Wingdings" pitchFamily="2" charset="2"/>
              <a:buNone/>
              <a:defRPr/>
            </a:pPr>
            <a:r>
              <a:rPr lang="en-US" dirty="0"/>
              <a:t>(man-leading)</a:t>
            </a:r>
          </a:p>
          <a:p>
            <a:pPr lvl="1" eaLnBrk="1" hangingPunct="1">
              <a:defRPr/>
            </a:pPr>
            <a:r>
              <a:rPr lang="en-US" dirty="0"/>
              <a:t>Process of engaging adult learners in the structure of the learning experience </a:t>
            </a:r>
          </a:p>
          <a:p>
            <a:pPr eaLnBrk="1" hangingPunct="1">
              <a:buFont typeface="Wingdings" pitchFamily="2" charset="2"/>
              <a:buNone/>
              <a:defRPr/>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a:extLst>
              <a:ext uri="{FF2B5EF4-FFF2-40B4-BE49-F238E27FC236}">
                <a16:creationId xmlns:a16="http://schemas.microsoft.com/office/drawing/2014/main" id="{356473FD-CF9F-267F-7ED6-4DC1B515C849}"/>
              </a:ext>
            </a:extLst>
          </p:cNvPr>
          <p:cNvSpPr>
            <a:spLocks noGrp="1" noRot="1" noChangeArrowheads="1"/>
          </p:cNvSpPr>
          <p:nvPr>
            <p:ph type="title"/>
          </p:nvPr>
        </p:nvSpPr>
        <p:spPr>
          <a:xfrm>
            <a:off x="457200" y="533400"/>
            <a:ext cx="8385175" cy="669925"/>
          </a:xfrm>
        </p:spPr>
        <p:txBody>
          <a:bodyPr/>
          <a:lstStyle/>
          <a:p>
            <a:pPr algn="ctr" eaLnBrk="1" hangingPunct="1">
              <a:defRPr/>
            </a:pPr>
            <a:r>
              <a:rPr lang="en-US" sz="4000" dirty="0"/>
              <a:t> Children Versus Adults</a:t>
            </a:r>
          </a:p>
        </p:txBody>
      </p:sp>
      <p:sp>
        <p:nvSpPr>
          <p:cNvPr id="97283" name="Rectangle 3">
            <a:extLst>
              <a:ext uri="{FF2B5EF4-FFF2-40B4-BE49-F238E27FC236}">
                <a16:creationId xmlns:a16="http://schemas.microsoft.com/office/drawing/2014/main" id="{E5326F85-997D-4413-7DBE-5F5478561A7D}"/>
              </a:ext>
            </a:extLst>
          </p:cNvPr>
          <p:cNvSpPr>
            <a:spLocks noGrp="1" noRot="1" noChangeArrowheads="1"/>
          </p:cNvSpPr>
          <p:nvPr>
            <p:ph type="body" sz="half" idx="1"/>
          </p:nvPr>
        </p:nvSpPr>
        <p:spPr>
          <a:xfrm>
            <a:off x="152400" y="2286000"/>
            <a:ext cx="4765675" cy="5181600"/>
          </a:xfrm>
        </p:spPr>
        <p:txBody>
          <a:bodyPr/>
          <a:lstStyle/>
          <a:p>
            <a:pPr eaLnBrk="1" hangingPunct="1">
              <a:defRPr/>
            </a:pPr>
            <a:r>
              <a:rPr lang="en-US" sz="2400" dirty="0"/>
              <a:t>Rely on others to decide what is important.</a:t>
            </a:r>
          </a:p>
          <a:p>
            <a:pPr eaLnBrk="1" hangingPunct="1">
              <a:defRPr/>
            </a:pPr>
            <a:r>
              <a:rPr lang="en-US" sz="2400" dirty="0"/>
              <a:t>Accept the information at face value.</a:t>
            </a:r>
          </a:p>
          <a:p>
            <a:pPr eaLnBrk="1" hangingPunct="1">
              <a:defRPr/>
            </a:pPr>
            <a:r>
              <a:rPr lang="en-US" sz="2400" dirty="0"/>
              <a:t>Assume the information will be important in the future.</a:t>
            </a:r>
          </a:p>
          <a:p>
            <a:pPr eaLnBrk="1" hangingPunct="1">
              <a:defRPr/>
            </a:pPr>
            <a:r>
              <a:rPr lang="en-US" sz="2400" dirty="0"/>
              <a:t>Little to no experience.</a:t>
            </a:r>
          </a:p>
          <a:p>
            <a:pPr eaLnBrk="1" hangingPunct="1">
              <a:defRPr/>
            </a:pPr>
            <a:r>
              <a:rPr lang="en-US" sz="2400" dirty="0"/>
              <a:t>Not a resource to the teacher</a:t>
            </a:r>
          </a:p>
        </p:txBody>
      </p:sp>
      <p:sp>
        <p:nvSpPr>
          <p:cNvPr id="97284" name="Rectangle 4">
            <a:extLst>
              <a:ext uri="{FF2B5EF4-FFF2-40B4-BE49-F238E27FC236}">
                <a16:creationId xmlns:a16="http://schemas.microsoft.com/office/drawing/2014/main" id="{21957B31-4D41-1A46-D69F-8C6FDA7BF6EE}"/>
              </a:ext>
            </a:extLst>
          </p:cNvPr>
          <p:cNvSpPr>
            <a:spLocks noGrp="1" noRot="1" noChangeArrowheads="1"/>
          </p:cNvSpPr>
          <p:nvPr>
            <p:ph type="body" sz="half" idx="2"/>
          </p:nvPr>
        </p:nvSpPr>
        <p:spPr>
          <a:xfrm>
            <a:off x="4649788" y="2057400"/>
            <a:ext cx="4572000" cy="4800600"/>
          </a:xfrm>
        </p:spPr>
        <p:txBody>
          <a:bodyPr/>
          <a:lstStyle/>
          <a:p>
            <a:pPr eaLnBrk="1" hangingPunct="1">
              <a:defRPr/>
            </a:pPr>
            <a:r>
              <a:rPr lang="en-US" sz="2400" dirty="0"/>
              <a:t>Decide for themselves what is important.</a:t>
            </a:r>
          </a:p>
          <a:p>
            <a:pPr eaLnBrk="1" hangingPunct="1">
              <a:defRPr/>
            </a:pPr>
            <a:r>
              <a:rPr lang="en-US" sz="2400" dirty="0"/>
              <a:t>Validate the info based on beliefs/experiences.</a:t>
            </a:r>
          </a:p>
          <a:p>
            <a:pPr eaLnBrk="1" hangingPunct="1">
              <a:defRPr/>
            </a:pPr>
            <a:r>
              <a:rPr lang="en-US" sz="2400" dirty="0"/>
              <a:t>Expect info to be used immediately.</a:t>
            </a:r>
          </a:p>
          <a:p>
            <a:pPr eaLnBrk="1" hangingPunct="1">
              <a:defRPr/>
            </a:pPr>
            <a:r>
              <a:rPr lang="en-US" sz="2400" dirty="0"/>
              <a:t>Draws on experience- fixed viewpoints.</a:t>
            </a:r>
          </a:p>
          <a:p>
            <a:pPr eaLnBrk="1" hangingPunct="1">
              <a:defRPr/>
            </a:pPr>
            <a:r>
              <a:rPr lang="en-US" sz="2400" dirty="0"/>
              <a:t>Significant resource to the teacher.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a:extLst>
              <a:ext uri="{FF2B5EF4-FFF2-40B4-BE49-F238E27FC236}">
                <a16:creationId xmlns:a16="http://schemas.microsoft.com/office/drawing/2014/main" id="{6F32ADBC-C6D1-03F1-BB36-AE41EC926A7C}"/>
              </a:ext>
            </a:extLst>
          </p:cNvPr>
          <p:cNvSpPr>
            <a:spLocks noGrp="1" noRot="1" noChangeArrowheads="1"/>
          </p:cNvSpPr>
          <p:nvPr>
            <p:ph type="title"/>
          </p:nvPr>
        </p:nvSpPr>
        <p:spPr/>
        <p:txBody>
          <a:bodyPr/>
          <a:lstStyle/>
          <a:p>
            <a:pPr algn="ctr" eaLnBrk="1" hangingPunct="1">
              <a:defRPr/>
            </a:pPr>
            <a:r>
              <a:rPr lang="en-US" sz="4000" dirty="0"/>
              <a:t>Adult Learning Styles</a:t>
            </a:r>
          </a:p>
        </p:txBody>
      </p:sp>
      <p:sp>
        <p:nvSpPr>
          <p:cNvPr id="88067" name="Rectangle 3">
            <a:extLst>
              <a:ext uri="{FF2B5EF4-FFF2-40B4-BE49-F238E27FC236}">
                <a16:creationId xmlns:a16="http://schemas.microsoft.com/office/drawing/2014/main" id="{94B3A1A0-0021-80D5-C524-F920554610FF}"/>
              </a:ext>
            </a:extLst>
          </p:cNvPr>
          <p:cNvSpPr>
            <a:spLocks noGrp="1" noRot="1" noChangeArrowheads="1"/>
          </p:cNvSpPr>
          <p:nvPr>
            <p:ph type="body" idx="1"/>
          </p:nvPr>
        </p:nvSpPr>
        <p:spPr/>
        <p:txBody>
          <a:bodyPr/>
          <a:lstStyle/>
          <a:p>
            <a:pPr eaLnBrk="1" hangingPunct="1">
              <a:defRPr/>
            </a:pPr>
            <a:r>
              <a:rPr lang="en-US"/>
              <a:t>Three general learning styles</a:t>
            </a:r>
          </a:p>
          <a:p>
            <a:pPr lvl="1" eaLnBrk="1" hangingPunct="1">
              <a:defRPr/>
            </a:pPr>
            <a:r>
              <a:rPr lang="en-US"/>
              <a:t>Visual learners</a:t>
            </a:r>
          </a:p>
          <a:p>
            <a:pPr lvl="1" eaLnBrk="1" hangingPunct="1">
              <a:defRPr/>
            </a:pPr>
            <a:r>
              <a:rPr lang="en-US"/>
              <a:t>Auditory learners</a:t>
            </a:r>
          </a:p>
          <a:p>
            <a:pPr lvl="1" eaLnBrk="1" hangingPunct="1">
              <a:defRPr/>
            </a:pPr>
            <a:r>
              <a:rPr lang="en-US"/>
              <a:t>Kinesthetic learners</a:t>
            </a:r>
          </a:p>
          <a:p>
            <a:pPr eaLnBrk="1" hangingPunct="1">
              <a:defRPr/>
            </a:pPr>
            <a:endParaRPr lang="en-US"/>
          </a:p>
        </p:txBody>
      </p:sp>
      <p:pic>
        <p:nvPicPr>
          <p:cNvPr id="40964" name="Picture 1">
            <a:extLst>
              <a:ext uri="{FF2B5EF4-FFF2-40B4-BE49-F238E27FC236}">
                <a16:creationId xmlns:a16="http://schemas.microsoft.com/office/drawing/2014/main" id="{7EA59840-3C8A-AB0E-DC16-D021C085A54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67325" y="3276600"/>
            <a:ext cx="281305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a:extLst>
              <a:ext uri="{FF2B5EF4-FFF2-40B4-BE49-F238E27FC236}">
                <a16:creationId xmlns:a16="http://schemas.microsoft.com/office/drawing/2014/main" id="{F673C5F3-C465-3822-7BCB-9742933D4AAF}"/>
              </a:ext>
            </a:extLst>
          </p:cNvPr>
          <p:cNvSpPr>
            <a:spLocks noGrp="1" noRot="1" noChangeArrowheads="1"/>
          </p:cNvSpPr>
          <p:nvPr>
            <p:ph type="title"/>
          </p:nvPr>
        </p:nvSpPr>
        <p:spPr/>
        <p:txBody>
          <a:bodyPr/>
          <a:lstStyle/>
          <a:p>
            <a:pPr algn="ctr" eaLnBrk="1" hangingPunct="1">
              <a:defRPr/>
            </a:pPr>
            <a:r>
              <a:rPr lang="en-US" sz="4000" dirty="0"/>
              <a:t>Adult Learning Styles</a:t>
            </a:r>
          </a:p>
        </p:txBody>
      </p:sp>
      <p:sp>
        <p:nvSpPr>
          <p:cNvPr id="74755" name="Rectangle 3">
            <a:extLst>
              <a:ext uri="{FF2B5EF4-FFF2-40B4-BE49-F238E27FC236}">
                <a16:creationId xmlns:a16="http://schemas.microsoft.com/office/drawing/2014/main" id="{C010D451-51D3-80F8-AC34-269B6CC79CD6}"/>
              </a:ext>
            </a:extLst>
          </p:cNvPr>
          <p:cNvSpPr>
            <a:spLocks noGrp="1" noRot="1" noChangeArrowheads="1"/>
          </p:cNvSpPr>
          <p:nvPr>
            <p:ph type="body" idx="1"/>
          </p:nvPr>
        </p:nvSpPr>
        <p:spPr>
          <a:xfrm>
            <a:off x="838200" y="1905000"/>
            <a:ext cx="7467600" cy="4267200"/>
          </a:xfrm>
        </p:spPr>
        <p:txBody>
          <a:bodyPr/>
          <a:lstStyle/>
          <a:p>
            <a:pPr eaLnBrk="1" hangingPunct="1">
              <a:defRPr/>
            </a:pPr>
            <a:r>
              <a:rPr lang="en-US" sz="2400" dirty="0"/>
              <a:t>Visual learners</a:t>
            </a:r>
          </a:p>
          <a:p>
            <a:pPr lvl="1" eaLnBrk="1" hangingPunct="1">
              <a:defRPr/>
            </a:pPr>
            <a:r>
              <a:rPr lang="en-US" sz="2400" dirty="0"/>
              <a:t>“Show me”</a:t>
            </a:r>
          </a:p>
          <a:p>
            <a:pPr lvl="1" eaLnBrk="1" hangingPunct="1">
              <a:defRPr/>
            </a:pPr>
            <a:r>
              <a:rPr lang="en-US" sz="2400" dirty="0"/>
              <a:t>Learn from pictures, graphs, etc.</a:t>
            </a:r>
          </a:p>
          <a:p>
            <a:pPr lvl="1" eaLnBrk="1" hangingPunct="1">
              <a:defRPr/>
            </a:pPr>
            <a:r>
              <a:rPr lang="en-US" sz="2400" dirty="0"/>
              <a:t>Need hand-outs, written information on boards or flipcharts.</a:t>
            </a:r>
          </a:p>
          <a:p>
            <a:pPr lvl="1" eaLnBrk="1" hangingPunct="1">
              <a:defRPr/>
            </a:pPr>
            <a:r>
              <a:rPr lang="en-US" sz="2400" dirty="0"/>
              <a:t>Benefit from the teacher asking if the student </a:t>
            </a:r>
            <a:r>
              <a:rPr lang="en-US" sz="2400" b="1" i="1" dirty="0"/>
              <a:t>sees</a:t>
            </a:r>
            <a:r>
              <a:rPr lang="en-US" sz="2400" dirty="0"/>
              <a:t> how this works.</a:t>
            </a:r>
          </a:p>
          <a:p>
            <a:pPr lvl="1" eaLnBrk="1" hangingPunct="1">
              <a:defRPr/>
            </a:pPr>
            <a:r>
              <a:rPr lang="en-US" sz="2400" dirty="0"/>
              <a:t>May need to sit in the front of the room.</a:t>
            </a:r>
          </a:p>
        </p:txBody>
      </p:sp>
      <p:sp>
        <p:nvSpPr>
          <p:cNvPr id="43012" name="Rectangle 4">
            <a:extLst>
              <a:ext uri="{FF2B5EF4-FFF2-40B4-BE49-F238E27FC236}">
                <a16:creationId xmlns:a16="http://schemas.microsoft.com/office/drawing/2014/main" id="{1D185636-9F49-EA62-7138-1994CDCF2E29}"/>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hlink"/>
              </a:buClr>
              <a:buFont typeface="Wingdings" pitchFamily="2" charset="2"/>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Font typeface="Wingdings"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hlink"/>
              </a:buClr>
              <a:buFont typeface="Wingdings" pitchFamily="2" charset="2"/>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Font typeface="Wingdings"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FontTx/>
              <a:buNone/>
            </a:pPr>
            <a:endParaRPr lang="en-US" altLang="en-US" sz="1800"/>
          </a:p>
        </p:txBody>
      </p:sp>
      <p:sp>
        <p:nvSpPr>
          <p:cNvPr id="43013" name="Rectangle 5">
            <a:extLst>
              <a:ext uri="{FF2B5EF4-FFF2-40B4-BE49-F238E27FC236}">
                <a16:creationId xmlns:a16="http://schemas.microsoft.com/office/drawing/2014/main" id="{761649DB-525A-7E22-BA0B-DF6CC0CD38B7}"/>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hlink"/>
              </a:buClr>
              <a:buFont typeface="Wingdings" pitchFamily="2" charset="2"/>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Font typeface="Wingdings"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hlink"/>
              </a:buClr>
              <a:buFont typeface="Wingdings" pitchFamily="2" charset="2"/>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Font typeface="Wingdings"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FontTx/>
              <a:buNone/>
            </a:pPr>
            <a:endParaRPr lang="en-US" altLang="en-US" sz="1800"/>
          </a:p>
        </p:txBody>
      </p:sp>
      <p:sp>
        <p:nvSpPr>
          <p:cNvPr id="43014" name="Rectangle 6">
            <a:extLst>
              <a:ext uri="{FF2B5EF4-FFF2-40B4-BE49-F238E27FC236}">
                <a16:creationId xmlns:a16="http://schemas.microsoft.com/office/drawing/2014/main" id="{8ABAB1BA-10E0-5F84-97EE-5C89CCDEAF63}"/>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hlink"/>
              </a:buClr>
              <a:buFont typeface="Wingdings" pitchFamily="2" charset="2"/>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Font typeface="Wingdings"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hlink"/>
              </a:buClr>
              <a:buFont typeface="Wingdings" pitchFamily="2" charset="2"/>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Font typeface="Wingdings"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FontTx/>
              <a:buNone/>
            </a:pPr>
            <a:endParaRPr lang="en-US" altLang="en-US" sz="1800"/>
          </a:p>
        </p:txBody>
      </p:sp>
      <p:sp>
        <p:nvSpPr>
          <p:cNvPr id="43015" name="Rectangle 7">
            <a:extLst>
              <a:ext uri="{FF2B5EF4-FFF2-40B4-BE49-F238E27FC236}">
                <a16:creationId xmlns:a16="http://schemas.microsoft.com/office/drawing/2014/main" id="{2F0CD186-16FC-F4B1-3BFF-570F9DE16318}"/>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hlink"/>
              </a:buClr>
              <a:buFont typeface="Wingdings" pitchFamily="2" charset="2"/>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Font typeface="Wingdings"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hlink"/>
              </a:buClr>
              <a:buFont typeface="Wingdings" pitchFamily="2" charset="2"/>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Font typeface="Wingdings"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Tx/>
              <a:buFontTx/>
              <a:buNone/>
            </a:pPr>
            <a:endParaRPr lang="en-US" altLang="en-US" sz="18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a:extLst>
              <a:ext uri="{FF2B5EF4-FFF2-40B4-BE49-F238E27FC236}">
                <a16:creationId xmlns:a16="http://schemas.microsoft.com/office/drawing/2014/main" id="{FF3224F3-1FC0-E586-466C-F5B04AC8B1B4}"/>
              </a:ext>
            </a:extLst>
          </p:cNvPr>
          <p:cNvSpPr>
            <a:spLocks noGrp="1" noRot="1" noChangeArrowheads="1"/>
          </p:cNvSpPr>
          <p:nvPr>
            <p:ph type="title"/>
          </p:nvPr>
        </p:nvSpPr>
        <p:spPr/>
        <p:txBody>
          <a:bodyPr/>
          <a:lstStyle/>
          <a:p>
            <a:pPr algn="ctr" eaLnBrk="1" hangingPunct="1">
              <a:defRPr/>
            </a:pPr>
            <a:r>
              <a:rPr lang="en-US" sz="4000" dirty="0"/>
              <a:t>Adult Learning Styles</a:t>
            </a:r>
          </a:p>
        </p:txBody>
      </p:sp>
      <p:sp>
        <p:nvSpPr>
          <p:cNvPr id="75779" name="Rectangle 3">
            <a:extLst>
              <a:ext uri="{FF2B5EF4-FFF2-40B4-BE49-F238E27FC236}">
                <a16:creationId xmlns:a16="http://schemas.microsoft.com/office/drawing/2014/main" id="{42FD7C0D-06BA-8EE8-5D3F-B21E3D0E030C}"/>
              </a:ext>
            </a:extLst>
          </p:cNvPr>
          <p:cNvSpPr>
            <a:spLocks noGrp="1" noRot="1" noChangeArrowheads="1"/>
          </p:cNvSpPr>
          <p:nvPr>
            <p:ph type="body" idx="1"/>
          </p:nvPr>
        </p:nvSpPr>
        <p:spPr>
          <a:xfrm>
            <a:off x="838200" y="1905000"/>
            <a:ext cx="7620000" cy="4267200"/>
          </a:xfrm>
        </p:spPr>
        <p:txBody>
          <a:bodyPr/>
          <a:lstStyle/>
          <a:p>
            <a:pPr eaLnBrk="1" hangingPunct="1">
              <a:lnSpc>
                <a:spcPct val="90000"/>
              </a:lnSpc>
              <a:defRPr/>
            </a:pPr>
            <a:r>
              <a:rPr lang="en-US" sz="2400" dirty="0"/>
              <a:t>Auditory Learner</a:t>
            </a:r>
          </a:p>
          <a:p>
            <a:pPr lvl="1" eaLnBrk="1" hangingPunct="1">
              <a:lnSpc>
                <a:spcPct val="90000"/>
              </a:lnSpc>
              <a:defRPr/>
            </a:pPr>
            <a:r>
              <a:rPr lang="en-US" sz="2400" dirty="0"/>
              <a:t>“Tell me”</a:t>
            </a:r>
          </a:p>
          <a:p>
            <a:pPr lvl="1" eaLnBrk="1" hangingPunct="1">
              <a:lnSpc>
                <a:spcPct val="90000"/>
              </a:lnSpc>
              <a:defRPr/>
            </a:pPr>
            <a:r>
              <a:rPr lang="en-US" sz="2400" dirty="0"/>
              <a:t>Listens intently to the teacher including innuendos and subtle messages.</a:t>
            </a:r>
          </a:p>
          <a:p>
            <a:pPr lvl="1" eaLnBrk="1" hangingPunct="1">
              <a:lnSpc>
                <a:spcPct val="90000"/>
              </a:lnSpc>
              <a:defRPr/>
            </a:pPr>
            <a:r>
              <a:rPr lang="en-US" sz="2400" dirty="0"/>
              <a:t>Actively participate in group discussions.</a:t>
            </a:r>
          </a:p>
          <a:p>
            <a:pPr lvl="1" eaLnBrk="1" hangingPunct="1">
              <a:lnSpc>
                <a:spcPct val="90000"/>
              </a:lnSpc>
              <a:defRPr/>
            </a:pPr>
            <a:r>
              <a:rPr lang="en-US" sz="2400" dirty="0"/>
              <a:t>The teacher must speak clearly and ask questions.</a:t>
            </a:r>
          </a:p>
          <a:p>
            <a:pPr lvl="1" eaLnBrk="1" hangingPunct="1">
              <a:lnSpc>
                <a:spcPct val="90000"/>
              </a:lnSpc>
              <a:defRPr/>
            </a:pPr>
            <a:r>
              <a:rPr lang="en-US" sz="2400" dirty="0"/>
              <a:t>Benefit from the teacher asking the student “how does that </a:t>
            </a:r>
            <a:r>
              <a:rPr lang="en-US" sz="2400" b="1" i="1" dirty="0"/>
              <a:t>sound</a:t>
            </a:r>
            <a:r>
              <a:rPr lang="en-US" sz="2400" dirty="0"/>
              <a:t> to you?”</a:t>
            </a:r>
          </a:p>
          <a:p>
            <a:pPr lvl="1" eaLnBrk="1" hangingPunct="1">
              <a:lnSpc>
                <a:spcPct val="90000"/>
              </a:lnSpc>
              <a:defRPr/>
            </a:pPr>
            <a:endParaRPr lang="en-US" dirty="0"/>
          </a:p>
          <a:p>
            <a:pPr lvl="1" eaLnBrk="1" hangingPunct="1">
              <a:lnSpc>
                <a:spcPct val="90000"/>
              </a:lnSpc>
              <a:defRPr/>
            </a:pPr>
            <a:endParaRPr lang="en-US" dirty="0"/>
          </a:p>
          <a:p>
            <a:pPr lvl="1" eaLnBrk="1" hangingPunct="1">
              <a:lnSpc>
                <a:spcPct val="90000"/>
              </a:lnSpc>
              <a:defRPr/>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a:extLst>
              <a:ext uri="{FF2B5EF4-FFF2-40B4-BE49-F238E27FC236}">
                <a16:creationId xmlns:a16="http://schemas.microsoft.com/office/drawing/2014/main" id="{532463B2-DF88-7792-578D-B669D34F5E79}"/>
              </a:ext>
            </a:extLst>
          </p:cNvPr>
          <p:cNvSpPr>
            <a:spLocks noGrp="1" noRot="1" noChangeArrowheads="1"/>
          </p:cNvSpPr>
          <p:nvPr>
            <p:ph type="title"/>
          </p:nvPr>
        </p:nvSpPr>
        <p:spPr/>
        <p:txBody>
          <a:bodyPr/>
          <a:lstStyle/>
          <a:p>
            <a:pPr algn="ctr" eaLnBrk="1" hangingPunct="1">
              <a:defRPr/>
            </a:pPr>
            <a:r>
              <a:rPr lang="en-US" sz="4000" dirty="0"/>
              <a:t>Adult Learning Styles</a:t>
            </a:r>
          </a:p>
        </p:txBody>
      </p:sp>
      <p:sp>
        <p:nvSpPr>
          <p:cNvPr id="76803" name="Rectangle 3">
            <a:extLst>
              <a:ext uri="{FF2B5EF4-FFF2-40B4-BE49-F238E27FC236}">
                <a16:creationId xmlns:a16="http://schemas.microsoft.com/office/drawing/2014/main" id="{15080D1C-E550-8435-3694-C4B1165B11D2}"/>
              </a:ext>
            </a:extLst>
          </p:cNvPr>
          <p:cNvSpPr>
            <a:spLocks noGrp="1" noRot="1" noChangeArrowheads="1"/>
          </p:cNvSpPr>
          <p:nvPr>
            <p:ph type="body" idx="1"/>
          </p:nvPr>
        </p:nvSpPr>
        <p:spPr>
          <a:xfrm>
            <a:off x="838200" y="1905000"/>
            <a:ext cx="6934200" cy="4267200"/>
          </a:xfrm>
        </p:spPr>
        <p:txBody>
          <a:bodyPr/>
          <a:lstStyle/>
          <a:p>
            <a:pPr eaLnBrk="1" hangingPunct="1">
              <a:defRPr/>
            </a:pPr>
            <a:r>
              <a:rPr lang="en-US" sz="2400" dirty="0"/>
              <a:t>Kinesthetic learner</a:t>
            </a:r>
          </a:p>
          <a:p>
            <a:pPr lvl="1" eaLnBrk="1" hangingPunct="1">
              <a:defRPr/>
            </a:pPr>
            <a:r>
              <a:rPr lang="en-US" sz="2400" dirty="0"/>
              <a:t>“Let me do it”</a:t>
            </a:r>
          </a:p>
          <a:p>
            <a:pPr lvl="1" eaLnBrk="1" hangingPunct="1">
              <a:defRPr/>
            </a:pPr>
            <a:r>
              <a:rPr lang="en-US" sz="2400" dirty="0"/>
              <a:t>Need to physically do it to understand it.</a:t>
            </a:r>
          </a:p>
          <a:p>
            <a:pPr lvl="1" eaLnBrk="1" hangingPunct="1">
              <a:defRPr/>
            </a:pPr>
            <a:r>
              <a:rPr lang="en-US" sz="2400" dirty="0"/>
              <a:t>Need to touch what they are learning.</a:t>
            </a:r>
          </a:p>
          <a:p>
            <a:pPr lvl="1" eaLnBrk="1" hangingPunct="1">
              <a:defRPr/>
            </a:pPr>
            <a:r>
              <a:rPr lang="en-US" sz="2400" dirty="0"/>
              <a:t>The teacher helps these learners by allowing them to practice what is being taught.</a:t>
            </a:r>
          </a:p>
          <a:p>
            <a:pPr lvl="1" eaLnBrk="1" hangingPunct="1">
              <a:defRPr/>
            </a:pPr>
            <a:r>
              <a:rPr lang="en-US" sz="2400" dirty="0"/>
              <a:t>Benefit from the teacher asking the student “how do you </a:t>
            </a:r>
            <a:r>
              <a:rPr lang="en-US" sz="2400" b="1" i="1" dirty="0"/>
              <a:t>feel</a:t>
            </a:r>
            <a:r>
              <a:rPr lang="en-US" sz="2400" dirty="0"/>
              <a:t> about that?”</a:t>
            </a:r>
          </a:p>
          <a:p>
            <a:pPr lvl="1" eaLnBrk="1" hangingPunct="1">
              <a:defRPr/>
            </a:pPr>
            <a:endParaRPr lang="en-US" dirty="0"/>
          </a:p>
          <a:p>
            <a:pPr lvl="1" eaLnBrk="1" hangingPunct="1">
              <a:defRPr/>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a:extLst>
              <a:ext uri="{FF2B5EF4-FFF2-40B4-BE49-F238E27FC236}">
                <a16:creationId xmlns:a16="http://schemas.microsoft.com/office/drawing/2014/main" id="{80CE736D-7A11-F6B3-FF7E-9E26D6195AC7}"/>
              </a:ext>
            </a:extLst>
          </p:cNvPr>
          <p:cNvSpPr>
            <a:spLocks noGrp="1" noRot="1" noChangeArrowheads="1"/>
          </p:cNvSpPr>
          <p:nvPr>
            <p:ph type="title"/>
          </p:nvPr>
        </p:nvSpPr>
        <p:spPr/>
        <p:txBody>
          <a:bodyPr/>
          <a:lstStyle/>
          <a:p>
            <a:pPr algn="ctr" eaLnBrk="1" hangingPunct="1">
              <a:defRPr/>
            </a:pPr>
            <a:r>
              <a:rPr lang="en-US" sz="4000" dirty="0"/>
              <a:t>Retention Rates</a:t>
            </a:r>
          </a:p>
        </p:txBody>
      </p:sp>
      <p:sp>
        <p:nvSpPr>
          <p:cNvPr id="145411" name="Rectangle 3">
            <a:extLst>
              <a:ext uri="{FF2B5EF4-FFF2-40B4-BE49-F238E27FC236}">
                <a16:creationId xmlns:a16="http://schemas.microsoft.com/office/drawing/2014/main" id="{5745F8A9-6924-1ED9-D3AE-CF3E37C767B7}"/>
              </a:ext>
            </a:extLst>
          </p:cNvPr>
          <p:cNvSpPr>
            <a:spLocks noGrp="1" noRot="1" noChangeArrowheads="1"/>
          </p:cNvSpPr>
          <p:nvPr>
            <p:ph type="body" idx="1"/>
          </p:nvPr>
        </p:nvSpPr>
        <p:spPr>
          <a:xfrm>
            <a:off x="1143000" y="1905000"/>
            <a:ext cx="6096000" cy="4267200"/>
          </a:xfrm>
        </p:spPr>
        <p:txBody>
          <a:bodyPr/>
          <a:lstStyle/>
          <a:p>
            <a:pPr eaLnBrk="1" hangingPunct="1">
              <a:lnSpc>
                <a:spcPct val="90000"/>
              </a:lnSpc>
              <a:defRPr/>
            </a:pPr>
            <a:r>
              <a:rPr lang="en-US" sz="2400" dirty="0"/>
              <a:t>Retention rates in adults </a:t>
            </a:r>
          </a:p>
          <a:p>
            <a:pPr lvl="1" eaLnBrk="1" hangingPunct="1">
              <a:lnSpc>
                <a:spcPct val="90000"/>
              </a:lnSpc>
              <a:defRPr/>
            </a:pPr>
            <a:r>
              <a:rPr lang="en-US" sz="2400" dirty="0"/>
              <a:t>Hear only = 20%</a:t>
            </a:r>
          </a:p>
          <a:p>
            <a:pPr lvl="1" eaLnBrk="1" hangingPunct="1">
              <a:lnSpc>
                <a:spcPct val="90000"/>
              </a:lnSpc>
              <a:defRPr/>
            </a:pPr>
            <a:r>
              <a:rPr lang="en-US" sz="2400" dirty="0"/>
              <a:t>See only = 30%</a:t>
            </a:r>
          </a:p>
          <a:p>
            <a:pPr lvl="1" eaLnBrk="1" hangingPunct="1">
              <a:lnSpc>
                <a:spcPct val="90000"/>
              </a:lnSpc>
              <a:defRPr/>
            </a:pPr>
            <a:r>
              <a:rPr lang="en-US" sz="2400" dirty="0"/>
              <a:t>See and hear = 50%</a:t>
            </a:r>
          </a:p>
          <a:p>
            <a:pPr lvl="1" eaLnBrk="1" hangingPunct="1">
              <a:lnSpc>
                <a:spcPct val="90000"/>
              </a:lnSpc>
              <a:defRPr/>
            </a:pPr>
            <a:r>
              <a:rPr lang="en-US" sz="2400" dirty="0"/>
              <a:t>Say as they do = 90%</a:t>
            </a:r>
          </a:p>
          <a:p>
            <a:pPr eaLnBrk="1" hangingPunct="1">
              <a:lnSpc>
                <a:spcPct val="90000"/>
              </a:lnSpc>
              <a:defRPr/>
            </a:pPr>
            <a:r>
              <a:rPr lang="en-US" sz="2400" dirty="0"/>
              <a:t>Bottom line:</a:t>
            </a:r>
          </a:p>
          <a:p>
            <a:pPr lvl="1" eaLnBrk="1" hangingPunct="1">
              <a:lnSpc>
                <a:spcPct val="90000"/>
              </a:lnSpc>
              <a:defRPr/>
            </a:pPr>
            <a:r>
              <a:rPr lang="en-US" sz="2400" dirty="0"/>
              <a:t>Know your audience</a:t>
            </a:r>
          </a:p>
          <a:p>
            <a:pPr lvl="1" eaLnBrk="1" hangingPunct="1">
              <a:lnSpc>
                <a:spcPct val="90000"/>
              </a:lnSpc>
              <a:defRPr/>
            </a:pPr>
            <a:r>
              <a:rPr lang="en-US" sz="2400" dirty="0"/>
              <a:t>Use a variety of training methods</a:t>
            </a:r>
          </a:p>
          <a:p>
            <a:pPr lvl="1" eaLnBrk="1" hangingPunct="1">
              <a:lnSpc>
                <a:spcPct val="90000"/>
              </a:lnSpc>
              <a:defRPr/>
            </a:pPr>
            <a:r>
              <a:rPr lang="en-US" sz="2400" dirty="0"/>
              <a:t>Obtain feedback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a:extLst>
              <a:ext uri="{FF2B5EF4-FFF2-40B4-BE49-F238E27FC236}">
                <a16:creationId xmlns:a16="http://schemas.microsoft.com/office/drawing/2014/main" id="{67D1729E-C887-4B93-71BC-EB6C618F6DF1}"/>
              </a:ext>
            </a:extLst>
          </p:cNvPr>
          <p:cNvSpPr>
            <a:spLocks noGrp="1" noRot="1" noChangeArrowheads="1"/>
          </p:cNvSpPr>
          <p:nvPr>
            <p:ph type="title"/>
          </p:nvPr>
        </p:nvSpPr>
        <p:spPr/>
        <p:txBody>
          <a:bodyPr/>
          <a:lstStyle/>
          <a:p>
            <a:pPr algn="ctr" eaLnBrk="1" hangingPunct="1">
              <a:defRPr/>
            </a:pPr>
            <a:r>
              <a:rPr lang="en-US" sz="4000" dirty="0"/>
              <a:t>Additional Learning Styles</a:t>
            </a:r>
          </a:p>
        </p:txBody>
      </p:sp>
      <p:sp>
        <p:nvSpPr>
          <p:cNvPr id="92163" name="Rectangle 3">
            <a:extLst>
              <a:ext uri="{FF2B5EF4-FFF2-40B4-BE49-F238E27FC236}">
                <a16:creationId xmlns:a16="http://schemas.microsoft.com/office/drawing/2014/main" id="{DB7305CF-544D-E8EA-AB69-018D1C7AE4A6}"/>
              </a:ext>
            </a:extLst>
          </p:cNvPr>
          <p:cNvSpPr>
            <a:spLocks noGrp="1" noRot="1" noChangeArrowheads="1"/>
          </p:cNvSpPr>
          <p:nvPr>
            <p:ph type="body" idx="1"/>
          </p:nvPr>
        </p:nvSpPr>
        <p:spPr>
          <a:xfrm>
            <a:off x="990600" y="1981200"/>
            <a:ext cx="6781800" cy="4267200"/>
          </a:xfrm>
        </p:spPr>
        <p:txBody>
          <a:bodyPr/>
          <a:lstStyle/>
          <a:p>
            <a:pPr eaLnBrk="1" hangingPunct="1">
              <a:lnSpc>
                <a:spcPct val="90000"/>
              </a:lnSpc>
              <a:defRPr/>
            </a:pPr>
            <a:r>
              <a:rPr lang="en-US" sz="2400" dirty="0"/>
              <a:t>Practical learners </a:t>
            </a:r>
          </a:p>
          <a:p>
            <a:pPr lvl="1" eaLnBrk="1" hangingPunct="1">
              <a:lnSpc>
                <a:spcPct val="90000"/>
              </a:lnSpc>
              <a:defRPr/>
            </a:pPr>
            <a:r>
              <a:rPr lang="en-US" sz="2400" dirty="0"/>
              <a:t>Learn through direct experience.</a:t>
            </a:r>
          </a:p>
          <a:p>
            <a:pPr eaLnBrk="1" hangingPunct="1">
              <a:lnSpc>
                <a:spcPct val="90000"/>
              </a:lnSpc>
              <a:defRPr/>
            </a:pPr>
            <a:r>
              <a:rPr lang="en-US" sz="2400" dirty="0"/>
              <a:t>Analytic learners </a:t>
            </a:r>
          </a:p>
          <a:p>
            <a:pPr lvl="1" eaLnBrk="1" hangingPunct="1">
              <a:lnSpc>
                <a:spcPct val="90000"/>
              </a:lnSpc>
              <a:defRPr/>
            </a:pPr>
            <a:r>
              <a:rPr lang="en-US" sz="2400" dirty="0"/>
              <a:t>Learn through exploration of ideas.</a:t>
            </a:r>
          </a:p>
          <a:p>
            <a:pPr eaLnBrk="1" hangingPunct="1">
              <a:lnSpc>
                <a:spcPct val="90000"/>
              </a:lnSpc>
              <a:defRPr/>
            </a:pPr>
            <a:r>
              <a:rPr lang="en-US" sz="2400" dirty="0"/>
              <a:t>Imaginative learners </a:t>
            </a:r>
          </a:p>
          <a:p>
            <a:pPr lvl="1" eaLnBrk="1" hangingPunct="1">
              <a:lnSpc>
                <a:spcPct val="90000"/>
              </a:lnSpc>
              <a:defRPr/>
            </a:pPr>
            <a:r>
              <a:rPr lang="en-US" sz="2400" dirty="0"/>
              <a:t>Learn through the "6th sense“. </a:t>
            </a:r>
          </a:p>
          <a:p>
            <a:pPr eaLnBrk="1" hangingPunct="1">
              <a:lnSpc>
                <a:spcPct val="90000"/>
              </a:lnSpc>
              <a:defRPr/>
            </a:pPr>
            <a:r>
              <a:rPr lang="en-US" sz="2400" dirty="0"/>
              <a:t>Inventive learners </a:t>
            </a:r>
          </a:p>
          <a:p>
            <a:pPr lvl="1" eaLnBrk="1" hangingPunct="1">
              <a:lnSpc>
                <a:spcPct val="90000"/>
              </a:lnSpc>
              <a:defRPr/>
            </a:pPr>
            <a:r>
              <a:rPr lang="en-US" sz="2400" dirty="0"/>
              <a:t>Learn through experimentation.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F6755-8BD4-E95C-BFC1-CFF8D7C18EEA}"/>
              </a:ext>
            </a:extLst>
          </p:cNvPr>
          <p:cNvSpPr>
            <a:spLocks noGrp="1"/>
          </p:cNvSpPr>
          <p:nvPr>
            <p:ph type="title"/>
          </p:nvPr>
        </p:nvSpPr>
        <p:spPr>
          <a:xfrm>
            <a:off x="457200" y="381000"/>
            <a:ext cx="8385175" cy="1431925"/>
          </a:xfrm>
        </p:spPr>
        <p:txBody>
          <a:bodyPr/>
          <a:lstStyle/>
          <a:p>
            <a:pPr algn="ctr">
              <a:defRPr/>
            </a:pPr>
            <a:r>
              <a:rPr lang="en-US" sz="4000" dirty="0"/>
              <a:t>Adult Learning Styles</a:t>
            </a:r>
          </a:p>
        </p:txBody>
      </p:sp>
      <p:sp>
        <p:nvSpPr>
          <p:cNvPr id="3" name="Content Placeholder 2">
            <a:extLst>
              <a:ext uri="{FF2B5EF4-FFF2-40B4-BE49-F238E27FC236}">
                <a16:creationId xmlns:a16="http://schemas.microsoft.com/office/drawing/2014/main" id="{02CBCFC7-AE92-0A7D-FD82-3C2EB682456E}"/>
              </a:ext>
            </a:extLst>
          </p:cNvPr>
          <p:cNvSpPr>
            <a:spLocks noGrp="1"/>
          </p:cNvSpPr>
          <p:nvPr>
            <p:ph idx="1"/>
          </p:nvPr>
        </p:nvSpPr>
        <p:spPr>
          <a:xfrm>
            <a:off x="914400" y="1943100"/>
            <a:ext cx="8388350" cy="4800600"/>
          </a:xfrm>
        </p:spPr>
        <p:txBody>
          <a:bodyPr/>
          <a:lstStyle/>
          <a:p>
            <a:pPr>
              <a:defRPr/>
            </a:pPr>
            <a:r>
              <a:rPr lang="en-US" sz="2400" dirty="0"/>
              <a:t>Different ways to conduct learning:</a:t>
            </a:r>
          </a:p>
          <a:p>
            <a:pPr lvl="1">
              <a:defRPr/>
            </a:pPr>
            <a:r>
              <a:rPr lang="en-US" sz="2400" dirty="0"/>
              <a:t>Power Point Presentations are very successful because they target both visual and auditory learners.</a:t>
            </a:r>
          </a:p>
          <a:p>
            <a:pPr lvl="1">
              <a:defRPr/>
            </a:pPr>
            <a:r>
              <a:rPr lang="en-US" sz="2400" dirty="0"/>
              <a:t>You-Tube</a:t>
            </a:r>
          </a:p>
          <a:p>
            <a:pPr lvl="1">
              <a:defRPr/>
            </a:pPr>
            <a:r>
              <a:rPr lang="en-US" sz="2400" dirty="0"/>
              <a:t>Play Jeopardy games</a:t>
            </a:r>
          </a:p>
          <a:p>
            <a:pPr lvl="1">
              <a:defRPr/>
            </a:pPr>
            <a:r>
              <a:rPr lang="en-US" sz="2400" dirty="0"/>
              <a:t>Demonstrations/with return demonstrations</a:t>
            </a:r>
          </a:p>
          <a:p>
            <a:pPr lvl="1">
              <a:defRPr/>
            </a:pPr>
            <a:r>
              <a:rPr lang="en-US" sz="2400" dirty="0"/>
              <a:t>Bring in someone else to teach</a:t>
            </a:r>
          </a:p>
          <a:p>
            <a:pPr lvl="1">
              <a:defRPr/>
            </a:pPr>
            <a:r>
              <a:rPr lang="en-US" sz="2400" dirty="0"/>
              <a:t>Play “stump your partner”</a:t>
            </a:r>
          </a:p>
          <a:p>
            <a:pPr>
              <a:defRPr/>
            </a:pPr>
            <a:r>
              <a:rPr lang="en-US" sz="2400" dirty="0"/>
              <a:t>Know your student’s learning styles:</a:t>
            </a:r>
          </a:p>
          <a:p>
            <a:pPr lvl="2">
              <a:defRPr/>
            </a:pPr>
            <a:r>
              <a:rPr lang="en-US" dirty="0"/>
              <a:t>Who is a Visual, Auditory or Kinesthetic learner?</a:t>
            </a:r>
          </a:p>
          <a:p>
            <a:pPr marL="0" indent="0">
              <a:buFont typeface="Wingdings" pitchFamily="2" charset="2"/>
              <a:buNone/>
              <a:defRPr/>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EE0268E5-EF85-D2EA-0773-162CC6CC2C28}"/>
              </a:ext>
            </a:extLst>
          </p:cNvPr>
          <p:cNvSpPr>
            <a:spLocks noGrp="1" noRot="1" noChangeArrowheads="1"/>
          </p:cNvSpPr>
          <p:nvPr>
            <p:ph type="title"/>
          </p:nvPr>
        </p:nvSpPr>
        <p:spPr/>
        <p:txBody>
          <a:bodyPr/>
          <a:lstStyle/>
          <a:p>
            <a:pPr algn="ctr" eaLnBrk="1" hangingPunct="1">
              <a:defRPr/>
            </a:pPr>
            <a:r>
              <a:rPr lang="en-US" dirty="0"/>
              <a:t>Agenda</a:t>
            </a:r>
          </a:p>
        </p:txBody>
      </p:sp>
      <p:sp>
        <p:nvSpPr>
          <p:cNvPr id="8195" name="Rectangle 3">
            <a:extLst>
              <a:ext uri="{FF2B5EF4-FFF2-40B4-BE49-F238E27FC236}">
                <a16:creationId xmlns:a16="http://schemas.microsoft.com/office/drawing/2014/main" id="{11091501-AE4F-9530-F991-34B5BE38688B}"/>
              </a:ext>
            </a:extLst>
          </p:cNvPr>
          <p:cNvSpPr>
            <a:spLocks noGrp="1" noRot="1" noChangeArrowheads="1"/>
          </p:cNvSpPr>
          <p:nvPr>
            <p:ph type="body" idx="1"/>
          </p:nvPr>
        </p:nvSpPr>
        <p:spPr>
          <a:xfrm>
            <a:off x="847725" y="1752600"/>
            <a:ext cx="8007350" cy="4267200"/>
          </a:xfrm>
        </p:spPr>
        <p:txBody>
          <a:bodyPr/>
          <a:lstStyle/>
          <a:p>
            <a:pPr eaLnBrk="1" hangingPunct="1">
              <a:defRPr/>
            </a:pPr>
            <a:r>
              <a:rPr lang="en-US" sz="2000" dirty="0"/>
              <a:t>Adult Learner Principles</a:t>
            </a:r>
          </a:p>
          <a:p>
            <a:pPr eaLnBrk="1" hangingPunct="1">
              <a:defRPr/>
            </a:pPr>
            <a:r>
              <a:rPr lang="en-US" sz="2000" dirty="0"/>
              <a:t>Identifying Key Adult Learner Principles &amp; Styles</a:t>
            </a:r>
          </a:p>
          <a:p>
            <a:pPr eaLnBrk="1" hangingPunct="1">
              <a:lnSpc>
                <a:spcPct val="90000"/>
              </a:lnSpc>
              <a:defRPr/>
            </a:pPr>
            <a:r>
              <a:rPr lang="en-US" sz="2000" dirty="0"/>
              <a:t>Educator roles in long-term care</a:t>
            </a:r>
          </a:p>
          <a:p>
            <a:pPr eaLnBrk="1" hangingPunct="1">
              <a:lnSpc>
                <a:spcPct val="90000"/>
              </a:lnSpc>
              <a:defRPr/>
            </a:pPr>
            <a:r>
              <a:rPr lang="en-US" sz="2000" dirty="0"/>
              <a:t>Assessing learning needs</a:t>
            </a:r>
          </a:p>
          <a:p>
            <a:pPr eaLnBrk="1" hangingPunct="1">
              <a:lnSpc>
                <a:spcPct val="90000"/>
              </a:lnSpc>
              <a:defRPr/>
            </a:pPr>
            <a:r>
              <a:rPr lang="en-US" sz="2000" dirty="0"/>
              <a:t>What is new in Education</a:t>
            </a:r>
          </a:p>
          <a:p>
            <a:pPr eaLnBrk="1" hangingPunct="1">
              <a:lnSpc>
                <a:spcPct val="90000"/>
              </a:lnSpc>
              <a:defRPr/>
            </a:pPr>
            <a:r>
              <a:rPr lang="en-US" sz="2000" dirty="0"/>
              <a:t>Workplace Diversity</a:t>
            </a:r>
          </a:p>
          <a:p>
            <a:pPr eaLnBrk="1" hangingPunct="1">
              <a:lnSpc>
                <a:spcPct val="90000"/>
              </a:lnSpc>
              <a:defRPr/>
            </a:pPr>
            <a:r>
              <a:rPr lang="en-US" sz="2000" dirty="0"/>
              <a:t>Generations in the Workplace</a:t>
            </a:r>
          </a:p>
          <a:p>
            <a:pPr eaLnBrk="1" hangingPunct="1">
              <a:lnSpc>
                <a:spcPct val="90000"/>
              </a:lnSpc>
              <a:defRPr/>
            </a:pPr>
            <a:r>
              <a:rPr lang="en-US" sz="2000" dirty="0"/>
              <a:t>Planning education</a:t>
            </a:r>
          </a:p>
          <a:p>
            <a:pPr eaLnBrk="1" hangingPunct="1">
              <a:defRPr/>
            </a:pPr>
            <a:r>
              <a:rPr lang="en-US" sz="2000" dirty="0"/>
              <a:t>Identifying and addressing barriers to education in long-term care.</a:t>
            </a:r>
          </a:p>
          <a:p>
            <a:pPr eaLnBrk="1" hangingPunct="1">
              <a:defRPr/>
            </a:pPr>
            <a:r>
              <a:rPr lang="en-US" sz="2000" dirty="0"/>
              <a:t>Creating a lesson plan.</a:t>
            </a:r>
          </a:p>
          <a:p>
            <a:pPr eaLnBrk="1" hangingPunct="1">
              <a:lnSpc>
                <a:spcPct val="90000"/>
              </a:lnSpc>
              <a:defRPr/>
            </a:pPr>
            <a:r>
              <a:rPr lang="en-US" sz="2000" dirty="0"/>
              <a:t>Coordinating trainings to address the learner’s needs.</a:t>
            </a:r>
          </a:p>
          <a:p>
            <a:pPr eaLnBrk="1" hangingPunct="1">
              <a:lnSpc>
                <a:spcPct val="90000"/>
              </a:lnSpc>
              <a:defRPr/>
            </a:pPr>
            <a:r>
              <a:rPr lang="en-US" sz="2000" dirty="0"/>
              <a:t>Lesson plan creation.</a:t>
            </a:r>
          </a:p>
          <a:p>
            <a:pPr eaLnBrk="1" hangingPunct="1">
              <a:lnSpc>
                <a:spcPct val="90000"/>
              </a:lnSpc>
              <a:defRPr/>
            </a:pPr>
            <a:r>
              <a:rPr lang="en-US" sz="2000" dirty="0"/>
              <a:t>Q&amp;A-Wrap up/course closure/evaluation</a:t>
            </a:r>
          </a:p>
          <a:p>
            <a:pPr eaLnBrk="1" hangingPunct="1">
              <a:lnSpc>
                <a:spcPct val="90000"/>
              </a:lnSpc>
              <a:defRPr/>
            </a:pPr>
            <a:endParaRPr lang="en-US" sz="2400" dirty="0"/>
          </a:p>
          <a:p>
            <a:pPr eaLnBrk="1" hangingPunct="1">
              <a:lnSpc>
                <a:spcPct val="90000"/>
              </a:lnSpc>
              <a:defRPr/>
            </a:pPr>
            <a:endParaRPr lang="en-US" sz="2400" dirty="0"/>
          </a:p>
          <a:p>
            <a:pPr eaLnBrk="1" hangingPunct="1">
              <a:defRPr/>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a:extLst>
              <a:ext uri="{FF2B5EF4-FFF2-40B4-BE49-F238E27FC236}">
                <a16:creationId xmlns:a16="http://schemas.microsoft.com/office/drawing/2014/main" id="{712E3000-8708-4E7D-029C-65EEFEA3D795}"/>
              </a:ext>
            </a:extLst>
          </p:cNvPr>
          <p:cNvSpPr>
            <a:spLocks noGrp="1" noRot="1" noChangeArrowheads="1"/>
          </p:cNvSpPr>
          <p:nvPr>
            <p:ph type="title"/>
          </p:nvPr>
        </p:nvSpPr>
        <p:spPr>
          <a:xfrm>
            <a:off x="460375" y="0"/>
            <a:ext cx="8385175" cy="1431925"/>
          </a:xfrm>
        </p:spPr>
        <p:txBody>
          <a:bodyPr/>
          <a:lstStyle/>
          <a:p>
            <a:pPr algn="ctr" eaLnBrk="1" hangingPunct="1">
              <a:defRPr/>
            </a:pPr>
            <a:r>
              <a:rPr lang="en-US" sz="4000" dirty="0"/>
              <a:t>Additional Learning Style Information</a:t>
            </a:r>
          </a:p>
        </p:txBody>
      </p:sp>
      <p:sp>
        <p:nvSpPr>
          <p:cNvPr id="93187" name="Rectangle 3">
            <a:extLst>
              <a:ext uri="{FF2B5EF4-FFF2-40B4-BE49-F238E27FC236}">
                <a16:creationId xmlns:a16="http://schemas.microsoft.com/office/drawing/2014/main" id="{E7FAAF54-5377-A632-E07B-676595DB605E}"/>
              </a:ext>
            </a:extLst>
          </p:cNvPr>
          <p:cNvSpPr>
            <a:spLocks noGrp="1" noRot="1" noChangeArrowheads="1"/>
          </p:cNvSpPr>
          <p:nvPr>
            <p:ph type="body" idx="1"/>
          </p:nvPr>
        </p:nvSpPr>
        <p:spPr>
          <a:xfrm>
            <a:off x="568325" y="1181100"/>
            <a:ext cx="8007350" cy="4495800"/>
          </a:xfrm>
        </p:spPr>
        <p:txBody>
          <a:bodyPr/>
          <a:lstStyle/>
          <a:p>
            <a:pPr eaLnBrk="1" hangingPunct="1">
              <a:defRPr/>
            </a:pPr>
            <a:r>
              <a:rPr lang="en-US" sz="2000" dirty="0"/>
              <a:t>Introversion vs. Extroversion </a:t>
            </a:r>
          </a:p>
          <a:p>
            <a:pPr lvl="1" eaLnBrk="1" hangingPunct="1">
              <a:defRPr/>
            </a:pPr>
            <a:r>
              <a:rPr lang="en-US" sz="2000" dirty="0"/>
              <a:t>In your favorite world do you focus on the outer world or on your own inner world?</a:t>
            </a:r>
          </a:p>
          <a:p>
            <a:pPr eaLnBrk="1" hangingPunct="1">
              <a:defRPr/>
            </a:pPr>
            <a:r>
              <a:rPr lang="en-US" sz="2000" dirty="0"/>
              <a:t>Sensing vs. Intuition </a:t>
            </a:r>
          </a:p>
          <a:p>
            <a:pPr lvl="1" eaLnBrk="1" hangingPunct="1">
              <a:defRPr/>
            </a:pPr>
            <a:r>
              <a:rPr lang="en-US" sz="2000" dirty="0"/>
              <a:t>When you take in information, do you prefer to focus on the basic information you take in or do you prefer to interpret and add meaning? </a:t>
            </a:r>
          </a:p>
          <a:p>
            <a:pPr eaLnBrk="1" hangingPunct="1">
              <a:defRPr/>
            </a:pPr>
            <a:r>
              <a:rPr lang="en-US" sz="2000" dirty="0"/>
              <a:t>Thinking vs. Feeling </a:t>
            </a:r>
          </a:p>
          <a:p>
            <a:pPr lvl="1" eaLnBrk="1" hangingPunct="1">
              <a:defRPr/>
            </a:pPr>
            <a:r>
              <a:rPr lang="en-US" sz="2000" dirty="0"/>
              <a:t>When making decisions, so you  prefer to first look at logic and consistency or first look at the people and special circumstances?</a:t>
            </a:r>
          </a:p>
          <a:p>
            <a:pPr eaLnBrk="1" hangingPunct="1">
              <a:defRPr/>
            </a:pPr>
            <a:r>
              <a:rPr lang="en-US" sz="2000" dirty="0"/>
              <a:t>Judgment vs. Perception </a:t>
            </a:r>
          </a:p>
          <a:p>
            <a:pPr lvl="1" eaLnBrk="1" hangingPunct="1">
              <a:defRPr/>
            </a:pPr>
            <a:r>
              <a:rPr lang="en-US" sz="2000" dirty="0"/>
              <a:t>In dealing with the outside world, do you prefer to get things decided or so you prefer to stay open to new information and opinions?</a:t>
            </a:r>
          </a:p>
          <a:p>
            <a:pPr lvl="1" eaLnBrk="1" hangingPunct="1">
              <a:defRPr/>
            </a:pPr>
            <a:endParaRPr lang="en-US" sz="1400" dirty="0"/>
          </a:p>
          <a:p>
            <a:pPr eaLnBrk="1" hangingPunct="1">
              <a:defRPr/>
            </a:pPr>
            <a:endParaRPr lang="en-US" dirty="0"/>
          </a:p>
        </p:txBody>
      </p:sp>
      <p:sp>
        <p:nvSpPr>
          <p:cNvPr id="55300" name="TextBox 1">
            <a:extLst>
              <a:ext uri="{FF2B5EF4-FFF2-40B4-BE49-F238E27FC236}">
                <a16:creationId xmlns:a16="http://schemas.microsoft.com/office/drawing/2014/main" id="{0046D218-A950-846E-AE1B-CBCC48D392FC}"/>
              </a:ext>
            </a:extLst>
          </p:cNvPr>
          <p:cNvSpPr txBox="1">
            <a:spLocks noChangeArrowheads="1"/>
          </p:cNvSpPr>
          <p:nvPr/>
        </p:nvSpPr>
        <p:spPr bwMode="auto">
          <a:xfrm>
            <a:off x="6248400" y="6096000"/>
            <a:ext cx="2209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a:t>Myers-Briggs Personality Types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A1006897-B570-E7EA-4FA2-78FB687EDA2F}"/>
              </a:ext>
            </a:extLst>
          </p:cNvPr>
          <p:cNvSpPr>
            <a:spLocks noGrp="1" noRot="1" noChangeArrowheads="1"/>
          </p:cNvSpPr>
          <p:nvPr>
            <p:ph type="title"/>
          </p:nvPr>
        </p:nvSpPr>
        <p:spPr>
          <a:xfrm>
            <a:off x="379413" y="0"/>
            <a:ext cx="8385175" cy="1431925"/>
          </a:xfrm>
        </p:spPr>
        <p:txBody>
          <a:bodyPr/>
          <a:lstStyle/>
          <a:p>
            <a:pPr algn="ctr" eaLnBrk="1" hangingPunct="1">
              <a:defRPr/>
            </a:pPr>
            <a:br>
              <a:rPr lang="en-US" sz="4000" dirty="0"/>
            </a:br>
            <a:r>
              <a:rPr lang="en-US" sz="4000" dirty="0"/>
              <a:t>Five Principles for the Teachers of Adults</a:t>
            </a:r>
          </a:p>
        </p:txBody>
      </p:sp>
      <p:sp>
        <p:nvSpPr>
          <p:cNvPr id="23555" name="Rectangle 3">
            <a:extLst>
              <a:ext uri="{FF2B5EF4-FFF2-40B4-BE49-F238E27FC236}">
                <a16:creationId xmlns:a16="http://schemas.microsoft.com/office/drawing/2014/main" id="{E1866389-9F9D-C365-7FD7-08680C6F15A8}"/>
              </a:ext>
            </a:extLst>
          </p:cNvPr>
          <p:cNvSpPr>
            <a:spLocks noGrp="1" noRot="1" noChangeArrowheads="1"/>
          </p:cNvSpPr>
          <p:nvPr>
            <p:ph type="body" idx="1"/>
          </p:nvPr>
        </p:nvSpPr>
        <p:spPr>
          <a:xfrm>
            <a:off x="952500" y="2057400"/>
            <a:ext cx="7239000" cy="4267200"/>
          </a:xfrm>
        </p:spPr>
        <p:txBody>
          <a:bodyPr/>
          <a:lstStyle/>
          <a:p>
            <a:pPr eaLnBrk="1" hangingPunct="1">
              <a:lnSpc>
                <a:spcPct val="90000"/>
              </a:lnSpc>
              <a:buFont typeface="Wingdings" pitchFamily="2" charset="2"/>
              <a:buNone/>
              <a:defRPr/>
            </a:pPr>
            <a:r>
              <a:rPr lang="en-US" sz="2400" dirty="0"/>
              <a:t>1. Convey </a:t>
            </a:r>
            <a:r>
              <a:rPr lang="en-US" sz="2400" b="1" i="1" dirty="0"/>
              <a:t>why</a:t>
            </a:r>
            <a:r>
              <a:rPr lang="en-US" sz="2400" dirty="0"/>
              <a:t> something is important to learn.</a:t>
            </a:r>
          </a:p>
          <a:p>
            <a:pPr eaLnBrk="1" hangingPunct="1">
              <a:lnSpc>
                <a:spcPct val="90000"/>
              </a:lnSpc>
              <a:buFont typeface="Wingdings" pitchFamily="2" charset="2"/>
              <a:buNone/>
              <a:defRPr/>
            </a:pPr>
            <a:r>
              <a:rPr lang="en-US" sz="2400" dirty="0"/>
              <a:t>2. Assure students have freedom to learn in </a:t>
            </a:r>
          </a:p>
          <a:p>
            <a:pPr eaLnBrk="1" hangingPunct="1">
              <a:lnSpc>
                <a:spcPct val="90000"/>
              </a:lnSpc>
              <a:buFont typeface="Wingdings" pitchFamily="2" charset="2"/>
              <a:buNone/>
              <a:defRPr/>
            </a:pPr>
            <a:r>
              <a:rPr lang="en-US" sz="2400" dirty="0"/>
              <a:t>    their own way.</a:t>
            </a:r>
          </a:p>
          <a:p>
            <a:pPr eaLnBrk="1" hangingPunct="1">
              <a:lnSpc>
                <a:spcPct val="90000"/>
              </a:lnSpc>
              <a:buFont typeface="Wingdings" pitchFamily="2" charset="2"/>
              <a:buNone/>
              <a:defRPr/>
            </a:pPr>
            <a:r>
              <a:rPr lang="en-US" sz="2400" dirty="0"/>
              <a:t>3. Assure learning is experiential.</a:t>
            </a:r>
          </a:p>
          <a:p>
            <a:pPr eaLnBrk="1" hangingPunct="1">
              <a:lnSpc>
                <a:spcPct val="90000"/>
              </a:lnSpc>
              <a:buFont typeface="Wingdings" pitchFamily="2" charset="2"/>
              <a:buNone/>
              <a:defRPr/>
            </a:pPr>
            <a:r>
              <a:rPr lang="en-US" sz="2400" dirty="0"/>
              <a:t>4. Assure the time is right for learning.</a:t>
            </a:r>
          </a:p>
          <a:p>
            <a:pPr eaLnBrk="1" hangingPunct="1">
              <a:lnSpc>
                <a:spcPct val="90000"/>
              </a:lnSpc>
              <a:buFont typeface="Wingdings" pitchFamily="2" charset="2"/>
              <a:buNone/>
              <a:defRPr/>
            </a:pPr>
            <a:r>
              <a:rPr lang="en-US" sz="2400" dirty="0"/>
              <a:t>5. Make the process positive and encouraging.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457FA-7F3B-2922-2932-3EA9AF9FDA05}"/>
              </a:ext>
            </a:extLst>
          </p:cNvPr>
          <p:cNvSpPr>
            <a:spLocks noGrp="1"/>
          </p:cNvSpPr>
          <p:nvPr>
            <p:ph type="title"/>
          </p:nvPr>
        </p:nvSpPr>
        <p:spPr/>
        <p:txBody>
          <a:bodyPr/>
          <a:lstStyle/>
          <a:p>
            <a:pPr algn="ctr">
              <a:defRPr/>
            </a:pPr>
            <a:r>
              <a:rPr lang="en-US" sz="4000" dirty="0"/>
              <a:t>What’s New in </a:t>
            </a:r>
            <a:br>
              <a:rPr lang="en-US" sz="4000" dirty="0"/>
            </a:br>
            <a:r>
              <a:rPr lang="en-US" sz="4000" dirty="0"/>
              <a:t>Staff Education?</a:t>
            </a:r>
          </a:p>
        </p:txBody>
      </p:sp>
      <p:sp>
        <p:nvSpPr>
          <p:cNvPr id="3" name="Content Placeholder 2">
            <a:extLst>
              <a:ext uri="{FF2B5EF4-FFF2-40B4-BE49-F238E27FC236}">
                <a16:creationId xmlns:a16="http://schemas.microsoft.com/office/drawing/2014/main" id="{BE530BCE-ABE7-E2DC-B2F9-05108C5B9775}"/>
              </a:ext>
            </a:extLst>
          </p:cNvPr>
          <p:cNvSpPr>
            <a:spLocks noGrp="1"/>
          </p:cNvSpPr>
          <p:nvPr>
            <p:ph idx="1"/>
          </p:nvPr>
        </p:nvSpPr>
        <p:spPr>
          <a:xfrm>
            <a:off x="838200" y="1905000"/>
            <a:ext cx="7239000" cy="4267200"/>
          </a:xfrm>
        </p:spPr>
        <p:txBody>
          <a:bodyPr/>
          <a:lstStyle/>
          <a:p>
            <a:pPr marL="0" indent="0">
              <a:buFont typeface="Wingdings" pitchFamily="2" charset="2"/>
              <a:buNone/>
              <a:defRPr/>
            </a:pPr>
            <a:r>
              <a:rPr lang="en-US" sz="2400" b="1" dirty="0"/>
              <a:t>As educators we must:</a:t>
            </a:r>
          </a:p>
          <a:p>
            <a:pPr lvl="1">
              <a:defRPr/>
            </a:pPr>
            <a:r>
              <a:rPr lang="en-US" sz="2400" dirty="0"/>
              <a:t>Keep up with changes and new regulations.</a:t>
            </a:r>
          </a:p>
          <a:p>
            <a:pPr lvl="1">
              <a:defRPr/>
            </a:pPr>
            <a:r>
              <a:rPr lang="en-US" sz="2400" dirty="0"/>
              <a:t>Stay passionate about what we are doing.</a:t>
            </a:r>
          </a:p>
          <a:p>
            <a:pPr lvl="1">
              <a:defRPr/>
            </a:pPr>
            <a:r>
              <a:rPr lang="en-US" sz="2400" dirty="0"/>
              <a:t>Have good surveys. </a:t>
            </a:r>
          </a:p>
          <a:p>
            <a:pPr lvl="1">
              <a:defRPr/>
            </a:pPr>
            <a:r>
              <a:rPr lang="en-US" sz="2400" dirty="0"/>
              <a:t>Have competent and happy staff.</a:t>
            </a:r>
          </a:p>
          <a:p>
            <a:pPr>
              <a:defRPr/>
            </a:pP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7C331C-5711-ACE0-D761-6B5931C2030A}"/>
              </a:ext>
            </a:extLst>
          </p:cNvPr>
          <p:cNvSpPr>
            <a:spLocks noGrp="1"/>
          </p:cNvSpPr>
          <p:nvPr>
            <p:ph type="title"/>
          </p:nvPr>
        </p:nvSpPr>
        <p:spPr>
          <a:xfrm>
            <a:off x="265113" y="609600"/>
            <a:ext cx="8689975" cy="1127125"/>
          </a:xfrm>
        </p:spPr>
        <p:txBody>
          <a:bodyPr/>
          <a:lstStyle/>
          <a:p>
            <a:pPr algn="ctr">
              <a:defRPr/>
            </a:pPr>
            <a:r>
              <a:rPr lang="en-US" sz="4000" dirty="0"/>
              <a:t>New CMS Regulations &amp; Education Needs</a:t>
            </a:r>
            <a:br>
              <a:rPr lang="en-US" sz="2400" dirty="0"/>
            </a:br>
            <a:endParaRPr lang="en-US" sz="3800" dirty="0"/>
          </a:p>
        </p:txBody>
      </p:sp>
      <p:sp>
        <p:nvSpPr>
          <p:cNvPr id="5" name="Content Placeholder 4">
            <a:extLst>
              <a:ext uri="{FF2B5EF4-FFF2-40B4-BE49-F238E27FC236}">
                <a16:creationId xmlns:a16="http://schemas.microsoft.com/office/drawing/2014/main" id="{48960B6B-8CC8-5C07-CE77-50C641460FE1}"/>
              </a:ext>
            </a:extLst>
          </p:cNvPr>
          <p:cNvSpPr>
            <a:spLocks noGrp="1"/>
          </p:cNvSpPr>
          <p:nvPr>
            <p:ph sz="half" idx="1"/>
          </p:nvPr>
        </p:nvSpPr>
        <p:spPr>
          <a:xfrm>
            <a:off x="841375" y="2006600"/>
            <a:ext cx="3768725" cy="4876800"/>
          </a:xfrm>
        </p:spPr>
        <p:txBody>
          <a:bodyPr/>
          <a:lstStyle/>
          <a:p>
            <a:pPr>
              <a:defRPr/>
            </a:pPr>
            <a:r>
              <a:rPr lang="en-US" sz="2400" dirty="0"/>
              <a:t>Emphasis of Resident Centered Care</a:t>
            </a:r>
          </a:p>
          <a:p>
            <a:pPr>
              <a:defRPr/>
            </a:pPr>
            <a:r>
              <a:rPr lang="en-US" sz="2400" dirty="0"/>
              <a:t>48-Hour Care Planning</a:t>
            </a:r>
          </a:p>
          <a:p>
            <a:pPr>
              <a:defRPr/>
            </a:pPr>
            <a:r>
              <a:rPr lang="en-US" sz="2400" dirty="0"/>
              <a:t>Competency Based Approach</a:t>
            </a:r>
          </a:p>
          <a:p>
            <a:pPr>
              <a:defRPr/>
            </a:pPr>
            <a:r>
              <a:rPr lang="en-US" sz="2400" dirty="0"/>
              <a:t>Use of Critical Pathways</a:t>
            </a:r>
          </a:p>
          <a:p>
            <a:pPr>
              <a:defRPr/>
            </a:pPr>
            <a:r>
              <a:rPr lang="en-US" sz="2400" dirty="0"/>
              <a:t>Quality Matrix</a:t>
            </a:r>
          </a:p>
          <a:p>
            <a:pPr>
              <a:defRPr/>
            </a:pPr>
            <a:endParaRPr lang="en-US" dirty="0"/>
          </a:p>
        </p:txBody>
      </p:sp>
      <p:sp>
        <p:nvSpPr>
          <p:cNvPr id="6" name="Content Placeholder 5">
            <a:extLst>
              <a:ext uri="{FF2B5EF4-FFF2-40B4-BE49-F238E27FC236}">
                <a16:creationId xmlns:a16="http://schemas.microsoft.com/office/drawing/2014/main" id="{F88F6B8D-8D9F-65ED-03EB-654973818576}"/>
              </a:ext>
            </a:extLst>
          </p:cNvPr>
          <p:cNvSpPr>
            <a:spLocks noGrp="1"/>
          </p:cNvSpPr>
          <p:nvPr>
            <p:ph sz="half" idx="2"/>
          </p:nvPr>
        </p:nvSpPr>
        <p:spPr>
          <a:xfrm>
            <a:off x="4953000" y="1955800"/>
            <a:ext cx="4314825" cy="4876800"/>
          </a:xfrm>
        </p:spPr>
        <p:txBody>
          <a:bodyPr/>
          <a:lstStyle/>
          <a:p>
            <a:pPr>
              <a:defRPr/>
            </a:pPr>
            <a:r>
              <a:rPr lang="en-US" sz="2400" dirty="0"/>
              <a:t>Major CMS Initiatives</a:t>
            </a:r>
          </a:p>
          <a:p>
            <a:pPr>
              <a:defRPr/>
            </a:pPr>
            <a:r>
              <a:rPr lang="en-US" sz="2400" dirty="0"/>
              <a:t>Reducing Readmission Rates (Interact)</a:t>
            </a:r>
          </a:p>
          <a:p>
            <a:pPr>
              <a:defRPr/>
            </a:pPr>
            <a:r>
              <a:rPr lang="en-US" sz="2400" dirty="0"/>
              <a:t>Reducing Healthcare Associate Infections</a:t>
            </a:r>
          </a:p>
          <a:p>
            <a:pPr>
              <a:defRPr/>
            </a:pPr>
            <a:r>
              <a:rPr lang="en-US" sz="2400" dirty="0"/>
              <a:t>Reduction in Antipsychotic Usage</a:t>
            </a:r>
          </a:p>
          <a:p>
            <a:pPr>
              <a:defRPr/>
            </a:pPr>
            <a:r>
              <a:rPr lang="en-US" sz="2400" dirty="0"/>
              <a:t>Improving Behavioral Health (Edge)</a:t>
            </a:r>
          </a:p>
          <a:p>
            <a:pPr>
              <a:defRPr/>
            </a:pPr>
            <a:r>
              <a:rPr lang="en-US" sz="2400" dirty="0"/>
              <a:t>Pain</a:t>
            </a:r>
          </a:p>
          <a:p>
            <a:pPr>
              <a:defRPr/>
            </a:pPr>
            <a:r>
              <a:rPr lang="en-US" sz="2400" dirty="0"/>
              <a:t>Trauma Informed Care</a:t>
            </a:r>
          </a:p>
          <a:p>
            <a:pPr>
              <a:defRPr/>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412A0-CA5B-E400-C6C8-46308819F0EE}"/>
              </a:ext>
            </a:extLst>
          </p:cNvPr>
          <p:cNvSpPr>
            <a:spLocks noGrp="1"/>
          </p:cNvSpPr>
          <p:nvPr>
            <p:ph type="title"/>
          </p:nvPr>
        </p:nvSpPr>
        <p:spPr/>
        <p:txBody>
          <a:bodyPr/>
          <a:lstStyle/>
          <a:p>
            <a:pPr algn="ctr">
              <a:defRPr/>
            </a:pPr>
            <a:r>
              <a:rPr lang="en-US" sz="4000" dirty="0"/>
              <a:t>A Good Educator …</a:t>
            </a:r>
          </a:p>
        </p:txBody>
      </p:sp>
      <p:sp>
        <p:nvSpPr>
          <p:cNvPr id="4" name="Content Placeholder 3">
            <a:extLst>
              <a:ext uri="{FF2B5EF4-FFF2-40B4-BE49-F238E27FC236}">
                <a16:creationId xmlns:a16="http://schemas.microsoft.com/office/drawing/2014/main" id="{1F6AAB30-E1D7-2E6C-8E98-2BDA9EE066F7}"/>
              </a:ext>
            </a:extLst>
          </p:cNvPr>
          <p:cNvSpPr>
            <a:spLocks noGrp="1"/>
          </p:cNvSpPr>
          <p:nvPr>
            <p:ph sz="half" idx="1"/>
          </p:nvPr>
        </p:nvSpPr>
        <p:spPr>
          <a:xfrm>
            <a:off x="268288" y="1746250"/>
            <a:ext cx="4419600" cy="4648200"/>
          </a:xfrm>
        </p:spPr>
        <p:txBody>
          <a:bodyPr/>
          <a:lstStyle/>
          <a:p>
            <a:pPr lvl="1">
              <a:defRPr/>
            </a:pPr>
            <a:r>
              <a:rPr lang="en-US" dirty="0"/>
              <a:t>Understands his/her strengths &amp; weaknesses.</a:t>
            </a:r>
          </a:p>
          <a:p>
            <a:pPr lvl="1">
              <a:defRPr/>
            </a:pPr>
            <a:r>
              <a:rPr lang="en-US" dirty="0"/>
              <a:t>Takes care of details.</a:t>
            </a:r>
          </a:p>
          <a:p>
            <a:pPr lvl="1">
              <a:defRPr/>
            </a:pPr>
            <a:r>
              <a:rPr lang="en-US" dirty="0"/>
              <a:t>Does not let things go.</a:t>
            </a:r>
          </a:p>
          <a:p>
            <a:pPr lvl="1">
              <a:defRPr/>
            </a:pPr>
            <a:r>
              <a:rPr lang="en-US" dirty="0"/>
              <a:t>Likes change and is open to new ideas.</a:t>
            </a:r>
          </a:p>
          <a:p>
            <a:pPr lvl="1">
              <a:defRPr/>
            </a:pPr>
            <a:r>
              <a:rPr lang="en-US" dirty="0"/>
              <a:t>Is Well-motivated.</a:t>
            </a:r>
          </a:p>
          <a:p>
            <a:pPr lvl="1">
              <a:defRPr/>
            </a:pPr>
            <a:r>
              <a:rPr lang="en-US" dirty="0"/>
              <a:t>Is Optimistic and Positive.</a:t>
            </a:r>
          </a:p>
          <a:p>
            <a:pPr lvl="1">
              <a:defRPr/>
            </a:pPr>
            <a:r>
              <a:rPr lang="en-US" dirty="0"/>
              <a:t>Expects good things to happen.</a:t>
            </a:r>
          </a:p>
          <a:p>
            <a:pPr lvl="1">
              <a:defRPr/>
            </a:pPr>
            <a:endParaRPr lang="en-US" dirty="0"/>
          </a:p>
        </p:txBody>
      </p:sp>
      <p:sp>
        <p:nvSpPr>
          <p:cNvPr id="5" name="Content Placeholder 4">
            <a:extLst>
              <a:ext uri="{FF2B5EF4-FFF2-40B4-BE49-F238E27FC236}">
                <a16:creationId xmlns:a16="http://schemas.microsoft.com/office/drawing/2014/main" id="{A5342D93-2E08-25F9-7327-70BF38F2A898}"/>
              </a:ext>
            </a:extLst>
          </p:cNvPr>
          <p:cNvSpPr>
            <a:spLocks noGrp="1"/>
          </p:cNvSpPr>
          <p:nvPr>
            <p:ph sz="half" idx="2"/>
          </p:nvPr>
        </p:nvSpPr>
        <p:spPr>
          <a:xfrm>
            <a:off x="4191000" y="1711325"/>
            <a:ext cx="4800600" cy="4648200"/>
          </a:xfrm>
        </p:spPr>
        <p:txBody>
          <a:bodyPr/>
          <a:lstStyle/>
          <a:p>
            <a:pPr lvl="1">
              <a:defRPr/>
            </a:pPr>
            <a:r>
              <a:rPr lang="en-US" dirty="0"/>
              <a:t>Can see another’s views.</a:t>
            </a:r>
          </a:p>
          <a:p>
            <a:pPr lvl="1">
              <a:defRPr/>
            </a:pPr>
            <a:r>
              <a:rPr lang="en-US" dirty="0"/>
              <a:t>Is in tune with the needs of the staff.</a:t>
            </a:r>
          </a:p>
          <a:p>
            <a:pPr lvl="1">
              <a:defRPr/>
            </a:pPr>
            <a:r>
              <a:rPr lang="en-US" dirty="0"/>
              <a:t>Enjoys helping others.</a:t>
            </a:r>
          </a:p>
          <a:p>
            <a:pPr lvl="1">
              <a:defRPr/>
            </a:pPr>
            <a:r>
              <a:rPr lang="en-US" dirty="0"/>
              <a:t>Can find solutions and effect compromise.</a:t>
            </a:r>
          </a:p>
          <a:p>
            <a:pPr lvl="1">
              <a:defRPr/>
            </a:pPr>
            <a:r>
              <a:rPr lang="en-US" dirty="0"/>
              <a:t>Is a team player and encourages others to participate.</a:t>
            </a:r>
          </a:p>
          <a:p>
            <a:pPr lvl="1">
              <a:defRPr/>
            </a:pPr>
            <a:r>
              <a:rPr lang="en-US" dirty="0"/>
              <a:t>Begins with the end in mind-know where you are going &amp; what the goal is.</a:t>
            </a:r>
          </a:p>
          <a:p>
            <a:pPr>
              <a:defRPr/>
            </a:pP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ED06544-9D47-5880-B2E7-AC01A8B99942}"/>
              </a:ext>
            </a:extLst>
          </p:cNvPr>
          <p:cNvSpPr>
            <a:spLocks noGrp="1"/>
          </p:cNvSpPr>
          <p:nvPr>
            <p:ph type="title"/>
          </p:nvPr>
        </p:nvSpPr>
        <p:spPr/>
        <p:txBody>
          <a:bodyPr/>
          <a:lstStyle/>
          <a:p>
            <a:pPr algn="ctr">
              <a:defRPr/>
            </a:pPr>
            <a:r>
              <a:rPr lang="en-US" sz="4000" dirty="0"/>
              <a:t>Qualities Most Desired</a:t>
            </a:r>
          </a:p>
        </p:txBody>
      </p:sp>
      <p:sp>
        <p:nvSpPr>
          <p:cNvPr id="5" name="Text Placeholder 4">
            <a:extLst>
              <a:ext uri="{FF2B5EF4-FFF2-40B4-BE49-F238E27FC236}">
                <a16:creationId xmlns:a16="http://schemas.microsoft.com/office/drawing/2014/main" id="{AB3B001B-763B-7D22-A04F-3DAF36505547}"/>
              </a:ext>
            </a:extLst>
          </p:cNvPr>
          <p:cNvSpPr>
            <a:spLocks noGrp="1"/>
          </p:cNvSpPr>
          <p:nvPr>
            <p:ph type="body" idx="1"/>
          </p:nvPr>
        </p:nvSpPr>
        <p:spPr>
          <a:xfrm>
            <a:off x="301625" y="1558925"/>
            <a:ext cx="4041775" cy="762000"/>
          </a:xfrm>
        </p:spPr>
        <p:txBody>
          <a:bodyPr/>
          <a:lstStyle/>
          <a:p>
            <a:pPr algn="ctr">
              <a:defRPr/>
            </a:pPr>
            <a:r>
              <a:rPr lang="en-US" u="sng" dirty="0"/>
              <a:t>For a Leader</a:t>
            </a:r>
            <a:r>
              <a:rPr lang="en-US" dirty="0"/>
              <a:t>:</a:t>
            </a:r>
          </a:p>
          <a:p>
            <a:pPr>
              <a:defRPr/>
            </a:pPr>
            <a:endParaRPr lang="en-US" dirty="0"/>
          </a:p>
        </p:txBody>
      </p:sp>
      <p:sp>
        <p:nvSpPr>
          <p:cNvPr id="6" name="Content Placeholder 5">
            <a:extLst>
              <a:ext uri="{FF2B5EF4-FFF2-40B4-BE49-F238E27FC236}">
                <a16:creationId xmlns:a16="http://schemas.microsoft.com/office/drawing/2014/main" id="{408DD41E-4F3F-5F28-5726-BBF8A7F10A41}"/>
              </a:ext>
            </a:extLst>
          </p:cNvPr>
          <p:cNvSpPr>
            <a:spLocks noGrp="1"/>
          </p:cNvSpPr>
          <p:nvPr>
            <p:ph sz="half" idx="2"/>
          </p:nvPr>
        </p:nvSpPr>
        <p:spPr>
          <a:xfrm>
            <a:off x="557213" y="1939925"/>
            <a:ext cx="4040187" cy="4373563"/>
          </a:xfrm>
        </p:spPr>
        <p:txBody>
          <a:bodyPr/>
          <a:lstStyle/>
          <a:p>
            <a:pPr lvl="1">
              <a:defRPr/>
            </a:pPr>
            <a:r>
              <a:rPr lang="en-US" sz="2400" dirty="0"/>
              <a:t>Honesty</a:t>
            </a:r>
          </a:p>
          <a:p>
            <a:pPr lvl="1">
              <a:defRPr/>
            </a:pPr>
            <a:r>
              <a:rPr lang="en-US" sz="2400" dirty="0"/>
              <a:t>Forward Looking</a:t>
            </a:r>
          </a:p>
          <a:p>
            <a:pPr lvl="1">
              <a:defRPr/>
            </a:pPr>
            <a:r>
              <a:rPr lang="en-US" sz="2400" dirty="0"/>
              <a:t>Competent</a:t>
            </a:r>
          </a:p>
          <a:p>
            <a:pPr lvl="1">
              <a:defRPr/>
            </a:pPr>
            <a:r>
              <a:rPr lang="en-US" sz="2400" dirty="0"/>
              <a:t>Inspiring</a:t>
            </a:r>
          </a:p>
          <a:p>
            <a:pPr>
              <a:defRPr/>
            </a:pPr>
            <a:endParaRPr lang="en-US" dirty="0"/>
          </a:p>
        </p:txBody>
      </p:sp>
      <p:sp>
        <p:nvSpPr>
          <p:cNvPr id="7" name="Text Placeholder 6">
            <a:extLst>
              <a:ext uri="{FF2B5EF4-FFF2-40B4-BE49-F238E27FC236}">
                <a16:creationId xmlns:a16="http://schemas.microsoft.com/office/drawing/2014/main" id="{AD80E9A9-E363-1D79-2936-C13204327AA0}"/>
              </a:ext>
            </a:extLst>
          </p:cNvPr>
          <p:cNvSpPr>
            <a:spLocks noGrp="1"/>
          </p:cNvSpPr>
          <p:nvPr>
            <p:ph type="body" sz="quarter" idx="3"/>
          </p:nvPr>
        </p:nvSpPr>
        <p:spPr>
          <a:xfrm>
            <a:off x="4343400" y="1887538"/>
            <a:ext cx="4041775" cy="446087"/>
          </a:xfrm>
        </p:spPr>
        <p:txBody>
          <a:bodyPr/>
          <a:lstStyle/>
          <a:p>
            <a:pPr algn="ctr">
              <a:defRPr/>
            </a:pPr>
            <a:r>
              <a:rPr lang="en-US" u="sng" dirty="0"/>
              <a:t>For an Educator</a:t>
            </a:r>
            <a:r>
              <a:rPr lang="en-US" dirty="0"/>
              <a:t>:</a:t>
            </a:r>
          </a:p>
          <a:p>
            <a:pPr>
              <a:defRPr/>
            </a:pPr>
            <a:endParaRPr lang="en-US" dirty="0"/>
          </a:p>
        </p:txBody>
      </p:sp>
      <p:sp>
        <p:nvSpPr>
          <p:cNvPr id="8" name="Content Placeholder 7">
            <a:extLst>
              <a:ext uri="{FF2B5EF4-FFF2-40B4-BE49-F238E27FC236}">
                <a16:creationId xmlns:a16="http://schemas.microsoft.com/office/drawing/2014/main" id="{0D681BE8-127D-B497-D609-F431BC661BDA}"/>
              </a:ext>
            </a:extLst>
          </p:cNvPr>
          <p:cNvSpPr>
            <a:spLocks noGrp="1"/>
          </p:cNvSpPr>
          <p:nvPr>
            <p:ph sz="quarter" idx="4"/>
          </p:nvPr>
        </p:nvSpPr>
        <p:spPr>
          <a:xfrm>
            <a:off x="4222750" y="1992313"/>
            <a:ext cx="4041775" cy="4591050"/>
          </a:xfrm>
        </p:spPr>
        <p:txBody>
          <a:bodyPr/>
          <a:lstStyle/>
          <a:p>
            <a:pPr lvl="1">
              <a:defRPr/>
            </a:pPr>
            <a:r>
              <a:rPr lang="en-US" sz="2400" dirty="0"/>
              <a:t>Seek change, grow and improve</a:t>
            </a:r>
          </a:p>
          <a:p>
            <a:pPr lvl="1">
              <a:defRPr/>
            </a:pPr>
            <a:r>
              <a:rPr lang="en-US" sz="2400" dirty="0"/>
              <a:t>Enlist others om a common vision</a:t>
            </a:r>
          </a:p>
          <a:p>
            <a:pPr lvl="1">
              <a:defRPr/>
            </a:pPr>
            <a:r>
              <a:rPr lang="en-US" sz="2400" dirty="0"/>
              <a:t>Have patience with new staff</a:t>
            </a:r>
          </a:p>
          <a:p>
            <a:pPr lvl="1">
              <a:defRPr/>
            </a:pPr>
            <a:r>
              <a:rPr lang="en-US" sz="2400" dirty="0"/>
              <a:t>Include all members of the team</a:t>
            </a:r>
          </a:p>
          <a:p>
            <a:pPr lvl="1">
              <a:defRPr/>
            </a:pPr>
            <a:r>
              <a:rPr lang="en-US" sz="2400" dirty="0"/>
              <a:t>Bring the focus to the customer</a:t>
            </a:r>
          </a:p>
          <a:p>
            <a:pPr lvl="1">
              <a:defRPr/>
            </a:pPr>
            <a:r>
              <a:rPr lang="en-US" sz="2400" dirty="0"/>
              <a:t>Be consistent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370BD0-C2C0-30EC-4B77-82D01F94A737}"/>
              </a:ext>
            </a:extLst>
          </p:cNvPr>
          <p:cNvSpPr>
            <a:spLocks noGrp="1"/>
          </p:cNvSpPr>
          <p:nvPr>
            <p:ph type="title"/>
          </p:nvPr>
        </p:nvSpPr>
        <p:spPr>
          <a:xfrm>
            <a:off x="379413" y="533400"/>
            <a:ext cx="8385175" cy="974725"/>
          </a:xfrm>
        </p:spPr>
        <p:txBody>
          <a:bodyPr/>
          <a:lstStyle/>
          <a:p>
            <a:pPr algn="ctr">
              <a:defRPr/>
            </a:pPr>
            <a:r>
              <a:rPr lang="en-US" sz="4000" dirty="0"/>
              <a:t>Leading today’s workforce</a:t>
            </a:r>
          </a:p>
        </p:txBody>
      </p:sp>
      <p:sp>
        <p:nvSpPr>
          <p:cNvPr id="3" name="Content Placeholder 2">
            <a:extLst>
              <a:ext uri="{FF2B5EF4-FFF2-40B4-BE49-F238E27FC236}">
                <a16:creationId xmlns:a16="http://schemas.microsoft.com/office/drawing/2014/main" id="{0BE6653E-C7F3-5AC0-C727-A7F84A47E932}"/>
              </a:ext>
            </a:extLst>
          </p:cNvPr>
          <p:cNvSpPr>
            <a:spLocks noGrp="1"/>
          </p:cNvSpPr>
          <p:nvPr>
            <p:ph idx="1"/>
          </p:nvPr>
        </p:nvSpPr>
        <p:spPr>
          <a:xfrm>
            <a:off x="838200" y="1752600"/>
            <a:ext cx="7696200" cy="4724400"/>
          </a:xfrm>
        </p:spPr>
        <p:txBody>
          <a:bodyPr/>
          <a:lstStyle/>
          <a:p>
            <a:pPr>
              <a:defRPr/>
            </a:pPr>
            <a:r>
              <a:rPr lang="en-US" sz="2400" dirty="0"/>
              <a:t>What gets employees engaged in their work?</a:t>
            </a:r>
          </a:p>
          <a:p>
            <a:pPr lvl="1">
              <a:defRPr/>
            </a:pPr>
            <a:r>
              <a:rPr lang="en-US" sz="2400" dirty="0"/>
              <a:t>If employees are interested in what is being presented. </a:t>
            </a:r>
          </a:p>
          <a:p>
            <a:pPr lvl="1">
              <a:defRPr/>
            </a:pPr>
            <a:r>
              <a:rPr lang="en-US" sz="2400" dirty="0"/>
              <a:t>If they understand how, it will help and how it can be applied.</a:t>
            </a:r>
          </a:p>
          <a:p>
            <a:pPr lvl="1">
              <a:defRPr/>
            </a:pPr>
            <a:r>
              <a:rPr lang="en-US" sz="2400" dirty="0"/>
              <a:t>Getting positive results.</a:t>
            </a:r>
          </a:p>
          <a:p>
            <a:pPr lvl="1">
              <a:defRPr/>
            </a:pPr>
            <a:r>
              <a:rPr lang="en-US" sz="2400" dirty="0"/>
              <a:t>If the work has meaning to them.</a:t>
            </a:r>
          </a:p>
          <a:p>
            <a:pPr>
              <a:defRPr/>
            </a:pPr>
            <a:r>
              <a:rPr lang="en-US" sz="2400" dirty="0"/>
              <a:t>How do generational differences impact the way an employee approaches their work? </a:t>
            </a:r>
          </a:p>
          <a:p>
            <a:pPr>
              <a:defRPr/>
            </a:pPr>
            <a:r>
              <a:rPr lang="en-US" sz="2400" dirty="0"/>
              <a:t>What motivates today’s workforce? </a:t>
            </a:r>
          </a:p>
          <a:p>
            <a:pPr>
              <a:defRPr/>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7CD36-0B67-5DD6-98C3-3B5C060EF3E0}"/>
              </a:ext>
            </a:extLst>
          </p:cNvPr>
          <p:cNvSpPr>
            <a:spLocks noGrp="1"/>
          </p:cNvSpPr>
          <p:nvPr>
            <p:ph type="title"/>
          </p:nvPr>
        </p:nvSpPr>
        <p:spPr>
          <a:xfrm>
            <a:off x="228600" y="244475"/>
            <a:ext cx="8613775" cy="1431925"/>
          </a:xfrm>
        </p:spPr>
        <p:txBody>
          <a:bodyPr/>
          <a:lstStyle/>
          <a:p>
            <a:pPr algn="ctr">
              <a:defRPr/>
            </a:pPr>
            <a:r>
              <a:rPr lang="en-US" sz="4000" dirty="0"/>
              <a:t>What is worker engagement?</a:t>
            </a:r>
          </a:p>
        </p:txBody>
      </p:sp>
      <p:sp>
        <p:nvSpPr>
          <p:cNvPr id="3" name="Content Placeholder 2">
            <a:extLst>
              <a:ext uri="{FF2B5EF4-FFF2-40B4-BE49-F238E27FC236}">
                <a16:creationId xmlns:a16="http://schemas.microsoft.com/office/drawing/2014/main" id="{59D883C8-10AE-B0EC-7A70-B33D44E60F61}"/>
              </a:ext>
            </a:extLst>
          </p:cNvPr>
          <p:cNvSpPr>
            <a:spLocks noGrp="1"/>
          </p:cNvSpPr>
          <p:nvPr>
            <p:ph idx="1"/>
          </p:nvPr>
        </p:nvSpPr>
        <p:spPr>
          <a:xfrm>
            <a:off x="1295400" y="2057400"/>
            <a:ext cx="6553200" cy="4114800"/>
          </a:xfrm>
        </p:spPr>
        <p:txBody>
          <a:bodyPr/>
          <a:lstStyle/>
          <a:p>
            <a:pPr>
              <a:defRPr/>
            </a:pPr>
            <a:r>
              <a:rPr lang="en-US" sz="2400" dirty="0"/>
              <a:t>An “engaged employee” is one who is fully involved in, and enthusiastic about their work, and thus will act in a way that furthers their organization’s interest.</a:t>
            </a:r>
          </a:p>
          <a:p>
            <a:pPr>
              <a:defRPr/>
            </a:pPr>
            <a:r>
              <a:rPr lang="en-US" sz="2400" dirty="0"/>
              <a:t>According to the Gallup management Journal’s Employee Engagement Index:</a:t>
            </a:r>
            <a:endParaRPr lang="en-US" sz="2400" b="1" dirty="0"/>
          </a:p>
          <a:p>
            <a:pPr marL="0" indent="0">
              <a:buFont typeface="Wingdings" pitchFamily="2" charset="2"/>
              <a:buNone/>
              <a:defRPr/>
            </a:pPr>
            <a:r>
              <a:rPr lang="en-US" sz="2400" b="1" dirty="0"/>
              <a:t>	29%</a:t>
            </a:r>
            <a:r>
              <a:rPr lang="en-US" sz="2400" dirty="0"/>
              <a:t> of employees are actively engaged </a:t>
            </a:r>
          </a:p>
          <a:p>
            <a:pPr marL="0" indent="0">
              <a:buFont typeface="Wingdings" pitchFamily="2" charset="2"/>
              <a:buNone/>
              <a:defRPr/>
            </a:pPr>
            <a:r>
              <a:rPr lang="en-US" sz="2400" dirty="0"/>
              <a:t>	in their jobs.</a:t>
            </a:r>
          </a:p>
          <a:p>
            <a:pPr marL="0" indent="0">
              <a:buFont typeface="Wingdings" pitchFamily="2" charset="2"/>
              <a:buNone/>
              <a:defRPr/>
            </a:pPr>
            <a:r>
              <a:rPr lang="en-US" sz="2400" b="1" dirty="0"/>
              <a:t>	54%</a:t>
            </a:r>
            <a:r>
              <a:rPr lang="en-US" sz="2400" dirty="0"/>
              <a:t> are not engaged</a:t>
            </a:r>
          </a:p>
          <a:p>
            <a:pPr marL="0" indent="0">
              <a:buFont typeface="Wingdings" pitchFamily="2" charset="2"/>
              <a:buNone/>
              <a:defRPr/>
            </a:pPr>
            <a:r>
              <a:rPr lang="en-US" sz="2400" b="1" dirty="0"/>
              <a:t>	17% are actively disengaged</a:t>
            </a:r>
          </a:p>
          <a:p>
            <a:pPr>
              <a:defRPr/>
            </a:pPr>
            <a:endParaRPr lang="en-US" dirty="0"/>
          </a:p>
          <a:p>
            <a:pPr>
              <a:defRPr/>
            </a:pP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60072-4A92-6F0B-8596-D6F32B3DC3E1}"/>
              </a:ext>
            </a:extLst>
          </p:cNvPr>
          <p:cNvSpPr>
            <a:spLocks noGrp="1"/>
          </p:cNvSpPr>
          <p:nvPr>
            <p:ph type="title"/>
          </p:nvPr>
        </p:nvSpPr>
        <p:spPr>
          <a:xfrm>
            <a:off x="379413" y="381000"/>
            <a:ext cx="8385175" cy="1431925"/>
          </a:xfrm>
        </p:spPr>
        <p:txBody>
          <a:bodyPr/>
          <a:lstStyle/>
          <a:p>
            <a:pPr algn="ctr">
              <a:defRPr/>
            </a:pPr>
            <a:r>
              <a:rPr lang="en-US" sz="4000" dirty="0"/>
              <a:t>What do staff need?</a:t>
            </a:r>
          </a:p>
        </p:txBody>
      </p:sp>
      <p:sp>
        <p:nvSpPr>
          <p:cNvPr id="3" name="Content Placeholder 2">
            <a:extLst>
              <a:ext uri="{FF2B5EF4-FFF2-40B4-BE49-F238E27FC236}">
                <a16:creationId xmlns:a16="http://schemas.microsoft.com/office/drawing/2014/main" id="{D4703B5C-0B54-C5FF-DD3C-36784B3BBAB0}"/>
              </a:ext>
            </a:extLst>
          </p:cNvPr>
          <p:cNvSpPr>
            <a:spLocks noGrp="1"/>
          </p:cNvSpPr>
          <p:nvPr>
            <p:ph idx="1"/>
          </p:nvPr>
        </p:nvSpPr>
        <p:spPr>
          <a:xfrm>
            <a:off x="1174750" y="2209800"/>
            <a:ext cx="6826250" cy="4267200"/>
          </a:xfrm>
        </p:spPr>
        <p:txBody>
          <a:bodyPr/>
          <a:lstStyle/>
          <a:p>
            <a:pPr>
              <a:defRPr/>
            </a:pPr>
            <a:r>
              <a:rPr lang="en-US" sz="2400" dirty="0"/>
              <a:t>All workers have 3 basic needs that support engagement:</a:t>
            </a:r>
          </a:p>
          <a:p>
            <a:pPr lvl="1">
              <a:defRPr/>
            </a:pPr>
            <a:r>
              <a:rPr lang="en-US" sz="2400" dirty="0"/>
              <a:t>A need to be informed</a:t>
            </a:r>
          </a:p>
          <a:p>
            <a:pPr lvl="1">
              <a:defRPr/>
            </a:pPr>
            <a:r>
              <a:rPr lang="en-US" sz="2400" dirty="0"/>
              <a:t>A need to have input</a:t>
            </a:r>
          </a:p>
          <a:p>
            <a:pPr lvl="1">
              <a:defRPr/>
            </a:pPr>
            <a:r>
              <a:rPr lang="en-US" sz="2400" dirty="0"/>
              <a:t>A need to feel appreciated</a:t>
            </a:r>
          </a:p>
          <a:p>
            <a:pPr>
              <a:defRPr/>
            </a:pP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D309D-6119-3DF1-8878-9BEE4770D014}"/>
              </a:ext>
            </a:extLst>
          </p:cNvPr>
          <p:cNvSpPr>
            <a:spLocks noGrp="1"/>
          </p:cNvSpPr>
          <p:nvPr>
            <p:ph type="title"/>
          </p:nvPr>
        </p:nvSpPr>
        <p:spPr>
          <a:xfrm>
            <a:off x="431800" y="381000"/>
            <a:ext cx="8385175" cy="1219200"/>
          </a:xfrm>
        </p:spPr>
        <p:txBody>
          <a:bodyPr/>
          <a:lstStyle/>
          <a:p>
            <a:pPr algn="ctr">
              <a:defRPr/>
            </a:pPr>
            <a:r>
              <a:rPr lang="en-US" sz="4000" dirty="0"/>
              <a:t>Your Role in Driving Engagement</a:t>
            </a:r>
          </a:p>
        </p:txBody>
      </p:sp>
      <p:sp>
        <p:nvSpPr>
          <p:cNvPr id="3" name="Content Placeholder 2">
            <a:extLst>
              <a:ext uri="{FF2B5EF4-FFF2-40B4-BE49-F238E27FC236}">
                <a16:creationId xmlns:a16="http://schemas.microsoft.com/office/drawing/2014/main" id="{E7732080-A1FD-6063-CD47-E83CA965FA28}"/>
              </a:ext>
            </a:extLst>
          </p:cNvPr>
          <p:cNvSpPr>
            <a:spLocks noGrp="1"/>
          </p:cNvSpPr>
          <p:nvPr>
            <p:ph idx="1"/>
          </p:nvPr>
        </p:nvSpPr>
        <p:spPr>
          <a:xfrm>
            <a:off x="809625" y="2057400"/>
            <a:ext cx="8007350" cy="4953000"/>
          </a:xfrm>
        </p:spPr>
        <p:txBody>
          <a:bodyPr/>
          <a:lstStyle/>
          <a:p>
            <a:pPr>
              <a:defRPr/>
            </a:pPr>
            <a:r>
              <a:rPr lang="en-US" sz="2400" dirty="0"/>
              <a:t>Have employees to understand where they fit in with the mission/purpose/values of the organization.</a:t>
            </a:r>
          </a:p>
          <a:p>
            <a:pPr>
              <a:defRPr/>
            </a:pPr>
            <a:r>
              <a:rPr lang="en-US" sz="2400" dirty="0"/>
              <a:t>Give clear communication and understanding  of performance expectations.</a:t>
            </a:r>
          </a:p>
          <a:p>
            <a:pPr>
              <a:defRPr/>
            </a:pPr>
            <a:r>
              <a:rPr lang="en-US" sz="2400" dirty="0"/>
              <a:t>Ensure that employees do their share of the work – make them accountable.</a:t>
            </a:r>
          </a:p>
          <a:p>
            <a:pPr>
              <a:defRPr/>
            </a:pPr>
            <a:r>
              <a:rPr lang="en-US" sz="2400" dirty="0"/>
              <a:t>Understanding and developing individual employees.</a:t>
            </a:r>
          </a:p>
          <a:p>
            <a:pPr>
              <a:defRPr/>
            </a:pPr>
            <a:r>
              <a:rPr lang="en-US" sz="2400" dirty="0"/>
              <a:t>Drive Cooperation and Teamwork.</a:t>
            </a:r>
          </a:p>
          <a:p>
            <a:pPr>
              <a:defRPr/>
            </a:pPr>
            <a:r>
              <a:rPr lang="en-US" sz="2400" dirty="0"/>
              <a:t>Create an environment that is open to change.</a:t>
            </a:r>
          </a:p>
          <a:p>
            <a:pPr>
              <a:defRPr/>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D2E6FC69-9E81-12A0-7D11-1338341BB9D9}"/>
              </a:ext>
            </a:extLst>
          </p:cNvPr>
          <p:cNvSpPr>
            <a:spLocks noGrp="1" noRot="1" noChangeArrowheads="1"/>
          </p:cNvSpPr>
          <p:nvPr>
            <p:ph type="title"/>
          </p:nvPr>
        </p:nvSpPr>
        <p:spPr/>
        <p:txBody>
          <a:bodyPr/>
          <a:lstStyle/>
          <a:p>
            <a:pPr algn="ctr" eaLnBrk="1" hangingPunct="1">
              <a:defRPr/>
            </a:pPr>
            <a:r>
              <a:rPr lang="en-US" sz="4000" dirty="0"/>
              <a:t>Introductions</a:t>
            </a:r>
          </a:p>
        </p:txBody>
      </p:sp>
      <p:sp>
        <p:nvSpPr>
          <p:cNvPr id="12291" name="Rectangle 3">
            <a:extLst>
              <a:ext uri="{FF2B5EF4-FFF2-40B4-BE49-F238E27FC236}">
                <a16:creationId xmlns:a16="http://schemas.microsoft.com/office/drawing/2014/main" id="{BD09F602-2956-3047-7C5F-6C6DD474A8F8}"/>
              </a:ext>
            </a:extLst>
          </p:cNvPr>
          <p:cNvSpPr>
            <a:spLocks noGrp="1" noRot="1" noChangeArrowheads="1"/>
          </p:cNvSpPr>
          <p:nvPr>
            <p:ph type="body" idx="1"/>
          </p:nvPr>
        </p:nvSpPr>
        <p:spPr/>
        <p:txBody>
          <a:bodyPr/>
          <a:lstStyle/>
          <a:p>
            <a:pPr eaLnBrk="1" hangingPunct="1">
              <a:buFont typeface="Wingdings" pitchFamily="2" charset="2"/>
              <a:buNone/>
              <a:defRPr/>
            </a:pPr>
            <a:r>
              <a:rPr lang="en-US" sz="2400" dirty="0"/>
              <a:t>Let’s discuss:</a:t>
            </a:r>
          </a:p>
          <a:p>
            <a:pPr eaLnBrk="1" hangingPunct="1">
              <a:defRPr/>
            </a:pPr>
            <a:r>
              <a:rPr lang="en-US" sz="2400" dirty="0"/>
              <a:t>A bit about </a:t>
            </a:r>
            <a:r>
              <a:rPr lang="en-US" sz="2400" dirty="0" err="1"/>
              <a:t>LeadingAge</a:t>
            </a:r>
            <a:r>
              <a:rPr lang="en-US" sz="2400" dirty="0"/>
              <a:t> New York (formally NYAHSA) and </a:t>
            </a:r>
            <a:r>
              <a:rPr lang="en-US" sz="2400" dirty="0" err="1"/>
              <a:t>ProCare</a:t>
            </a:r>
            <a:r>
              <a:rPr lang="en-US" sz="2400" baseline="30000" dirty="0" err="1"/>
              <a:t>SM</a:t>
            </a:r>
            <a:endParaRPr lang="en-US" sz="2400" baseline="30000" dirty="0"/>
          </a:p>
          <a:p>
            <a:pPr eaLnBrk="1" hangingPunct="1">
              <a:defRPr/>
            </a:pPr>
            <a:r>
              <a:rPr lang="en-US" sz="2400" dirty="0"/>
              <a:t>A bit about us and a bit about you.</a:t>
            </a:r>
          </a:p>
          <a:p>
            <a:pPr eaLnBrk="1" hangingPunct="1">
              <a:defRPr/>
            </a:pPr>
            <a:r>
              <a:rPr lang="en-US" sz="2400" dirty="0"/>
              <a:t>Why are we here? </a:t>
            </a:r>
          </a:p>
          <a:p>
            <a:pPr lvl="1" eaLnBrk="1" hangingPunct="1">
              <a:defRPr/>
            </a:pPr>
            <a:r>
              <a:rPr lang="en-US" sz="2400" dirty="0"/>
              <a:t>The mediocre teacher tells. The good teacher explains. The superior teacher demonstrates. The great teacher inspires. - William Arthur Ward </a:t>
            </a:r>
          </a:p>
          <a:p>
            <a:pPr lvl="1" eaLnBrk="1" hangingPunct="1">
              <a:defRPr/>
            </a:pPr>
            <a:r>
              <a:rPr lang="en-US" sz="2400" dirty="0"/>
              <a:t>A good teacher is like a candle - it consumes itself to light the way for others. - Author Unknown</a:t>
            </a:r>
          </a:p>
          <a:p>
            <a:pPr lvl="1" eaLnBrk="1" hangingPunct="1">
              <a:defRPr/>
            </a:pPr>
            <a:endParaRPr lang="en-US" sz="20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25A50-C0A2-D138-8BBA-7D0AAE4565EF}"/>
              </a:ext>
            </a:extLst>
          </p:cNvPr>
          <p:cNvSpPr>
            <a:spLocks noGrp="1"/>
          </p:cNvSpPr>
          <p:nvPr>
            <p:ph type="title"/>
          </p:nvPr>
        </p:nvSpPr>
        <p:spPr>
          <a:xfrm>
            <a:off x="457200" y="533400"/>
            <a:ext cx="8385175" cy="746125"/>
          </a:xfrm>
        </p:spPr>
        <p:txBody>
          <a:bodyPr/>
          <a:lstStyle/>
          <a:p>
            <a:pPr algn="ctr">
              <a:defRPr/>
            </a:pPr>
            <a:r>
              <a:rPr lang="en-US" sz="4000" dirty="0"/>
              <a:t>Assessing Outcomes</a:t>
            </a:r>
          </a:p>
        </p:txBody>
      </p:sp>
      <p:sp>
        <p:nvSpPr>
          <p:cNvPr id="3" name="Content Placeholder 2">
            <a:extLst>
              <a:ext uri="{FF2B5EF4-FFF2-40B4-BE49-F238E27FC236}">
                <a16:creationId xmlns:a16="http://schemas.microsoft.com/office/drawing/2014/main" id="{5BFEDEB9-9D38-A428-784B-B4AFEC3A1D02}"/>
              </a:ext>
            </a:extLst>
          </p:cNvPr>
          <p:cNvSpPr>
            <a:spLocks noGrp="1"/>
          </p:cNvSpPr>
          <p:nvPr>
            <p:ph idx="1"/>
          </p:nvPr>
        </p:nvSpPr>
        <p:spPr>
          <a:xfrm>
            <a:off x="835025" y="1905000"/>
            <a:ext cx="7394575" cy="4876800"/>
          </a:xfrm>
        </p:spPr>
        <p:txBody>
          <a:bodyPr/>
          <a:lstStyle/>
          <a:p>
            <a:pPr>
              <a:defRPr/>
            </a:pPr>
            <a:r>
              <a:rPr lang="en-US" sz="2400" dirty="0"/>
              <a:t>Who are you  bringing to a higher level of engagement and who are you missing?</a:t>
            </a:r>
          </a:p>
          <a:p>
            <a:pPr>
              <a:defRPr/>
            </a:pPr>
            <a:endParaRPr lang="en-US" sz="2400" dirty="0"/>
          </a:p>
          <a:p>
            <a:pPr>
              <a:defRPr/>
            </a:pPr>
            <a:r>
              <a:rPr lang="en-US" sz="2400" dirty="0"/>
              <a:t>How do generational differences impact how employees approach their work?</a:t>
            </a:r>
          </a:p>
          <a:p>
            <a:pPr>
              <a:defRPr/>
            </a:pPr>
            <a:endParaRPr lang="en-US" dirty="0"/>
          </a:p>
        </p:txBody>
      </p:sp>
      <p:pic>
        <p:nvPicPr>
          <p:cNvPr id="5" name="Graphic 4">
            <a:extLst>
              <a:ext uri="{FF2B5EF4-FFF2-40B4-BE49-F238E27FC236}">
                <a16:creationId xmlns:a16="http://schemas.microsoft.com/office/drawing/2014/main" id="{D8C19CC2-8B43-BB61-34A7-5299A150314A}"/>
              </a:ext>
            </a:extLst>
          </p:cNvPr>
          <p:cNvPicPr>
            <a:picLocks noChangeAspect="1"/>
          </p:cNvPicPr>
          <p:nvPr/>
        </p:nvPicPr>
        <p:blipFill>
          <a:blip r:embed="rId3"/>
          <a:stretch>
            <a:fillRect/>
          </a:stretch>
        </p:blipFill>
        <p:spPr>
          <a:xfrm>
            <a:off x="3124200" y="4114800"/>
            <a:ext cx="4495800" cy="23622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36736-A2D1-4B86-C09B-726141612E35}"/>
              </a:ext>
            </a:extLst>
          </p:cNvPr>
          <p:cNvSpPr>
            <a:spLocks noGrp="1"/>
          </p:cNvSpPr>
          <p:nvPr>
            <p:ph type="title"/>
          </p:nvPr>
        </p:nvSpPr>
        <p:spPr/>
        <p:txBody>
          <a:bodyPr/>
          <a:lstStyle/>
          <a:p>
            <a:pPr algn="ctr">
              <a:defRPr/>
            </a:pPr>
            <a:r>
              <a:rPr lang="en-US" sz="4000" dirty="0"/>
              <a:t>Five Practices of Good Leadership</a:t>
            </a:r>
          </a:p>
        </p:txBody>
      </p:sp>
      <p:sp>
        <p:nvSpPr>
          <p:cNvPr id="3" name="Content Placeholder 2">
            <a:extLst>
              <a:ext uri="{FF2B5EF4-FFF2-40B4-BE49-F238E27FC236}">
                <a16:creationId xmlns:a16="http://schemas.microsoft.com/office/drawing/2014/main" id="{855ABDAB-D7AA-1129-4F61-400545A7139E}"/>
              </a:ext>
            </a:extLst>
          </p:cNvPr>
          <p:cNvSpPr>
            <a:spLocks noGrp="1"/>
          </p:cNvSpPr>
          <p:nvPr>
            <p:ph idx="1"/>
          </p:nvPr>
        </p:nvSpPr>
        <p:spPr/>
        <p:txBody>
          <a:bodyPr/>
          <a:lstStyle/>
          <a:p>
            <a:pPr>
              <a:defRPr/>
            </a:pPr>
            <a:r>
              <a:rPr lang="en-US" sz="2400" dirty="0"/>
              <a:t>Model the way.</a:t>
            </a:r>
          </a:p>
          <a:p>
            <a:pPr>
              <a:defRPr/>
            </a:pPr>
            <a:r>
              <a:rPr lang="en-US" sz="2400" dirty="0"/>
              <a:t>Inspire a vision.</a:t>
            </a:r>
          </a:p>
          <a:p>
            <a:pPr>
              <a:defRPr/>
            </a:pPr>
            <a:r>
              <a:rPr lang="en-US" sz="2400" dirty="0"/>
              <a:t>Challenge the process.</a:t>
            </a:r>
          </a:p>
          <a:p>
            <a:pPr>
              <a:defRPr/>
            </a:pPr>
            <a:r>
              <a:rPr lang="en-US" sz="2400" dirty="0"/>
              <a:t>Enable others to act.</a:t>
            </a:r>
          </a:p>
          <a:p>
            <a:pPr>
              <a:defRPr/>
            </a:pPr>
            <a:r>
              <a:rPr lang="en-US" sz="2400" dirty="0"/>
              <a:t>Encourage by the heart.</a:t>
            </a:r>
          </a:p>
          <a:p>
            <a:pPr>
              <a:defRPr/>
            </a:pPr>
            <a:endParaRPr lang="en-US" dirty="0"/>
          </a:p>
        </p:txBody>
      </p:sp>
      <p:pic>
        <p:nvPicPr>
          <p:cNvPr id="77828" name="Picture 4" descr="A classroom with a white circle over a desk&#10;&#10;Description automatically generated">
            <a:extLst>
              <a:ext uri="{FF2B5EF4-FFF2-40B4-BE49-F238E27FC236}">
                <a16:creationId xmlns:a16="http://schemas.microsoft.com/office/drawing/2014/main" id="{97F44CA3-065A-42CE-E1C1-EDB5CB80E7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2488" y="1905000"/>
            <a:ext cx="35052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29" name="TextBox 5">
            <a:extLst>
              <a:ext uri="{FF2B5EF4-FFF2-40B4-BE49-F238E27FC236}">
                <a16:creationId xmlns:a16="http://schemas.microsoft.com/office/drawing/2014/main" id="{ADC70733-FD5C-6278-1797-587DD3EFE248}"/>
              </a:ext>
            </a:extLst>
          </p:cNvPr>
          <p:cNvSpPr txBox="1">
            <a:spLocks noChangeArrowheads="1"/>
          </p:cNvSpPr>
          <p:nvPr/>
        </p:nvSpPr>
        <p:spPr bwMode="auto">
          <a:xfrm>
            <a:off x="1524000" y="5715000"/>
            <a:ext cx="60960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900">
                <a:hlinkClick r:id="rId3" tooltip="https://esheninger.blogspot.com/2018/03/teacher-are-driving-force-of-change.html"/>
              </a:rPr>
              <a:t>This Photo</a:t>
            </a:r>
            <a:r>
              <a:rPr lang="en-US" altLang="en-US" sz="900"/>
              <a:t> by Unknown Author is licensed under </a:t>
            </a:r>
            <a:r>
              <a:rPr lang="en-US" altLang="en-US" sz="900">
                <a:hlinkClick r:id="rId4" tooltip="https://creativecommons.org/licenses/by/3.0/"/>
              </a:rPr>
              <a:t>CC BY</a:t>
            </a:r>
            <a:endParaRPr lang="en-US" altLang="en-US" sz="9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a:extLst>
              <a:ext uri="{FF2B5EF4-FFF2-40B4-BE49-F238E27FC236}">
                <a16:creationId xmlns:a16="http://schemas.microsoft.com/office/drawing/2014/main" id="{13E44BEE-C049-7A62-8237-D59BD050AC32}"/>
              </a:ext>
            </a:extLst>
          </p:cNvPr>
          <p:cNvSpPr>
            <a:spLocks noGrp="1" noRot="1" noChangeArrowheads="1"/>
          </p:cNvSpPr>
          <p:nvPr>
            <p:ph type="title"/>
          </p:nvPr>
        </p:nvSpPr>
        <p:spPr/>
        <p:txBody>
          <a:bodyPr/>
          <a:lstStyle/>
          <a:p>
            <a:pPr algn="ctr" eaLnBrk="1" hangingPunct="1">
              <a:defRPr/>
            </a:pPr>
            <a:r>
              <a:rPr lang="en-US" sz="4000" dirty="0"/>
              <a:t>Educator Roles in Long-Term Care: Designer/Developer</a:t>
            </a:r>
          </a:p>
        </p:txBody>
      </p:sp>
      <p:sp>
        <p:nvSpPr>
          <p:cNvPr id="26629" name="Rectangle 5">
            <a:extLst>
              <a:ext uri="{FF2B5EF4-FFF2-40B4-BE49-F238E27FC236}">
                <a16:creationId xmlns:a16="http://schemas.microsoft.com/office/drawing/2014/main" id="{36A71605-76FC-DA23-9550-F39B87A86CF5}"/>
              </a:ext>
            </a:extLst>
          </p:cNvPr>
          <p:cNvSpPr>
            <a:spLocks noGrp="1" noRot="1" noChangeArrowheads="1"/>
          </p:cNvSpPr>
          <p:nvPr>
            <p:ph type="body" idx="1"/>
          </p:nvPr>
        </p:nvSpPr>
        <p:spPr/>
        <p:txBody>
          <a:bodyPr/>
          <a:lstStyle/>
          <a:p>
            <a:pPr eaLnBrk="1" hangingPunct="1">
              <a:lnSpc>
                <a:spcPct val="90000"/>
              </a:lnSpc>
              <a:defRPr/>
            </a:pPr>
            <a:r>
              <a:rPr lang="en-US" sz="2400" dirty="0"/>
              <a:t>Know the regulations.</a:t>
            </a:r>
          </a:p>
          <a:p>
            <a:pPr eaLnBrk="1" hangingPunct="1">
              <a:lnSpc>
                <a:spcPct val="90000"/>
              </a:lnSpc>
              <a:defRPr/>
            </a:pPr>
            <a:r>
              <a:rPr lang="en-US" sz="2400" dirty="0"/>
              <a:t>Design curricula consistent with the regulations.</a:t>
            </a:r>
          </a:p>
          <a:p>
            <a:pPr lvl="1" eaLnBrk="1" hangingPunct="1">
              <a:lnSpc>
                <a:spcPct val="90000"/>
              </a:lnSpc>
              <a:defRPr/>
            </a:pPr>
            <a:r>
              <a:rPr lang="en-US" sz="2400" dirty="0"/>
              <a:t>Begins as a simple skeleton.</a:t>
            </a:r>
          </a:p>
          <a:p>
            <a:pPr eaLnBrk="1" hangingPunct="1">
              <a:lnSpc>
                <a:spcPct val="90000"/>
              </a:lnSpc>
              <a:defRPr/>
            </a:pPr>
            <a:r>
              <a:rPr lang="en-US" sz="2400" dirty="0"/>
              <a:t>Search the Internet for pertinent and clinically relevant information to beef up the outline.</a:t>
            </a:r>
          </a:p>
          <a:p>
            <a:pPr eaLnBrk="1" hangingPunct="1">
              <a:lnSpc>
                <a:spcPct val="90000"/>
              </a:lnSpc>
              <a:defRPr/>
            </a:pPr>
            <a:r>
              <a:rPr lang="en-US" sz="2400" dirty="0"/>
              <a:t>Enhance the curricula with learning exercises, hands-on practice labs, etc.</a:t>
            </a:r>
          </a:p>
          <a:p>
            <a:pPr lvl="1" eaLnBrk="1" hangingPunct="1">
              <a:lnSpc>
                <a:spcPct val="90000"/>
              </a:lnSpc>
              <a:defRPr/>
            </a:pPr>
            <a:r>
              <a:rPr lang="en-US" sz="2400" dirty="0"/>
              <a:t>Make it fun too!</a:t>
            </a:r>
          </a:p>
          <a:p>
            <a:pPr lvl="1" eaLnBrk="1" hangingPunct="1">
              <a:lnSpc>
                <a:spcPct val="90000"/>
              </a:lnSpc>
              <a:defRPr/>
            </a:pPr>
            <a:r>
              <a:rPr lang="en-US" sz="2400" dirty="0">
                <a:hlinkClick r:id="rId3"/>
              </a:rPr>
              <a:t>For Example let’s watch Cal Stat Rap</a:t>
            </a:r>
            <a:endParaRPr lang="en-US" sz="2400" dirty="0"/>
          </a:p>
          <a:p>
            <a:pPr eaLnBrk="1" hangingPunct="1">
              <a:lnSpc>
                <a:spcPct val="90000"/>
              </a:lnSpc>
              <a:defRPr/>
            </a:pPr>
            <a:r>
              <a:rPr lang="en-US" sz="2400" dirty="0"/>
              <a:t>Develop written and clinical tests.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4">
            <a:extLst>
              <a:ext uri="{FF2B5EF4-FFF2-40B4-BE49-F238E27FC236}">
                <a16:creationId xmlns:a16="http://schemas.microsoft.com/office/drawing/2014/main" id="{EBAB1E9D-9EA1-4647-64E9-9F6E79E7D284}"/>
              </a:ext>
            </a:extLst>
          </p:cNvPr>
          <p:cNvSpPr>
            <a:spLocks noGrp="1" noRot="1" noChangeArrowheads="1"/>
          </p:cNvSpPr>
          <p:nvPr>
            <p:ph type="title"/>
          </p:nvPr>
        </p:nvSpPr>
        <p:spPr/>
        <p:txBody>
          <a:bodyPr/>
          <a:lstStyle/>
          <a:p>
            <a:pPr algn="ctr" eaLnBrk="1" hangingPunct="1">
              <a:defRPr/>
            </a:pPr>
            <a:br>
              <a:rPr lang="en-US" sz="4000" dirty="0"/>
            </a:br>
            <a:r>
              <a:rPr lang="en-US" sz="4000" dirty="0"/>
              <a:t>Educator Roles in Long-Term Care: Coordinator</a:t>
            </a:r>
            <a:br>
              <a:rPr lang="en-US" sz="4000" dirty="0"/>
            </a:br>
            <a:endParaRPr lang="en-US" sz="4000" dirty="0"/>
          </a:p>
        </p:txBody>
      </p:sp>
      <p:sp>
        <p:nvSpPr>
          <p:cNvPr id="24581" name="Rectangle 5">
            <a:extLst>
              <a:ext uri="{FF2B5EF4-FFF2-40B4-BE49-F238E27FC236}">
                <a16:creationId xmlns:a16="http://schemas.microsoft.com/office/drawing/2014/main" id="{42DC0E78-544F-A233-82CB-5D2B5C3A7865}"/>
              </a:ext>
            </a:extLst>
          </p:cNvPr>
          <p:cNvSpPr>
            <a:spLocks noGrp="1" noRot="1" noChangeArrowheads="1"/>
          </p:cNvSpPr>
          <p:nvPr>
            <p:ph type="body" idx="1"/>
          </p:nvPr>
        </p:nvSpPr>
        <p:spPr/>
        <p:txBody>
          <a:bodyPr/>
          <a:lstStyle/>
          <a:p>
            <a:pPr eaLnBrk="1" hangingPunct="1">
              <a:defRPr/>
            </a:pPr>
            <a:r>
              <a:rPr lang="en-US" sz="2800" dirty="0"/>
              <a:t>Who selects prospective students to meet hiring requirements - human resources or you?</a:t>
            </a:r>
          </a:p>
          <a:p>
            <a:pPr lvl="1" eaLnBrk="1" hangingPunct="1">
              <a:defRPr/>
            </a:pPr>
            <a:r>
              <a:rPr lang="en-US" sz="2400" dirty="0"/>
              <a:t>CHRC</a:t>
            </a:r>
          </a:p>
          <a:p>
            <a:pPr lvl="1" eaLnBrk="1" hangingPunct="1">
              <a:defRPr/>
            </a:pPr>
            <a:r>
              <a:rPr lang="en-US" sz="2400" dirty="0"/>
              <a:t>Immunizations/PPD</a:t>
            </a:r>
          </a:p>
          <a:p>
            <a:pPr eaLnBrk="1" hangingPunct="1">
              <a:defRPr/>
            </a:pPr>
            <a:r>
              <a:rPr lang="en-US" sz="2800" dirty="0"/>
              <a:t>Date and time for students to arrive</a:t>
            </a:r>
          </a:p>
          <a:p>
            <a:pPr lvl="1" eaLnBrk="1" hangingPunct="1">
              <a:defRPr/>
            </a:pPr>
            <a:r>
              <a:rPr lang="en-US" sz="2400" dirty="0"/>
              <a:t>What means of communication prior to hire</a:t>
            </a:r>
          </a:p>
          <a:p>
            <a:pPr eaLnBrk="1" hangingPunct="1">
              <a:defRPr/>
            </a:pPr>
            <a:r>
              <a:rPr lang="en-US" sz="2800" dirty="0"/>
              <a:t>Coordination of classroom, equipment, lunch/snacks</a:t>
            </a:r>
          </a:p>
          <a:p>
            <a:pPr eaLnBrk="1" hangingPunct="1">
              <a:defRPr/>
            </a:pPr>
            <a:endParaRPr lang="en-US" sz="28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id="{17A3582A-8EAD-119E-564B-EE2CE8C602E4}"/>
              </a:ext>
            </a:extLst>
          </p:cNvPr>
          <p:cNvSpPr>
            <a:spLocks noGrp="1" noRot="1" noChangeArrowheads="1"/>
          </p:cNvSpPr>
          <p:nvPr>
            <p:ph type="title"/>
          </p:nvPr>
        </p:nvSpPr>
        <p:spPr/>
        <p:txBody>
          <a:bodyPr/>
          <a:lstStyle/>
          <a:p>
            <a:pPr algn="ctr" eaLnBrk="1" hangingPunct="1">
              <a:defRPr/>
            </a:pPr>
            <a:br>
              <a:rPr lang="en-US" sz="4000" dirty="0"/>
            </a:br>
            <a:r>
              <a:rPr lang="en-US" sz="4000" dirty="0"/>
              <a:t>Educator Roles in Long-Term Care: Coordinator</a:t>
            </a:r>
            <a:br>
              <a:rPr lang="en-US" sz="4000" dirty="0"/>
            </a:br>
            <a:endParaRPr lang="en-US" sz="4000" dirty="0"/>
          </a:p>
        </p:txBody>
      </p:sp>
      <p:sp>
        <p:nvSpPr>
          <p:cNvPr id="113667" name="Rectangle 3">
            <a:extLst>
              <a:ext uri="{FF2B5EF4-FFF2-40B4-BE49-F238E27FC236}">
                <a16:creationId xmlns:a16="http://schemas.microsoft.com/office/drawing/2014/main" id="{752830AA-3E37-1DAA-73C1-CC61605B300A}"/>
              </a:ext>
            </a:extLst>
          </p:cNvPr>
          <p:cNvSpPr>
            <a:spLocks noGrp="1" noRot="1" noChangeArrowheads="1"/>
          </p:cNvSpPr>
          <p:nvPr>
            <p:ph type="body" idx="1"/>
          </p:nvPr>
        </p:nvSpPr>
        <p:spPr/>
        <p:txBody>
          <a:bodyPr/>
          <a:lstStyle/>
          <a:p>
            <a:pPr eaLnBrk="1" hangingPunct="1">
              <a:defRPr/>
            </a:pPr>
            <a:r>
              <a:rPr lang="en-US" sz="2400" dirty="0"/>
              <a:t>Coordination of clinical experience with nursing units</a:t>
            </a:r>
          </a:p>
          <a:p>
            <a:pPr lvl="1" eaLnBrk="1" hangingPunct="1">
              <a:defRPr/>
            </a:pPr>
            <a:r>
              <a:rPr lang="en-US" sz="2400" dirty="0"/>
              <a:t>Days, time, paired with CNA mentor on unit </a:t>
            </a:r>
          </a:p>
          <a:p>
            <a:pPr lvl="1" eaLnBrk="1" hangingPunct="1">
              <a:defRPr/>
            </a:pPr>
            <a:r>
              <a:rPr lang="en-US" sz="2400" dirty="0"/>
              <a:t>Resident assignment to assure vast clinical experience.</a:t>
            </a:r>
          </a:p>
          <a:p>
            <a:pPr lvl="1" eaLnBrk="1" hangingPunct="1">
              <a:defRPr/>
            </a:pPr>
            <a:r>
              <a:rPr lang="en-US" sz="2400" dirty="0"/>
              <a:t>Documentation</a:t>
            </a:r>
          </a:p>
          <a:p>
            <a:pPr eaLnBrk="1" hangingPunct="1">
              <a:defRPr/>
            </a:pPr>
            <a:r>
              <a:rPr lang="en-US" sz="2400" dirty="0"/>
              <a:t>Coordination of written and clinical testing with outside organization.</a:t>
            </a:r>
          </a:p>
          <a:p>
            <a:pPr eaLnBrk="1" hangingPunct="1">
              <a:defRPr/>
            </a:pPr>
            <a:r>
              <a:rPr lang="en-US" altLang="en-US" sz="2400" dirty="0"/>
              <a:t>The Director of Nursing can’t be primary educator.</a:t>
            </a:r>
          </a:p>
          <a:p>
            <a:pPr>
              <a:defRPr/>
            </a:pPr>
            <a:r>
              <a:rPr lang="en-US" sz="2400" dirty="0"/>
              <a:t>The charge nurse on the unit can not be the nurse who is overseeing the CNA students.</a:t>
            </a:r>
          </a:p>
          <a:p>
            <a:pPr marL="0" indent="0" eaLnBrk="1" hangingPunct="1">
              <a:buFont typeface="Wingdings" pitchFamily="2" charset="2"/>
              <a:buNone/>
              <a:defRPr/>
            </a:pP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a:extLst>
              <a:ext uri="{FF2B5EF4-FFF2-40B4-BE49-F238E27FC236}">
                <a16:creationId xmlns:a16="http://schemas.microsoft.com/office/drawing/2014/main" id="{92D62278-59BA-CF80-1C7A-7176E28E9DE1}"/>
              </a:ext>
            </a:extLst>
          </p:cNvPr>
          <p:cNvSpPr>
            <a:spLocks noGrp="1" noRot="1" noChangeArrowheads="1"/>
          </p:cNvSpPr>
          <p:nvPr>
            <p:ph type="title"/>
          </p:nvPr>
        </p:nvSpPr>
        <p:spPr/>
        <p:txBody>
          <a:bodyPr/>
          <a:lstStyle/>
          <a:p>
            <a:pPr algn="ctr" eaLnBrk="1" hangingPunct="1">
              <a:defRPr/>
            </a:pPr>
            <a:r>
              <a:rPr lang="en-US" sz="4000" dirty="0"/>
              <a:t>Educator Roles in Long-Term Care: Facilitator</a:t>
            </a:r>
          </a:p>
        </p:txBody>
      </p:sp>
      <p:sp>
        <p:nvSpPr>
          <p:cNvPr id="25605" name="Rectangle 5">
            <a:extLst>
              <a:ext uri="{FF2B5EF4-FFF2-40B4-BE49-F238E27FC236}">
                <a16:creationId xmlns:a16="http://schemas.microsoft.com/office/drawing/2014/main" id="{FEF88250-4DC7-0DF0-FC33-0A633B89D063}"/>
              </a:ext>
            </a:extLst>
          </p:cNvPr>
          <p:cNvSpPr>
            <a:spLocks noGrp="1" noRot="1" noChangeArrowheads="1"/>
          </p:cNvSpPr>
          <p:nvPr>
            <p:ph type="body" idx="1"/>
          </p:nvPr>
        </p:nvSpPr>
        <p:spPr>
          <a:xfrm>
            <a:off x="860425" y="1905000"/>
            <a:ext cx="8007350" cy="4267200"/>
          </a:xfrm>
        </p:spPr>
        <p:txBody>
          <a:bodyPr/>
          <a:lstStyle/>
          <a:p>
            <a:pPr eaLnBrk="1" hangingPunct="1">
              <a:lnSpc>
                <a:spcPct val="80000"/>
              </a:lnSpc>
              <a:defRPr/>
            </a:pPr>
            <a:r>
              <a:rPr lang="en-US" sz="2400" dirty="0"/>
              <a:t>Manage the process of information exchange.</a:t>
            </a:r>
          </a:p>
          <a:p>
            <a:pPr eaLnBrk="1" hangingPunct="1">
              <a:lnSpc>
                <a:spcPct val="80000"/>
              </a:lnSpc>
              <a:defRPr/>
            </a:pPr>
            <a:r>
              <a:rPr lang="en-US" sz="2400" dirty="0"/>
              <a:t>Teaching your students what, how and when to communicate.</a:t>
            </a:r>
          </a:p>
          <a:p>
            <a:pPr lvl="1" eaLnBrk="1" hangingPunct="1">
              <a:lnSpc>
                <a:spcPct val="80000"/>
              </a:lnSpc>
              <a:defRPr/>
            </a:pPr>
            <a:r>
              <a:rPr lang="en-US" sz="2400" dirty="0"/>
              <a:t>Expectations</a:t>
            </a:r>
          </a:p>
          <a:p>
            <a:pPr lvl="1" eaLnBrk="1" hangingPunct="1">
              <a:lnSpc>
                <a:spcPct val="80000"/>
              </a:lnSpc>
              <a:defRPr/>
            </a:pPr>
            <a:r>
              <a:rPr lang="en-US" sz="2400" dirty="0"/>
              <a:t>Chain of command</a:t>
            </a:r>
          </a:p>
          <a:p>
            <a:pPr eaLnBrk="1" hangingPunct="1">
              <a:lnSpc>
                <a:spcPct val="80000"/>
              </a:lnSpc>
              <a:defRPr/>
            </a:pPr>
            <a:r>
              <a:rPr lang="en-US" sz="2400" dirty="0"/>
              <a:t>Foster a positive link between your students and…</a:t>
            </a:r>
          </a:p>
          <a:p>
            <a:pPr lvl="1" eaLnBrk="1" hangingPunct="1">
              <a:lnSpc>
                <a:spcPct val="80000"/>
              </a:lnSpc>
              <a:defRPr/>
            </a:pPr>
            <a:r>
              <a:rPr lang="en-US" sz="2400" dirty="0"/>
              <a:t>Frontline caregivers	</a:t>
            </a:r>
          </a:p>
          <a:p>
            <a:pPr lvl="1" eaLnBrk="1" hangingPunct="1">
              <a:lnSpc>
                <a:spcPct val="80000"/>
              </a:lnSpc>
              <a:defRPr/>
            </a:pPr>
            <a:r>
              <a:rPr lang="en-US" sz="2400" dirty="0"/>
              <a:t>Residents and family</a:t>
            </a:r>
          </a:p>
          <a:p>
            <a:pPr lvl="1" eaLnBrk="1" hangingPunct="1">
              <a:lnSpc>
                <a:spcPct val="80000"/>
              </a:lnSpc>
              <a:defRPr/>
            </a:pPr>
            <a:r>
              <a:rPr lang="en-US" sz="2400" dirty="0"/>
              <a:t>Other departments other than nursing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a:extLst>
              <a:ext uri="{FF2B5EF4-FFF2-40B4-BE49-F238E27FC236}">
                <a16:creationId xmlns:a16="http://schemas.microsoft.com/office/drawing/2014/main" id="{02F09283-7199-87CE-1E71-D1445C0E28B4}"/>
              </a:ext>
            </a:extLst>
          </p:cNvPr>
          <p:cNvSpPr>
            <a:spLocks noGrp="1" noRot="1" noChangeArrowheads="1"/>
          </p:cNvSpPr>
          <p:nvPr>
            <p:ph type="title"/>
          </p:nvPr>
        </p:nvSpPr>
        <p:spPr/>
        <p:txBody>
          <a:bodyPr/>
          <a:lstStyle/>
          <a:p>
            <a:pPr algn="ctr" eaLnBrk="1" hangingPunct="1">
              <a:defRPr/>
            </a:pPr>
            <a:br>
              <a:rPr lang="en-US" sz="4000" dirty="0"/>
            </a:br>
            <a:r>
              <a:rPr lang="en-US" sz="4000" dirty="0"/>
              <a:t>Educator Roles in Long-Term Care: Presenter</a:t>
            </a:r>
            <a:br>
              <a:rPr lang="en-US" sz="4000" dirty="0"/>
            </a:br>
            <a:endParaRPr lang="en-US" sz="4000" dirty="0"/>
          </a:p>
        </p:txBody>
      </p:sp>
      <p:sp>
        <p:nvSpPr>
          <p:cNvPr id="27653" name="Rectangle 5">
            <a:extLst>
              <a:ext uri="{FF2B5EF4-FFF2-40B4-BE49-F238E27FC236}">
                <a16:creationId xmlns:a16="http://schemas.microsoft.com/office/drawing/2014/main" id="{A6D74450-00DF-C7F3-32F2-6420FEF22FD4}"/>
              </a:ext>
            </a:extLst>
          </p:cNvPr>
          <p:cNvSpPr>
            <a:spLocks noGrp="1" noRot="1" noChangeArrowheads="1"/>
          </p:cNvSpPr>
          <p:nvPr>
            <p:ph type="body" idx="1"/>
          </p:nvPr>
        </p:nvSpPr>
        <p:spPr/>
        <p:txBody>
          <a:bodyPr/>
          <a:lstStyle/>
          <a:p>
            <a:pPr eaLnBrk="1" hangingPunct="1">
              <a:lnSpc>
                <a:spcPct val="90000"/>
              </a:lnSpc>
              <a:defRPr/>
            </a:pPr>
            <a:r>
              <a:rPr lang="en-US" sz="2400" dirty="0"/>
              <a:t>All eyes are on you when you stand before the audience.</a:t>
            </a:r>
          </a:p>
          <a:p>
            <a:pPr eaLnBrk="1" hangingPunct="1">
              <a:lnSpc>
                <a:spcPct val="90000"/>
              </a:lnSpc>
              <a:defRPr/>
            </a:pPr>
            <a:r>
              <a:rPr lang="en-US" sz="2400" dirty="0"/>
              <a:t>Upon what do you focus?</a:t>
            </a:r>
          </a:p>
          <a:p>
            <a:pPr lvl="1" eaLnBrk="1" hangingPunct="1">
              <a:lnSpc>
                <a:spcPct val="90000"/>
              </a:lnSpc>
              <a:defRPr/>
            </a:pPr>
            <a:r>
              <a:rPr lang="en-US" sz="2400" dirty="0"/>
              <a:t>Poise </a:t>
            </a:r>
          </a:p>
          <a:p>
            <a:pPr lvl="1" eaLnBrk="1" hangingPunct="1">
              <a:lnSpc>
                <a:spcPct val="90000"/>
              </a:lnSpc>
              <a:defRPr/>
            </a:pPr>
            <a:r>
              <a:rPr lang="en-US" sz="2400" dirty="0"/>
              <a:t>Diction and speech clarity/volume</a:t>
            </a:r>
          </a:p>
          <a:p>
            <a:pPr lvl="1" eaLnBrk="1" hangingPunct="1">
              <a:lnSpc>
                <a:spcPct val="90000"/>
              </a:lnSpc>
              <a:defRPr/>
            </a:pPr>
            <a:r>
              <a:rPr lang="en-US" sz="2400" dirty="0"/>
              <a:t>Eye contact</a:t>
            </a:r>
          </a:p>
          <a:p>
            <a:pPr lvl="1" eaLnBrk="1" hangingPunct="1">
              <a:lnSpc>
                <a:spcPct val="90000"/>
              </a:lnSpc>
              <a:defRPr/>
            </a:pPr>
            <a:r>
              <a:rPr lang="en-US" sz="2400" dirty="0"/>
              <a:t>Clear and concise delivery of information.</a:t>
            </a:r>
          </a:p>
          <a:p>
            <a:pPr lvl="1" eaLnBrk="1" hangingPunct="1">
              <a:lnSpc>
                <a:spcPct val="90000"/>
              </a:lnSpc>
              <a:defRPr/>
            </a:pPr>
            <a:r>
              <a:rPr lang="en-US" sz="2400" dirty="0"/>
              <a:t>Collection of feedback from audience.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A5711-2319-F6E8-A91B-B30DDA8F8791}"/>
              </a:ext>
            </a:extLst>
          </p:cNvPr>
          <p:cNvSpPr>
            <a:spLocks noGrp="1"/>
          </p:cNvSpPr>
          <p:nvPr>
            <p:ph type="title"/>
          </p:nvPr>
        </p:nvSpPr>
        <p:spPr/>
        <p:txBody>
          <a:bodyPr/>
          <a:lstStyle/>
          <a:p>
            <a:pPr algn="ctr">
              <a:defRPr/>
            </a:pPr>
            <a:r>
              <a:rPr lang="en-US" sz="4000" dirty="0"/>
              <a:t>Educator role in  </a:t>
            </a:r>
            <a:br>
              <a:rPr lang="en-US" sz="4000" dirty="0"/>
            </a:br>
            <a:r>
              <a:rPr lang="en-US" sz="4000" dirty="0"/>
              <a:t>CNA Training Program </a:t>
            </a:r>
          </a:p>
        </p:txBody>
      </p:sp>
      <p:sp>
        <p:nvSpPr>
          <p:cNvPr id="3" name="Content Placeholder 2">
            <a:extLst>
              <a:ext uri="{FF2B5EF4-FFF2-40B4-BE49-F238E27FC236}">
                <a16:creationId xmlns:a16="http://schemas.microsoft.com/office/drawing/2014/main" id="{C87FF0A7-6E3D-1226-B66F-A8F9861B74A9}"/>
              </a:ext>
            </a:extLst>
          </p:cNvPr>
          <p:cNvSpPr>
            <a:spLocks noGrp="1"/>
          </p:cNvSpPr>
          <p:nvPr>
            <p:ph idx="1"/>
          </p:nvPr>
        </p:nvSpPr>
        <p:spPr>
          <a:xfrm>
            <a:off x="914400" y="2057400"/>
            <a:ext cx="7315200" cy="4495800"/>
          </a:xfrm>
        </p:spPr>
        <p:txBody>
          <a:bodyPr/>
          <a:lstStyle/>
          <a:p>
            <a:pPr>
              <a:defRPr/>
            </a:pPr>
            <a:r>
              <a:rPr lang="en-US" sz="2400" dirty="0"/>
              <a:t>Assure you have coordinated both the written and clinical testing with an outside organization.</a:t>
            </a:r>
          </a:p>
          <a:p>
            <a:pPr>
              <a:defRPr/>
            </a:pPr>
            <a:r>
              <a:rPr lang="en-US" sz="2400" dirty="0"/>
              <a:t>Assure your students are taught all needed skills sets.</a:t>
            </a:r>
          </a:p>
          <a:p>
            <a:pPr>
              <a:defRPr/>
            </a:pPr>
            <a:r>
              <a:rPr lang="en-US" sz="2400" dirty="0"/>
              <a:t>Prior to the clinical portion of the CNA testing, make sure you have enough beds, enough linen that fit the beds, mannequins, bedpans, basins, basins etc.</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DFBFA-9434-1A9A-AE65-55B572176839}"/>
              </a:ext>
            </a:extLst>
          </p:cNvPr>
          <p:cNvSpPr>
            <a:spLocks noGrp="1"/>
          </p:cNvSpPr>
          <p:nvPr>
            <p:ph type="title"/>
          </p:nvPr>
        </p:nvSpPr>
        <p:spPr/>
        <p:txBody>
          <a:bodyPr/>
          <a:lstStyle/>
          <a:p>
            <a:pPr algn="ctr">
              <a:defRPr/>
            </a:pPr>
            <a:r>
              <a:rPr lang="en-US" sz="4000" dirty="0"/>
              <a:t>Educator role in  CNA Training Program </a:t>
            </a:r>
          </a:p>
        </p:txBody>
      </p:sp>
      <p:sp>
        <p:nvSpPr>
          <p:cNvPr id="3" name="Content Placeholder 2">
            <a:extLst>
              <a:ext uri="{FF2B5EF4-FFF2-40B4-BE49-F238E27FC236}">
                <a16:creationId xmlns:a16="http://schemas.microsoft.com/office/drawing/2014/main" id="{38D8AD72-DAF0-9BBD-48CB-9304A1F75D07}"/>
              </a:ext>
            </a:extLst>
          </p:cNvPr>
          <p:cNvSpPr>
            <a:spLocks noGrp="1"/>
          </p:cNvSpPr>
          <p:nvPr>
            <p:ph idx="1"/>
          </p:nvPr>
        </p:nvSpPr>
        <p:spPr>
          <a:xfrm>
            <a:off x="838200" y="2057400"/>
            <a:ext cx="7467600" cy="4267200"/>
          </a:xfrm>
        </p:spPr>
        <p:txBody>
          <a:bodyPr/>
          <a:lstStyle/>
          <a:p>
            <a:pPr>
              <a:defRPr/>
            </a:pPr>
            <a:r>
              <a:rPr lang="en-US" sz="2400" dirty="0"/>
              <a:t>Know which residents have differences in their </a:t>
            </a:r>
          </a:p>
          <a:p>
            <a:pPr marL="0" indent="0">
              <a:buFont typeface="Wingdings" pitchFamily="2" charset="2"/>
              <a:buNone/>
              <a:defRPr/>
            </a:pPr>
            <a:r>
              <a:rPr lang="en-US" sz="2400" dirty="0"/>
              <a:t>     pulse between the right and left sides.</a:t>
            </a:r>
          </a:p>
          <a:p>
            <a:pPr>
              <a:defRPr/>
            </a:pPr>
            <a:endParaRPr lang="en-US" sz="2400" dirty="0"/>
          </a:p>
          <a:p>
            <a:pPr>
              <a:defRPr/>
            </a:pPr>
            <a:r>
              <a:rPr lang="en-US" sz="2400" dirty="0"/>
              <a:t>The test evaluator can be your friend.</a:t>
            </a:r>
          </a:p>
          <a:p>
            <a:pPr lvl="1">
              <a:defRPr/>
            </a:pPr>
            <a:r>
              <a:rPr lang="en-US" sz="2400" dirty="0"/>
              <a:t>Before the test ask for input on what to expect.</a:t>
            </a:r>
          </a:p>
          <a:p>
            <a:pPr lvl="1">
              <a:defRPr/>
            </a:pPr>
            <a:r>
              <a:rPr lang="en-US" sz="2400" dirty="0"/>
              <a:t>Can the students use hand sanitizer vs soap and water?</a:t>
            </a:r>
          </a:p>
          <a:p>
            <a:pPr lvl="1">
              <a:defRPr/>
            </a:pPr>
            <a:r>
              <a:rPr lang="en-US" sz="2400" dirty="0"/>
              <a:t>Washing hands with friction for 20 seconds.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14760A17-40A4-B48D-8B85-2F563BE5C5B6}"/>
              </a:ext>
            </a:extLst>
          </p:cNvPr>
          <p:cNvSpPr>
            <a:spLocks noGrp="1" noRot="1" noChangeArrowheads="1"/>
          </p:cNvSpPr>
          <p:nvPr>
            <p:ph type="title"/>
          </p:nvPr>
        </p:nvSpPr>
        <p:spPr>
          <a:xfrm>
            <a:off x="457200" y="244475"/>
            <a:ext cx="8305800" cy="1431925"/>
          </a:xfrm>
        </p:spPr>
        <p:txBody>
          <a:bodyPr/>
          <a:lstStyle/>
          <a:p>
            <a:pPr algn="ctr" eaLnBrk="1" hangingPunct="1">
              <a:defRPr/>
            </a:pPr>
            <a:r>
              <a:rPr lang="en-US" sz="4000" dirty="0"/>
              <a:t>Assessing Learning Needs</a:t>
            </a:r>
          </a:p>
        </p:txBody>
      </p:sp>
      <p:sp>
        <p:nvSpPr>
          <p:cNvPr id="29699" name="Rectangle 3">
            <a:extLst>
              <a:ext uri="{FF2B5EF4-FFF2-40B4-BE49-F238E27FC236}">
                <a16:creationId xmlns:a16="http://schemas.microsoft.com/office/drawing/2014/main" id="{D78264B1-23F2-DA07-3FCD-2032E8ED31E3}"/>
              </a:ext>
            </a:extLst>
          </p:cNvPr>
          <p:cNvSpPr>
            <a:spLocks noGrp="1" noRot="1" noChangeArrowheads="1"/>
          </p:cNvSpPr>
          <p:nvPr>
            <p:ph type="body" idx="1"/>
          </p:nvPr>
        </p:nvSpPr>
        <p:spPr>
          <a:xfrm>
            <a:off x="952500" y="1905000"/>
            <a:ext cx="7239000" cy="4267200"/>
          </a:xfrm>
        </p:spPr>
        <p:txBody>
          <a:bodyPr/>
          <a:lstStyle/>
          <a:p>
            <a:pPr eaLnBrk="1" hangingPunct="1">
              <a:defRPr/>
            </a:pPr>
            <a:r>
              <a:rPr lang="en-US" sz="2400" dirty="0"/>
              <a:t>What is a needs assessment?</a:t>
            </a:r>
          </a:p>
          <a:p>
            <a:pPr eaLnBrk="1" hangingPunct="1">
              <a:defRPr/>
            </a:pPr>
            <a:r>
              <a:rPr lang="en-US" sz="2400" dirty="0"/>
              <a:t>Kaufman (1985) defined it as follows:</a:t>
            </a:r>
          </a:p>
          <a:p>
            <a:pPr lvl="1" eaLnBrk="1" hangingPunct="1">
              <a:defRPr/>
            </a:pPr>
            <a:r>
              <a:rPr lang="en-US" sz="2400" dirty="0"/>
              <a:t>“Needs assessments involve identifying and justifying gaps in results, and placing the gaps in prioritized order for attention”</a:t>
            </a:r>
          </a:p>
          <a:p>
            <a:pPr eaLnBrk="1" hangingPunct="1">
              <a:defRPr/>
            </a:pPr>
            <a:r>
              <a:rPr lang="en-US" sz="2400" dirty="0"/>
              <a:t>Productive needs assessments are dependent upon a systematic approach </a:t>
            </a:r>
          </a:p>
          <a:p>
            <a:pPr lvl="1" eaLnBrk="1" hangingPunct="1">
              <a:defRPr/>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a:extLst>
              <a:ext uri="{FF2B5EF4-FFF2-40B4-BE49-F238E27FC236}">
                <a16:creationId xmlns:a16="http://schemas.microsoft.com/office/drawing/2014/main" id="{9739F0EF-212B-5A6A-6F86-23F52539BBBD}"/>
              </a:ext>
            </a:extLst>
          </p:cNvPr>
          <p:cNvSpPr>
            <a:spLocks noGrp="1" noRot="1" noChangeArrowheads="1"/>
          </p:cNvSpPr>
          <p:nvPr>
            <p:ph type="title"/>
          </p:nvPr>
        </p:nvSpPr>
        <p:spPr>
          <a:xfrm>
            <a:off x="379413" y="533400"/>
            <a:ext cx="8385175" cy="822325"/>
          </a:xfrm>
        </p:spPr>
        <p:txBody>
          <a:bodyPr/>
          <a:lstStyle/>
          <a:p>
            <a:pPr algn="ctr" eaLnBrk="1" hangingPunct="1">
              <a:defRPr/>
            </a:pPr>
            <a:r>
              <a:rPr lang="en-US" sz="4000" dirty="0"/>
              <a:t>Benefits </a:t>
            </a:r>
          </a:p>
        </p:txBody>
      </p:sp>
      <p:sp>
        <p:nvSpPr>
          <p:cNvPr id="95235" name="Rectangle 3">
            <a:extLst>
              <a:ext uri="{FF2B5EF4-FFF2-40B4-BE49-F238E27FC236}">
                <a16:creationId xmlns:a16="http://schemas.microsoft.com/office/drawing/2014/main" id="{AF7DAED6-50DF-0C35-33D8-D79F8E8F0A2B}"/>
              </a:ext>
            </a:extLst>
          </p:cNvPr>
          <p:cNvSpPr>
            <a:spLocks noGrp="1" noRot="1" noChangeArrowheads="1"/>
          </p:cNvSpPr>
          <p:nvPr>
            <p:ph type="body" idx="1"/>
          </p:nvPr>
        </p:nvSpPr>
        <p:spPr>
          <a:xfrm>
            <a:off x="838200" y="1905000"/>
            <a:ext cx="7467600" cy="4572000"/>
          </a:xfrm>
        </p:spPr>
        <p:txBody>
          <a:bodyPr/>
          <a:lstStyle/>
          <a:p>
            <a:pPr eaLnBrk="1" hangingPunct="1">
              <a:defRPr/>
            </a:pPr>
            <a:r>
              <a:rPr lang="en-US" sz="2400" dirty="0"/>
              <a:t>What are the benefits to fostering a cohesive classroom of learners?</a:t>
            </a:r>
          </a:p>
          <a:p>
            <a:pPr eaLnBrk="1" hangingPunct="1">
              <a:defRPr/>
            </a:pPr>
            <a:r>
              <a:rPr lang="en-US" sz="2400" dirty="0"/>
              <a:t>What are the benefits specifically for the nursing assistant students?</a:t>
            </a:r>
          </a:p>
          <a:p>
            <a:pPr eaLnBrk="1" hangingPunct="1">
              <a:defRPr/>
            </a:pPr>
            <a:r>
              <a:rPr lang="en-US" sz="2400" dirty="0"/>
              <a:t>What are the benefits for the facility/program staff in general?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95235">
                                            <p:txEl>
                                              <p:pRg st="0" end="0"/>
                                            </p:txEl>
                                          </p:spTgt>
                                        </p:tgtEl>
                                        <p:attrNameLst>
                                          <p:attrName>style.visibility</p:attrName>
                                        </p:attrNameLst>
                                      </p:cBhvr>
                                      <p:to>
                                        <p:strVal val="visible"/>
                                      </p:to>
                                    </p:set>
                                    <p:animEffect transition="in" filter="fade">
                                      <p:cBhvr>
                                        <p:cTn id="7" dur="1000"/>
                                        <p:tgtEl>
                                          <p:spTgt spid="95235">
                                            <p:txEl>
                                              <p:pRg st="0" end="0"/>
                                            </p:txEl>
                                          </p:spTgt>
                                        </p:tgtEl>
                                      </p:cBhvr>
                                    </p:animEffect>
                                    <p:anim calcmode="lin" valueType="num">
                                      <p:cBhvr>
                                        <p:cTn id="8" dur="1000" fill="hold"/>
                                        <p:tgtEl>
                                          <p:spTgt spid="9523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523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95235">
                                            <p:txEl>
                                              <p:pRg st="1" end="1"/>
                                            </p:txEl>
                                          </p:spTgt>
                                        </p:tgtEl>
                                        <p:attrNameLst>
                                          <p:attrName>style.visibility</p:attrName>
                                        </p:attrNameLst>
                                      </p:cBhvr>
                                      <p:to>
                                        <p:strVal val="visible"/>
                                      </p:to>
                                    </p:set>
                                    <p:animEffect transition="in" filter="fade">
                                      <p:cBhvr>
                                        <p:cTn id="14" dur="1000"/>
                                        <p:tgtEl>
                                          <p:spTgt spid="95235">
                                            <p:txEl>
                                              <p:pRg st="1" end="1"/>
                                            </p:txEl>
                                          </p:spTgt>
                                        </p:tgtEl>
                                      </p:cBhvr>
                                    </p:animEffect>
                                    <p:anim calcmode="lin" valueType="num">
                                      <p:cBhvr>
                                        <p:cTn id="15" dur="1000" fill="hold"/>
                                        <p:tgtEl>
                                          <p:spTgt spid="9523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9523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95235">
                                            <p:txEl>
                                              <p:pRg st="2" end="2"/>
                                            </p:txEl>
                                          </p:spTgt>
                                        </p:tgtEl>
                                        <p:attrNameLst>
                                          <p:attrName>style.visibility</p:attrName>
                                        </p:attrNameLst>
                                      </p:cBhvr>
                                      <p:to>
                                        <p:strVal val="visible"/>
                                      </p:to>
                                    </p:set>
                                    <p:animEffect transition="in" filter="fade">
                                      <p:cBhvr>
                                        <p:cTn id="21" dur="1000"/>
                                        <p:tgtEl>
                                          <p:spTgt spid="95235">
                                            <p:txEl>
                                              <p:pRg st="2" end="2"/>
                                            </p:txEl>
                                          </p:spTgt>
                                        </p:tgtEl>
                                      </p:cBhvr>
                                    </p:animEffect>
                                    <p:anim calcmode="lin" valueType="num">
                                      <p:cBhvr>
                                        <p:cTn id="22" dur="1000" fill="hold"/>
                                        <p:tgtEl>
                                          <p:spTgt spid="9523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9523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id="{497D35B6-46AD-82CC-E14E-88BE0835E295}"/>
              </a:ext>
            </a:extLst>
          </p:cNvPr>
          <p:cNvSpPr>
            <a:spLocks noGrp="1" noRot="1" noChangeArrowheads="1"/>
          </p:cNvSpPr>
          <p:nvPr>
            <p:ph type="title"/>
          </p:nvPr>
        </p:nvSpPr>
        <p:spPr/>
        <p:txBody>
          <a:bodyPr/>
          <a:lstStyle/>
          <a:p>
            <a:pPr algn="ctr" eaLnBrk="1" hangingPunct="1">
              <a:defRPr/>
            </a:pPr>
            <a:r>
              <a:rPr lang="en-US" sz="4000" dirty="0"/>
              <a:t>Assessing Learning Needs</a:t>
            </a:r>
          </a:p>
        </p:txBody>
      </p:sp>
      <p:sp>
        <p:nvSpPr>
          <p:cNvPr id="136195" name="Rectangle 3">
            <a:extLst>
              <a:ext uri="{FF2B5EF4-FFF2-40B4-BE49-F238E27FC236}">
                <a16:creationId xmlns:a16="http://schemas.microsoft.com/office/drawing/2014/main" id="{E041CAB9-8620-0B47-FFE5-F2E86454B7D1}"/>
              </a:ext>
            </a:extLst>
          </p:cNvPr>
          <p:cNvSpPr>
            <a:spLocks noGrp="1" noRot="1" noChangeArrowheads="1"/>
          </p:cNvSpPr>
          <p:nvPr>
            <p:ph type="body" idx="1"/>
          </p:nvPr>
        </p:nvSpPr>
        <p:spPr>
          <a:xfrm>
            <a:off x="838200" y="1905000"/>
            <a:ext cx="7467600" cy="4267200"/>
          </a:xfrm>
        </p:spPr>
        <p:txBody>
          <a:bodyPr/>
          <a:lstStyle/>
          <a:p>
            <a:pPr eaLnBrk="1" hangingPunct="1">
              <a:defRPr/>
            </a:pPr>
            <a:r>
              <a:rPr lang="en-US" sz="2400" dirty="0"/>
              <a:t>How do you collect information about educational needs of the staff?</a:t>
            </a:r>
          </a:p>
          <a:p>
            <a:pPr eaLnBrk="1" hangingPunct="1">
              <a:defRPr/>
            </a:pPr>
            <a:r>
              <a:rPr lang="en-US" sz="2400" dirty="0"/>
              <a:t>Do you listen carefully at morning report, identifying issues with QOC, QOL, safety, infection control, new diagnosis and treatments/equipment?</a:t>
            </a:r>
          </a:p>
          <a:p>
            <a:pPr eaLnBrk="1" hangingPunct="1">
              <a:defRPr/>
            </a:pPr>
            <a:r>
              <a:rPr lang="en-US" sz="2400" dirty="0"/>
              <a:t>Following a training session, do you give the staff evaluation forms including his/her input for further training ideas or needs?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a:extLst>
              <a:ext uri="{FF2B5EF4-FFF2-40B4-BE49-F238E27FC236}">
                <a16:creationId xmlns:a16="http://schemas.microsoft.com/office/drawing/2014/main" id="{DEC49842-7D76-1484-347B-02139723C8A2}"/>
              </a:ext>
            </a:extLst>
          </p:cNvPr>
          <p:cNvSpPr>
            <a:spLocks noGrp="1" noRot="1" noChangeArrowheads="1"/>
          </p:cNvSpPr>
          <p:nvPr>
            <p:ph type="title"/>
          </p:nvPr>
        </p:nvSpPr>
        <p:spPr/>
        <p:txBody>
          <a:bodyPr/>
          <a:lstStyle/>
          <a:p>
            <a:pPr algn="ctr" eaLnBrk="1" hangingPunct="1">
              <a:defRPr/>
            </a:pPr>
            <a:r>
              <a:rPr lang="en-US" sz="4000" dirty="0"/>
              <a:t>Assessing Learning Needs</a:t>
            </a:r>
          </a:p>
        </p:txBody>
      </p:sp>
      <p:sp>
        <p:nvSpPr>
          <p:cNvPr id="128003" name="Rectangle 3">
            <a:extLst>
              <a:ext uri="{FF2B5EF4-FFF2-40B4-BE49-F238E27FC236}">
                <a16:creationId xmlns:a16="http://schemas.microsoft.com/office/drawing/2014/main" id="{059783DC-8813-5B1F-C8A8-464C23E8622D}"/>
              </a:ext>
            </a:extLst>
          </p:cNvPr>
          <p:cNvSpPr>
            <a:spLocks noGrp="1" noRot="1" noChangeArrowheads="1"/>
          </p:cNvSpPr>
          <p:nvPr>
            <p:ph type="body" idx="1"/>
          </p:nvPr>
        </p:nvSpPr>
        <p:spPr>
          <a:xfrm>
            <a:off x="835025" y="1752600"/>
            <a:ext cx="8007350" cy="4267200"/>
          </a:xfrm>
        </p:spPr>
        <p:txBody>
          <a:bodyPr/>
          <a:lstStyle/>
          <a:p>
            <a:pPr eaLnBrk="1" hangingPunct="1">
              <a:defRPr/>
            </a:pPr>
            <a:r>
              <a:rPr lang="en-US" sz="2400" dirty="0"/>
              <a:t>Do you network with the DNS and other department heads regarding training needs from their perspective?</a:t>
            </a:r>
          </a:p>
          <a:p>
            <a:pPr eaLnBrk="1" hangingPunct="1">
              <a:defRPr/>
            </a:pPr>
            <a:r>
              <a:rPr lang="en-US" sz="2400" dirty="0"/>
              <a:t>Do you review the POC after survey to assure you are providing the required training?</a:t>
            </a:r>
          </a:p>
          <a:p>
            <a:pPr eaLnBrk="1" hangingPunct="1">
              <a:defRPr/>
            </a:pPr>
            <a:r>
              <a:rPr lang="en-US" sz="2400" dirty="0"/>
              <a:t>Do you review QM/QIs to identify potential deficits in staff proficiency?</a:t>
            </a:r>
          </a:p>
          <a:p>
            <a:pPr eaLnBrk="1" hangingPunct="1">
              <a:defRPr/>
            </a:pPr>
            <a:r>
              <a:rPr lang="en-US" sz="2400" dirty="0"/>
              <a:t>Do you identify unique resident care issues including the introduction of new equipment and the subsequent training needs of staff (over all three shifts)?</a:t>
            </a:r>
          </a:p>
          <a:p>
            <a:pPr eaLnBrk="1" hangingPunct="1">
              <a:defRPr/>
            </a:pPr>
            <a:r>
              <a:rPr lang="en-US" sz="2400" dirty="0"/>
              <a:t>Do you work with outside vendors for support and education that they may be able to provide?</a:t>
            </a:r>
          </a:p>
          <a:p>
            <a:pPr eaLnBrk="1" hangingPunct="1">
              <a:defRPr/>
            </a:pP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0907522-64F9-9616-E0DD-1ED7FA7C2EFE}"/>
              </a:ext>
            </a:extLst>
          </p:cNvPr>
          <p:cNvSpPr>
            <a:spLocks noGrp="1" noRot="1" noChangeArrowheads="1"/>
          </p:cNvSpPr>
          <p:nvPr>
            <p:ph type="title"/>
          </p:nvPr>
        </p:nvSpPr>
        <p:spPr/>
        <p:txBody>
          <a:bodyPr/>
          <a:lstStyle/>
          <a:p>
            <a:pPr algn="ctr" eaLnBrk="1" hangingPunct="1">
              <a:defRPr/>
            </a:pPr>
            <a:r>
              <a:rPr lang="en-US" sz="4000" dirty="0"/>
              <a:t>Assessing Learning Needs</a:t>
            </a:r>
          </a:p>
        </p:txBody>
      </p:sp>
      <p:sp>
        <p:nvSpPr>
          <p:cNvPr id="134147" name="Rectangle 3">
            <a:extLst>
              <a:ext uri="{FF2B5EF4-FFF2-40B4-BE49-F238E27FC236}">
                <a16:creationId xmlns:a16="http://schemas.microsoft.com/office/drawing/2014/main" id="{708CFCCD-A109-6BEE-ABCF-7F60A6A76325}"/>
              </a:ext>
            </a:extLst>
          </p:cNvPr>
          <p:cNvSpPr>
            <a:spLocks noGrp="1" noRot="1" noChangeArrowheads="1"/>
          </p:cNvSpPr>
          <p:nvPr>
            <p:ph type="body" idx="1"/>
          </p:nvPr>
        </p:nvSpPr>
        <p:spPr/>
        <p:txBody>
          <a:bodyPr/>
          <a:lstStyle/>
          <a:p>
            <a:pPr eaLnBrk="1" hangingPunct="1">
              <a:lnSpc>
                <a:spcPct val="90000"/>
              </a:lnSpc>
              <a:defRPr/>
            </a:pPr>
            <a:r>
              <a:rPr lang="en-US" sz="2400" dirty="0"/>
              <a:t>Two commonly used formal strategies for assessing learning needs:</a:t>
            </a:r>
          </a:p>
          <a:p>
            <a:pPr lvl="1" eaLnBrk="1" hangingPunct="1">
              <a:lnSpc>
                <a:spcPct val="90000"/>
              </a:lnSpc>
              <a:defRPr/>
            </a:pPr>
            <a:r>
              <a:rPr lang="en-US" sz="2400" dirty="0"/>
              <a:t>Focus groups</a:t>
            </a:r>
          </a:p>
          <a:p>
            <a:pPr lvl="2" eaLnBrk="1" hangingPunct="1">
              <a:lnSpc>
                <a:spcPct val="90000"/>
              </a:lnSpc>
              <a:defRPr/>
            </a:pPr>
            <a:r>
              <a:rPr lang="en-US" dirty="0"/>
              <a:t>A form of qualitative research in which a group of people are asked about their attitude towards a product, service, concept, advertisement, idea, or packaging. Questions are asked in an interactive group setting where participants are free to talk with other group members. </a:t>
            </a:r>
          </a:p>
          <a:p>
            <a:pPr lvl="1" eaLnBrk="1" hangingPunct="1">
              <a:lnSpc>
                <a:spcPct val="90000"/>
              </a:lnSpc>
              <a:defRPr/>
            </a:pPr>
            <a:r>
              <a:rPr lang="en-US" sz="2400" dirty="0"/>
              <a:t>Self-administered surveys or questionnaires</a:t>
            </a:r>
          </a:p>
          <a:p>
            <a:pPr lvl="1" eaLnBrk="1" hangingPunct="1">
              <a:lnSpc>
                <a:spcPct val="90000"/>
              </a:lnSpc>
              <a:buFont typeface="Wingdings" pitchFamily="2" charset="2"/>
              <a:buNone/>
              <a:defRPr/>
            </a:pP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2610B1-59B1-3615-17DE-B8556272E0CF}"/>
              </a:ext>
            </a:extLst>
          </p:cNvPr>
          <p:cNvSpPr>
            <a:spLocks noGrp="1"/>
          </p:cNvSpPr>
          <p:nvPr>
            <p:ph type="title"/>
          </p:nvPr>
        </p:nvSpPr>
        <p:spPr>
          <a:xfrm>
            <a:off x="457200" y="787400"/>
            <a:ext cx="8385175" cy="441325"/>
          </a:xfrm>
        </p:spPr>
        <p:txBody>
          <a:bodyPr>
            <a:normAutofit fontScale="90000"/>
          </a:bodyPr>
          <a:lstStyle/>
          <a:p>
            <a:pPr algn="ctr">
              <a:defRPr/>
            </a:pPr>
            <a:r>
              <a:rPr lang="en-US" dirty="0">
                <a:solidFill>
                  <a:schemeClr val="tx2">
                    <a:lumMod val="75000"/>
                  </a:schemeClr>
                </a:solidFill>
              </a:rPr>
              <a:t>Workplace</a:t>
            </a:r>
            <a:r>
              <a:rPr lang="en-US" sz="3150" dirty="0">
                <a:solidFill>
                  <a:schemeClr val="tx2">
                    <a:lumMod val="75000"/>
                  </a:schemeClr>
                </a:solidFill>
              </a:rPr>
              <a:t> </a:t>
            </a:r>
            <a:r>
              <a:rPr lang="en-US" dirty="0">
                <a:solidFill>
                  <a:schemeClr val="tx2">
                    <a:lumMod val="75000"/>
                  </a:schemeClr>
                </a:solidFill>
              </a:rPr>
              <a:t>Diversity</a:t>
            </a:r>
          </a:p>
        </p:txBody>
      </p:sp>
      <p:sp>
        <p:nvSpPr>
          <p:cNvPr id="3" name="Content Placeholder 2">
            <a:extLst>
              <a:ext uri="{FF2B5EF4-FFF2-40B4-BE49-F238E27FC236}">
                <a16:creationId xmlns:a16="http://schemas.microsoft.com/office/drawing/2014/main" id="{374EAC9B-AE85-0C66-45B8-F4AAEB080B10}"/>
              </a:ext>
            </a:extLst>
          </p:cNvPr>
          <p:cNvSpPr>
            <a:spLocks noGrp="1"/>
          </p:cNvSpPr>
          <p:nvPr>
            <p:ph idx="1"/>
          </p:nvPr>
        </p:nvSpPr>
        <p:spPr>
          <a:xfrm>
            <a:off x="954088" y="1752600"/>
            <a:ext cx="7391400" cy="5384800"/>
          </a:xfrm>
        </p:spPr>
        <p:txBody>
          <a:bodyPr>
            <a:normAutofit/>
          </a:bodyPr>
          <a:lstStyle/>
          <a:p>
            <a:pPr marL="0" indent="0">
              <a:buFont typeface="Wingdings" pitchFamily="2" charset="2"/>
              <a:buNone/>
              <a:defRPr/>
            </a:pPr>
            <a:r>
              <a:rPr lang="en-US" sz="2400" dirty="0"/>
              <a:t>Workplace diversity refers to differences between people in an organization, it may include:</a:t>
            </a:r>
          </a:p>
          <a:p>
            <a:pPr marL="257175" lvl="1" indent="-257175">
              <a:defRPr/>
            </a:pPr>
            <a:r>
              <a:rPr lang="en-US" sz="2400" dirty="0"/>
              <a:t>Age/Gender</a:t>
            </a:r>
          </a:p>
          <a:p>
            <a:pPr marL="257175" lvl="1" indent="-257175">
              <a:defRPr/>
            </a:pPr>
            <a:r>
              <a:rPr lang="en-US" sz="2400" dirty="0"/>
              <a:t>Personality/Temperament</a:t>
            </a:r>
          </a:p>
          <a:p>
            <a:pPr marL="257175" lvl="1" indent="-257175">
              <a:defRPr/>
            </a:pPr>
            <a:r>
              <a:rPr lang="en-US" sz="2400" dirty="0"/>
              <a:t>Education/Skills/Abilities/Barriers</a:t>
            </a:r>
          </a:p>
          <a:p>
            <a:pPr marL="257175" lvl="1" indent="-257175">
              <a:defRPr/>
            </a:pPr>
            <a:r>
              <a:rPr lang="en-US" sz="2400" dirty="0"/>
              <a:t>Race</a:t>
            </a:r>
          </a:p>
          <a:p>
            <a:pPr marL="257175" lvl="1" indent="-257175">
              <a:defRPr/>
            </a:pPr>
            <a:r>
              <a:rPr lang="en-US" sz="2400" dirty="0"/>
              <a:t>Religion</a:t>
            </a:r>
          </a:p>
          <a:p>
            <a:pPr marL="257175" lvl="1" indent="-257175">
              <a:defRPr/>
            </a:pPr>
            <a:r>
              <a:rPr lang="en-US" sz="2400" dirty="0"/>
              <a:t>Experience</a:t>
            </a:r>
          </a:p>
          <a:p>
            <a:pPr marL="257175" lvl="1" indent="-257175">
              <a:defRPr/>
            </a:pPr>
            <a:r>
              <a:rPr lang="en-US" sz="2400" dirty="0"/>
              <a:t>Ethnic Groups</a:t>
            </a:r>
          </a:p>
          <a:p>
            <a:pPr marL="257175" lvl="1" indent="-257175">
              <a:defRPr/>
            </a:pPr>
            <a:r>
              <a:rPr lang="en-US" sz="2400" dirty="0"/>
              <a:t>Cultures</a:t>
            </a:r>
          </a:p>
        </p:txBody>
      </p:sp>
      <p:sp>
        <p:nvSpPr>
          <p:cNvPr id="101380" name="Rectangle 4">
            <a:extLst>
              <a:ext uri="{FF2B5EF4-FFF2-40B4-BE49-F238E27FC236}">
                <a16:creationId xmlns:a16="http://schemas.microsoft.com/office/drawing/2014/main" id="{1FCDAF2F-93A3-F793-11E1-4FE43DF4D352}"/>
              </a:ext>
            </a:extLst>
          </p:cNvPr>
          <p:cNvSpPr>
            <a:spLocks noChangeArrowheads="1"/>
          </p:cNvSpPr>
          <p:nvPr/>
        </p:nvSpPr>
        <p:spPr bwMode="auto">
          <a:xfrm>
            <a:off x="8458200" y="5702300"/>
            <a:ext cx="5445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itchFamily="2" charset="2"/>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Font typeface="Wingdings"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hlink"/>
              </a:buClr>
              <a:buFont typeface="Wingdings" pitchFamily="2" charset="2"/>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Font typeface="Wingdings"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FontTx/>
              <a:buNone/>
            </a:pPr>
            <a:r>
              <a:rPr lang="en-US" altLang="en-US" sz="900">
                <a:solidFill>
                  <a:schemeClr val="bg1"/>
                </a:solidFill>
              </a:rPr>
              <a:t>Slide 21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EF2E9-9FAF-4F4B-C4C7-0D94875E7726}"/>
              </a:ext>
            </a:extLst>
          </p:cNvPr>
          <p:cNvSpPr>
            <a:spLocks noGrp="1"/>
          </p:cNvSpPr>
          <p:nvPr>
            <p:ph type="title"/>
          </p:nvPr>
        </p:nvSpPr>
        <p:spPr>
          <a:xfrm>
            <a:off x="258763" y="635000"/>
            <a:ext cx="8626475" cy="711200"/>
          </a:xfrm>
        </p:spPr>
        <p:txBody>
          <a:bodyPr>
            <a:normAutofit/>
          </a:bodyPr>
          <a:lstStyle/>
          <a:p>
            <a:pPr algn="ctr">
              <a:defRPr/>
            </a:pPr>
            <a:r>
              <a:rPr lang="en-US" sz="4000" dirty="0"/>
              <a:t>Generations in the Workplace</a:t>
            </a:r>
          </a:p>
        </p:txBody>
      </p:sp>
      <p:sp>
        <p:nvSpPr>
          <p:cNvPr id="3" name="Content Placeholder 2">
            <a:extLst>
              <a:ext uri="{FF2B5EF4-FFF2-40B4-BE49-F238E27FC236}">
                <a16:creationId xmlns:a16="http://schemas.microsoft.com/office/drawing/2014/main" id="{83FDE2EA-4AAB-1940-46D2-B9389A92A74B}"/>
              </a:ext>
            </a:extLst>
          </p:cNvPr>
          <p:cNvSpPr>
            <a:spLocks noGrp="1"/>
          </p:cNvSpPr>
          <p:nvPr>
            <p:ph idx="1"/>
          </p:nvPr>
        </p:nvSpPr>
        <p:spPr>
          <a:xfrm>
            <a:off x="825500" y="1981200"/>
            <a:ext cx="7924800" cy="5080000"/>
          </a:xfrm>
        </p:spPr>
        <p:txBody>
          <a:bodyPr>
            <a:normAutofit/>
          </a:bodyPr>
          <a:lstStyle/>
          <a:p>
            <a:pPr marL="257175" lvl="1" indent="-257175">
              <a:defRPr/>
            </a:pPr>
            <a:r>
              <a:rPr lang="en-US" sz="2400" dirty="0"/>
              <a:t>A group of contemporaries: all the people who were born at approximately the same time, considered as a group.</a:t>
            </a:r>
          </a:p>
          <a:p>
            <a:pPr marL="257175" lvl="1" indent="-257175">
              <a:defRPr/>
            </a:pPr>
            <a:r>
              <a:rPr lang="en-US" sz="2400" dirty="0"/>
              <a:t>Each generation has their own attitudes, behaviors, motivators, expectations and habits.</a:t>
            </a:r>
          </a:p>
          <a:p>
            <a:pPr marL="257175" lvl="1" indent="-257175">
              <a:defRPr/>
            </a:pPr>
            <a:r>
              <a:rPr lang="en-US" sz="2400" dirty="0"/>
              <a:t>Generational differences can affect recruitment, team building, dealing with change, motivation, managing, productivity, communication, turnover and engagement.</a:t>
            </a:r>
          </a:p>
        </p:txBody>
      </p:sp>
      <p:sp>
        <p:nvSpPr>
          <p:cNvPr id="103428" name="Rectangle 4">
            <a:extLst>
              <a:ext uri="{FF2B5EF4-FFF2-40B4-BE49-F238E27FC236}">
                <a16:creationId xmlns:a16="http://schemas.microsoft.com/office/drawing/2014/main" id="{21FC666C-1860-4799-7DB1-6788AE101799}"/>
              </a:ext>
            </a:extLst>
          </p:cNvPr>
          <p:cNvSpPr>
            <a:spLocks noChangeArrowheads="1"/>
          </p:cNvSpPr>
          <p:nvPr/>
        </p:nvSpPr>
        <p:spPr bwMode="auto">
          <a:xfrm>
            <a:off x="8458200" y="5702300"/>
            <a:ext cx="5445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itchFamily="2" charset="2"/>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Font typeface="Wingdings"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hlink"/>
              </a:buClr>
              <a:buFont typeface="Wingdings" pitchFamily="2" charset="2"/>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Font typeface="Wingdings"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FontTx/>
              <a:buNone/>
            </a:pPr>
            <a:r>
              <a:rPr lang="en-US" altLang="en-US" sz="900">
                <a:solidFill>
                  <a:schemeClr val="bg1"/>
                </a:solidFill>
              </a:rPr>
              <a:t>Slide 24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8D979-BCBF-F7B7-3D09-EC17C50124DD}"/>
              </a:ext>
            </a:extLst>
          </p:cNvPr>
          <p:cNvSpPr>
            <a:spLocks noGrp="1"/>
          </p:cNvSpPr>
          <p:nvPr>
            <p:ph type="title"/>
          </p:nvPr>
        </p:nvSpPr>
        <p:spPr>
          <a:xfrm>
            <a:off x="1066800" y="762000"/>
            <a:ext cx="6448425" cy="533400"/>
          </a:xfrm>
        </p:spPr>
        <p:txBody>
          <a:bodyPr>
            <a:noAutofit/>
          </a:bodyPr>
          <a:lstStyle/>
          <a:p>
            <a:pPr algn="ctr">
              <a:defRPr/>
            </a:pPr>
            <a:r>
              <a:rPr lang="en-US" sz="4000" dirty="0"/>
              <a:t>Generations</a:t>
            </a:r>
          </a:p>
        </p:txBody>
      </p:sp>
      <p:sp>
        <p:nvSpPr>
          <p:cNvPr id="3" name="Content Placeholder 2">
            <a:extLst>
              <a:ext uri="{FF2B5EF4-FFF2-40B4-BE49-F238E27FC236}">
                <a16:creationId xmlns:a16="http://schemas.microsoft.com/office/drawing/2014/main" id="{B7723275-57A7-C729-B151-6117844091F6}"/>
              </a:ext>
            </a:extLst>
          </p:cNvPr>
          <p:cNvSpPr>
            <a:spLocks noGrp="1"/>
          </p:cNvSpPr>
          <p:nvPr>
            <p:ph idx="1"/>
          </p:nvPr>
        </p:nvSpPr>
        <p:spPr>
          <a:xfrm>
            <a:off x="774700" y="1892300"/>
            <a:ext cx="7696200" cy="4953000"/>
          </a:xfrm>
        </p:spPr>
        <p:txBody>
          <a:bodyPr>
            <a:normAutofit/>
          </a:bodyPr>
          <a:lstStyle/>
          <a:p>
            <a:pPr marL="0" indent="0">
              <a:buClr>
                <a:schemeClr val="accent2"/>
              </a:buClr>
              <a:buFont typeface="Wingdings" pitchFamily="2" charset="2"/>
              <a:buNone/>
              <a:defRPr/>
            </a:pPr>
            <a:r>
              <a:rPr lang="en-US" sz="2400" dirty="0"/>
              <a:t>Currently there are 5 different generations in the active work force.  </a:t>
            </a:r>
          </a:p>
          <a:p>
            <a:pPr lvl="1">
              <a:defRPr/>
            </a:pPr>
            <a:r>
              <a:rPr lang="en-US" sz="2400" dirty="0"/>
              <a:t>Traditionalist: 78+ (born before 1946)</a:t>
            </a:r>
          </a:p>
          <a:p>
            <a:pPr lvl="1">
              <a:defRPr/>
            </a:pPr>
            <a:r>
              <a:rPr lang="en-US" sz="2400" dirty="0"/>
              <a:t>Baby Boomers: 59-77 (born 1946-1964)</a:t>
            </a:r>
          </a:p>
          <a:p>
            <a:pPr lvl="1">
              <a:defRPr/>
            </a:pPr>
            <a:r>
              <a:rPr lang="en-US" sz="2400" dirty="0"/>
              <a:t>Generation X: 42-58 (born 1965-1980)</a:t>
            </a:r>
          </a:p>
          <a:p>
            <a:pPr lvl="1">
              <a:defRPr/>
            </a:pPr>
            <a:r>
              <a:rPr lang="en-US" sz="2400" dirty="0"/>
              <a:t>Generation Y: Millennials 27-42 (born 1981-1996)</a:t>
            </a:r>
          </a:p>
          <a:p>
            <a:pPr lvl="1">
              <a:defRPr/>
            </a:pPr>
            <a:r>
              <a:rPr lang="en-US" sz="2400" dirty="0"/>
              <a:t>Generation Z: Gens Z younger than 26 (born 1997–and after)</a:t>
            </a:r>
          </a:p>
          <a:p>
            <a:pPr lvl="1">
              <a:defRPr/>
            </a:pPr>
            <a:r>
              <a:rPr lang="en-US" sz="2400" dirty="0"/>
              <a:t>Generation Alpha – Under 12 Born in or after 2011</a:t>
            </a:r>
          </a:p>
        </p:txBody>
      </p:sp>
      <p:sp>
        <p:nvSpPr>
          <p:cNvPr id="105476" name="Rectangle 4">
            <a:extLst>
              <a:ext uri="{FF2B5EF4-FFF2-40B4-BE49-F238E27FC236}">
                <a16:creationId xmlns:a16="http://schemas.microsoft.com/office/drawing/2014/main" id="{42221B7A-FD6C-5B6F-6795-92D2F261DCA7}"/>
              </a:ext>
            </a:extLst>
          </p:cNvPr>
          <p:cNvSpPr>
            <a:spLocks noChangeArrowheads="1"/>
          </p:cNvSpPr>
          <p:nvPr/>
        </p:nvSpPr>
        <p:spPr bwMode="auto">
          <a:xfrm>
            <a:off x="8458200" y="5702300"/>
            <a:ext cx="5445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itchFamily="2" charset="2"/>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Font typeface="Wingdings"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hlink"/>
              </a:buClr>
              <a:buFont typeface="Wingdings" pitchFamily="2" charset="2"/>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Font typeface="Wingdings"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FontTx/>
              <a:buNone/>
            </a:pPr>
            <a:r>
              <a:rPr lang="en-US" altLang="en-US" sz="900">
                <a:solidFill>
                  <a:schemeClr val="bg1"/>
                </a:solidFill>
              </a:rPr>
              <a:t>Slide 25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60158-119F-82B3-8F1B-B31332E57395}"/>
              </a:ext>
            </a:extLst>
          </p:cNvPr>
          <p:cNvSpPr>
            <a:spLocks noGrp="1"/>
          </p:cNvSpPr>
          <p:nvPr>
            <p:ph type="title"/>
          </p:nvPr>
        </p:nvSpPr>
        <p:spPr>
          <a:xfrm>
            <a:off x="1347788" y="533400"/>
            <a:ext cx="6446837" cy="685800"/>
          </a:xfrm>
        </p:spPr>
        <p:txBody>
          <a:bodyPr>
            <a:noAutofit/>
          </a:bodyPr>
          <a:lstStyle/>
          <a:p>
            <a:pPr algn="ctr">
              <a:defRPr/>
            </a:pPr>
            <a:r>
              <a:rPr lang="en-US" sz="4000" dirty="0"/>
              <a:t>Generations</a:t>
            </a:r>
          </a:p>
        </p:txBody>
      </p:sp>
      <p:sp>
        <p:nvSpPr>
          <p:cNvPr id="3" name="Content Placeholder 2">
            <a:extLst>
              <a:ext uri="{FF2B5EF4-FFF2-40B4-BE49-F238E27FC236}">
                <a16:creationId xmlns:a16="http://schemas.microsoft.com/office/drawing/2014/main" id="{7E69B807-B8A7-F9B9-4BC6-0D0F0D8FB30C}"/>
              </a:ext>
            </a:extLst>
          </p:cNvPr>
          <p:cNvSpPr>
            <a:spLocks noGrp="1"/>
          </p:cNvSpPr>
          <p:nvPr>
            <p:ph idx="1"/>
          </p:nvPr>
        </p:nvSpPr>
        <p:spPr>
          <a:xfrm>
            <a:off x="685800" y="1676400"/>
            <a:ext cx="8164513" cy="5029200"/>
          </a:xfrm>
        </p:spPr>
        <p:txBody>
          <a:bodyPr>
            <a:noAutofit/>
          </a:bodyPr>
          <a:lstStyle/>
          <a:p>
            <a:pPr marL="0" lvl="1" indent="0">
              <a:buFont typeface="Wingdings" pitchFamily="2" charset="2"/>
              <a:buNone/>
              <a:defRPr/>
            </a:pPr>
            <a:r>
              <a:rPr lang="en-US" sz="2200" dirty="0"/>
              <a:t>As educators we must approach the way we train in different ways to satisfy the unique perspectives, attitudes, and values of each generation.</a:t>
            </a:r>
            <a:endParaRPr lang="en-US" sz="2200" b="1" dirty="0"/>
          </a:p>
          <a:p>
            <a:pPr>
              <a:buClr>
                <a:schemeClr val="accent2"/>
              </a:buClr>
              <a:defRPr/>
            </a:pPr>
            <a:r>
              <a:rPr lang="en-US" sz="2200" dirty="0"/>
              <a:t>Expand your communication styles.</a:t>
            </a:r>
          </a:p>
          <a:p>
            <a:pPr>
              <a:buClr>
                <a:schemeClr val="accent2"/>
              </a:buClr>
              <a:defRPr/>
            </a:pPr>
            <a:r>
              <a:rPr lang="en-US" sz="2200" dirty="0"/>
              <a:t>Traditionalist &amp; Baby Boomers need verbal communication.</a:t>
            </a:r>
          </a:p>
          <a:p>
            <a:pPr>
              <a:buClr>
                <a:schemeClr val="accent2"/>
              </a:buClr>
              <a:defRPr/>
            </a:pPr>
            <a:r>
              <a:rPr lang="en-US" sz="2200" dirty="0"/>
              <a:t>Gen X &amp; Y respond to email or texting.</a:t>
            </a:r>
          </a:p>
          <a:p>
            <a:pPr>
              <a:buClr>
                <a:schemeClr val="accent2"/>
              </a:buClr>
              <a:defRPr/>
            </a:pPr>
            <a:r>
              <a:rPr lang="en-US" sz="2200" dirty="0"/>
              <a:t>Provide opportunities to educate about different generations’ needs/motivators.</a:t>
            </a:r>
          </a:p>
          <a:p>
            <a:pPr>
              <a:buClr>
                <a:schemeClr val="accent2"/>
              </a:buClr>
              <a:defRPr/>
            </a:pPr>
            <a:r>
              <a:rPr lang="en-US" sz="2200" dirty="0"/>
              <a:t>Incorporate individuals from different generations to provide ideas on how to help educate staff and facilitate change.</a:t>
            </a:r>
          </a:p>
          <a:p>
            <a:pPr>
              <a:buClr>
                <a:schemeClr val="accent2"/>
              </a:buClr>
              <a:defRPr/>
            </a:pPr>
            <a:r>
              <a:rPr lang="en-US" sz="2200" dirty="0"/>
              <a:t>The more structure in a mentoring program to create and transfer knowledge the better.</a:t>
            </a:r>
          </a:p>
        </p:txBody>
      </p:sp>
      <p:sp>
        <p:nvSpPr>
          <p:cNvPr id="107524" name="Rectangle 4">
            <a:extLst>
              <a:ext uri="{FF2B5EF4-FFF2-40B4-BE49-F238E27FC236}">
                <a16:creationId xmlns:a16="http://schemas.microsoft.com/office/drawing/2014/main" id="{D19EE4A5-4A4F-BC12-D629-846222F5E250}"/>
              </a:ext>
            </a:extLst>
          </p:cNvPr>
          <p:cNvSpPr>
            <a:spLocks noChangeArrowheads="1"/>
          </p:cNvSpPr>
          <p:nvPr/>
        </p:nvSpPr>
        <p:spPr bwMode="auto">
          <a:xfrm>
            <a:off x="8458200" y="5702300"/>
            <a:ext cx="5445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itchFamily="2" charset="2"/>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Font typeface="Wingdings"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hlink"/>
              </a:buClr>
              <a:buFont typeface="Wingdings" pitchFamily="2" charset="2"/>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Font typeface="Wingdings"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FontTx/>
              <a:buNone/>
            </a:pPr>
            <a:r>
              <a:rPr lang="en-US" altLang="en-US" sz="900">
                <a:solidFill>
                  <a:schemeClr val="bg1"/>
                </a:solidFill>
              </a:rPr>
              <a:t>Slide 31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D24A5-171D-4C59-C894-70F968185CF2}"/>
              </a:ext>
            </a:extLst>
          </p:cNvPr>
          <p:cNvSpPr>
            <a:spLocks noGrp="1"/>
          </p:cNvSpPr>
          <p:nvPr>
            <p:ph type="title"/>
          </p:nvPr>
        </p:nvSpPr>
        <p:spPr>
          <a:xfrm>
            <a:off x="-127000" y="161925"/>
            <a:ext cx="9396413" cy="1447800"/>
          </a:xfrm>
        </p:spPr>
        <p:txBody>
          <a:bodyPr>
            <a:noAutofit/>
          </a:bodyPr>
          <a:lstStyle/>
          <a:p>
            <a:pPr algn="ctr">
              <a:defRPr/>
            </a:pPr>
            <a:r>
              <a:rPr lang="en-US" sz="4000" dirty="0"/>
              <a:t>Tips for Fostering </a:t>
            </a:r>
            <a:br>
              <a:rPr lang="en-US" sz="4000" dirty="0"/>
            </a:br>
            <a:r>
              <a:rPr lang="en-US" sz="4000" dirty="0"/>
              <a:t>Engagement among Generations</a:t>
            </a:r>
          </a:p>
        </p:txBody>
      </p:sp>
      <p:sp>
        <p:nvSpPr>
          <p:cNvPr id="3" name="Content Placeholder 2">
            <a:extLst>
              <a:ext uri="{FF2B5EF4-FFF2-40B4-BE49-F238E27FC236}">
                <a16:creationId xmlns:a16="http://schemas.microsoft.com/office/drawing/2014/main" id="{55986D4A-9D58-F012-1756-BF74D72B9DFA}"/>
              </a:ext>
            </a:extLst>
          </p:cNvPr>
          <p:cNvSpPr>
            <a:spLocks noGrp="1"/>
          </p:cNvSpPr>
          <p:nvPr>
            <p:ph idx="1"/>
          </p:nvPr>
        </p:nvSpPr>
        <p:spPr>
          <a:xfrm>
            <a:off x="914400" y="1981200"/>
            <a:ext cx="7924800" cy="4460875"/>
          </a:xfrm>
        </p:spPr>
        <p:txBody>
          <a:bodyPr>
            <a:noAutofit/>
          </a:bodyPr>
          <a:lstStyle/>
          <a:p>
            <a:pPr marL="0" lvl="1" indent="0">
              <a:buFont typeface="Wingdings" pitchFamily="2" charset="2"/>
              <a:buNone/>
              <a:defRPr/>
            </a:pPr>
            <a:r>
              <a:rPr lang="en-US" sz="2400" dirty="0"/>
              <a:t>Goal: Create a respectful, open and inclusive environment where all employees can learn &amp; share without fear of being judged, fixed or changed.</a:t>
            </a:r>
          </a:p>
          <a:p>
            <a:pPr>
              <a:spcBef>
                <a:spcPts val="450"/>
              </a:spcBef>
              <a:buClr>
                <a:schemeClr val="accent2"/>
              </a:buClr>
              <a:defRPr/>
            </a:pPr>
            <a:r>
              <a:rPr lang="en-US" sz="2400" dirty="0"/>
              <a:t>Focus on how we are alike not how we are different.</a:t>
            </a:r>
          </a:p>
          <a:p>
            <a:pPr>
              <a:spcBef>
                <a:spcPts val="450"/>
              </a:spcBef>
              <a:buClr>
                <a:schemeClr val="accent2"/>
              </a:buClr>
              <a:defRPr/>
            </a:pPr>
            <a:r>
              <a:rPr lang="en-US" sz="2400" dirty="0"/>
              <a:t>What do we have in common?</a:t>
            </a:r>
          </a:p>
          <a:p>
            <a:pPr>
              <a:spcBef>
                <a:spcPts val="450"/>
              </a:spcBef>
              <a:buClr>
                <a:schemeClr val="accent2"/>
              </a:buClr>
              <a:defRPr/>
            </a:pPr>
            <a:r>
              <a:rPr lang="en-US" sz="2400" dirty="0"/>
              <a:t>What are the common goals?</a:t>
            </a:r>
          </a:p>
          <a:p>
            <a:pPr>
              <a:spcBef>
                <a:spcPts val="450"/>
              </a:spcBef>
              <a:buClr>
                <a:schemeClr val="accent2"/>
              </a:buClr>
              <a:defRPr/>
            </a:pPr>
            <a:r>
              <a:rPr lang="en-US" sz="2400" dirty="0"/>
              <a:t>Foster an attitude of openness/honesty.</a:t>
            </a:r>
          </a:p>
          <a:p>
            <a:pPr>
              <a:spcBef>
                <a:spcPts val="450"/>
              </a:spcBef>
              <a:buClr>
                <a:schemeClr val="accent2"/>
              </a:buClr>
              <a:defRPr/>
            </a:pPr>
            <a:r>
              <a:rPr lang="en-US" sz="2400" dirty="0"/>
              <a:t>Promote acceptance for more creative problem solving through open-mindedness to the ideas of others.</a:t>
            </a:r>
          </a:p>
          <a:p>
            <a:pPr>
              <a:spcBef>
                <a:spcPts val="450"/>
              </a:spcBef>
              <a:buClr>
                <a:schemeClr val="accent2"/>
              </a:buClr>
              <a:defRPr/>
            </a:pPr>
            <a:r>
              <a:rPr lang="en-US" sz="2400" dirty="0"/>
              <a:t>Celebrate your differences.</a:t>
            </a:r>
          </a:p>
        </p:txBody>
      </p:sp>
      <p:sp>
        <p:nvSpPr>
          <p:cNvPr id="109572" name="Rectangle 4">
            <a:extLst>
              <a:ext uri="{FF2B5EF4-FFF2-40B4-BE49-F238E27FC236}">
                <a16:creationId xmlns:a16="http://schemas.microsoft.com/office/drawing/2014/main" id="{E2EEDE76-CA12-AFDC-C075-EC70ACAB3482}"/>
              </a:ext>
            </a:extLst>
          </p:cNvPr>
          <p:cNvSpPr>
            <a:spLocks noChangeArrowheads="1"/>
          </p:cNvSpPr>
          <p:nvPr/>
        </p:nvSpPr>
        <p:spPr bwMode="auto">
          <a:xfrm>
            <a:off x="8458200" y="5702300"/>
            <a:ext cx="5445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itchFamily="2" charset="2"/>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Font typeface="Wingdings"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hlink"/>
              </a:buClr>
              <a:buFont typeface="Wingdings" pitchFamily="2" charset="2"/>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Font typeface="Wingdings"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spcBef>
                <a:spcPct val="0"/>
              </a:spcBef>
              <a:buClrTx/>
              <a:buFontTx/>
              <a:buNone/>
            </a:pPr>
            <a:r>
              <a:rPr lang="en-US" altLang="en-US" sz="900">
                <a:solidFill>
                  <a:schemeClr val="bg1"/>
                </a:solidFill>
              </a:rPr>
              <a:t>Slide 32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5833FA81-6246-55B2-140E-500BEE34C191}"/>
              </a:ext>
            </a:extLst>
          </p:cNvPr>
          <p:cNvSpPr>
            <a:spLocks noGrp="1" noRot="1" noChangeArrowheads="1"/>
          </p:cNvSpPr>
          <p:nvPr>
            <p:ph type="title"/>
          </p:nvPr>
        </p:nvSpPr>
        <p:spPr>
          <a:xfrm>
            <a:off x="379413" y="381000"/>
            <a:ext cx="8385175" cy="1431925"/>
          </a:xfrm>
        </p:spPr>
        <p:txBody>
          <a:bodyPr/>
          <a:lstStyle/>
          <a:p>
            <a:pPr algn="ctr" eaLnBrk="1" hangingPunct="1">
              <a:defRPr/>
            </a:pPr>
            <a:r>
              <a:rPr lang="en-US" sz="4000" dirty="0"/>
              <a:t>Planning Education</a:t>
            </a:r>
          </a:p>
        </p:txBody>
      </p:sp>
      <p:sp>
        <p:nvSpPr>
          <p:cNvPr id="30723" name="Rectangle 3">
            <a:extLst>
              <a:ext uri="{FF2B5EF4-FFF2-40B4-BE49-F238E27FC236}">
                <a16:creationId xmlns:a16="http://schemas.microsoft.com/office/drawing/2014/main" id="{EFD6AAE7-E1FF-826E-D65C-56A7F5732F04}"/>
              </a:ext>
            </a:extLst>
          </p:cNvPr>
          <p:cNvSpPr>
            <a:spLocks noGrp="1" noRot="1" noChangeArrowheads="1"/>
          </p:cNvSpPr>
          <p:nvPr>
            <p:ph type="body" idx="1"/>
          </p:nvPr>
        </p:nvSpPr>
        <p:spPr>
          <a:xfrm>
            <a:off x="990600" y="2057400"/>
            <a:ext cx="8007350" cy="4267200"/>
          </a:xfrm>
        </p:spPr>
        <p:txBody>
          <a:bodyPr/>
          <a:lstStyle/>
          <a:p>
            <a:pPr eaLnBrk="1" hangingPunct="1">
              <a:defRPr/>
            </a:pPr>
            <a:r>
              <a:rPr lang="en-US" sz="2400" dirty="0"/>
              <a:t>Why: Prioritize the learning needs</a:t>
            </a:r>
          </a:p>
          <a:p>
            <a:pPr eaLnBrk="1" hangingPunct="1">
              <a:defRPr/>
            </a:pPr>
            <a:r>
              <a:rPr lang="en-US" sz="2400" dirty="0"/>
              <a:t>What: Determine subject(s) to be taught</a:t>
            </a:r>
          </a:p>
          <a:p>
            <a:pPr eaLnBrk="1" hangingPunct="1">
              <a:defRPr/>
            </a:pPr>
            <a:r>
              <a:rPr lang="en-US" sz="2400" dirty="0"/>
              <a:t>Who: Define the target audience</a:t>
            </a:r>
          </a:p>
          <a:p>
            <a:pPr eaLnBrk="1" hangingPunct="1">
              <a:defRPr/>
            </a:pPr>
            <a:r>
              <a:rPr lang="en-US" sz="2400" dirty="0"/>
              <a:t>How: Determine the style for information delivery</a:t>
            </a:r>
          </a:p>
          <a:p>
            <a:pPr eaLnBrk="1" hangingPunct="1">
              <a:defRPr/>
            </a:pPr>
            <a:r>
              <a:rPr lang="en-US" sz="2400" dirty="0"/>
              <a:t>When and where: Plan logistics</a:t>
            </a:r>
          </a:p>
          <a:p>
            <a:pPr eaLnBrk="1" hangingPunct="1">
              <a:defRPr/>
            </a:pPr>
            <a:r>
              <a:rPr lang="en-US" sz="2400" dirty="0"/>
              <a:t>Measurement of success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83A456-BED3-D34B-A03C-6A15D192A0CB}"/>
              </a:ext>
            </a:extLst>
          </p:cNvPr>
          <p:cNvSpPr>
            <a:spLocks noGrp="1"/>
          </p:cNvSpPr>
          <p:nvPr>
            <p:ph type="title"/>
          </p:nvPr>
        </p:nvSpPr>
        <p:spPr/>
        <p:txBody>
          <a:bodyPr/>
          <a:lstStyle/>
          <a:p>
            <a:pPr>
              <a:defRPr/>
            </a:pPr>
            <a:r>
              <a:rPr lang="en-US" dirty="0"/>
              <a:t>Barriers for Adult Learners</a:t>
            </a:r>
          </a:p>
        </p:txBody>
      </p:sp>
      <p:sp>
        <p:nvSpPr>
          <p:cNvPr id="3" name="Content Placeholder 2">
            <a:extLst>
              <a:ext uri="{FF2B5EF4-FFF2-40B4-BE49-F238E27FC236}">
                <a16:creationId xmlns:a16="http://schemas.microsoft.com/office/drawing/2014/main" id="{16DF1381-7F2A-75B1-C1EB-AC52FA45B160}"/>
              </a:ext>
            </a:extLst>
          </p:cNvPr>
          <p:cNvSpPr>
            <a:spLocks noGrp="1"/>
          </p:cNvSpPr>
          <p:nvPr>
            <p:ph idx="1"/>
          </p:nvPr>
        </p:nvSpPr>
        <p:spPr/>
        <p:txBody>
          <a:bodyPr/>
          <a:lstStyle/>
          <a:p>
            <a:pPr eaLnBrk="1" hangingPunct="1">
              <a:defRPr/>
            </a:pPr>
            <a:r>
              <a:rPr lang="en-US" sz="2800" dirty="0"/>
              <a:t>Barriers </a:t>
            </a:r>
          </a:p>
          <a:p>
            <a:pPr lvl="1" eaLnBrk="1" hangingPunct="1">
              <a:defRPr/>
            </a:pPr>
            <a:r>
              <a:rPr lang="en-US" dirty="0"/>
              <a:t>Lack of time, money, confidence or interest</a:t>
            </a:r>
          </a:p>
          <a:p>
            <a:pPr lvl="1" eaLnBrk="1" hangingPunct="1">
              <a:defRPr/>
            </a:pPr>
            <a:r>
              <a:rPr lang="en-US" dirty="0"/>
              <a:t>Lack of knowledge regarding potential opportunities for learning</a:t>
            </a:r>
          </a:p>
          <a:p>
            <a:pPr lvl="1" eaLnBrk="1" hangingPunct="1">
              <a:defRPr/>
            </a:pPr>
            <a:r>
              <a:rPr lang="en-US" dirty="0"/>
              <a:t>Scheduling issues</a:t>
            </a:r>
          </a:p>
          <a:p>
            <a:pPr lvl="1" eaLnBrk="1" hangingPunct="1">
              <a:defRPr/>
            </a:pPr>
            <a:r>
              <a:rPr lang="en-US" dirty="0"/>
              <a:t>Childcare/family </a:t>
            </a:r>
            <a:r>
              <a:rPr lang="en-US" dirty="0" err="1"/>
              <a:t>responsibiliies</a:t>
            </a:r>
            <a:endParaRPr lang="en-US" dirty="0"/>
          </a:p>
          <a:p>
            <a:pPr lvl="1" eaLnBrk="1" hangingPunct="1">
              <a:defRPr/>
            </a:pPr>
            <a:r>
              <a:rPr lang="en-US" dirty="0"/>
              <a:t>Transportation</a:t>
            </a:r>
          </a:p>
          <a:p>
            <a:pPr>
              <a:defRPr/>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a:extLst>
              <a:ext uri="{FF2B5EF4-FFF2-40B4-BE49-F238E27FC236}">
                <a16:creationId xmlns:a16="http://schemas.microsoft.com/office/drawing/2014/main" id="{A1AC13A7-8B76-DFCA-CC1D-D435A5373DE4}"/>
              </a:ext>
            </a:extLst>
          </p:cNvPr>
          <p:cNvSpPr>
            <a:spLocks noGrp="1" noRot="1" noChangeArrowheads="1"/>
          </p:cNvSpPr>
          <p:nvPr>
            <p:ph type="title"/>
          </p:nvPr>
        </p:nvSpPr>
        <p:spPr/>
        <p:txBody>
          <a:bodyPr/>
          <a:lstStyle/>
          <a:p>
            <a:pPr algn="ctr" eaLnBrk="1" hangingPunct="1">
              <a:defRPr/>
            </a:pPr>
            <a:r>
              <a:rPr lang="en-US" sz="4000" dirty="0"/>
              <a:t>Ice Breakers </a:t>
            </a:r>
            <a:br>
              <a:rPr lang="en-US" sz="4000" dirty="0"/>
            </a:br>
            <a:r>
              <a:rPr lang="en-US" sz="4000" dirty="0"/>
              <a:t>Getting Acquainted</a:t>
            </a:r>
          </a:p>
        </p:txBody>
      </p:sp>
      <p:sp>
        <p:nvSpPr>
          <p:cNvPr id="140291" name="Rectangle 3">
            <a:extLst>
              <a:ext uri="{FF2B5EF4-FFF2-40B4-BE49-F238E27FC236}">
                <a16:creationId xmlns:a16="http://schemas.microsoft.com/office/drawing/2014/main" id="{F59F729B-AA5E-7820-1AA8-4E8B44B514BA}"/>
              </a:ext>
            </a:extLst>
          </p:cNvPr>
          <p:cNvSpPr>
            <a:spLocks noGrp="1" noRot="1" noChangeArrowheads="1"/>
          </p:cNvSpPr>
          <p:nvPr>
            <p:ph type="body" idx="1"/>
          </p:nvPr>
        </p:nvSpPr>
        <p:spPr>
          <a:xfrm>
            <a:off x="838200" y="1905000"/>
            <a:ext cx="7010400" cy="4572000"/>
          </a:xfrm>
        </p:spPr>
        <p:txBody>
          <a:bodyPr/>
          <a:lstStyle/>
          <a:p>
            <a:pPr eaLnBrk="1" hangingPunct="1">
              <a:defRPr/>
            </a:pPr>
            <a:r>
              <a:rPr lang="en-US" sz="2400" dirty="0"/>
              <a:t>Self-disclosure </a:t>
            </a:r>
          </a:p>
          <a:p>
            <a:pPr eaLnBrk="1" hangingPunct="1">
              <a:defRPr/>
            </a:pPr>
            <a:r>
              <a:rPr lang="en-US" sz="2400" dirty="0"/>
              <a:t>Pair-up and interview </a:t>
            </a:r>
          </a:p>
          <a:p>
            <a:pPr lvl="1" eaLnBrk="1" hangingPunct="1">
              <a:defRPr/>
            </a:pPr>
            <a:r>
              <a:rPr lang="en-US" sz="2400" dirty="0"/>
              <a:t>Teacher gives direction </a:t>
            </a:r>
          </a:p>
          <a:p>
            <a:pPr eaLnBrk="1" hangingPunct="1">
              <a:defRPr/>
            </a:pPr>
            <a:r>
              <a:rPr lang="en-US" sz="2400" dirty="0"/>
              <a:t>Group games</a:t>
            </a:r>
          </a:p>
          <a:p>
            <a:pPr lvl="1" eaLnBrk="1" hangingPunct="1">
              <a:defRPr/>
            </a:pPr>
            <a:r>
              <a:rPr lang="en-US" sz="2400" dirty="0"/>
              <a:t>Candy game</a:t>
            </a:r>
          </a:p>
          <a:p>
            <a:pPr lvl="1" eaLnBrk="1" hangingPunct="1">
              <a:defRPr/>
            </a:pPr>
            <a:r>
              <a:rPr lang="en-US" sz="2400" dirty="0"/>
              <a:t>A matter of Ethics riddle</a:t>
            </a:r>
          </a:p>
          <a:p>
            <a:pPr eaLnBrk="1" hangingPunct="1">
              <a:defRPr/>
            </a:pPr>
            <a:r>
              <a:rPr lang="en-US" sz="2400" dirty="0"/>
              <a:t>Search the Internet for endless creative ideas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2B3E1-717C-775C-1519-8DB53324C0F9}"/>
              </a:ext>
            </a:extLst>
          </p:cNvPr>
          <p:cNvSpPr>
            <a:spLocks noGrp="1"/>
          </p:cNvSpPr>
          <p:nvPr>
            <p:ph type="title"/>
          </p:nvPr>
        </p:nvSpPr>
        <p:spPr/>
        <p:txBody>
          <a:bodyPr/>
          <a:lstStyle/>
          <a:p>
            <a:pPr algn="ctr">
              <a:defRPr/>
            </a:pPr>
            <a:r>
              <a:rPr lang="en-US" dirty="0"/>
              <a:t>Addressing Education Barriers in LTC</a:t>
            </a:r>
          </a:p>
        </p:txBody>
      </p:sp>
      <p:sp>
        <p:nvSpPr>
          <p:cNvPr id="3" name="Content Placeholder 2">
            <a:extLst>
              <a:ext uri="{FF2B5EF4-FFF2-40B4-BE49-F238E27FC236}">
                <a16:creationId xmlns:a16="http://schemas.microsoft.com/office/drawing/2014/main" id="{7E6352DD-0987-4DD7-F72F-7A8A40107213}"/>
              </a:ext>
            </a:extLst>
          </p:cNvPr>
          <p:cNvSpPr>
            <a:spLocks noGrp="1"/>
          </p:cNvSpPr>
          <p:nvPr>
            <p:ph idx="1"/>
          </p:nvPr>
        </p:nvSpPr>
        <p:spPr>
          <a:xfrm>
            <a:off x="835025" y="1524000"/>
            <a:ext cx="8007350" cy="4267200"/>
          </a:xfrm>
        </p:spPr>
        <p:txBody>
          <a:bodyPr/>
          <a:lstStyle/>
          <a:p>
            <a:pPr>
              <a:defRPr/>
            </a:pPr>
            <a:r>
              <a:rPr lang="en-US" sz="2400" dirty="0"/>
              <a:t>What motivates adult learners? </a:t>
            </a:r>
          </a:p>
          <a:p>
            <a:pPr lvl="1">
              <a:defRPr/>
            </a:pPr>
            <a:r>
              <a:rPr lang="en-US" altLang="en-US" sz="2400" dirty="0"/>
              <a:t>A requirement for competence or licensing</a:t>
            </a:r>
          </a:p>
          <a:p>
            <a:pPr lvl="1">
              <a:defRPr/>
            </a:pPr>
            <a:r>
              <a:rPr lang="en-US" altLang="en-US" sz="2400" dirty="0"/>
              <a:t>An expected (or realized) promotion</a:t>
            </a:r>
          </a:p>
          <a:p>
            <a:pPr lvl="1">
              <a:defRPr/>
            </a:pPr>
            <a:r>
              <a:rPr lang="en-US" altLang="en-US" sz="2400" dirty="0"/>
              <a:t>Job enrichment</a:t>
            </a:r>
          </a:p>
          <a:p>
            <a:pPr lvl="1">
              <a:defRPr/>
            </a:pPr>
            <a:r>
              <a:rPr lang="en-US" altLang="en-US" sz="2400" dirty="0"/>
              <a:t>A need to maintain old skills or learn new ones </a:t>
            </a:r>
          </a:p>
          <a:p>
            <a:pPr lvl="1">
              <a:defRPr/>
            </a:pPr>
            <a:r>
              <a:rPr lang="en-US" altLang="en-US" sz="2400" dirty="0"/>
              <a:t>A need to adapt to job changes, or </a:t>
            </a:r>
          </a:p>
          <a:p>
            <a:pPr lvl="1">
              <a:defRPr/>
            </a:pPr>
            <a:r>
              <a:rPr lang="en-US" altLang="en-US" sz="2400" dirty="0"/>
              <a:t>The need to learn to comply with company directives/regulatory changes. </a:t>
            </a:r>
          </a:p>
          <a:p>
            <a:pPr marL="457200" lvl="1" indent="0">
              <a:buFont typeface="Wingdings" pitchFamily="2" charset="2"/>
              <a:buNone/>
              <a:defRPr/>
            </a:pPr>
            <a:r>
              <a:rPr lang="en-US" altLang="en-US" sz="2400" b="1" dirty="0"/>
              <a:t>The best way to motivate adult learners is simply</a:t>
            </a:r>
          </a:p>
          <a:p>
            <a:pPr marL="457200" lvl="1" indent="0">
              <a:buFont typeface="Wingdings" pitchFamily="2" charset="2"/>
              <a:buNone/>
              <a:defRPr/>
            </a:pPr>
            <a:r>
              <a:rPr lang="en-US" altLang="en-US" sz="2400" b="1" dirty="0"/>
              <a:t>to </a:t>
            </a:r>
            <a:r>
              <a:rPr lang="en-US" altLang="en-US" sz="2400" b="1" i="1" dirty="0"/>
              <a:t>enhance</a:t>
            </a:r>
            <a:r>
              <a:rPr lang="en-US" altLang="en-US" sz="2400" b="1" dirty="0"/>
              <a:t> their reasons for enrolling and </a:t>
            </a:r>
            <a:r>
              <a:rPr lang="en-US" altLang="en-US" sz="2400" b="1" i="1" dirty="0"/>
              <a:t>decrease </a:t>
            </a:r>
            <a:r>
              <a:rPr lang="en-US" altLang="en-US" sz="2400" b="1" dirty="0"/>
              <a:t>the barriers.</a:t>
            </a:r>
            <a:endParaRPr lang="en-US" altLang="en-US" sz="2400" dirty="0"/>
          </a:p>
          <a:p>
            <a:pPr>
              <a:defRPr/>
            </a:pP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A53AD-AC30-4C4C-3A57-F22DECA28D6F}"/>
              </a:ext>
            </a:extLst>
          </p:cNvPr>
          <p:cNvSpPr>
            <a:spLocks noGrp="1"/>
          </p:cNvSpPr>
          <p:nvPr>
            <p:ph type="title"/>
          </p:nvPr>
        </p:nvSpPr>
        <p:spPr/>
        <p:txBody>
          <a:bodyPr/>
          <a:lstStyle/>
          <a:p>
            <a:pPr algn="ctr">
              <a:defRPr/>
            </a:pPr>
            <a:r>
              <a:rPr lang="en-US" dirty="0"/>
              <a:t>Addressing Educational Barriers in LTC</a:t>
            </a:r>
          </a:p>
        </p:txBody>
      </p:sp>
      <p:sp>
        <p:nvSpPr>
          <p:cNvPr id="3" name="Content Placeholder 2">
            <a:extLst>
              <a:ext uri="{FF2B5EF4-FFF2-40B4-BE49-F238E27FC236}">
                <a16:creationId xmlns:a16="http://schemas.microsoft.com/office/drawing/2014/main" id="{EC4DDB90-2FD2-2B50-B863-CABCBB4E23F6}"/>
              </a:ext>
            </a:extLst>
          </p:cNvPr>
          <p:cNvSpPr>
            <a:spLocks noGrp="1"/>
          </p:cNvSpPr>
          <p:nvPr>
            <p:ph idx="1"/>
          </p:nvPr>
        </p:nvSpPr>
        <p:spPr>
          <a:xfrm>
            <a:off x="838200" y="1905000"/>
            <a:ext cx="7467600" cy="4267200"/>
          </a:xfrm>
        </p:spPr>
        <p:txBody>
          <a:bodyPr/>
          <a:lstStyle/>
          <a:p>
            <a:pPr>
              <a:defRPr/>
            </a:pPr>
            <a:r>
              <a:rPr lang="en-US" altLang="en-US" sz="2400" b="1" dirty="0"/>
              <a:t>The educator needs to set an appropriate level of concern.</a:t>
            </a:r>
            <a:r>
              <a:rPr lang="en-US" altLang="en-US" sz="2400" dirty="0"/>
              <a:t> </a:t>
            </a:r>
          </a:p>
          <a:p>
            <a:pPr lvl="1">
              <a:defRPr/>
            </a:pPr>
            <a:r>
              <a:rPr lang="en-US" altLang="en-US" sz="2400" dirty="0"/>
              <a:t>The level of tension must be adjusted to meet the level of importance of the objective. If the material has a high level of importance, a higher level of tension/stress should be established in the class. </a:t>
            </a:r>
          </a:p>
          <a:p>
            <a:pPr marL="457200" lvl="1" indent="0">
              <a:buFont typeface="Wingdings" pitchFamily="2" charset="2"/>
              <a:buNone/>
              <a:defRPr/>
            </a:pPr>
            <a:r>
              <a:rPr lang="en-US" altLang="en-US" sz="2400" b="1" dirty="0"/>
              <a:t>People learn best under low to moderate stress; if the stress is too high, it becomes a barrier to learning. </a:t>
            </a:r>
          </a:p>
          <a:p>
            <a:pPr marL="0" indent="0">
              <a:buFont typeface="Wingdings" pitchFamily="2" charset="2"/>
              <a:buNone/>
              <a:defRPr/>
            </a:pP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6608A-1969-31BC-731B-63A53D1B6780}"/>
              </a:ext>
            </a:extLst>
          </p:cNvPr>
          <p:cNvSpPr>
            <a:spLocks noGrp="1"/>
          </p:cNvSpPr>
          <p:nvPr>
            <p:ph type="title"/>
          </p:nvPr>
        </p:nvSpPr>
        <p:spPr/>
        <p:txBody>
          <a:bodyPr/>
          <a:lstStyle/>
          <a:p>
            <a:pPr algn="ctr">
              <a:defRPr/>
            </a:pPr>
            <a:r>
              <a:rPr lang="en-US" dirty="0"/>
              <a:t>Addressing Educational Barriers in LTC</a:t>
            </a:r>
          </a:p>
        </p:txBody>
      </p:sp>
      <p:sp>
        <p:nvSpPr>
          <p:cNvPr id="3" name="Content Placeholder 2">
            <a:extLst>
              <a:ext uri="{FF2B5EF4-FFF2-40B4-BE49-F238E27FC236}">
                <a16:creationId xmlns:a16="http://schemas.microsoft.com/office/drawing/2014/main" id="{7226D513-D630-D6CF-09D6-4CD2B5201CB4}"/>
              </a:ext>
            </a:extLst>
          </p:cNvPr>
          <p:cNvSpPr>
            <a:spLocks noGrp="1"/>
          </p:cNvSpPr>
          <p:nvPr>
            <p:ph idx="1"/>
          </p:nvPr>
        </p:nvSpPr>
        <p:spPr>
          <a:xfrm>
            <a:off x="838200" y="1905000"/>
            <a:ext cx="7543800" cy="4267200"/>
          </a:xfrm>
        </p:spPr>
        <p:txBody>
          <a:bodyPr/>
          <a:lstStyle/>
          <a:p>
            <a:pPr>
              <a:defRPr/>
            </a:pPr>
            <a:r>
              <a:rPr lang="en-US" altLang="en-US" sz="2400" b="1" dirty="0"/>
              <a:t>The educator needs to set an appropriate level of difficulty.</a:t>
            </a:r>
            <a:r>
              <a:rPr lang="en-US" altLang="en-US" sz="2400" dirty="0"/>
              <a:t> </a:t>
            </a:r>
          </a:p>
          <a:p>
            <a:pPr lvl="1">
              <a:defRPr/>
            </a:pPr>
            <a:r>
              <a:rPr lang="en-US" altLang="en-US" sz="2400" dirty="0"/>
              <a:t>The degree of difficulty should be set high enough to challenge participants but not so high that they become frustrated by information overload. </a:t>
            </a:r>
          </a:p>
          <a:p>
            <a:pPr lvl="1">
              <a:defRPr/>
            </a:pPr>
            <a:r>
              <a:rPr lang="en-US" altLang="en-US" sz="2400" dirty="0"/>
              <a:t>The instruction should predict and reward participation, culminating in success. </a:t>
            </a:r>
          </a:p>
          <a:p>
            <a:pPr>
              <a:defRPr/>
            </a:pP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16EE0E-8009-2C99-D379-89D807E7CF18}"/>
              </a:ext>
            </a:extLst>
          </p:cNvPr>
          <p:cNvSpPr>
            <a:spLocks noGrp="1"/>
          </p:cNvSpPr>
          <p:nvPr>
            <p:ph type="title"/>
          </p:nvPr>
        </p:nvSpPr>
        <p:spPr/>
        <p:txBody>
          <a:bodyPr/>
          <a:lstStyle/>
          <a:p>
            <a:pPr algn="ctr">
              <a:defRPr/>
            </a:pPr>
            <a:r>
              <a:rPr lang="en-US" dirty="0"/>
              <a:t>Addressing Barriers</a:t>
            </a:r>
          </a:p>
        </p:txBody>
      </p:sp>
      <p:sp>
        <p:nvSpPr>
          <p:cNvPr id="3" name="Content Placeholder 2">
            <a:extLst>
              <a:ext uri="{FF2B5EF4-FFF2-40B4-BE49-F238E27FC236}">
                <a16:creationId xmlns:a16="http://schemas.microsoft.com/office/drawing/2014/main" id="{8C90574F-CB75-4DF7-FB7A-9869F1ADC21E}"/>
              </a:ext>
            </a:extLst>
          </p:cNvPr>
          <p:cNvSpPr>
            <a:spLocks noGrp="1"/>
          </p:cNvSpPr>
          <p:nvPr>
            <p:ph idx="1"/>
          </p:nvPr>
        </p:nvSpPr>
        <p:spPr>
          <a:xfrm>
            <a:off x="838200" y="1905000"/>
            <a:ext cx="7620000" cy="4267200"/>
          </a:xfrm>
        </p:spPr>
        <p:txBody>
          <a:bodyPr/>
          <a:lstStyle/>
          <a:p>
            <a:pPr eaLnBrk="1" hangingPunct="1">
              <a:defRPr/>
            </a:pPr>
            <a:r>
              <a:rPr lang="en-US" sz="2400" dirty="0"/>
              <a:t>“Teaching should be such that what is offered is perceived as a valuable gift and not as a hard duty”. – Albert Einstein</a:t>
            </a:r>
          </a:p>
          <a:p>
            <a:pPr marL="0" indent="0" eaLnBrk="1" hangingPunct="1">
              <a:buFont typeface="Wingdings" pitchFamily="2" charset="2"/>
              <a:buNone/>
              <a:defRPr/>
            </a:pPr>
            <a:endParaRPr lang="en-US" sz="2400" dirty="0"/>
          </a:p>
          <a:p>
            <a:pPr eaLnBrk="1" hangingPunct="1">
              <a:defRPr/>
            </a:pPr>
            <a:r>
              <a:rPr lang="en-US" sz="2400" dirty="0"/>
              <a:t>Keep it resident-centered and make the attendees feel special.</a:t>
            </a:r>
          </a:p>
          <a:p>
            <a:pPr lvl="1" eaLnBrk="1" hangingPunct="1">
              <a:defRPr/>
            </a:pPr>
            <a:r>
              <a:rPr lang="en-US" sz="2400" dirty="0"/>
              <a:t>Make the approach sound fun</a:t>
            </a:r>
          </a:p>
          <a:p>
            <a:pPr lvl="1" eaLnBrk="1" hangingPunct="1">
              <a:defRPr/>
            </a:pPr>
            <a:r>
              <a:rPr lang="en-US" sz="2400" dirty="0"/>
              <a:t>Celebrate the success of education</a:t>
            </a:r>
          </a:p>
          <a:p>
            <a:pPr>
              <a:defRPr/>
            </a:pP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1C5B6-014E-EDC1-8858-1C6923A97AAF}"/>
              </a:ext>
            </a:extLst>
          </p:cNvPr>
          <p:cNvSpPr>
            <a:spLocks noGrp="1"/>
          </p:cNvSpPr>
          <p:nvPr>
            <p:ph type="title"/>
          </p:nvPr>
        </p:nvSpPr>
        <p:spPr/>
        <p:txBody>
          <a:bodyPr/>
          <a:lstStyle/>
          <a:p>
            <a:pPr algn="ctr">
              <a:defRPr/>
            </a:pPr>
            <a:r>
              <a:rPr lang="en-US" dirty="0"/>
              <a:t>It’s all in the approach…</a:t>
            </a:r>
          </a:p>
        </p:txBody>
      </p:sp>
      <p:sp>
        <p:nvSpPr>
          <p:cNvPr id="3" name="Content Placeholder 2">
            <a:extLst>
              <a:ext uri="{FF2B5EF4-FFF2-40B4-BE49-F238E27FC236}">
                <a16:creationId xmlns:a16="http://schemas.microsoft.com/office/drawing/2014/main" id="{5C624AA7-3195-6B7C-7FDA-52A0191B6FC2}"/>
              </a:ext>
            </a:extLst>
          </p:cNvPr>
          <p:cNvSpPr>
            <a:spLocks noGrp="1"/>
          </p:cNvSpPr>
          <p:nvPr>
            <p:ph idx="1"/>
          </p:nvPr>
        </p:nvSpPr>
        <p:spPr/>
        <p:txBody>
          <a:bodyPr/>
          <a:lstStyle/>
          <a:p>
            <a:pPr eaLnBrk="1" hangingPunct="1">
              <a:defRPr/>
            </a:pPr>
            <a:r>
              <a:rPr lang="en-US" sz="2400" dirty="0"/>
              <a:t>Explain why things need to be done.</a:t>
            </a:r>
          </a:p>
          <a:p>
            <a:pPr eaLnBrk="1" hangingPunct="1">
              <a:defRPr/>
            </a:pPr>
            <a:r>
              <a:rPr lang="en-US" sz="2400" dirty="0"/>
              <a:t>Barrier creating statements include:</a:t>
            </a:r>
          </a:p>
          <a:p>
            <a:pPr lvl="1" eaLnBrk="1" hangingPunct="1">
              <a:defRPr/>
            </a:pPr>
            <a:r>
              <a:rPr lang="en-US" sz="2400" dirty="0"/>
              <a:t>Because I said so.</a:t>
            </a:r>
          </a:p>
          <a:p>
            <a:pPr lvl="1" eaLnBrk="1" hangingPunct="1">
              <a:defRPr/>
            </a:pPr>
            <a:r>
              <a:rPr lang="en-US" sz="2400" dirty="0"/>
              <a:t>The state requires it that way.</a:t>
            </a:r>
          </a:p>
          <a:p>
            <a:pPr lvl="1" eaLnBrk="1" hangingPunct="1">
              <a:defRPr/>
            </a:pPr>
            <a:r>
              <a:rPr lang="en-US" sz="2400" dirty="0"/>
              <a:t>We did it that way where I used to work.</a:t>
            </a:r>
          </a:p>
          <a:p>
            <a:pPr lvl="1" eaLnBrk="1" hangingPunct="1">
              <a:defRPr/>
            </a:pPr>
            <a:r>
              <a:rPr lang="en-US" sz="2400" dirty="0"/>
              <a:t>Administration said we need to do it that way.</a:t>
            </a:r>
          </a:p>
          <a:p>
            <a:pPr lvl="1" eaLnBrk="1" hangingPunct="1">
              <a:defRPr/>
            </a:pPr>
            <a:r>
              <a:rPr lang="en-US" sz="2400" dirty="0"/>
              <a:t>Because it is good for _____ because of ______. </a:t>
            </a:r>
          </a:p>
          <a:p>
            <a:pPr marL="0" indent="0">
              <a:buFont typeface="Wingdings" pitchFamily="2" charset="2"/>
              <a:buNone/>
              <a:defRPr/>
            </a:pP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B42AC-4B60-F2DD-056D-D1E5E24625C0}"/>
              </a:ext>
            </a:extLst>
          </p:cNvPr>
          <p:cNvSpPr>
            <a:spLocks noGrp="1"/>
          </p:cNvSpPr>
          <p:nvPr>
            <p:ph type="title"/>
          </p:nvPr>
        </p:nvSpPr>
        <p:spPr/>
        <p:txBody>
          <a:bodyPr/>
          <a:lstStyle/>
          <a:p>
            <a:pPr algn="ctr">
              <a:defRPr/>
            </a:pPr>
            <a:r>
              <a:rPr lang="en-US" dirty="0"/>
              <a:t>Addressing Barriers: </a:t>
            </a:r>
            <a:br>
              <a:rPr lang="en-US" dirty="0"/>
            </a:br>
            <a:r>
              <a:rPr lang="en-US" dirty="0"/>
              <a:t>Keep it fun and lively</a:t>
            </a:r>
          </a:p>
        </p:txBody>
      </p:sp>
      <p:sp>
        <p:nvSpPr>
          <p:cNvPr id="3" name="Content Placeholder 2">
            <a:extLst>
              <a:ext uri="{FF2B5EF4-FFF2-40B4-BE49-F238E27FC236}">
                <a16:creationId xmlns:a16="http://schemas.microsoft.com/office/drawing/2014/main" id="{498A2540-DC68-61E3-B9CC-709CBF9F2F12}"/>
              </a:ext>
            </a:extLst>
          </p:cNvPr>
          <p:cNvSpPr>
            <a:spLocks noGrp="1"/>
          </p:cNvSpPr>
          <p:nvPr>
            <p:ph idx="1"/>
          </p:nvPr>
        </p:nvSpPr>
        <p:spPr/>
        <p:txBody>
          <a:bodyPr/>
          <a:lstStyle/>
          <a:p>
            <a:pPr eaLnBrk="1" hangingPunct="1">
              <a:defRPr/>
            </a:pPr>
            <a:r>
              <a:rPr lang="en-US" sz="2400" dirty="0"/>
              <a:t>“More important than the curriculum is the question of the methods of teaching and the spirit in which the teaching is given”. – Bertrand Russell</a:t>
            </a:r>
          </a:p>
          <a:p>
            <a:pPr>
              <a:defRPr/>
            </a:pPr>
            <a:r>
              <a:rPr lang="en-US" sz="2400" dirty="0"/>
              <a:t>A good way to make education fun is to question everything. </a:t>
            </a:r>
          </a:p>
          <a:p>
            <a:pPr>
              <a:defRPr/>
            </a:pPr>
            <a:r>
              <a:rPr lang="en-US" sz="2400" dirty="0"/>
              <a:t>The best way to get the brain active is to think about what is being taught. </a:t>
            </a:r>
          </a:p>
          <a:p>
            <a:pPr lvl="1">
              <a:defRPr/>
            </a:pPr>
            <a:r>
              <a:rPr lang="en-US" sz="2400" dirty="0"/>
              <a:t>Get staff/students ready to interact with the topic or subject to be taught. </a:t>
            </a:r>
          </a:p>
          <a:p>
            <a:pPr lvl="1">
              <a:defRPr/>
            </a:pPr>
            <a:r>
              <a:rPr lang="en-US" sz="2400" dirty="0"/>
              <a:t>This can be done by posing a question and making 	them think. </a:t>
            </a:r>
          </a:p>
          <a:p>
            <a:pPr marL="0" indent="0">
              <a:buFont typeface="Wingdings" pitchFamily="2" charset="2"/>
              <a:buNone/>
              <a:defRPr/>
            </a:pP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772B8-224E-5548-96B8-C83A972CBB33}"/>
              </a:ext>
            </a:extLst>
          </p:cNvPr>
          <p:cNvSpPr>
            <a:spLocks noGrp="1"/>
          </p:cNvSpPr>
          <p:nvPr>
            <p:ph type="title"/>
          </p:nvPr>
        </p:nvSpPr>
        <p:spPr/>
        <p:txBody>
          <a:bodyPr/>
          <a:lstStyle/>
          <a:p>
            <a:pPr algn="ctr">
              <a:defRPr/>
            </a:pPr>
            <a:r>
              <a:rPr lang="en-US" dirty="0"/>
              <a:t>Addressing Barriers</a:t>
            </a:r>
          </a:p>
        </p:txBody>
      </p:sp>
      <p:sp>
        <p:nvSpPr>
          <p:cNvPr id="3" name="Content Placeholder 2">
            <a:extLst>
              <a:ext uri="{FF2B5EF4-FFF2-40B4-BE49-F238E27FC236}">
                <a16:creationId xmlns:a16="http://schemas.microsoft.com/office/drawing/2014/main" id="{ED9A3C91-497D-6005-A7DB-34C67B568AA9}"/>
              </a:ext>
            </a:extLst>
          </p:cNvPr>
          <p:cNvSpPr>
            <a:spLocks noGrp="1"/>
          </p:cNvSpPr>
          <p:nvPr>
            <p:ph idx="1"/>
          </p:nvPr>
        </p:nvSpPr>
        <p:spPr>
          <a:xfrm>
            <a:off x="838200" y="1905000"/>
            <a:ext cx="7315200" cy="4267200"/>
          </a:xfrm>
        </p:spPr>
        <p:txBody>
          <a:bodyPr/>
          <a:lstStyle/>
          <a:p>
            <a:pPr>
              <a:defRPr/>
            </a:pPr>
            <a:r>
              <a:rPr lang="en-US" sz="2400" dirty="0"/>
              <a:t>There is a great deal of time spent on passing information from one person to another and not on explaining why or how the information is relevant to a situation and or the advantages to the resident/facility of learning the new material.</a:t>
            </a:r>
          </a:p>
          <a:p>
            <a:pPr>
              <a:defRPr/>
            </a:pPr>
            <a:r>
              <a:rPr lang="en-US" sz="2400" dirty="0"/>
              <a:t>Have a strong knowledge of the subject matter.</a:t>
            </a:r>
          </a:p>
          <a:p>
            <a:pPr>
              <a:defRPr/>
            </a:pPr>
            <a:r>
              <a:rPr lang="en-US" sz="2400" dirty="0"/>
              <a:t>“There are three things to remember when teaching: know your stuff; know whom you are stuffing; and then stuff them elegantly”</a:t>
            </a:r>
            <a:r>
              <a:rPr lang="en-US" sz="2400" i="1" dirty="0"/>
              <a:t>.</a:t>
            </a:r>
          </a:p>
          <a:p>
            <a:pPr marL="0" indent="0">
              <a:buFont typeface="Wingdings" pitchFamily="2" charset="2"/>
              <a:buNone/>
              <a:defRPr/>
            </a:pPr>
            <a:r>
              <a:rPr lang="en-US" sz="2400" i="1" dirty="0"/>
              <a:t>    </a:t>
            </a:r>
            <a:r>
              <a:rPr lang="en-US" sz="2400" dirty="0"/>
              <a:t> – Lola May</a:t>
            </a:r>
          </a:p>
          <a:p>
            <a:pPr>
              <a:defRPr/>
            </a:pP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C6757-6CF7-DE18-1C80-1CFA2C9EE3F1}"/>
              </a:ext>
            </a:extLst>
          </p:cNvPr>
          <p:cNvSpPr>
            <a:spLocks noGrp="1"/>
          </p:cNvSpPr>
          <p:nvPr>
            <p:ph type="title"/>
          </p:nvPr>
        </p:nvSpPr>
        <p:spPr/>
        <p:txBody>
          <a:bodyPr/>
          <a:lstStyle/>
          <a:p>
            <a:pPr algn="ctr">
              <a:defRPr/>
            </a:pPr>
            <a:r>
              <a:rPr lang="en-US" sz="4000" dirty="0"/>
              <a:t>Addressing Barriers:</a:t>
            </a:r>
            <a:br>
              <a:rPr lang="en-US" sz="4000" dirty="0"/>
            </a:br>
            <a:r>
              <a:rPr lang="en-US" sz="4000" dirty="0"/>
              <a:t>Manage Time Wisely </a:t>
            </a:r>
            <a:br>
              <a:rPr lang="en-US" sz="4000" dirty="0"/>
            </a:br>
            <a:r>
              <a:rPr lang="en-US" sz="4000" dirty="0"/>
              <a:t>(Yours and Others)</a:t>
            </a:r>
          </a:p>
        </p:txBody>
      </p:sp>
      <p:sp>
        <p:nvSpPr>
          <p:cNvPr id="3" name="Content Placeholder 2">
            <a:extLst>
              <a:ext uri="{FF2B5EF4-FFF2-40B4-BE49-F238E27FC236}">
                <a16:creationId xmlns:a16="http://schemas.microsoft.com/office/drawing/2014/main" id="{4CF9D311-60F1-804D-A736-8550E072A307}"/>
              </a:ext>
            </a:extLst>
          </p:cNvPr>
          <p:cNvSpPr>
            <a:spLocks noGrp="1"/>
          </p:cNvSpPr>
          <p:nvPr>
            <p:ph idx="1"/>
          </p:nvPr>
        </p:nvSpPr>
        <p:spPr/>
        <p:txBody>
          <a:bodyPr/>
          <a:lstStyle/>
          <a:p>
            <a:pPr eaLnBrk="1" hangingPunct="1">
              <a:defRPr/>
            </a:pPr>
            <a:r>
              <a:rPr lang="de-DE" sz="2400" dirty="0"/>
              <a:t>Time is what we want most, but what we use worst. </a:t>
            </a:r>
          </a:p>
          <a:p>
            <a:pPr marL="0" indent="0" eaLnBrk="1" hangingPunct="1">
              <a:buFont typeface="Wingdings" pitchFamily="2" charset="2"/>
              <a:buNone/>
              <a:defRPr/>
            </a:pPr>
            <a:r>
              <a:rPr lang="de-DE" sz="2400" dirty="0"/>
              <a:t>     - William Penn </a:t>
            </a:r>
          </a:p>
          <a:p>
            <a:pPr eaLnBrk="1" hangingPunct="1">
              <a:defRPr/>
            </a:pPr>
            <a:r>
              <a:rPr lang="en-US" sz="2400" dirty="0"/>
              <a:t>As an educator, time is of the essence so let’s look at ourselves with a …..</a:t>
            </a:r>
          </a:p>
          <a:p>
            <a:pPr eaLnBrk="1" hangingPunct="1">
              <a:defRPr/>
            </a:pPr>
            <a:r>
              <a:rPr lang="en-US" sz="2400" dirty="0"/>
              <a:t>Time Waster’s Assessment</a:t>
            </a:r>
          </a:p>
          <a:p>
            <a:pPr marL="0" indent="0">
              <a:buFont typeface="Wingdings" pitchFamily="2" charset="2"/>
              <a:buNone/>
              <a:defRPr/>
            </a:pPr>
            <a:endParaRPr lang="en-US" dirty="0"/>
          </a:p>
        </p:txBody>
      </p:sp>
      <p:pic>
        <p:nvPicPr>
          <p:cNvPr id="130052" name="Content Placeholder 3">
            <a:extLst>
              <a:ext uri="{FF2B5EF4-FFF2-40B4-BE49-F238E27FC236}">
                <a16:creationId xmlns:a16="http://schemas.microsoft.com/office/drawing/2014/main" id="{655EC080-DEE3-559F-E250-4826F9BF4D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4049713"/>
            <a:ext cx="5486400" cy="242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29780-04BB-63A5-F310-4D326608DD08}"/>
              </a:ext>
            </a:extLst>
          </p:cNvPr>
          <p:cNvSpPr>
            <a:spLocks noGrp="1"/>
          </p:cNvSpPr>
          <p:nvPr>
            <p:ph type="title"/>
          </p:nvPr>
        </p:nvSpPr>
        <p:spPr/>
        <p:txBody>
          <a:bodyPr/>
          <a:lstStyle/>
          <a:p>
            <a:pPr algn="ctr">
              <a:defRPr/>
            </a:pPr>
            <a:r>
              <a:rPr lang="en-US" sz="4000" dirty="0"/>
              <a:t>Addressing Barriers:</a:t>
            </a:r>
            <a:br>
              <a:rPr lang="en-US" sz="4000" dirty="0"/>
            </a:br>
            <a:r>
              <a:rPr lang="en-US" sz="4000" dirty="0"/>
              <a:t>Time Management</a:t>
            </a:r>
          </a:p>
        </p:txBody>
      </p:sp>
      <p:sp>
        <p:nvSpPr>
          <p:cNvPr id="3" name="Content Placeholder 2">
            <a:extLst>
              <a:ext uri="{FF2B5EF4-FFF2-40B4-BE49-F238E27FC236}">
                <a16:creationId xmlns:a16="http://schemas.microsoft.com/office/drawing/2014/main" id="{9063558D-ADC9-9849-8844-E9894C29375F}"/>
              </a:ext>
            </a:extLst>
          </p:cNvPr>
          <p:cNvSpPr>
            <a:spLocks noGrp="1"/>
          </p:cNvSpPr>
          <p:nvPr>
            <p:ph idx="1"/>
          </p:nvPr>
        </p:nvSpPr>
        <p:spPr>
          <a:xfrm>
            <a:off x="1181100" y="1828800"/>
            <a:ext cx="8007350" cy="4267200"/>
          </a:xfrm>
        </p:spPr>
        <p:txBody>
          <a:bodyPr/>
          <a:lstStyle/>
          <a:p>
            <a:pPr eaLnBrk="1" hangingPunct="1">
              <a:defRPr/>
            </a:pPr>
            <a:r>
              <a:rPr lang="en-US" sz="2200" dirty="0"/>
              <a:t>Causes of wasted time:</a:t>
            </a:r>
          </a:p>
          <a:p>
            <a:pPr lvl="1" eaLnBrk="1" hangingPunct="1">
              <a:defRPr/>
            </a:pPr>
            <a:r>
              <a:rPr lang="en-US" sz="2200" dirty="0"/>
              <a:t>Failure to plan, prioritize or delegate</a:t>
            </a:r>
          </a:p>
          <a:p>
            <a:pPr lvl="1" eaLnBrk="1" hangingPunct="1">
              <a:defRPr/>
            </a:pPr>
            <a:r>
              <a:rPr lang="en-US" sz="2200" dirty="0"/>
              <a:t>Inability to deal with interruptions</a:t>
            </a:r>
          </a:p>
          <a:p>
            <a:pPr lvl="1" eaLnBrk="1" hangingPunct="1">
              <a:defRPr/>
            </a:pPr>
            <a:r>
              <a:rPr lang="en-US" sz="2200" dirty="0"/>
              <a:t>The inability to say no</a:t>
            </a:r>
          </a:p>
          <a:p>
            <a:pPr eaLnBrk="1" hangingPunct="1">
              <a:defRPr/>
            </a:pPr>
            <a:r>
              <a:rPr lang="en-US" sz="2200" dirty="0"/>
              <a:t>Time Management Tips:</a:t>
            </a:r>
          </a:p>
          <a:p>
            <a:pPr lvl="1" eaLnBrk="1" hangingPunct="1">
              <a:defRPr/>
            </a:pPr>
            <a:r>
              <a:rPr lang="en-US" sz="2200" dirty="0"/>
              <a:t>Admit multitasking is bad</a:t>
            </a:r>
          </a:p>
          <a:p>
            <a:pPr lvl="1" eaLnBrk="1" hangingPunct="1">
              <a:defRPr/>
            </a:pPr>
            <a:r>
              <a:rPr lang="en-US" sz="2200" dirty="0"/>
              <a:t>Do the most important thing first</a:t>
            </a:r>
          </a:p>
          <a:p>
            <a:pPr lvl="1" eaLnBrk="1" hangingPunct="1">
              <a:defRPr/>
            </a:pPr>
            <a:r>
              <a:rPr lang="en-US" sz="2200" dirty="0"/>
              <a:t>Know when you work best</a:t>
            </a:r>
          </a:p>
          <a:p>
            <a:pPr lvl="1" eaLnBrk="1" hangingPunct="1">
              <a:defRPr/>
            </a:pPr>
            <a:r>
              <a:rPr lang="en-US" sz="2200" dirty="0"/>
              <a:t>Make it easy to get started</a:t>
            </a:r>
          </a:p>
          <a:p>
            <a:pPr lvl="1" eaLnBrk="1" hangingPunct="1">
              <a:defRPr/>
            </a:pPr>
            <a:r>
              <a:rPr lang="en-US" sz="2200" dirty="0"/>
              <a:t>Organize your to-do list every day</a:t>
            </a:r>
          </a:p>
          <a:p>
            <a:pPr lvl="1" eaLnBrk="1" hangingPunct="1">
              <a:defRPr/>
            </a:pPr>
            <a:r>
              <a:rPr lang="en-US" sz="2200" dirty="0"/>
              <a:t>Dare to be slow</a:t>
            </a:r>
          </a:p>
          <a:p>
            <a:pPr>
              <a:defRPr/>
            </a:pP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5660F-0EC3-8602-C2DE-9CE8AC16C2E7}"/>
              </a:ext>
            </a:extLst>
          </p:cNvPr>
          <p:cNvSpPr>
            <a:spLocks noGrp="1"/>
          </p:cNvSpPr>
          <p:nvPr>
            <p:ph type="title"/>
          </p:nvPr>
        </p:nvSpPr>
        <p:spPr/>
        <p:txBody>
          <a:bodyPr/>
          <a:lstStyle/>
          <a:p>
            <a:pPr algn="ctr">
              <a:defRPr/>
            </a:pPr>
            <a:r>
              <a:rPr lang="en-US" sz="4000" dirty="0"/>
              <a:t>What are your Big Rocks?</a:t>
            </a:r>
          </a:p>
        </p:txBody>
      </p:sp>
      <p:pic>
        <p:nvPicPr>
          <p:cNvPr id="134147" name="Content Placeholder 3">
            <a:extLst>
              <a:ext uri="{FF2B5EF4-FFF2-40B4-BE49-F238E27FC236}">
                <a16:creationId xmlns:a16="http://schemas.microsoft.com/office/drawing/2014/main" id="{1D6CEE58-8FEA-CBDD-E723-989CD74CE01D}"/>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744788" y="2065338"/>
            <a:ext cx="3810000" cy="2933700"/>
          </a:xfrm>
        </p:spPr>
      </p:pic>
      <p:sp>
        <p:nvSpPr>
          <p:cNvPr id="134148" name="TextBox 5">
            <a:extLst>
              <a:ext uri="{FF2B5EF4-FFF2-40B4-BE49-F238E27FC236}">
                <a16:creationId xmlns:a16="http://schemas.microsoft.com/office/drawing/2014/main" id="{DE49E15C-1C1F-DB2D-896A-7CDBBEDAB0AE}"/>
              </a:ext>
            </a:extLst>
          </p:cNvPr>
          <p:cNvSpPr txBox="1">
            <a:spLocks noChangeArrowheads="1"/>
          </p:cNvSpPr>
          <p:nvPr/>
        </p:nvSpPr>
        <p:spPr bwMode="auto">
          <a:xfrm>
            <a:off x="1371600" y="5181600"/>
            <a:ext cx="6553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a:solidFill>
                  <a:srgbClr val="FF0000"/>
                </a:solidFill>
                <a:hlinkClick r:id="rId4"/>
              </a:rPr>
              <a:t>Time Management: Jar of Life Video</a:t>
            </a:r>
            <a:endParaRPr lang="en-US" altLang="en-US">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AEE2D-1AB4-09C0-8D83-3DD2CBE21A55}"/>
              </a:ext>
            </a:extLst>
          </p:cNvPr>
          <p:cNvSpPr>
            <a:spLocks noGrp="1"/>
          </p:cNvSpPr>
          <p:nvPr>
            <p:ph type="title"/>
          </p:nvPr>
        </p:nvSpPr>
        <p:spPr>
          <a:xfrm>
            <a:off x="533400" y="457200"/>
            <a:ext cx="8385175" cy="898525"/>
          </a:xfrm>
        </p:spPr>
        <p:txBody>
          <a:bodyPr/>
          <a:lstStyle/>
          <a:p>
            <a:pPr algn="ctr">
              <a:defRPr/>
            </a:pPr>
            <a:r>
              <a:rPr lang="en-US" sz="4000" dirty="0"/>
              <a:t>Adult Learner Principles</a:t>
            </a:r>
          </a:p>
        </p:txBody>
      </p:sp>
      <p:sp>
        <p:nvSpPr>
          <p:cNvPr id="3" name="Content Placeholder 2">
            <a:extLst>
              <a:ext uri="{FF2B5EF4-FFF2-40B4-BE49-F238E27FC236}">
                <a16:creationId xmlns:a16="http://schemas.microsoft.com/office/drawing/2014/main" id="{A27AEFF2-1373-A26A-4F94-85DE10213899}"/>
              </a:ext>
            </a:extLst>
          </p:cNvPr>
          <p:cNvSpPr>
            <a:spLocks noGrp="1"/>
          </p:cNvSpPr>
          <p:nvPr>
            <p:ph idx="1"/>
          </p:nvPr>
        </p:nvSpPr>
        <p:spPr>
          <a:xfrm>
            <a:off x="530225" y="1828800"/>
            <a:ext cx="8388350" cy="4876800"/>
          </a:xfrm>
        </p:spPr>
        <p:txBody>
          <a:bodyPr/>
          <a:lstStyle/>
          <a:p>
            <a:pPr>
              <a:defRPr/>
            </a:pPr>
            <a:r>
              <a:rPr lang="en-US" altLang="en-US" sz="2000" dirty="0"/>
              <a:t>The reasons most adults enter any learning experience is to </a:t>
            </a:r>
          </a:p>
          <a:p>
            <a:pPr marL="0" indent="0">
              <a:buFont typeface="Wingdings" pitchFamily="2" charset="2"/>
              <a:buNone/>
              <a:defRPr/>
            </a:pPr>
            <a:r>
              <a:rPr lang="en-US" altLang="en-US" sz="2000" dirty="0"/>
              <a:t>      create a change.</a:t>
            </a:r>
          </a:p>
          <a:p>
            <a:pPr lvl="1">
              <a:defRPr/>
            </a:pPr>
            <a:r>
              <a:rPr lang="en-US" altLang="en-US" sz="2000" dirty="0"/>
              <a:t>Skills</a:t>
            </a:r>
          </a:p>
          <a:p>
            <a:pPr lvl="1">
              <a:defRPr/>
            </a:pPr>
            <a:r>
              <a:rPr lang="en-US" altLang="en-US" sz="2000" dirty="0"/>
              <a:t>Behavior</a:t>
            </a:r>
          </a:p>
          <a:p>
            <a:pPr lvl="1">
              <a:defRPr/>
            </a:pPr>
            <a:r>
              <a:rPr lang="en-US" altLang="en-US" sz="2000" dirty="0"/>
              <a:t>Knowledge base</a:t>
            </a:r>
          </a:p>
          <a:p>
            <a:pPr lvl="1">
              <a:defRPr/>
            </a:pPr>
            <a:r>
              <a:rPr lang="en-US" altLang="en-US" sz="2000" dirty="0"/>
              <a:t>Attitudes</a:t>
            </a:r>
          </a:p>
          <a:p>
            <a:pPr eaLnBrk="1" hangingPunct="1">
              <a:defRPr/>
            </a:pPr>
            <a:r>
              <a:rPr lang="en-US" sz="2000" dirty="0"/>
              <a:t>Adults are autonomous and self-directed</a:t>
            </a:r>
          </a:p>
          <a:p>
            <a:pPr lvl="1" eaLnBrk="1" hangingPunct="1">
              <a:defRPr/>
            </a:pPr>
            <a:r>
              <a:rPr lang="en-US" sz="2000" dirty="0"/>
              <a:t>Need freedom to direct themselves.</a:t>
            </a:r>
          </a:p>
          <a:p>
            <a:pPr lvl="1" eaLnBrk="1" hangingPunct="1">
              <a:defRPr/>
            </a:pPr>
            <a:r>
              <a:rPr lang="en-US" sz="2000" dirty="0"/>
              <a:t>Give input on their interests.</a:t>
            </a:r>
          </a:p>
          <a:p>
            <a:pPr lvl="1" eaLnBrk="1" hangingPunct="1">
              <a:defRPr/>
            </a:pPr>
            <a:r>
              <a:rPr lang="en-US" sz="2000" dirty="0"/>
              <a:t>Benefit from a facilitator who guides the learner to their own knowledge.</a:t>
            </a:r>
          </a:p>
          <a:p>
            <a:pPr lvl="1" eaLnBrk="1" hangingPunct="1">
              <a:defRPr/>
            </a:pPr>
            <a:r>
              <a:rPr lang="en-US" sz="2000" dirty="0"/>
              <a:t>Need to understand how the class will work toward the goal(s).</a:t>
            </a:r>
          </a:p>
          <a:p>
            <a:pPr marL="0" indent="0">
              <a:buFont typeface="Wingdings" pitchFamily="2" charset="2"/>
              <a:buNone/>
              <a:defRPr/>
            </a:pPr>
            <a:endParaRPr lang="en-US" sz="28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C9189-1820-2485-1BA0-33B450120CC4}"/>
              </a:ext>
            </a:extLst>
          </p:cNvPr>
          <p:cNvSpPr>
            <a:spLocks noGrp="1"/>
          </p:cNvSpPr>
          <p:nvPr>
            <p:ph type="title"/>
          </p:nvPr>
        </p:nvSpPr>
        <p:spPr/>
        <p:txBody>
          <a:bodyPr/>
          <a:lstStyle/>
          <a:p>
            <a:pPr algn="ctr">
              <a:defRPr/>
            </a:pPr>
            <a:r>
              <a:rPr lang="en-US" sz="4000" dirty="0"/>
              <a:t>Lesson Plans</a:t>
            </a:r>
          </a:p>
        </p:txBody>
      </p:sp>
      <p:sp>
        <p:nvSpPr>
          <p:cNvPr id="3" name="Content Placeholder 2">
            <a:extLst>
              <a:ext uri="{FF2B5EF4-FFF2-40B4-BE49-F238E27FC236}">
                <a16:creationId xmlns:a16="http://schemas.microsoft.com/office/drawing/2014/main" id="{7CCC1E2D-DC83-2DB4-2626-46C2529E117D}"/>
              </a:ext>
            </a:extLst>
          </p:cNvPr>
          <p:cNvSpPr>
            <a:spLocks noGrp="1"/>
          </p:cNvSpPr>
          <p:nvPr>
            <p:ph idx="1"/>
          </p:nvPr>
        </p:nvSpPr>
        <p:spPr>
          <a:xfrm>
            <a:off x="838200" y="1905000"/>
            <a:ext cx="7467600" cy="4267200"/>
          </a:xfrm>
        </p:spPr>
        <p:txBody>
          <a:bodyPr/>
          <a:lstStyle/>
          <a:p>
            <a:pPr eaLnBrk="1" hangingPunct="1">
              <a:defRPr/>
            </a:pPr>
            <a:r>
              <a:rPr lang="en-US" sz="2400" dirty="0"/>
              <a:t>Aid in strategy development.</a:t>
            </a:r>
          </a:p>
          <a:p>
            <a:pPr eaLnBrk="1" hangingPunct="1">
              <a:defRPr/>
            </a:pPr>
            <a:r>
              <a:rPr lang="en-US" sz="2400" dirty="0"/>
              <a:t>Create the framework of the program.</a:t>
            </a:r>
          </a:p>
          <a:p>
            <a:pPr eaLnBrk="1" hangingPunct="1">
              <a:defRPr/>
            </a:pPr>
            <a:r>
              <a:rPr lang="en-US" sz="2400" dirty="0"/>
              <a:t>Provide criteria on which to evaluate participants and the effectiveness of the instructor.</a:t>
            </a:r>
          </a:p>
          <a:p>
            <a:pPr eaLnBrk="1" hangingPunct="1">
              <a:defRPr/>
            </a:pPr>
            <a:r>
              <a:rPr lang="en-US" sz="2400" dirty="0"/>
              <a:t>Address process and environment and ensure consistency in these areas.</a:t>
            </a:r>
          </a:p>
          <a:p>
            <a:pPr eaLnBrk="1" hangingPunct="1">
              <a:defRPr/>
            </a:pPr>
            <a:r>
              <a:rPr lang="en-US" sz="2400" dirty="0"/>
              <a:t>Let’s try another fun activity…</a:t>
            </a:r>
          </a:p>
          <a:p>
            <a:pPr lvl="1" eaLnBrk="1" hangingPunct="1">
              <a:defRPr/>
            </a:pPr>
            <a:r>
              <a:rPr lang="en-US" sz="2000" dirty="0"/>
              <a:t>A MEMORY TEST</a:t>
            </a:r>
          </a:p>
          <a:p>
            <a:pPr marL="0" indent="0">
              <a:buFont typeface="Wingdings" pitchFamily="2" charset="2"/>
              <a:buNone/>
              <a:defRPr/>
            </a:pPr>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D47FC-7E84-6E95-BB89-512102BA1F89}"/>
              </a:ext>
            </a:extLst>
          </p:cNvPr>
          <p:cNvSpPr>
            <a:spLocks noGrp="1"/>
          </p:cNvSpPr>
          <p:nvPr>
            <p:ph type="title"/>
          </p:nvPr>
        </p:nvSpPr>
        <p:spPr/>
        <p:txBody>
          <a:bodyPr/>
          <a:lstStyle/>
          <a:p>
            <a:pPr algn="ctr">
              <a:defRPr/>
            </a:pPr>
            <a:r>
              <a:rPr lang="en-US" sz="4000" dirty="0"/>
              <a:t>Lesson Plan Creation Tips</a:t>
            </a:r>
          </a:p>
        </p:txBody>
      </p:sp>
      <p:sp>
        <p:nvSpPr>
          <p:cNvPr id="3" name="Content Placeholder 2">
            <a:extLst>
              <a:ext uri="{FF2B5EF4-FFF2-40B4-BE49-F238E27FC236}">
                <a16:creationId xmlns:a16="http://schemas.microsoft.com/office/drawing/2014/main" id="{2AB1C3EC-8DFE-69C2-193A-82E0B4016586}"/>
              </a:ext>
            </a:extLst>
          </p:cNvPr>
          <p:cNvSpPr>
            <a:spLocks noGrp="1"/>
          </p:cNvSpPr>
          <p:nvPr>
            <p:ph idx="1"/>
          </p:nvPr>
        </p:nvSpPr>
        <p:spPr>
          <a:xfrm>
            <a:off x="835025" y="1828800"/>
            <a:ext cx="8007350" cy="4267200"/>
          </a:xfrm>
        </p:spPr>
        <p:txBody>
          <a:bodyPr/>
          <a:lstStyle/>
          <a:p>
            <a:pPr eaLnBrk="1" hangingPunct="1">
              <a:defRPr/>
            </a:pPr>
            <a:r>
              <a:rPr lang="en-US" sz="2200" dirty="0"/>
              <a:t>Decide what you want to teach.</a:t>
            </a:r>
          </a:p>
          <a:p>
            <a:pPr lvl="1" eaLnBrk="1" hangingPunct="1">
              <a:defRPr/>
            </a:pPr>
            <a:r>
              <a:rPr lang="en-US" sz="2200" dirty="0"/>
              <a:t>Assess the exact need with root cause.</a:t>
            </a:r>
          </a:p>
          <a:p>
            <a:pPr eaLnBrk="1" hangingPunct="1">
              <a:defRPr/>
            </a:pPr>
            <a:r>
              <a:rPr lang="en-US" sz="2200" dirty="0"/>
              <a:t>Develop clear learning objectives.</a:t>
            </a:r>
          </a:p>
          <a:p>
            <a:pPr eaLnBrk="1" hangingPunct="1">
              <a:defRPr/>
            </a:pPr>
            <a:r>
              <a:rPr lang="en-US" sz="2200" dirty="0"/>
              <a:t>Determine what materials you need.</a:t>
            </a:r>
          </a:p>
          <a:p>
            <a:pPr eaLnBrk="1" hangingPunct="1">
              <a:defRPr/>
            </a:pPr>
            <a:r>
              <a:rPr lang="en-US" sz="2200" dirty="0"/>
              <a:t>Consider using an Anticipatory Set.</a:t>
            </a:r>
          </a:p>
          <a:p>
            <a:pPr eaLnBrk="1" hangingPunct="1">
              <a:defRPr/>
            </a:pPr>
            <a:r>
              <a:rPr lang="en-US" sz="2200" dirty="0"/>
              <a:t>Figure out the steps you need to take to get to the objectives.</a:t>
            </a:r>
          </a:p>
          <a:p>
            <a:pPr eaLnBrk="1" hangingPunct="1">
              <a:defRPr/>
            </a:pPr>
            <a:r>
              <a:rPr lang="en-US" sz="2200" dirty="0"/>
              <a:t>Determine what materials you need.</a:t>
            </a:r>
          </a:p>
          <a:p>
            <a:pPr eaLnBrk="1" hangingPunct="1">
              <a:defRPr/>
            </a:pPr>
            <a:r>
              <a:rPr lang="en-US" sz="2200" dirty="0"/>
              <a:t>Figure out the steps you will need to take to get to the objectives.</a:t>
            </a:r>
          </a:p>
          <a:p>
            <a:pPr eaLnBrk="1" hangingPunct="1">
              <a:defRPr/>
            </a:pPr>
            <a:r>
              <a:rPr lang="en-US" sz="2200" dirty="0">
                <a:hlinkClick r:id="rId3"/>
              </a:rPr>
              <a:t>Lessonplanspage.com</a:t>
            </a:r>
            <a:endParaRPr lang="en-US" sz="2200" dirty="0"/>
          </a:p>
          <a:p>
            <a:pPr>
              <a:defRPr/>
            </a:pPr>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7B54E-C16F-41E6-B32D-0CAD760B710D}"/>
              </a:ext>
            </a:extLst>
          </p:cNvPr>
          <p:cNvSpPr>
            <a:spLocks noGrp="1"/>
          </p:cNvSpPr>
          <p:nvPr>
            <p:ph type="title"/>
          </p:nvPr>
        </p:nvSpPr>
        <p:spPr/>
        <p:txBody>
          <a:bodyPr/>
          <a:lstStyle/>
          <a:p>
            <a:pPr algn="ctr">
              <a:defRPr/>
            </a:pPr>
            <a:r>
              <a:rPr lang="en-US" sz="4000" dirty="0"/>
              <a:t>Lesson Plan Creation Tips</a:t>
            </a:r>
          </a:p>
        </p:txBody>
      </p:sp>
      <p:sp>
        <p:nvSpPr>
          <p:cNvPr id="3" name="Content Placeholder 2">
            <a:extLst>
              <a:ext uri="{FF2B5EF4-FFF2-40B4-BE49-F238E27FC236}">
                <a16:creationId xmlns:a16="http://schemas.microsoft.com/office/drawing/2014/main" id="{F61E9D9E-068E-2225-B4B0-3523855B7211}"/>
              </a:ext>
            </a:extLst>
          </p:cNvPr>
          <p:cNvSpPr>
            <a:spLocks noGrp="1"/>
          </p:cNvSpPr>
          <p:nvPr>
            <p:ph idx="1"/>
          </p:nvPr>
        </p:nvSpPr>
        <p:spPr/>
        <p:txBody>
          <a:bodyPr/>
          <a:lstStyle/>
          <a:p>
            <a:pPr marL="257175" lvl="2" indent="-257175">
              <a:buClr>
                <a:schemeClr val="accent2"/>
              </a:buClr>
              <a:defRPr/>
            </a:pPr>
            <a:r>
              <a:rPr lang="en-US" dirty="0"/>
              <a:t>Consider using an Anticipatory Set.</a:t>
            </a:r>
          </a:p>
          <a:p>
            <a:pPr lvl="1">
              <a:defRPr/>
            </a:pPr>
            <a:r>
              <a:rPr lang="en-US" sz="2400" dirty="0"/>
              <a:t>Includes the motivation and introduction to your lesson. It’s the “attention getter” to the lesson.</a:t>
            </a:r>
          </a:p>
          <a:p>
            <a:pPr lvl="1">
              <a:defRPr/>
            </a:pPr>
            <a:r>
              <a:rPr lang="en-US" sz="2400" dirty="0"/>
              <a:t>A statement to focus the student’s attention.</a:t>
            </a:r>
          </a:p>
          <a:p>
            <a:pPr>
              <a:buClr>
                <a:schemeClr val="accent2"/>
              </a:buClr>
              <a:defRPr/>
            </a:pPr>
            <a:r>
              <a:rPr lang="en-US" sz="2400" dirty="0"/>
              <a:t>Allow participants to practice.</a:t>
            </a:r>
          </a:p>
          <a:p>
            <a:pPr>
              <a:buClr>
                <a:schemeClr val="accent2"/>
              </a:buClr>
              <a:defRPr/>
            </a:pPr>
            <a:r>
              <a:rPr lang="en-US" sz="2400" dirty="0"/>
              <a:t>Prepare the closure. </a:t>
            </a:r>
          </a:p>
          <a:p>
            <a:pPr>
              <a:buClr>
                <a:schemeClr val="accent2"/>
              </a:buClr>
              <a:defRPr/>
            </a:pPr>
            <a:r>
              <a:rPr lang="en-US" sz="2400" dirty="0"/>
              <a:t>Decide how you will assess the effectiveness of the learning.</a:t>
            </a:r>
          </a:p>
          <a:p>
            <a:pPr>
              <a:buClr>
                <a:schemeClr val="accent2"/>
              </a:buClr>
              <a:defRPr/>
            </a:pPr>
            <a:r>
              <a:rPr lang="en-US" sz="2400" dirty="0"/>
              <a:t>Consider adaptations that you may need.</a:t>
            </a:r>
          </a:p>
          <a:p>
            <a:pPr>
              <a:buClr>
                <a:schemeClr val="accent2"/>
              </a:buClr>
              <a:defRPr/>
            </a:pPr>
            <a:r>
              <a:rPr lang="en-US" sz="2400" dirty="0"/>
              <a:t>Offer how it connects to other past or future learning.</a:t>
            </a:r>
          </a:p>
          <a:p>
            <a:pPr>
              <a:defRPr/>
            </a:pPr>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5356F-7B0A-1AA6-31AE-FBB43706C43C}"/>
              </a:ext>
            </a:extLst>
          </p:cNvPr>
          <p:cNvSpPr>
            <a:spLocks noGrp="1"/>
          </p:cNvSpPr>
          <p:nvPr>
            <p:ph type="title"/>
          </p:nvPr>
        </p:nvSpPr>
        <p:spPr/>
        <p:txBody>
          <a:bodyPr/>
          <a:lstStyle/>
          <a:p>
            <a:pPr algn="ctr">
              <a:defRPr/>
            </a:pPr>
            <a:r>
              <a:rPr lang="en-US" sz="4000" dirty="0"/>
              <a:t>Seven Lesson Plan Pitfalls</a:t>
            </a:r>
          </a:p>
        </p:txBody>
      </p:sp>
      <p:sp>
        <p:nvSpPr>
          <p:cNvPr id="3" name="Content Placeholder 2">
            <a:extLst>
              <a:ext uri="{FF2B5EF4-FFF2-40B4-BE49-F238E27FC236}">
                <a16:creationId xmlns:a16="http://schemas.microsoft.com/office/drawing/2014/main" id="{A77500F0-E181-4612-E475-6A465C0B47DB}"/>
              </a:ext>
            </a:extLst>
          </p:cNvPr>
          <p:cNvSpPr>
            <a:spLocks noGrp="1"/>
          </p:cNvSpPr>
          <p:nvPr>
            <p:ph idx="1"/>
          </p:nvPr>
        </p:nvSpPr>
        <p:spPr/>
        <p:txBody>
          <a:bodyPr/>
          <a:lstStyle/>
          <a:p>
            <a:pPr marL="609600" indent="-609600" eaLnBrk="1" hangingPunct="1">
              <a:buFont typeface="Wingdings" pitchFamily="2" charset="2"/>
              <a:buAutoNum type="arabicPeriod"/>
              <a:defRPr/>
            </a:pPr>
            <a:r>
              <a:rPr lang="en-US" sz="2400" dirty="0">
                <a:effectLst/>
              </a:rPr>
              <a:t>A bad attitude</a:t>
            </a:r>
          </a:p>
          <a:p>
            <a:pPr marL="609600" indent="-609600" eaLnBrk="1" hangingPunct="1">
              <a:buFont typeface="Wingdings" pitchFamily="2" charset="2"/>
              <a:buAutoNum type="arabicPeriod"/>
              <a:defRPr/>
            </a:pPr>
            <a:r>
              <a:rPr lang="en-US" sz="2400" dirty="0">
                <a:effectLst/>
              </a:rPr>
              <a:t>Neglecting part of your lesson plan.</a:t>
            </a:r>
          </a:p>
          <a:p>
            <a:pPr marL="609600" indent="-609600" eaLnBrk="1" hangingPunct="1">
              <a:buFont typeface="Wingdings" pitchFamily="2" charset="2"/>
              <a:buAutoNum type="arabicPeriod"/>
              <a:defRPr/>
            </a:pPr>
            <a:r>
              <a:rPr lang="en-US" sz="2400" dirty="0">
                <a:effectLst/>
              </a:rPr>
              <a:t>Vague objectives</a:t>
            </a:r>
          </a:p>
          <a:p>
            <a:pPr marL="609600" indent="-609600" eaLnBrk="1" hangingPunct="1">
              <a:buFont typeface="Wingdings" pitchFamily="2" charset="2"/>
              <a:buAutoNum type="arabicPeriod"/>
              <a:defRPr/>
            </a:pPr>
            <a:r>
              <a:rPr lang="en-US" sz="2400" dirty="0">
                <a:effectLst/>
              </a:rPr>
              <a:t>A mediocre beginning</a:t>
            </a:r>
          </a:p>
          <a:p>
            <a:pPr marL="609600" indent="-609600" eaLnBrk="1" hangingPunct="1">
              <a:buFont typeface="Wingdings" pitchFamily="2" charset="2"/>
              <a:buAutoNum type="arabicPeriod"/>
              <a:defRPr/>
            </a:pPr>
            <a:r>
              <a:rPr lang="en-US" sz="2400" dirty="0">
                <a:effectLst/>
              </a:rPr>
              <a:t>Long sentences/paragraphs in the plan.</a:t>
            </a:r>
          </a:p>
          <a:p>
            <a:pPr marL="609600" indent="-609600" eaLnBrk="1" hangingPunct="1">
              <a:buFont typeface="Wingdings" pitchFamily="2" charset="2"/>
              <a:buAutoNum type="arabicPeriod"/>
              <a:defRPr/>
            </a:pPr>
            <a:r>
              <a:rPr lang="en-US" sz="2400" dirty="0">
                <a:effectLst/>
              </a:rPr>
              <a:t>Neglecting the ending.</a:t>
            </a:r>
          </a:p>
          <a:p>
            <a:pPr marL="609600" indent="-609600" eaLnBrk="1" hangingPunct="1">
              <a:buFont typeface="Wingdings" pitchFamily="2" charset="2"/>
              <a:buAutoNum type="arabicPeriod"/>
              <a:defRPr/>
            </a:pPr>
            <a:r>
              <a:rPr lang="en-US" sz="2400" dirty="0">
                <a:effectLst/>
              </a:rPr>
              <a:t>Neglecting evaluation</a:t>
            </a:r>
          </a:p>
          <a:p>
            <a:pPr marL="0" indent="0">
              <a:buFont typeface="Wingdings" pitchFamily="2" charset="2"/>
              <a:buNone/>
              <a:defRPr/>
            </a:pPr>
            <a:endParaRPr lang="en-US" dirty="0"/>
          </a:p>
        </p:txBody>
      </p:sp>
      <p:sp>
        <p:nvSpPr>
          <p:cNvPr id="141316" name="TextBox 3">
            <a:extLst>
              <a:ext uri="{FF2B5EF4-FFF2-40B4-BE49-F238E27FC236}">
                <a16:creationId xmlns:a16="http://schemas.microsoft.com/office/drawing/2014/main" id="{3143F19A-60C3-0D08-EE0C-896063418558}"/>
              </a:ext>
            </a:extLst>
          </p:cNvPr>
          <p:cNvSpPr txBox="1">
            <a:spLocks noChangeArrowheads="1"/>
          </p:cNvSpPr>
          <p:nvPr/>
        </p:nvSpPr>
        <p:spPr bwMode="auto">
          <a:xfrm>
            <a:off x="3124200" y="5943600"/>
            <a:ext cx="57181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a:t>Source: Barnett, D.C. (n.d.) Avoid the pitfalls of mediocre lesson plans. Retrieved July 7, 2009 from </a:t>
            </a:r>
            <a:r>
              <a:rPr lang="en-US" altLang="en-US">
                <a:hlinkClick r:id="rId3"/>
              </a:rPr>
              <a:t>http://www.ovc.gov/assist/educator/files/appendixf.pdf</a:t>
            </a:r>
            <a:endParaRPr lang="en-US" altLang="en-U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9B1C6-3BE0-0031-8ED6-51C5F4BB6AAD}"/>
              </a:ext>
            </a:extLst>
          </p:cNvPr>
          <p:cNvSpPr>
            <a:spLocks noGrp="1"/>
          </p:cNvSpPr>
          <p:nvPr>
            <p:ph type="title"/>
          </p:nvPr>
        </p:nvSpPr>
        <p:spPr/>
        <p:txBody>
          <a:bodyPr/>
          <a:lstStyle/>
          <a:p>
            <a:pPr algn="ctr">
              <a:defRPr/>
            </a:pPr>
            <a:r>
              <a:rPr lang="en-US" sz="4000" dirty="0"/>
              <a:t>What Causes Staff to </a:t>
            </a:r>
            <a:br>
              <a:rPr lang="en-US" sz="4000" dirty="0"/>
            </a:br>
            <a:r>
              <a:rPr lang="en-US" sz="4000" dirty="0"/>
              <a:t>Make Mistakes?</a:t>
            </a:r>
          </a:p>
        </p:txBody>
      </p:sp>
      <p:sp>
        <p:nvSpPr>
          <p:cNvPr id="3" name="Content Placeholder 2">
            <a:extLst>
              <a:ext uri="{FF2B5EF4-FFF2-40B4-BE49-F238E27FC236}">
                <a16:creationId xmlns:a16="http://schemas.microsoft.com/office/drawing/2014/main" id="{A9388713-1588-E79C-4DC0-389D98A5D6BA}"/>
              </a:ext>
            </a:extLst>
          </p:cNvPr>
          <p:cNvSpPr>
            <a:spLocks noGrp="1"/>
          </p:cNvSpPr>
          <p:nvPr>
            <p:ph idx="1"/>
          </p:nvPr>
        </p:nvSpPr>
        <p:spPr>
          <a:xfrm>
            <a:off x="1125538" y="2057400"/>
            <a:ext cx="8007350" cy="4267200"/>
          </a:xfrm>
        </p:spPr>
        <p:txBody>
          <a:bodyPr/>
          <a:lstStyle/>
          <a:p>
            <a:pPr marL="257175" lvl="2" indent="-257175">
              <a:buClr>
                <a:schemeClr val="accent2"/>
              </a:buClr>
              <a:defRPr/>
            </a:pPr>
            <a:r>
              <a:rPr lang="en-US" dirty="0"/>
              <a:t>Lack of time</a:t>
            </a:r>
          </a:p>
          <a:p>
            <a:pPr marL="257175" lvl="2" indent="-257175">
              <a:buClr>
                <a:schemeClr val="accent2"/>
              </a:buClr>
              <a:defRPr/>
            </a:pPr>
            <a:r>
              <a:rPr lang="en-US" dirty="0"/>
              <a:t>Increased demands on the staff</a:t>
            </a:r>
          </a:p>
          <a:p>
            <a:pPr marL="257175" lvl="2" indent="-257175">
              <a:buClr>
                <a:schemeClr val="accent2"/>
              </a:buClr>
              <a:defRPr/>
            </a:pPr>
            <a:r>
              <a:rPr lang="en-US" dirty="0"/>
              <a:t>Low staffing levels</a:t>
            </a:r>
          </a:p>
          <a:p>
            <a:pPr marL="257175" lvl="2" indent="-257175">
              <a:buClr>
                <a:schemeClr val="accent2"/>
              </a:buClr>
              <a:defRPr/>
            </a:pPr>
            <a:r>
              <a:rPr lang="en-US" dirty="0"/>
              <a:t>Lack of clarification of expectations</a:t>
            </a:r>
          </a:p>
          <a:p>
            <a:pPr marL="257175" lvl="2" indent="-257175">
              <a:buClr>
                <a:schemeClr val="accent2"/>
              </a:buClr>
              <a:defRPr/>
            </a:pPr>
            <a:r>
              <a:rPr lang="en-US" dirty="0"/>
              <a:t>Lack of training</a:t>
            </a:r>
          </a:p>
          <a:p>
            <a:pPr marL="257175" lvl="2" indent="-257175">
              <a:buClr>
                <a:schemeClr val="accent2"/>
              </a:buClr>
              <a:defRPr/>
            </a:pPr>
            <a:r>
              <a:rPr lang="en-US" dirty="0"/>
              <a:t>Lack of critical thinking skills</a:t>
            </a:r>
          </a:p>
          <a:p>
            <a:pPr marL="257175" lvl="2" indent="-257175">
              <a:buClr>
                <a:schemeClr val="accent2"/>
              </a:buClr>
              <a:defRPr/>
            </a:pPr>
            <a:r>
              <a:rPr lang="en-US" dirty="0"/>
              <a:t>Inattention to details</a:t>
            </a:r>
          </a:p>
          <a:p>
            <a:pPr marL="0" indent="0">
              <a:buFont typeface="Wingdings" pitchFamily="2" charset="2"/>
              <a:buNone/>
              <a:defRPr/>
            </a:pPr>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7138B-92C4-CA86-1B64-742397328A18}"/>
              </a:ext>
            </a:extLst>
          </p:cNvPr>
          <p:cNvSpPr>
            <a:spLocks noGrp="1"/>
          </p:cNvSpPr>
          <p:nvPr>
            <p:ph type="title"/>
          </p:nvPr>
        </p:nvSpPr>
        <p:spPr/>
        <p:txBody>
          <a:bodyPr/>
          <a:lstStyle/>
          <a:p>
            <a:pPr algn="ctr">
              <a:defRPr/>
            </a:pPr>
            <a:r>
              <a:rPr lang="en-US" sz="4000" dirty="0"/>
              <a:t>Root Cause Analysis</a:t>
            </a:r>
          </a:p>
        </p:txBody>
      </p:sp>
      <p:sp>
        <p:nvSpPr>
          <p:cNvPr id="3" name="Content Placeholder 2">
            <a:extLst>
              <a:ext uri="{FF2B5EF4-FFF2-40B4-BE49-F238E27FC236}">
                <a16:creationId xmlns:a16="http://schemas.microsoft.com/office/drawing/2014/main" id="{9849A772-1203-F779-9C1C-6432C28C409F}"/>
              </a:ext>
            </a:extLst>
          </p:cNvPr>
          <p:cNvSpPr>
            <a:spLocks noGrp="1"/>
          </p:cNvSpPr>
          <p:nvPr>
            <p:ph idx="1"/>
          </p:nvPr>
        </p:nvSpPr>
        <p:spPr>
          <a:xfrm>
            <a:off x="725488" y="1676400"/>
            <a:ext cx="7848600" cy="4267200"/>
          </a:xfrm>
        </p:spPr>
        <p:txBody>
          <a:bodyPr/>
          <a:lstStyle/>
          <a:p>
            <a:pPr eaLnBrk="1" hangingPunct="1">
              <a:defRPr/>
            </a:pPr>
            <a:r>
              <a:rPr lang="en-US" sz="2200" dirty="0"/>
              <a:t>A process for identifying the true source or “root cause” of a negative outcome, adverse reaction, or undesirable event to remove the cause and prevent it from happening again.</a:t>
            </a:r>
          </a:p>
          <a:p>
            <a:pPr eaLnBrk="1" hangingPunct="1">
              <a:defRPr/>
            </a:pPr>
            <a:r>
              <a:rPr lang="en-US" sz="2200" dirty="0"/>
              <a:t>A focus on potential problems as well as existing problems.</a:t>
            </a:r>
          </a:p>
          <a:p>
            <a:pPr eaLnBrk="1" hangingPunct="1">
              <a:defRPr/>
            </a:pPr>
            <a:r>
              <a:rPr lang="en-US" sz="2200" dirty="0"/>
              <a:t>An emphasis on cause, not symptom.</a:t>
            </a:r>
          </a:p>
          <a:p>
            <a:pPr eaLnBrk="1" hangingPunct="1">
              <a:defRPr/>
            </a:pPr>
            <a:r>
              <a:rPr lang="en-US" sz="2200" dirty="0"/>
              <a:t>A focus on systems, not people.</a:t>
            </a:r>
          </a:p>
          <a:p>
            <a:pPr eaLnBrk="1" hangingPunct="1">
              <a:defRPr/>
            </a:pPr>
            <a:r>
              <a:rPr lang="en-US" sz="2200" dirty="0"/>
              <a:t>An approach requiring proactive thinking</a:t>
            </a:r>
          </a:p>
          <a:p>
            <a:pPr eaLnBrk="1" hangingPunct="1">
              <a:defRPr/>
            </a:pPr>
            <a:r>
              <a:rPr lang="en-US" sz="2200" dirty="0"/>
              <a:t>A focus on team, not individuals.</a:t>
            </a:r>
          </a:p>
          <a:p>
            <a:pPr eaLnBrk="1" hangingPunct="1">
              <a:defRPr/>
            </a:pPr>
            <a:r>
              <a:rPr lang="en-US" sz="2200" dirty="0"/>
              <a:t>A system that promotes a health care environment focused on prediction, prevention and management rather than diagnosis and treatment</a:t>
            </a:r>
          </a:p>
          <a:p>
            <a:pPr marL="0" indent="0">
              <a:buFont typeface="Wingdings" pitchFamily="2" charset="2"/>
              <a:buNone/>
              <a:defRPr/>
            </a:pPr>
            <a:endParaRPr lang="en-US"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44F4F-2BB8-23AF-B4A6-362702075105}"/>
              </a:ext>
            </a:extLst>
          </p:cNvPr>
          <p:cNvSpPr>
            <a:spLocks noGrp="1"/>
          </p:cNvSpPr>
          <p:nvPr>
            <p:ph type="title"/>
          </p:nvPr>
        </p:nvSpPr>
        <p:spPr/>
        <p:txBody>
          <a:bodyPr/>
          <a:lstStyle/>
          <a:p>
            <a:pPr algn="ctr">
              <a:defRPr/>
            </a:pPr>
            <a:r>
              <a:rPr lang="en-US" sz="4000" dirty="0"/>
              <a:t>Root Cause Analysis </a:t>
            </a:r>
            <a:br>
              <a:rPr lang="en-US" sz="4000" dirty="0"/>
            </a:br>
            <a:r>
              <a:rPr lang="en-US" sz="4000" dirty="0"/>
              <a:t>How It Works</a:t>
            </a:r>
          </a:p>
        </p:txBody>
      </p:sp>
      <p:sp>
        <p:nvSpPr>
          <p:cNvPr id="3" name="Content Placeholder 2">
            <a:extLst>
              <a:ext uri="{FF2B5EF4-FFF2-40B4-BE49-F238E27FC236}">
                <a16:creationId xmlns:a16="http://schemas.microsoft.com/office/drawing/2014/main" id="{63D33120-9ED8-80C2-1BCF-2723F07F5E2D}"/>
              </a:ext>
            </a:extLst>
          </p:cNvPr>
          <p:cNvSpPr>
            <a:spLocks noGrp="1"/>
          </p:cNvSpPr>
          <p:nvPr>
            <p:ph idx="1"/>
          </p:nvPr>
        </p:nvSpPr>
        <p:spPr/>
        <p:txBody>
          <a:bodyPr/>
          <a:lstStyle/>
          <a:p>
            <a:pPr eaLnBrk="1" hangingPunct="1">
              <a:defRPr/>
            </a:pPr>
            <a:r>
              <a:rPr lang="en-US" sz="2400" dirty="0"/>
              <a:t>Identify the potential/actual negative outcome.</a:t>
            </a:r>
          </a:p>
          <a:p>
            <a:pPr eaLnBrk="1" hangingPunct="1">
              <a:defRPr/>
            </a:pPr>
            <a:r>
              <a:rPr lang="en-US" sz="2400" dirty="0"/>
              <a:t>Assemble the team.</a:t>
            </a:r>
          </a:p>
          <a:p>
            <a:pPr eaLnBrk="1" hangingPunct="1">
              <a:defRPr/>
            </a:pPr>
            <a:r>
              <a:rPr lang="en-US" sz="2400" dirty="0"/>
              <a:t>Start Asking WHY? </a:t>
            </a:r>
          </a:p>
          <a:p>
            <a:pPr eaLnBrk="1" hangingPunct="1">
              <a:defRPr/>
            </a:pPr>
            <a:r>
              <a:rPr lang="en-US" sz="2400" dirty="0"/>
              <a:t>Assess and Analyze the results.</a:t>
            </a:r>
          </a:p>
          <a:p>
            <a:pPr eaLnBrk="1" hangingPunct="1">
              <a:defRPr/>
            </a:pPr>
            <a:r>
              <a:rPr lang="en-US" sz="2400" dirty="0"/>
              <a:t>Chose proactive interventions.</a:t>
            </a:r>
          </a:p>
          <a:p>
            <a:pPr eaLnBrk="1" hangingPunct="1">
              <a:defRPr/>
            </a:pPr>
            <a:r>
              <a:rPr lang="en-US" sz="2400" dirty="0"/>
              <a:t>Assign a person to oversee implementation.</a:t>
            </a:r>
          </a:p>
          <a:p>
            <a:pPr eaLnBrk="1" hangingPunct="1">
              <a:defRPr/>
            </a:pPr>
            <a:r>
              <a:rPr lang="en-US" sz="2400" dirty="0"/>
              <a:t>Establish a timeframe for implementation.</a:t>
            </a:r>
          </a:p>
          <a:p>
            <a:pPr eaLnBrk="1" hangingPunct="1">
              <a:defRPr/>
            </a:pPr>
            <a:r>
              <a:rPr lang="en-US" sz="2400" dirty="0"/>
              <a:t>Continually measure effectiveness. </a:t>
            </a:r>
          </a:p>
          <a:p>
            <a:pPr marL="0" indent="0">
              <a:buFont typeface="Wingdings" pitchFamily="2" charset="2"/>
              <a:buNone/>
              <a:defRPr/>
            </a:pPr>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58BD1-DAAB-3F4F-6C44-C0B83BEFA4BD}"/>
              </a:ext>
            </a:extLst>
          </p:cNvPr>
          <p:cNvSpPr>
            <a:spLocks noGrp="1"/>
          </p:cNvSpPr>
          <p:nvPr>
            <p:ph type="title"/>
          </p:nvPr>
        </p:nvSpPr>
        <p:spPr/>
        <p:txBody>
          <a:bodyPr/>
          <a:lstStyle/>
          <a:p>
            <a:pPr algn="ctr">
              <a:defRPr/>
            </a:pPr>
            <a:r>
              <a:rPr lang="en-US" sz="4000" dirty="0"/>
              <a:t>Creating Learning Objectives</a:t>
            </a:r>
          </a:p>
        </p:txBody>
      </p:sp>
      <p:sp>
        <p:nvSpPr>
          <p:cNvPr id="3" name="Content Placeholder 2">
            <a:extLst>
              <a:ext uri="{FF2B5EF4-FFF2-40B4-BE49-F238E27FC236}">
                <a16:creationId xmlns:a16="http://schemas.microsoft.com/office/drawing/2014/main" id="{7C9EE7EF-C964-4A4D-1D08-C7770444D10A}"/>
              </a:ext>
            </a:extLst>
          </p:cNvPr>
          <p:cNvSpPr>
            <a:spLocks noGrp="1"/>
          </p:cNvSpPr>
          <p:nvPr>
            <p:ph idx="1"/>
          </p:nvPr>
        </p:nvSpPr>
        <p:spPr/>
        <p:txBody>
          <a:bodyPr/>
          <a:lstStyle/>
          <a:p>
            <a:pPr eaLnBrk="1" hangingPunct="1">
              <a:defRPr/>
            </a:pPr>
            <a:r>
              <a:rPr lang="en-US" sz="2400" dirty="0">
                <a:effectLst/>
              </a:rPr>
              <a:t>Learning objectives refer to observable and measurable </a:t>
            </a:r>
          </a:p>
          <a:p>
            <a:pPr lvl="1" eaLnBrk="1" hangingPunct="1">
              <a:defRPr/>
            </a:pPr>
            <a:r>
              <a:rPr lang="en-US" sz="2400" dirty="0">
                <a:effectLst/>
              </a:rPr>
              <a:t>Knowledge </a:t>
            </a:r>
          </a:p>
          <a:p>
            <a:pPr lvl="1" eaLnBrk="1" hangingPunct="1">
              <a:defRPr/>
            </a:pPr>
            <a:r>
              <a:rPr lang="en-US" sz="2400" dirty="0">
                <a:effectLst/>
              </a:rPr>
              <a:t>Skills </a:t>
            </a:r>
          </a:p>
          <a:p>
            <a:pPr lvl="1" eaLnBrk="1" hangingPunct="1">
              <a:defRPr/>
            </a:pPr>
            <a:r>
              <a:rPr lang="en-US" sz="2400" dirty="0">
                <a:effectLst/>
              </a:rPr>
              <a:t>Attitudes </a:t>
            </a:r>
          </a:p>
          <a:p>
            <a:pPr eaLnBrk="1" hangingPunct="1">
              <a:lnSpc>
                <a:spcPct val="90000"/>
              </a:lnSpc>
              <a:defRPr/>
            </a:pPr>
            <a:r>
              <a:rPr lang="en-US" sz="2400" dirty="0">
                <a:effectLst/>
              </a:rPr>
              <a:t>Learning objectives have three main components:</a:t>
            </a:r>
          </a:p>
          <a:p>
            <a:pPr lvl="1" eaLnBrk="1" hangingPunct="1">
              <a:lnSpc>
                <a:spcPct val="90000"/>
              </a:lnSpc>
              <a:defRPr/>
            </a:pPr>
            <a:r>
              <a:rPr lang="en-US" sz="2400" dirty="0">
                <a:effectLst/>
              </a:rPr>
              <a:t>An action word (what will the attendee do)</a:t>
            </a:r>
          </a:p>
          <a:p>
            <a:pPr lvl="1" eaLnBrk="1" hangingPunct="1">
              <a:lnSpc>
                <a:spcPct val="90000"/>
              </a:lnSpc>
              <a:defRPr/>
            </a:pPr>
            <a:r>
              <a:rPr lang="en-US" sz="2400" dirty="0">
                <a:effectLst/>
              </a:rPr>
              <a:t>A learning statement (what learning will be demonstrated)</a:t>
            </a:r>
          </a:p>
          <a:p>
            <a:pPr lvl="1" eaLnBrk="1" hangingPunct="1">
              <a:lnSpc>
                <a:spcPct val="90000"/>
              </a:lnSpc>
              <a:defRPr/>
            </a:pPr>
            <a:r>
              <a:rPr lang="en-US" sz="2400" dirty="0">
                <a:effectLst/>
              </a:rPr>
              <a:t>A minimum standard (the measurable part)</a:t>
            </a:r>
          </a:p>
          <a:p>
            <a:pPr>
              <a:defRPr/>
            </a:pPr>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1771A-E42D-691A-272A-228E46EFCEBE}"/>
              </a:ext>
            </a:extLst>
          </p:cNvPr>
          <p:cNvSpPr>
            <a:spLocks noGrp="1"/>
          </p:cNvSpPr>
          <p:nvPr>
            <p:ph type="title"/>
          </p:nvPr>
        </p:nvSpPr>
        <p:spPr/>
        <p:txBody>
          <a:bodyPr/>
          <a:lstStyle/>
          <a:p>
            <a:pPr algn="ctr">
              <a:defRPr/>
            </a:pPr>
            <a:r>
              <a:rPr lang="en-US" sz="4000" dirty="0"/>
              <a:t>The Anticipatory Set</a:t>
            </a:r>
          </a:p>
        </p:txBody>
      </p:sp>
      <p:sp>
        <p:nvSpPr>
          <p:cNvPr id="3" name="Content Placeholder 2">
            <a:extLst>
              <a:ext uri="{FF2B5EF4-FFF2-40B4-BE49-F238E27FC236}">
                <a16:creationId xmlns:a16="http://schemas.microsoft.com/office/drawing/2014/main" id="{9BBE9D9B-487B-02ED-59DB-AD19760C24DB}"/>
              </a:ext>
            </a:extLst>
          </p:cNvPr>
          <p:cNvSpPr>
            <a:spLocks noGrp="1"/>
          </p:cNvSpPr>
          <p:nvPr>
            <p:ph idx="1"/>
          </p:nvPr>
        </p:nvSpPr>
        <p:spPr/>
        <p:txBody>
          <a:bodyPr/>
          <a:lstStyle/>
          <a:p>
            <a:pPr eaLnBrk="1" hangingPunct="1">
              <a:defRPr/>
            </a:pPr>
            <a:r>
              <a:rPr lang="en-US" sz="2200" dirty="0"/>
              <a:t>Includes: </a:t>
            </a:r>
          </a:p>
          <a:p>
            <a:pPr lvl="1" eaLnBrk="1" hangingPunct="1">
              <a:defRPr/>
            </a:pPr>
            <a:r>
              <a:rPr lang="en-US" sz="2200" dirty="0"/>
              <a:t>The learning </a:t>
            </a:r>
          </a:p>
          <a:p>
            <a:pPr lvl="1" eaLnBrk="1" hangingPunct="1">
              <a:defRPr/>
            </a:pPr>
            <a:r>
              <a:rPr lang="en-US" sz="2200" dirty="0"/>
              <a:t>The purpose of the learning</a:t>
            </a:r>
          </a:p>
          <a:p>
            <a:pPr lvl="1" eaLnBrk="1" hangingPunct="1">
              <a:defRPr/>
            </a:pPr>
            <a:r>
              <a:rPr lang="en-US" sz="2200" dirty="0"/>
              <a:t>Transfer of learning </a:t>
            </a:r>
          </a:p>
          <a:p>
            <a:pPr lvl="1" eaLnBrk="1" hangingPunct="1">
              <a:defRPr/>
            </a:pPr>
            <a:r>
              <a:rPr lang="en-US" sz="2200" dirty="0"/>
              <a:t>Motivation </a:t>
            </a:r>
          </a:p>
          <a:p>
            <a:pPr eaLnBrk="1" hangingPunct="1">
              <a:defRPr/>
            </a:pPr>
            <a:r>
              <a:rPr lang="en-US" sz="2200" dirty="0"/>
              <a:t>When planning the anticipatory set for the lesson, consider the following questions:</a:t>
            </a:r>
          </a:p>
          <a:p>
            <a:pPr lvl="1" eaLnBrk="1" hangingPunct="1">
              <a:defRPr/>
            </a:pPr>
            <a:r>
              <a:rPr lang="en-US" sz="2200" dirty="0"/>
              <a:t>How can I involve the students?</a:t>
            </a:r>
          </a:p>
          <a:p>
            <a:pPr lvl="1" eaLnBrk="1" hangingPunct="1">
              <a:defRPr/>
            </a:pPr>
            <a:r>
              <a:rPr lang="en-US" sz="2200" dirty="0"/>
              <a:t>How can I inform the students of the lesson to come?</a:t>
            </a:r>
          </a:p>
          <a:p>
            <a:pPr lvl="1" eaLnBrk="1" hangingPunct="1">
              <a:defRPr/>
            </a:pPr>
            <a:r>
              <a:rPr lang="en-US" sz="2200" dirty="0"/>
              <a:t>What are the “prerequisites” for this lesson?</a:t>
            </a:r>
          </a:p>
          <a:p>
            <a:pPr>
              <a:defRPr/>
            </a:pPr>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EE3D4-00AC-8B83-A808-ADBEA000E1AA}"/>
              </a:ext>
            </a:extLst>
          </p:cNvPr>
          <p:cNvSpPr>
            <a:spLocks noGrp="1"/>
          </p:cNvSpPr>
          <p:nvPr>
            <p:ph type="title"/>
          </p:nvPr>
        </p:nvSpPr>
        <p:spPr/>
        <p:txBody>
          <a:bodyPr/>
          <a:lstStyle/>
          <a:p>
            <a:pPr algn="ctr">
              <a:defRPr/>
            </a:pPr>
            <a:r>
              <a:rPr lang="en-US" sz="4000" dirty="0"/>
              <a:t>Achieving a Climate </a:t>
            </a:r>
            <a:br>
              <a:rPr lang="en-US" sz="4000" dirty="0"/>
            </a:br>
            <a:r>
              <a:rPr lang="en-US" sz="4000" dirty="0"/>
              <a:t>for Learning</a:t>
            </a:r>
          </a:p>
        </p:txBody>
      </p:sp>
      <p:sp>
        <p:nvSpPr>
          <p:cNvPr id="3" name="Content Placeholder 2">
            <a:extLst>
              <a:ext uri="{FF2B5EF4-FFF2-40B4-BE49-F238E27FC236}">
                <a16:creationId xmlns:a16="http://schemas.microsoft.com/office/drawing/2014/main" id="{902676A9-6BE3-6CA2-2FE6-3F53F07586A7}"/>
              </a:ext>
            </a:extLst>
          </p:cNvPr>
          <p:cNvSpPr>
            <a:spLocks noGrp="1"/>
          </p:cNvSpPr>
          <p:nvPr>
            <p:ph idx="1"/>
          </p:nvPr>
        </p:nvSpPr>
        <p:spPr>
          <a:xfrm>
            <a:off x="381000" y="1828800"/>
            <a:ext cx="8763000" cy="4267200"/>
          </a:xfrm>
        </p:spPr>
        <p:txBody>
          <a:bodyPr/>
          <a:lstStyle/>
          <a:p>
            <a:pPr marL="342900" lvl="1" indent="-342900">
              <a:spcBef>
                <a:spcPts val="1200"/>
              </a:spcBef>
              <a:defRPr/>
            </a:pPr>
            <a:r>
              <a:rPr lang="en-US" altLang="en-US" sz="2000" dirty="0"/>
              <a:t>Breaking the class into small groups.</a:t>
            </a:r>
          </a:p>
          <a:p>
            <a:pPr marL="342900" lvl="1" indent="-342900">
              <a:spcBef>
                <a:spcPts val="1200"/>
              </a:spcBef>
              <a:defRPr/>
            </a:pPr>
            <a:r>
              <a:rPr lang="en-US" altLang="en-US" sz="2000" dirty="0"/>
              <a:t>Keep people moving around from group to group/person to person.</a:t>
            </a:r>
          </a:p>
          <a:p>
            <a:pPr marL="342900" lvl="1" indent="-342900">
              <a:spcBef>
                <a:spcPts val="1200"/>
              </a:spcBef>
              <a:defRPr/>
            </a:pPr>
            <a:r>
              <a:rPr lang="en-US" altLang="en-US" sz="2000" dirty="0"/>
              <a:t>Have activities and projects outside the classroom.</a:t>
            </a:r>
          </a:p>
          <a:p>
            <a:pPr marL="342900" lvl="1" indent="-342900">
              <a:spcBef>
                <a:spcPts val="1200"/>
              </a:spcBef>
              <a:defRPr/>
            </a:pPr>
            <a:r>
              <a:rPr lang="en-US" altLang="en-US" sz="2000" dirty="0"/>
              <a:t>Develop teams</a:t>
            </a:r>
          </a:p>
          <a:p>
            <a:pPr marL="342900" lvl="1" indent="-342900">
              <a:spcBef>
                <a:spcPts val="1200"/>
              </a:spcBef>
              <a:defRPr/>
            </a:pPr>
            <a:r>
              <a:rPr lang="en-US" altLang="en-US" sz="2000" dirty="0"/>
              <a:t>Peer tutoring</a:t>
            </a:r>
          </a:p>
          <a:p>
            <a:pPr marL="342900" lvl="1" indent="-342900">
              <a:spcBef>
                <a:spcPts val="1200"/>
              </a:spcBef>
              <a:defRPr/>
            </a:pPr>
            <a:r>
              <a:rPr lang="en-US" altLang="en-US" sz="2000" dirty="0"/>
              <a:t>Encouraging the learners to study together.</a:t>
            </a:r>
          </a:p>
          <a:p>
            <a:pPr marL="342900" lvl="1" indent="-342900">
              <a:spcBef>
                <a:spcPts val="1200"/>
              </a:spcBef>
              <a:defRPr/>
            </a:pPr>
            <a:r>
              <a:rPr lang="en-US" altLang="en-US" sz="2000" dirty="0"/>
              <a:t>Encouraging the learners to answer each other's questions instead of answering them yourself.</a:t>
            </a:r>
          </a:p>
          <a:p>
            <a:pPr marL="342900" lvl="1" indent="-342900">
              <a:spcBef>
                <a:spcPts val="1200"/>
              </a:spcBef>
              <a:defRPr/>
            </a:pPr>
            <a:r>
              <a:rPr lang="en-US" altLang="en-US" sz="2000" dirty="0"/>
              <a:t>Have learners teach all or part of a lesson.</a:t>
            </a:r>
          </a:p>
          <a:p>
            <a:pPr marL="342900" lvl="1" indent="-342900">
              <a:spcBef>
                <a:spcPts val="1200"/>
              </a:spcBef>
              <a:defRPr/>
            </a:pPr>
            <a:r>
              <a:rPr lang="en-US" altLang="en-US" sz="2000" dirty="0"/>
              <a:t>Be a model by asking questions and displaying good listening behaviors.</a:t>
            </a:r>
            <a:endParaRPr lang="en-US" sz="2000" dirty="0"/>
          </a:p>
          <a:p>
            <a:pPr marL="0" indent="0">
              <a:buFont typeface="Wingdings" pitchFamily="2" charset="2"/>
              <a:buNone/>
              <a:defRPr/>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2ADAD0AD-EF3E-A22C-148F-6F804A4214CF}"/>
              </a:ext>
            </a:extLst>
          </p:cNvPr>
          <p:cNvSpPr>
            <a:spLocks noGrp="1" noRot="1" noChangeArrowheads="1"/>
          </p:cNvSpPr>
          <p:nvPr>
            <p:ph type="title"/>
          </p:nvPr>
        </p:nvSpPr>
        <p:spPr/>
        <p:txBody>
          <a:bodyPr/>
          <a:lstStyle/>
          <a:p>
            <a:pPr algn="ctr" eaLnBrk="1" hangingPunct="1">
              <a:defRPr/>
            </a:pPr>
            <a:r>
              <a:rPr lang="en-US" sz="4000" dirty="0"/>
              <a:t>Adult Learner Principles</a:t>
            </a:r>
          </a:p>
        </p:txBody>
      </p:sp>
      <p:sp>
        <p:nvSpPr>
          <p:cNvPr id="54275" name="Rectangle 3">
            <a:extLst>
              <a:ext uri="{FF2B5EF4-FFF2-40B4-BE49-F238E27FC236}">
                <a16:creationId xmlns:a16="http://schemas.microsoft.com/office/drawing/2014/main" id="{70309472-F231-4E46-CEE4-4B4A20AAEA21}"/>
              </a:ext>
            </a:extLst>
          </p:cNvPr>
          <p:cNvSpPr>
            <a:spLocks noGrp="1" noRot="1" noChangeArrowheads="1"/>
          </p:cNvSpPr>
          <p:nvPr>
            <p:ph type="body" idx="1"/>
          </p:nvPr>
        </p:nvSpPr>
        <p:spPr/>
        <p:txBody>
          <a:bodyPr/>
          <a:lstStyle/>
          <a:p>
            <a:pPr eaLnBrk="1" hangingPunct="1">
              <a:defRPr/>
            </a:pPr>
            <a:r>
              <a:rPr lang="en-US" sz="2000" dirty="0"/>
              <a:t>Adults have accumulated a foundation of life experiences and knowledge</a:t>
            </a:r>
          </a:p>
          <a:p>
            <a:pPr lvl="1" eaLnBrk="1" hangingPunct="1">
              <a:defRPr/>
            </a:pPr>
            <a:r>
              <a:rPr lang="en-US" sz="2000" dirty="0"/>
              <a:t>Work-related experiences</a:t>
            </a:r>
          </a:p>
          <a:p>
            <a:pPr lvl="1" eaLnBrk="1" hangingPunct="1">
              <a:defRPr/>
            </a:pPr>
            <a:r>
              <a:rPr lang="en-US" sz="2000" dirty="0"/>
              <a:t>Previous education</a:t>
            </a:r>
          </a:p>
          <a:p>
            <a:pPr lvl="1" eaLnBrk="1" hangingPunct="1">
              <a:defRPr/>
            </a:pPr>
            <a:r>
              <a:rPr lang="en-US" sz="2000" dirty="0"/>
              <a:t>Family experiences</a:t>
            </a:r>
          </a:p>
          <a:p>
            <a:pPr lvl="1" eaLnBrk="1" hangingPunct="1">
              <a:defRPr/>
            </a:pPr>
            <a:r>
              <a:rPr lang="en-US" sz="2000" dirty="0"/>
              <a:t>Need to connect learning to this knowledge and experience</a:t>
            </a:r>
          </a:p>
          <a:p>
            <a:pPr eaLnBrk="1" hangingPunct="1">
              <a:defRPr/>
            </a:pPr>
            <a:r>
              <a:rPr lang="en-US" sz="2000" dirty="0"/>
              <a:t>Adults are goal-oriented</a:t>
            </a:r>
          </a:p>
          <a:p>
            <a:pPr lvl="1" eaLnBrk="1" hangingPunct="1">
              <a:defRPr/>
            </a:pPr>
            <a:r>
              <a:rPr lang="en-US" sz="2000" dirty="0"/>
              <a:t>Typically can state the intended goal related to the course of study.</a:t>
            </a:r>
          </a:p>
          <a:p>
            <a:pPr lvl="1" eaLnBrk="1" hangingPunct="1">
              <a:defRPr/>
            </a:pPr>
            <a:r>
              <a:rPr lang="en-US" sz="2000" dirty="0"/>
              <a:t>Require organized program with clearly defined elements.</a:t>
            </a:r>
          </a:p>
          <a:p>
            <a:pPr lvl="1" eaLnBrk="1" hangingPunct="1">
              <a:defRPr/>
            </a:pPr>
            <a:r>
              <a:rPr lang="en-US" sz="2000" dirty="0"/>
              <a:t>Need to connect the course helps attain the goal(s).</a:t>
            </a:r>
          </a:p>
          <a:p>
            <a:pPr eaLnBrk="1" hangingPunct="1">
              <a:defRPr/>
            </a:pPr>
            <a:endParaRPr lang="en-US" dirty="0"/>
          </a:p>
          <a:p>
            <a:pPr lvl="1" eaLnBrk="1" hangingPunct="1">
              <a:defRPr/>
            </a:pPr>
            <a:endParaRPr lang="en-US" dirty="0"/>
          </a:p>
          <a:p>
            <a:pPr eaLnBrk="1" hangingPunct="1">
              <a:defRPr/>
            </a:pPr>
            <a:endParaRPr 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71150-0CC5-8273-C171-6B707C893D70}"/>
              </a:ext>
            </a:extLst>
          </p:cNvPr>
          <p:cNvSpPr>
            <a:spLocks noGrp="1"/>
          </p:cNvSpPr>
          <p:nvPr>
            <p:ph type="title"/>
          </p:nvPr>
        </p:nvSpPr>
        <p:spPr/>
        <p:txBody>
          <a:bodyPr/>
          <a:lstStyle/>
          <a:p>
            <a:pPr algn="ctr">
              <a:defRPr/>
            </a:pPr>
            <a:r>
              <a:rPr lang="en-US" sz="4000" dirty="0"/>
              <a:t>Coordinating Trainings to Address the Learner’s </a:t>
            </a:r>
            <a:br>
              <a:rPr lang="en-US" sz="4000" dirty="0"/>
            </a:br>
            <a:r>
              <a:rPr lang="en-US" sz="4000" dirty="0"/>
              <a:t>Emotional &amp; Physical Needs</a:t>
            </a:r>
          </a:p>
        </p:txBody>
      </p:sp>
      <p:sp>
        <p:nvSpPr>
          <p:cNvPr id="3" name="Content Placeholder 2">
            <a:extLst>
              <a:ext uri="{FF2B5EF4-FFF2-40B4-BE49-F238E27FC236}">
                <a16:creationId xmlns:a16="http://schemas.microsoft.com/office/drawing/2014/main" id="{B458877D-6F01-6029-2F5A-40617C257B96}"/>
              </a:ext>
            </a:extLst>
          </p:cNvPr>
          <p:cNvSpPr>
            <a:spLocks noGrp="1"/>
          </p:cNvSpPr>
          <p:nvPr>
            <p:ph idx="1"/>
          </p:nvPr>
        </p:nvSpPr>
        <p:spPr/>
        <p:txBody>
          <a:bodyPr/>
          <a:lstStyle/>
          <a:p>
            <a:pPr eaLnBrk="1" hangingPunct="1">
              <a:defRPr/>
            </a:pPr>
            <a:r>
              <a:rPr lang="en-US" sz="2200" dirty="0"/>
              <a:t>Personalities differ.</a:t>
            </a:r>
          </a:p>
          <a:p>
            <a:pPr eaLnBrk="1" hangingPunct="1">
              <a:defRPr/>
            </a:pPr>
            <a:r>
              <a:rPr lang="en-US" sz="2200" dirty="0"/>
              <a:t>Learners have unique experiences, perceptions, thoughts and feelings.</a:t>
            </a:r>
          </a:p>
          <a:p>
            <a:pPr eaLnBrk="1" hangingPunct="1">
              <a:defRPr/>
            </a:pPr>
            <a:r>
              <a:rPr lang="en-US" sz="2200" dirty="0"/>
              <a:t>Adults benefit from a collaborative environment.</a:t>
            </a:r>
          </a:p>
          <a:p>
            <a:pPr eaLnBrk="1" hangingPunct="1">
              <a:defRPr/>
            </a:pPr>
            <a:r>
              <a:rPr lang="en-US" sz="2200" dirty="0"/>
              <a:t>Outside stresses and learning history may cloud the person’s ability to learn.</a:t>
            </a:r>
          </a:p>
          <a:p>
            <a:pPr eaLnBrk="1" hangingPunct="1">
              <a:defRPr/>
            </a:pPr>
            <a:r>
              <a:rPr lang="en-US" sz="2200" dirty="0"/>
              <a:t>Knowledge base and learning curve.</a:t>
            </a:r>
          </a:p>
          <a:p>
            <a:pPr eaLnBrk="1" hangingPunct="1">
              <a:defRPr/>
            </a:pPr>
            <a:r>
              <a:rPr lang="en-US" sz="2200" dirty="0"/>
              <a:t>Expectations of students</a:t>
            </a:r>
          </a:p>
          <a:p>
            <a:pPr eaLnBrk="1" hangingPunct="1">
              <a:defRPr/>
            </a:pPr>
            <a:r>
              <a:rPr lang="en-US" sz="2200" dirty="0"/>
              <a:t>Learning styles</a:t>
            </a:r>
          </a:p>
          <a:p>
            <a:pPr eaLnBrk="1" hangingPunct="1">
              <a:defRPr/>
            </a:pPr>
            <a:r>
              <a:rPr lang="en-US" sz="2200" dirty="0"/>
              <a:t>Barriers to education</a:t>
            </a:r>
          </a:p>
          <a:p>
            <a:pPr eaLnBrk="1" hangingPunct="1">
              <a:defRPr/>
            </a:pPr>
            <a:r>
              <a:rPr lang="en-US" sz="2200" dirty="0"/>
              <a:t>Let’s discuss the Physical Environment.</a:t>
            </a:r>
          </a:p>
          <a:p>
            <a:pPr marL="0" indent="0">
              <a:buFont typeface="Wingdings" pitchFamily="2" charset="2"/>
              <a:buNone/>
              <a:defRPr/>
            </a:pPr>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9B31E-6D74-5CF3-5C69-EC81F71E2D64}"/>
              </a:ext>
            </a:extLst>
          </p:cNvPr>
          <p:cNvSpPr>
            <a:spLocks noGrp="1"/>
          </p:cNvSpPr>
          <p:nvPr>
            <p:ph type="title"/>
          </p:nvPr>
        </p:nvSpPr>
        <p:spPr/>
        <p:txBody>
          <a:bodyPr/>
          <a:lstStyle/>
          <a:p>
            <a:pPr algn="ctr">
              <a:defRPr/>
            </a:pPr>
            <a:r>
              <a:rPr lang="en-US" sz="4000" dirty="0"/>
              <a:t>Closing A Lesson</a:t>
            </a:r>
          </a:p>
        </p:txBody>
      </p:sp>
      <p:sp>
        <p:nvSpPr>
          <p:cNvPr id="3" name="Content Placeholder 2">
            <a:extLst>
              <a:ext uri="{FF2B5EF4-FFF2-40B4-BE49-F238E27FC236}">
                <a16:creationId xmlns:a16="http://schemas.microsoft.com/office/drawing/2014/main" id="{E35A3795-BB93-90B9-DE73-91313C7FDE75}"/>
              </a:ext>
            </a:extLst>
          </p:cNvPr>
          <p:cNvSpPr>
            <a:spLocks noGrp="1"/>
          </p:cNvSpPr>
          <p:nvPr>
            <p:ph idx="1"/>
          </p:nvPr>
        </p:nvSpPr>
        <p:spPr>
          <a:xfrm>
            <a:off x="838200" y="1905000"/>
            <a:ext cx="7543800" cy="4267200"/>
          </a:xfrm>
        </p:spPr>
        <p:txBody>
          <a:bodyPr/>
          <a:lstStyle/>
          <a:p>
            <a:pPr eaLnBrk="1" hangingPunct="1">
              <a:defRPr/>
            </a:pPr>
            <a:r>
              <a:rPr lang="en-US" sz="2400" dirty="0"/>
              <a:t>Build it into the lesson plan.</a:t>
            </a:r>
          </a:p>
          <a:p>
            <a:pPr eaLnBrk="1" hangingPunct="1">
              <a:defRPr/>
            </a:pPr>
            <a:r>
              <a:rPr lang="en-US" sz="2400" dirty="0"/>
              <a:t>Shouldn’t just be up to the teacher – you need the students engaged.</a:t>
            </a:r>
          </a:p>
          <a:p>
            <a:pPr eaLnBrk="1" hangingPunct="1">
              <a:defRPr/>
            </a:pPr>
            <a:r>
              <a:rPr lang="en-US" sz="2400" dirty="0"/>
              <a:t>Not just summarizing but going back and making sure the objectives were met.</a:t>
            </a:r>
          </a:p>
          <a:p>
            <a:pPr eaLnBrk="1" hangingPunct="1">
              <a:defRPr/>
            </a:pPr>
            <a:r>
              <a:rPr lang="en-US" sz="2400" dirty="0"/>
              <a:t>Refocus the students on the objectives.</a:t>
            </a:r>
          </a:p>
          <a:p>
            <a:pPr eaLnBrk="1" hangingPunct="1">
              <a:defRPr/>
            </a:pPr>
            <a:r>
              <a:rPr lang="en-US" sz="2400" dirty="0"/>
              <a:t>Necessary to ensure learners have become future teachers, able to lead other learners along the way.</a:t>
            </a:r>
          </a:p>
          <a:p>
            <a:pPr>
              <a:defRPr/>
            </a:pPr>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BBD94-1F4F-B532-8232-BC74AB3FA4AA}"/>
              </a:ext>
            </a:extLst>
          </p:cNvPr>
          <p:cNvSpPr>
            <a:spLocks noGrp="1"/>
          </p:cNvSpPr>
          <p:nvPr>
            <p:ph type="title"/>
          </p:nvPr>
        </p:nvSpPr>
        <p:spPr/>
        <p:txBody>
          <a:bodyPr/>
          <a:lstStyle/>
          <a:p>
            <a:pPr algn="ctr">
              <a:defRPr/>
            </a:pPr>
            <a:r>
              <a:rPr lang="en-US" sz="4000" dirty="0"/>
              <a:t>Evaluating Education Outcomes</a:t>
            </a:r>
          </a:p>
        </p:txBody>
      </p:sp>
      <p:sp>
        <p:nvSpPr>
          <p:cNvPr id="3" name="Content Placeholder 2">
            <a:extLst>
              <a:ext uri="{FF2B5EF4-FFF2-40B4-BE49-F238E27FC236}">
                <a16:creationId xmlns:a16="http://schemas.microsoft.com/office/drawing/2014/main" id="{46E86A85-9626-A157-5EFE-E90E0B9326AD}"/>
              </a:ext>
            </a:extLst>
          </p:cNvPr>
          <p:cNvSpPr>
            <a:spLocks noGrp="1"/>
          </p:cNvSpPr>
          <p:nvPr>
            <p:ph idx="1"/>
          </p:nvPr>
        </p:nvSpPr>
        <p:spPr/>
        <p:txBody>
          <a:bodyPr/>
          <a:lstStyle/>
          <a:p>
            <a:pPr eaLnBrk="1" hangingPunct="1">
              <a:defRPr/>
            </a:pPr>
            <a:r>
              <a:rPr lang="en-US" sz="2400" dirty="0"/>
              <a:t>A discussion: How do you evaluate that education is/was effective? </a:t>
            </a:r>
          </a:p>
          <a:p>
            <a:pPr lvl="1" eaLnBrk="1" hangingPunct="1">
              <a:defRPr/>
            </a:pPr>
            <a:r>
              <a:rPr lang="en-US" sz="2400" dirty="0"/>
              <a:t>1. Post Tests</a:t>
            </a:r>
          </a:p>
          <a:p>
            <a:pPr lvl="1" eaLnBrk="1" hangingPunct="1">
              <a:defRPr/>
            </a:pPr>
            <a:r>
              <a:rPr lang="en-US" sz="2400" dirty="0"/>
              <a:t>2. Rounding</a:t>
            </a:r>
          </a:p>
          <a:p>
            <a:pPr lvl="1" eaLnBrk="1" hangingPunct="1">
              <a:defRPr/>
            </a:pPr>
            <a:r>
              <a:rPr lang="en-US" sz="2400" dirty="0"/>
              <a:t>3. Educational Audits</a:t>
            </a:r>
          </a:p>
          <a:p>
            <a:pPr lvl="1" eaLnBrk="1" hangingPunct="1">
              <a:defRPr/>
            </a:pPr>
            <a:r>
              <a:rPr lang="en-US" sz="2400" dirty="0"/>
              <a:t>4. Observation</a:t>
            </a:r>
          </a:p>
          <a:p>
            <a:pPr lvl="1" eaLnBrk="1" hangingPunct="1">
              <a:defRPr/>
            </a:pPr>
            <a:r>
              <a:rPr lang="en-US" sz="2400" dirty="0"/>
              <a:t>5. Drills</a:t>
            </a:r>
          </a:p>
          <a:p>
            <a:pPr marL="0" indent="0">
              <a:buFont typeface="Wingdings" pitchFamily="2" charset="2"/>
              <a:buNone/>
              <a:defRPr/>
            </a:pPr>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B30E9-B274-758C-E93D-E3E497E250BD}"/>
              </a:ext>
            </a:extLst>
          </p:cNvPr>
          <p:cNvSpPr>
            <a:spLocks noGrp="1"/>
          </p:cNvSpPr>
          <p:nvPr>
            <p:ph type="title"/>
          </p:nvPr>
        </p:nvSpPr>
        <p:spPr/>
        <p:txBody>
          <a:bodyPr/>
          <a:lstStyle/>
          <a:p>
            <a:pPr algn="ctr">
              <a:defRPr/>
            </a:pPr>
            <a:r>
              <a:rPr lang="en-US" sz="4000" dirty="0"/>
              <a:t>Wrap Up</a:t>
            </a:r>
          </a:p>
        </p:txBody>
      </p:sp>
      <p:sp>
        <p:nvSpPr>
          <p:cNvPr id="3" name="Content Placeholder 2">
            <a:extLst>
              <a:ext uri="{FF2B5EF4-FFF2-40B4-BE49-F238E27FC236}">
                <a16:creationId xmlns:a16="http://schemas.microsoft.com/office/drawing/2014/main" id="{C49B687D-BE5A-4EAC-60BA-E3132FC3EBB3}"/>
              </a:ext>
            </a:extLst>
          </p:cNvPr>
          <p:cNvSpPr>
            <a:spLocks noGrp="1"/>
          </p:cNvSpPr>
          <p:nvPr>
            <p:ph idx="1"/>
          </p:nvPr>
        </p:nvSpPr>
        <p:spPr/>
        <p:txBody>
          <a:bodyPr/>
          <a:lstStyle/>
          <a:p>
            <a:pPr eaLnBrk="1" hangingPunct="1">
              <a:defRPr/>
            </a:pPr>
            <a:r>
              <a:rPr lang="en-US" sz="2400" dirty="0"/>
              <a:t>Discussion</a:t>
            </a:r>
          </a:p>
          <a:p>
            <a:pPr eaLnBrk="1" hangingPunct="1">
              <a:defRPr/>
            </a:pPr>
            <a:r>
              <a:rPr lang="en-US" sz="2400" dirty="0"/>
              <a:t>Questions and answers</a:t>
            </a:r>
          </a:p>
          <a:p>
            <a:pPr eaLnBrk="1" hangingPunct="1">
              <a:defRPr/>
            </a:pPr>
            <a:r>
              <a:rPr lang="en-US" sz="2400" dirty="0"/>
              <a:t>Course evaluation</a:t>
            </a:r>
          </a:p>
          <a:p>
            <a:pPr eaLnBrk="1" hangingPunct="1">
              <a:defRPr/>
            </a:pPr>
            <a:r>
              <a:rPr lang="en-US" sz="2400" dirty="0"/>
              <a:t>Certificate presentation</a:t>
            </a:r>
          </a:p>
          <a:p>
            <a:pPr marL="0" indent="0">
              <a:buFont typeface="Wingdings" pitchFamily="2" charset="2"/>
              <a:buNone/>
              <a:defRPr/>
            </a:pPr>
            <a:endParaRPr lang="en-US" dirty="0"/>
          </a:p>
        </p:txBody>
      </p:sp>
      <p:pic>
        <p:nvPicPr>
          <p:cNvPr id="166916" name="Picture 3" descr="A hands holding light bulbs and question marks&#10;&#10;Description automatically generated">
            <a:extLst>
              <a:ext uri="{FF2B5EF4-FFF2-40B4-BE49-F238E27FC236}">
                <a16:creationId xmlns:a16="http://schemas.microsoft.com/office/drawing/2014/main" id="{2E772C9F-4F38-1C80-A917-D254A97EE9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3688" y="3733800"/>
            <a:ext cx="6172200"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a:extLst>
              <a:ext uri="{FF2B5EF4-FFF2-40B4-BE49-F238E27FC236}">
                <a16:creationId xmlns:a16="http://schemas.microsoft.com/office/drawing/2014/main" id="{41E05B4A-A39C-865E-7FF9-E8D7840E0E27}"/>
              </a:ext>
            </a:extLst>
          </p:cNvPr>
          <p:cNvSpPr>
            <a:spLocks noGrp="1" noRot="1" noChangeArrowheads="1"/>
          </p:cNvSpPr>
          <p:nvPr>
            <p:ph type="title"/>
          </p:nvPr>
        </p:nvSpPr>
        <p:spPr/>
        <p:txBody>
          <a:bodyPr/>
          <a:lstStyle/>
          <a:p>
            <a:pPr algn="ctr" eaLnBrk="1" hangingPunct="1">
              <a:defRPr/>
            </a:pPr>
            <a:r>
              <a:rPr lang="en-US" sz="4000" dirty="0"/>
              <a:t>Adult Learner Principles</a:t>
            </a:r>
          </a:p>
        </p:txBody>
      </p:sp>
      <p:sp>
        <p:nvSpPr>
          <p:cNvPr id="58371" name="Rectangle 3">
            <a:extLst>
              <a:ext uri="{FF2B5EF4-FFF2-40B4-BE49-F238E27FC236}">
                <a16:creationId xmlns:a16="http://schemas.microsoft.com/office/drawing/2014/main" id="{1C80203B-A8DE-47C1-8C05-ADCF001D7C5B}"/>
              </a:ext>
            </a:extLst>
          </p:cNvPr>
          <p:cNvSpPr>
            <a:spLocks noGrp="1" noRot="1" noChangeArrowheads="1"/>
          </p:cNvSpPr>
          <p:nvPr>
            <p:ph type="body" idx="1"/>
          </p:nvPr>
        </p:nvSpPr>
        <p:spPr/>
        <p:txBody>
          <a:bodyPr/>
          <a:lstStyle/>
          <a:p>
            <a:pPr eaLnBrk="1" hangingPunct="1">
              <a:lnSpc>
                <a:spcPct val="90000"/>
              </a:lnSpc>
              <a:defRPr/>
            </a:pPr>
            <a:r>
              <a:rPr lang="en-US" sz="2400" dirty="0"/>
              <a:t>Adults are practical and relevancy-oriented</a:t>
            </a:r>
          </a:p>
          <a:p>
            <a:pPr lvl="1" eaLnBrk="1" hangingPunct="1">
              <a:lnSpc>
                <a:spcPct val="90000"/>
              </a:lnSpc>
              <a:defRPr/>
            </a:pPr>
            <a:r>
              <a:rPr lang="en-US" sz="2400" dirty="0"/>
              <a:t>Need to see the reason for learning something.</a:t>
            </a:r>
          </a:p>
          <a:p>
            <a:pPr lvl="1" eaLnBrk="1" hangingPunct="1">
              <a:lnSpc>
                <a:spcPct val="90000"/>
              </a:lnSpc>
              <a:defRPr/>
            </a:pPr>
            <a:r>
              <a:rPr lang="en-US" sz="2400" dirty="0"/>
              <a:t>Need to understand early on in the training that concepts and theories relate to something familiar.</a:t>
            </a:r>
          </a:p>
          <a:p>
            <a:pPr lvl="1" eaLnBrk="1" hangingPunct="1">
              <a:lnSpc>
                <a:spcPct val="90000"/>
              </a:lnSpc>
              <a:defRPr/>
            </a:pPr>
            <a:r>
              <a:rPr lang="en-US" sz="2400" dirty="0"/>
              <a:t>May not be interested in “learning for learning’s sake”.</a:t>
            </a:r>
          </a:p>
          <a:p>
            <a:pPr eaLnBrk="1" hangingPunct="1">
              <a:defRPr/>
            </a:pPr>
            <a:r>
              <a:rPr lang="en-US" sz="2400" dirty="0"/>
              <a:t>Adult learners require respect</a:t>
            </a:r>
          </a:p>
          <a:p>
            <a:pPr lvl="1" eaLnBrk="1" hangingPunct="1">
              <a:defRPr/>
            </a:pPr>
            <a:r>
              <a:rPr lang="en-US" sz="2400" dirty="0"/>
              <a:t>Need to be acknowledged for what they bring to the classroom.</a:t>
            </a:r>
          </a:p>
          <a:p>
            <a:pPr lvl="1" eaLnBrk="1" hangingPunct="1">
              <a:defRPr/>
            </a:pPr>
            <a:r>
              <a:rPr lang="en-US" sz="2400" dirty="0"/>
              <a:t>Need to have opportunity to voice heir opinions and experiences.</a:t>
            </a:r>
          </a:p>
          <a:p>
            <a:pPr eaLnBrk="1" hangingPunct="1">
              <a:lnSpc>
                <a:spcPct val="90000"/>
              </a:lnSpc>
              <a:defRPr/>
            </a:pPr>
            <a:endParaRPr lang="en-US" sz="2000" dirty="0"/>
          </a:p>
          <a:p>
            <a:pPr eaLnBrk="1" hangingPunct="1">
              <a:lnSpc>
                <a:spcPct val="90000"/>
              </a:lnSpc>
              <a:buFont typeface="Wingdings" pitchFamily="2" charset="2"/>
              <a:buNone/>
              <a:defRPr/>
            </a:pPr>
            <a:endParaRPr lang="en-US" sz="2000" dirty="0"/>
          </a:p>
          <a:p>
            <a:pPr eaLnBrk="1" hangingPunct="1">
              <a:lnSpc>
                <a:spcPct val="90000"/>
              </a:lnSpc>
              <a:defRPr/>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4FED03-3814-5ABE-3504-BD6AAA24004C}"/>
              </a:ext>
            </a:extLst>
          </p:cNvPr>
          <p:cNvSpPr>
            <a:spLocks noGrp="1"/>
          </p:cNvSpPr>
          <p:nvPr>
            <p:ph type="title"/>
          </p:nvPr>
        </p:nvSpPr>
        <p:spPr>
          <a:xfrm>
            <a:off x="431800" y="685800"/>
            <a:ext cx="8385175" cy="746125"/>
          </a:xfrm>
        </p:spPr>
        <p:txBody>
          <a:bodyPr/>
          <a:lstStyle/>
          <a:p>
            <a:pPr algn="ctr">
              <a:defRPr/>
            </a:pPr>
            <a:r>
              <a:rPr lang="en-US" sz="4000" dirty="0"/>
              <a:t>Adult Learner Principles</a:t>
            </a:r>
          </a:p>
        </p:txBody>
      </p:sp>
      <p:sp>
        <p:nvSpPr>
          <p:cNvPr id="3" name="Content Placeholder 2">
            <a:extLst>
              <a:ext uri="{FF2B5EF4-FFF2-40B4-BE49-F238E27FC236}">
                <a16:creationId xmlns:a16="http://schemas.microsoft.com/office/drawing/2014/main" id="{D4CA844A-61F8-CE23-1E09-4EA646131A2D}"/>
              </a:ext>
            </a:extLst>
          </p:cNvPr>
          <p:cNvSpPr>
            <a:spLocks noGrp="1"/>
          </p:cNvSpPr>
          <p:nvPr>
            <p:ph idx="1"/>
          </p:nvPr>
        </p:nvSpPr>
        <p:spPr>
          <a:xfrm>
            <a:off x="809625" y="1905000"/>
            <a:ext cx="8007350" cy="5181600"/>
          </a:xfrm>
        </p:spPr>
        <p:txBody>
          <a:bodyPr/>
          <a:lstStyle/>
          <a:p>
            <a:pPr eaLnBrk="1" hangingPunct="1">
              <a:defRPr/>
            </a:pPr>
            <a:r>
              <a:rPr lang="en-US" sz="2400" dirty="0"/>
              <a:t>Adults are uniquely motivated.</a:t>
            </a:r>
          </a:p>
          <a:p>
            <a:pPr lvl="1" eaLnBrk="1" hangingPunct="1">
              <a:defRPr/>
            </a:pPr>
            <a:r>
              <a:rPr lang="en-US" sz="2400" b="1" dirty="0"/>
              <a:t>Social Relationships </a:t>
            </a:r>
            <a:r>
              <a:rPr lang="en-US" sz="2400" dirty="0"/>
              <a:t>– people want to make new friends some have a need for different associations and friendships.</a:t>
            </a:r>
          </a:p>
          <a:p>
            <a:pPr lvl="1" eaLnBrk="1" hangingPunct="1">
              <a:defRPr/>
            </a:pPr>
            <a:r>
              <a:rPr lang="en-US" sz="2400" b="1" dirty="0"/>
              <a:t>External Expectations </a:t>
            </a:r>
            <a:r>
              <a:rPr lang="en-US" sz="2400" dirty="0"/>
              <a:t>–Adult learners needs to comply with instructions from someone else to fulfill the expectations or recommendations of someone with formal authority.</a:t>
            </a:r>
          </a:p>
          <a:p>
            <a:pPr lvl="1">
              <a:defRPr/>
            </a:pPr>
            <a:r>
              <a:rPr lang="en-US" sz="2400" b="1" dirty="0"/>
              <a:t>Social Welfare </a:t>
            </a:r>
            <a:r>
              <a:rPr lang="en-US" sz="2400" dirty="0"/>
              <a:t>- </a:t>
            </a:r>
            <a:r>
              <a:rPr lang="en-US" altLang="en-US" sz="2400" dirty="0"/>
              <a:t>to improve one’s ability to serve mankind, prepare for service to the community, or improve ability to participate in community work.</a:t>
            </a:r>
          </a:p>
          <a:p>
            <a:pPr lvl="1" eaLnBrk="1" hangingPunct="1">
              <a:defRPr/>
            </a:pPr>
            <a:endParaRPr lang="en-US" sz="2000" dirty="0"/>
          </a:p>
          <a:p>
            <a:pPr>
              <a:defRPr/>
            </a:pPr>
            <a:endParaRPr lang="en-US" dirty="0"/>
          </a:p>
        </p:txBody>
      </p:sp>
    </p:spTree>
  </p:cSld>
  <p:clrMapOvr>
    <a:masterClrMapping/>
  </p:clrMapOvr>
</p:sld>
</file>

<file path=ppt/theme/theme1.xml><?xml version="1.0" encoding="utf-8"?>
<a:theme xmlns:a="http://schemas.openxmlformats.org/drawingml/2006/main" name="Glass Layers">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Glass Layers">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lass Layers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Glass Layers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Glass Layers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Glass Layers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Glass Layers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Glass Layers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Glass Layers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Ripple</Template>
  <TotalTime>18448</TotalTime>
  <Words>16513</Words>
  <Application>Microsoft Macintosh PowerPoint</Application>
  <PresentationFormat>On-screen Show (4:3)</PresentationFormat>
  <Paragraphs>1285</Paragraphs>
  <Slides>73</Slides>
  <Notes>71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73</vt:i4>
      </vt:variant>
    </vt:vector>
  </HeadingPairs>
  <TitlesOfParts>
    <vt:vector size="79" baseType="lpstr">
      <vt:lpstr>Arial</vt:lpstr>
      <vt:lpstr>Arial Black</vt:lpstr>
      <vt:lpstr>Wingdings</vt:lpstr>
      <vt:lpstr>Calibri</vt:lpstr>
      <vt:lpstr>Glass Layers</vt:lpstr>
      <vt:lpstr>Custom Design</vt:lpstr>
      <vt:lpstr>Ready, Set, Teach A Train-the-Trainer Program for Teaching Adult Learners</vt:lpstr>
      <vt:lpstr>Agenda</vt:lpstr>
      <vt:lpstr>Introductions</vt:lpstr>
      <vt:lpstr>Benefits </vt:lpstr>
      <vt:lpstr>Ice Breakers  Getting Acquainted</vt:lpstr>
      <vt:lpstr>Adult Learner Principles</vt:lpstr>
      <vt:lpstr>Adult Learner Principles</vt:lpstr>
      <vt:lpstr>Adult Learner Principles</vt:lpstr>
      <vt:lpstr>Adult Learner Principles</vt:lpstr>
      <vt:lpstr>Adult Learner Principles</vt:lpstr>
      <vt:lpstr>Key Differences: Adults and Children as Learners</vt:lpstr>
      <vt:lpstr> Children Versus Adults</vt:lpstr>
      <vt:lpstr>Adult Learning Styles</vt:lpstr>
      <vt:lpstr>Adult Learning Styles</vt:lpstr>
      <vt:lpstr>Adult Learning Styles</vt:lpstr>
      <vt:lpstr>Adult Learning Styles</vt:lpstr>
      <vt:lpstr>Retention Rates</vt:lpstr>
      <vt:lpstr>Additional Learning Styles</vt:lpstr>
      <vt:lpstr>Adult Learning Styles</vt:lpstr>
      <vt:lpstr>Additional Learning Style Information</vt:lpstr>
      <vt:lpstr> Five Principles for the Teachers of Adults</vt:lpstr>
      <vt:lpstr>What’s New in  Staff Education?</vt:lpstr>
      <vt:lpstr>New CMS Regulations &amp; Education Needs </vt:lpstr>
      <vt:lpstr>A Good Educator …</vt:lpstr>
      <vt:lpstr>Qualities Most Desired</vt:lpstr>
      <vt:lpstr>Leading today’s workforce</vt:lpstr>
      <vt:lpstr>What is worker engagement?</vt:lpstr>
      <vt:lpstr>What do staff need?</vt:lpstr>
      <vt:lpstr>Your Role in Driving Engagement</vt:lpstr>
      <vt:lpstr>Assessing Outcomes</vt:lpstr>
      <vt:lpstr>Five Practices of Good Leadership</vt:lpstr>
      <vt:lpstr>Educator Roles in Long-Term Care: Designer/Developer</vt:lpstr>
      <vt:lpstr> Educator Roles in Long-Term Care: Coordinator </vt:lpstr>
      <vt:lpstr> Educator Roles in Long-Term Care: Coordinator </vt:lpstr>
      <vt:lpstr>Educator Roles in Long-Term Care: Facilitator</vt:lpstr>
      <vt:lpstr> Educator Roles in Long-Term Care: Presenter </vt:lpstr>
      <vt:lpstr>Educator role in   CNA Training Program </vt:lpstr>
      <vt:lpstr>Educator role in  CNA Training Program </vt:lpstr>
      <vt:lpstr>Assessing Learning Needs</vt:lpstr>
      <vt:lpstr>Assessing Learning Needs</vt:lpstr>
      <vt:lpstr>Assessing Learning Needs</vt:lpstr>
      <vt:lpstr>Assessing Learning Needs</vt:lpstr>
      <vt:lpstr>Workplace Diversity</vt:lpstr>
      <vt:lpstr>Generations in the Workplace</vt:lpstr>
      <vt:lpstr>Generations</vt:lpstr>
      <vt:lpstr>Generations</vt:lpstr>
      <vt:lpstr>Tips for Fostering  Engagement among Generations</vt:lpstr>
      <vt:lpstr>Planning Education</vt:lpstr>
      <vt:lpstr>Barriers for Adult Learners</vt:lpstr>
      <vt:lpstr>Addressing Education Barriers in LTC</vt:lpstr>
      <vt:lpstr>Addressing Educational Barriers in LTC</vt:lpstr>
      <vt:lpstr>Addressing Educational Barriers in LTC</vt:lpstr>
      <vt:lpstr>Addressing Barriers</vt:lpstr>
      <vt:lpstr>It’s all in the approach…</vt:lpstr>
      <vt:lpstr>Addressing Barriers:  Keep it fun and lively</vt:lpstr>
      <vt:lpstr>Addressing Barriers</vt:lpstr>
      <vt:lpstr>Addressing Barriers: Manage Time Wisely  (Yours and Others)</vt:lpstr>
      <vt:lpstr>Addressing Barriers: Time Management</vt:lpstr>
      <vt:lpstr>What are your Big Rocks?</vt:lpstr>
      <vt:lpstr>Lesson Plans</vt:lpstr>
      <vt:lpstr>Lesson Plan Creation Tips</vt:lpstr>
      <vt:lpstr>Lesson Plan Creation Tips</vt:lpstr>
      <vt:lpstr>Seven Lesson Plan Pitfalls</vt:lpstr>
      <vt:lpstr>What Causes Staff to  Make Mistakes?</vt:lpstr>
      <vt:lpstr>Root Cause Analysis</vt:lpstr>
      <vt:lpstr>Root Cause Analysis  How It Works</vt:lpstr>
      <vt:lpstr>Creating Learning Objectives</vt:lpstr>
      <vt:lpstr>The Anticipatory Set</vt:lpstr>
      <vt:lpstr>Achieving a Climate  for Learning</vt:lpstr>
      <vt:lpstr>Coordinating Trainings to Address the Learner’s  Emotional &amp; Physical Needs</vt:lpstr>
      <vt:lpstr>Closing A Lesson</vt:lpstr>
      <vt:lpstr>Evaluating Education Outcomes</vt:lpstr>
      <vt:lpstr>Wrap Up</vt:lpstr>
    </vt:vector>
  </TitlesOfParts>
  <Company>NYAHSA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 the Trainer Program for Teaching Adult Learners</dc:title>
  <dc:creator>Jen Pettis</dc:creator>
  <cp:lastModifiedBy>Rosenberger, Phyllis</cp:lastModifiedBy>
  <cp:revision>232</cp:revision>
  <cp:lastPrinted>2016-12-13T23:45:37Z</cp:lastPrinted>
  <dcterms:created xsi:type="dcterms:W3CDTF">2009-05-05T15:15:42Z</dcterms:created>
  <dcterms:modified xsi:type="dcterms:W3CDTF">2025-06-05T11:46:00Z</dcterms:modified>
</cp:coreProperties>
</file>