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0"/>
  </p:notesMasterIdLst>
  <p:sldIdLst>
    <p:sldId id="256" r:id="rId2"/>
    <p:sldId id="257" r:id="rId3"/>
    <p:sldId id="267" r:id="rId4"/>
    <p:sldId id="266" r:id="rId5"/>
    <p:sldId id="265" r:id="rId6"/>
    <p:sldId id="264" r:id="rId7"/>
    <p:sldId id="268" r:id="rId8"/>
    <p:sldId id="269" r:id="rId9"/>
    <p:sldId id="270" r:id="rId10"/>
    <p:sldId id="271" r:id="rId11"/>
    <p:sldId id="272" r:id="rId12"/>
    <p:sldId id="273" r:id="rId13"/>
    <p:sldId id="274" r:id="rId14"/>
    <p:sldId id="276" r:id="rId15"/>
    <p:sldId id="277" r:id="rId16"/>
    <p:sldId id="278" r:id="rId17"/>
    <p:sldId id="279" r:id="rId18"/>
    <p:sldId id="280" r:id="rId19"/>
    <p:sldId id="281" r:id="rId20"/>
    <p:sldId id="334" r:id="rId21"/>
    <p:sldId id="282" r:id="rId22"/>
    <p:sldId id="261" r:id="rId23"/>
    <p:sldId id="262" r:id="rId24"/>
    <p:sldId id="263" r:id="rId25"/>
    <p:sldId id="258" r:id="rId26"/>
    <p:sldId id="259" r:id="rId27"/>
    <p:sldId id="260"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 userDrawn="1">
          <p15:clr>
            <a:srgbClr val="A4A3A4"/>
          </p15:clr>
        </p15:guide>
        <p15:guide id="2" pos="2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A0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3" d="100"/>
          <a:sy n="63" d="100"/>
        </p:scale>
        <p:origin x="612" y="72"/>
      </p:cViewPr>
      <p:guideLst>
        <p:guide orient="horz" pos="120"/>
        <p:guide pos="240"/>
      </p:guideLst>
    </p:cSldViewPr>
  </p:slideViewPr>
  <p:notesTextViewPr>
    <p:cViewPr>
      <p:scale>
        <a:sx n="1" d="1"/>
        <a:sy n="1" d="1"/>
      </p:scale>
      <p:origin x="0" y="0"/>
    </p:cViewPr>
  </p:notesTextViewPr>
  <p:notesViewPr>
    <p:cSldViewPr snapToGrid="0">
      <p:cViewPr varScale="1">
        <p:scale>
          <a:sx n="64" d="100"/>
          <a:sy n="64" d="100"/>
        </p:scale>
        <p:origin x="2268" y="6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742ABE-461D-401B-A2D3-05AB36E79EED}" type="datetimeFigureOut">
              <a:rPr lang="en-US" smtClean="0"/>
              <a:t>1/19/2024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8FB8E2-698F-4077-8B45-B0A6AADC5E3B}" type="slidenum">
              <a:rPr lang="en-US" smtClean="0"/>
              <a:t>‹#›</a:t>
            </a:fld>
            <a:endParaRPr lang="en-US" dirty="0"/>
          </a:p>
        </p:txBody>
      </p:sp>
    </p:spTree>
    <p:extLst>
      <p:ext uri="{BB962C8B-B14F-4D97-AF65-F5344CB8AC3E}">
        <p14:creationId xmlns:p14="http://schemas.microsoft.com/office/powerpoint/2010/main" val="3820030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1/19/2024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ealth.ny.gov/professionals/nursing_home_administrator/dal/docs/dal_nh_22-21.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ealth.ny.gov/facilities/nursing/docs/nurse_aide_training_program_and_certification.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health.ny.gov/professionals/nursing_home_administrator/dal/docs/dal_nh_22-21.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regs.health.ny.gov/content/section-41526-organization-and-administratio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NATP.DOH@health.ny.gov"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artmanonline.com/NursingAssistantCare/index.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ealth.ny.gov/professionals/nursing_home_administrator/dal/docs/dal_nh_22-21.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ometric.com/sites/default/files/2022-09/NY_NA_Bulletin%209.26.22.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health.ny.gov/professionals/nursing_home_administrator/dal/docs/dal_nh_22-21.pdf"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ometric.com/sites/default/files/NAClinicalSkillsChecklist.pdf"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OneDrive%20-%20LeadingAge%20New%20York/Carrie%20Mosley/Documents/CNA%20Training%20Prometric%20Clinical%20Skills%20&amp;%20Regulation/LANY%20CNA%20Program_How%20to%20set%20up%20your%20Prometric%20testing%20area_Doc.docx"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ometric.com/sites/default/files/2022-10/NY%20IFT%20FAQ%2010.18.22.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prometric.com/sites/default/files/NY_CNA_APP.pdf"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hyperlink" Target="file:///C:\en-us\clients\nurseaide\documents\new-york\NY_TestSites.pdf" TargetMode="External"/><Relationship Id="rId13" Type="http://schemas.openxmlformats.org/officeDocument/2006/relationships/image" Target="../media/image3.png"/><Relationship Id="rId3" Type="http://schemas.openxmlformats.org/officeDocument/2006/relationships/hyperlink" Target="https://oap.prometric.com/CandidateWeb/forms/NYNURS/NYNurseAideRegistryApplication.aspx" TargetMode="External"/><Relationship Id="rId7" Type="http://schemas.openxmlformats.org/officeDocument/2006/relationships/hyperlink" Target="file:///C:\en-us\clients\nurseaide\documents\ADAAccomodation.pdf" TargetMode="External"/><Relationship Id="rId12" Type="http://schemas.openxmlformats.org/officeDocument/2006/relationships/hyperlink" Target="file:///C:\en-us\clients\Nurseaide\Documents\MeasurementForms.pdf" TargetMode="External"/><Relationship Id="rId2" Type="http://schemas.openxmlformats.org/officeDocument/2006/relationships/hyperlink" Target="file:///C:\en-us\clients\nurseaide\documents\new-york\NY_NA_Bulletin.pdf" TargetMode="External"/><Relationship Id="rId1" Type="http://schemas.openxmlformats.org/officeDocument/2006/relationships/slideLayout" Target="../slideLayouts/slideLayout2.xml"/><Relationship Id="rId6" Type="http://schemas.openxmlformats.org/officeDocument/2006/relationships/hyperlink" Target="file:///C:\en-us\clients\nurseaide\documents\ChangeRequestForm.pdf" TargetMode="External"/><Relationship Id="rId11" Type="http://schemas.openxmlformats.org/officeDocument/2006/relationships/hyperlink" Target="file:///C:\en-us\clients\Nurseaide\Documents\IndirectCareBehaviors.pdf" TargetMode="External"/><Relationship Id="rId5" Type="http://schemas.openxmlformats.org/officeDocument/2006/relationships/hyperlink" Target="https://www.surveymonkey.com/s/NMRTB9J" TargetMode="External"/><Relationship Id="rId10" Type="http://schemas.openxmlformats.org/officeDocument/2006/relationships/hyperlink" Target="file:///C:\en-us\clients\nurseaide\documents\ClinicalSkillsInstructions.pdf" TargetMode="External"/><Relationship Id="rId4" Type="http://schemas.openxmlformats.org/officeDocument/2006/relationships/hyperlink" Target="file:///C:\en-us\clients\nurseaide\documents\new-york\NY_CNA_APP.pdf" TargetMode="External"/><Relationship Id="rId9" Type="http://schemas.openxmlformats.org/officeDocument/2006/relationships/hyperlink" Target="file:///C:\en-us\clients\nurseaide\documents\NAClinicalSkillsChecklist.pdf" TargetMode="External"/></Relationships>
</file>

<file path=ppt/slides/_rels/slide72.xml.rels><?xml version="1.0" encoding="UTF-8" standalone="yes"?>
<Relationships xmlns="http://schemas.openxmlformats.org/package/2006/relationships"><Relationship Id="rId8" Type="http://schemas.openxmlformats.org/officeDocument/2006/relationships/hyperlink" Target="https://www.prometric.com/en-us/clients/nurseaide/documents/new-york/NY_NA_Bulletin.pdf" TargetMode="External"/><Relationship Id="rId13" Type="http://schemas.openxmlformats.org/officeDocument/2006/relationships/hyperlink" Target="https://fs6.formsite.com/Prometric/form16/index.html" TargetMode="External"/><Relationship Id="rId3" Type="http://schemas.openxmlformats.org/officeDocument/2006/relationships/hyperlink" Target="https://www.prometric.com/en-us/clients/nurseaide/documents/ClinicalSkillsInstructions.pdf" TargetMode="External"/><Relationship Id="rId7" Type="http://schemas.openxmlformats.org/officeDocument/2006/relationships/hyperlink" Target="https://www.prometric.com/en-us/clients/nurseaide/documents/MeasurementForms.pdf" TargetMode="External"/><Relationship Id="rId12" Type="http://schemas.openxmlformats.org/officeDocument/2006/relationships/hyperlink" Target="http://fs6.formsite.com/Prometric/form12/index.html" TargetMode="External"/><Relationship Id="rId2" Type="http://schemas.openxmlformats.org/officeDocument/2006/relationships/hyperlink" Target="https://www.prometric.com/en-us/clients/nurseaide/documents/NAClinicalSkillsChecklist.pdf" TargetMode="External"/><Relationship Id="rId1" Type="http://schemas.openxmlformats.org/officeDocument/2006/relationships/slideLayout" Target="../slideLayouts/slideLayout2.xml"/><Relationship Id="rId6" Type="http://schemas.openxmlformats.org/officeDocument/2006/relationships/hyperlink" Target="https://www.prometric.com/en-us/clients/nurseaide/documents/IndirectCareBehaviors.pdf" TargetMode="External"/><Relationship Id="rId11" Type="http://schemas.openxmlformats.org/officeDocument/2006/relationships/hyperlink" Target="https://www.prometric.com/en-us/clients/nurseaide/Site%20Assets/PrometricIBTLockdownVideo/story_html5.html" TargetMode="External"/><Relationship Id="rId5" Type="http://schemas.openxmlformats.org/officeDocument/2006/relationships/hyperlink" Target="https://www.prometric.com/en-us/clients/nurseaide/documents/ClinicalSkillsAdministrationChecklist.pdf" TargetMode="External"/><Relationship Id="rId10" Type="http://schemas.openxmlformats.org/officeDocument/2006/relationships/hyperlink" Target="https://www.prometric.com/en-us/clients/nurseaide/documents/new-york/NYFrequentlyMissedCheckpoints2014.pdf" TargetMode="External"/><Relationship Id="rId4" Type="http://schemas.openxmlformats.org/officeDocument/2006/relationships/hyperlink" Target="https://www.prometric.com/en-us/clients/nurseaide/documents/SummaryClinicalSkillsTiming.pdf" TargetMode="External"/><Relationship Id="rId9" Type="http://schemas.openxmlformats.org/officeDocument/2006/relationships/hyperlink" Target="https://www.prometric.com/en-us/clients/nurseaide/documents/new-york/QuarterlyTrainingProgramPassRates.pdf" TargetMode="External"/><Relationship Id="rId14" Type="http://schemas.openxmlformats.org/officeDocument/2006/relationships/image" Target="../media/image3.png"/></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0093B37E-74F1-4C58-ACC6-981F0B2E3FD0}"/>
              </a:ext>
            </a:extLst>
          </p:cNvPr>
          <p:cNvSpPr>
            <a:spLocks noGrp="1"/>
          </p:cNvSpPr>
          <p:nvPr>
            <p:ph idx="1"/>
          </p:nvPr>
        </p:nvSpPr>
        <p:spPr>
          <a:xfrm>
            <a:off x="1188719" y="400051"/>
            <a:ext cx="7433771" cy="5714998"/>
          </a:xfrm>
          <a:solidFill>
            <a:srgbClr val="FF3A0F"/>
          </a:solidFill>
          <a:scene3d>
            <a:camera prst="orthographicFront"/>
            <a:lightRig rig="threePt" dir="t"/>
          </a:scene3d>
          <a:sp3d>
            <a:bevelT prst="angle"/>
          </a:sp3d>
        </p:spPr>
        <p:txBody>
          <a:bodyPr>
            <a:normAutofit/>
          </a:bodyPr>
          <a:lstStyle/>
          <a:p>
            <a:pPr marL="0" indent="0" algn="ctr">
              <a:spcBef>
                <a:spcPts val="1800"/>
              </a:spcBef>
              <a:buNone/>
              <a:defRPr/>
            </a:pPr>
            <a:endParaRPr lang="en-US" sz="4200" b="1" dirty="0">
              <a:solidFill>
                <a:schemeClr val="bg1"/>
              </a:solidFill>
            </a:endParaRPr>
          </a:p>
          <a:p>
            <a:pPr marL="0" indent="0" algn="ctr">
              <a:spcBef>
                <a:spcPts val="1800"/>
              </a:spcBef>
              <a:buNone/>
              <a:defRPr/>
            </a:pPr>
            <a:endParaRPr lang="en-US" sz="2400" b="1" dirty="0">
              <a:solidFill>
                <a:schemeClr val="bg1"/>
              </a:solidFill>
            </a:endParaRPr>
          </a:p>
          <a:p>
            <a:pPr marL="0" indent="0" algn="ctr">
              <a:spcBef>
                <a:spcPts val="1800"/>
              </a:spcBef>
              <a:buNone/>
              <a:defRPr/>
            </a:pPr>
            <a:r>
              <a:rPr lang="en-US" sz="4200" b="1" dirty="0">
                <a:solidFill>
                  <a:schemeClr val="bg1"/>
                </a:solidFill>
              </a:rPr>
              <a:t>Developing, Running, and Conducting </a:t>
            </a:r>
            <a:r>
              <a:rPr lang="en-US" sz="4200" b="1">
                <a:solidFill>
                  <a:schemeClr val="bg1"/>
                </a:solidFill>
              </a:rPr>
              <a:t>a Successful </a:t>
            </a:r>
          </a:p>
          <a:p>
            <a:pPr marL="0" indent="0" algn="ctr">
              <a:spcBef>
                <a:spcPts val="1800"/>
              </a:spcBef>
              <a:buNone/>
              <a:defRPr/>
            </a:pPr>
            <a:r>
              <a:rPr lang="en-US" sz="4200" b="1">
                <a:solidFill>
                  <a:schemeClr val="bg1"/>
                </a:solidFill>
              </a:rPr>
              <a:t>CNA </a:t>
            </a:r>
            <a:r>
              <a:rPr lang="en-US" sz="4200" b="1" dirty="0">
                <a:solidFill>
                  <a:schemeClr val="bg1"/>
                </a:solidFill>
              </a:rPr>
              <a:t>Training Program</a:t>
            </a:r>
            <a:endParaRPr lang="en-US" sz="3200" dirty="0">
              <a:solidFill>
                <a:schemeClr val="bg1"/>
              </a:solidFill>
            </a:endParaRPr>
          </a:p>
          <a:p>
            <a:pPr marL="0" indent="0" algn="ctr">
              <a:spcBef>
                <a:spcPts val="1800"/>
              </a:spcBef>
              <a:buNone/>
              <a:defRPr/>
            </a:pPr>
            <a:r>
              <a:rPr lang="en-US" sz="3200" dirty="0">
                <a:solidFill>
                  <a:schemeClr val="bg1"/>
                </a:solidFill>
              </a:rPr>
              <a:t> Presented by:</a:t>
            </a:r>
          </a:p>
          <a:p>
            <a:pPr marL="0" indent="0" algn="ctr">
              <a:spcBef>
                <a:spcPts val="0"/>
              </a:spcBef>
              <a:buNone/>
              <a:defRPr/>
            </a:pPr>
            <a:r>
              <a:rPr lang="en-US" sz="3200" dirty="0">
                <a:solidFill>
                  <a:schemeClr val="bg1"/>
                </a:solidFill>
              </a:rPr>
              <a:t>Phyllis Rosenberger</a:t>
            </a:r>
            <a:endParaRPr lang="en-US" dirty="0">
              <a:solidFill>
                <a:schemeClr val="bg1"/>
              </a:solidFill>
            </a:endParaRPr>
          </a:p>
        </p:txBody>
      </p:sp>
      <p:sp>
        <p:nvSpPr>
          <p:cNvPr id="10" name="Rectangle 9">
            <a:extLst>
              <a:ext uri="{FF2B5EF4-FFF2-40B4-BE49-F238E27FC236}">
                <a16:creationId xmlns:a16="http://schemas.microsoft.com/office/drawing/2014/main" id="{D6AF9E5E-67F9-4C13-80AB-262D2AF6CDDA}"/>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  </a:t>
            </a:r>
          </a:p>
        </p:txBody>
      </p:sp>
      <p:pic>
        <p:nvPicPr>
          <p:cNvPr id="5" name="Picture 4">
            <a:extLst>
              <a:ext uri="{FF2B5EF4-FFF2-40B4-BE49-F238E27FC236}">
                <a16:creationId xmlns:a16="http://schemas.microsoft.com/office/drawing/2014/main" id="{9325C893-9AF6-452A-90C7-AE3BD887F708}"/>
              </a:ext>
            </a:extLst>
          </p:cNvPr>
          <p:cNvPicPr>
            <a:picLocks noChangeAspect="1"/>
          </p:cNvPicPr>
          <p:nvPr/>
        </p:nvPicPr>
        <p:blipFill>
          <a:blip r:embed="rId3"/>
          <a:stretch>
            <a:fillRect/>
          </a:stretch>
        </p:blipFill>
        <p:spPr>
          <a:xfrm>
            <a:off x="2671201" y="571501"/>
            <a:ext cx="4369679" cy="907264"/>
          </a:xfrm>
          <a:prstGeom prst="rect">
            <a:avLst/>
          </a:prstGeom>
        </p:spPr>
      </p:pic>
    </p:spTree>
    <p:extLst>
      <p:ext uri="{BB962C8B-B14F-4D97-AF65-F5344CB8AC3E}">
        <p14:creationId xmlns:p14="http://schemas.microsoft.com/office/powerpoint/2010/main" val="3456964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Components Of The Program</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10043160" cy="5263978"/>
          </a:xfrm>
        </p:spPr>
        <p:txBody>
          <a:bodyPr>
            <a:noAutofit/>
          </a:bodyPr>
          <a:lstStyle/>
          <a:p>
            <a:pPr marL="0" indent="0">
              <a:buNone/>
            </a:pPr>
            <a:r>
              <a:rPr lang="en-US" sz="2200" b="1" dirty="0">
                <a:solidFill>
                  <a:schemeClr val="tx1"/>
                </a:solidFill>
              </a:rPr>
              <a:t>The DOH-approved Nursing Home Nurse Aide Training Program (NATP)       is  comprised of the following components:</a:t>
            </a:r>
          </a:p>
          <a:p>
            <a:pPr marL="457200" indent="-457200">
              <a:spcBef>
                <a:spcPts val="600"/>
              </a:spcBef>
              <a:buClr>
                <a:schemeClr val="accent2"/>
              </a:buClr>
              <a:buSzPct val="100000"/>
              <a:buFont typeface="+mj-lt"/>
              <a:buAutoNum type="arabicPeriod"/>
            </a:pPr>
            <a:r>
              <a:rPr lang="en-US" sz="2100" b="1" dirty="0">
                <a:solidFill>
                  <a:schemeClr val="tx1"/>
                </a:solidFill>
              </a:rPr>
              <a:t>Introduction and instructions for use of the mandated 75-hour minimum Nursing Home Nurse Aide Training Program curriculum.</a:t>
            </a:r>
          </a:p>
          <a:p>
            <a:pPr marL="457200" indent="-457200">
              <a:spcBef>
                <a:spcPts val="600"/>
              </a:spcBef>
              <a:buClr>
                <a:schemeClr val="accent2"/>
              </a:buClr>
              <a:buSzPct val="100000"/>
              <a:buFont typeface="+mj-lt"/>
              <a:buAutoNum type="arabicPeriod"/>
            </a:pPr>
            <a:r>
              <a:rPr lang="en-US" sz="2100" b="1" dirty="0">
                <a:solidFill>
                  <a:schemeClr val="tx1"/>
                </a:solidFill>
              </a:rPr>
              <a:t>Content outline for the minimum 75-hour Nursing Home Nurse Aide Training Program. This program includes as part of the 75-hours, 16 hours of supervised clinical training in a New York State licensed nursing home.</a:t>
            </a:r>
          </a:p>
          <a:p>
            <a:pPr marL="457200" indent="-457200">
              <a:spcBef>
                <a:spcPts val="600"/>
              </a:spcBef>
              <a:buClr>
                <a:schemeClr val="accent2"/>
              </a:buClr>
              <a:buSzPct val="100000"/>
              <a:buFont typeface="+mj-lt"/>
              <a:buAutoNum type="arabicPeriod"/>
            </a:pPr>
            <a:r>
              <a:rPr lang="en-US" sz="2100" b="1" dirty="0">
                <a:solidFill>
                  <a:schemeClr val="tx1"/>
                </a:solidFill>
              </a:rPr>
              <a:t>Nursing Home Nurse Aide Training Program Curriculum Manual. All nurse aide training programs within New York State must teach the content specified in this manual. Programs may add additional content or lessons but can not delete or substitute any of the units, topics or lessons in this manual.</a:t>
            </a:r>
          </a:p>
          <a:p>
            <a:pPr marL="457200" indent="-457200">
              <a:spcBef>
                <a:spcPts val="600"/>
              </a:spcBef>
              <a:buClr>
                <a:schemeClr val="accent2"/>
              </a:buClr>
              <a:buSzPct val="100000"/>
              <a:buFont typeface="+mj-lt"/>
              <a:buAutoNum type="arabicPeriod"/>
            </a:pPr>
            <a:r>
              <a:rPr lang="en-US" sz="2100" b="1" dirty="0">
                <a:solidFill>
                  <a:schemeClr val="tx1"/>
                </a:solidFill>
              </a:rPr>
              <a:t>Clinical skills checklist each containing the minimum set of clinical skills each nurse aide trainee in the state must successfully demonstrate   during the training program.</a:t>
            </a:r>
            <a:endParaRPr lang="en-US" sz="21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917051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The Training Program</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353922"/>
            <a:ext cx="9574530" cy="5263978"/>
          </a:xfrm>
        </p:spPr>
        <p:txBody>
          <a:bodyPr>
            <a:noAutofit/>
          </a:bodyPr>
          <a:lstStyle/>
          <a:p>
            <a:pPr marL="0" indent="0">
              <a:buNone/>
            </a:pPr>
            <a:r>
              <a:rPr lang="en-US" sz="2750" b="1" dirty="0">
                <a:solidFill>
                  <a:schemeClr val="tx1"/>
                </a:solidFill>
              </a:rPr>
              <a:t>The nursing home nurse aide training program consists of seven instructional units plus supervised clinical training in a nursing home. The seven instructional units are:</a:t>
            </a:r>
          </a:p>
          <a:p>
            <a:pPr marL="457200" indent="-457200">
              <a:spcBef>
                <a:spcPts val="600"/>
              </a:spcBef>
              <a:buClr>
                <a:schemeClr val="accent2"/>
              </a:buClr>
              <a:buSzPct val="100000"/>
              <a:buFont typeface="+mj-lt"/>
              <a:buAutoNum type="arabicPeriod"/>
            </a:pPr>
            <a:r>
              <a:rPr lang="en-US" sz="2750" b="1" dirty="0">
                <a:solidFill>
                  <a:schemeClr val="tx1"/>
                </a:solidFill>
              </a:rPr>
              <a:t>Introductory Curriculum </a:t>
            </a:r>
          </a:p>
          <a:p>
            <a:pPr marL="457200" indent="-457200">
              <a:spcBef>
                <a:spcPts val="600"/>
              </a:spcBef>
              <a:buClr>
                <a:schemeClr val="accent2"/>
              </a:buClr>
              <a:buSzPct val="100000"/>
              <a:buFont typeface="+mj-lt"/>
              <a:buAutoNum type="arabicPeriod"/>
            </a:pPr>
            <a:r>
              <a:rPr lang="en-US" sz="2750" b="1" dirty="0">
                <a:solidFill>
                  <a:schemeClr val="tx1"/>
                </a:solidFill>
              </a:rPr>
              <a:t>Basic Nursing Skills</a:t>
            </a:r>
          </a:p>
          <a:p>
            <a:pPr marL="457200" indent="-457200">
              <a:spcBef>
                <a:spcPts val="600"/>
              </a:spcBef>
              <a:buClr>
                <a:schemeClr val="accent2"/>
              </a:buClr>
              <a:buSzPct val="100000"/>
              <a:buFont typeface="+mj-lt"/>
              <a:buAutoNum type="arabicPeriod"/>
            </a:pPr>
            <a:r>
              <a:rPr lang="en-US" sz="2750" b="1" dirty="0">
                <a:solidFill>
                  <a:schemeClr val="tx1"/>
                </a:solidFill>
              </a:rPr>
              <a:t>Personal Care Skills</a:t>
            </a:r>
          </a:p>
          <a:p>
            <a:pPr marL="457200" indent="-457200">
              <a:spcBef>
                <a:spcPts val="600"/>
              </a:spcBef>
              <a:buClr>
                <a:schemeClr val="accent2"/>
              </a:buClr>
              <a:buSzPct val="100000"/>
              <a:buFont typeface="+mj-lt"/>
              <a:buAutoNum type="arabicPeriod"/>
            </a:pPr>
            <a:r>
              <a:rPr lang="en-US" sz="2750" b="1" dirty="0">
                <a:solidFill>
                  <a:schemeClr val="tx1"/>
                </a:solidFill>
              </a:rPr>
              <a:t>Mental Health and Social Service Needs</a:t>
            </a:r>
          </a:p>
          <a:p>
            <a:pPr marL="457200" indent="-457200">
              <a:spcBef>
                <a:spcPts val="600"/>
              </a:spcBef>
              <a:buClr>
                <a:schemeClr val="accent2"/>
              </a:buClr>
              <a:buSzPct val="100000"/>
              <a:buFont typeface="+mj-lt"/>
              <a:buAutoNum type="arabicPeriod"/>
            </a:pPr>
            <a:r>
              <a:rPr lang="en-US" sz="2750" b="1" dirty="0">
                <a:solidFill>
                  <a:schemeClr val="tx1"/>
                </a:solidFill>
              </a:rPr>
              <a:t>Care of Cognitively Impaired Residents</a:t>
            </a:r>
          </a:p>
          <a:p>
            <a:pPr marL="457200" indent="-457200">
              <a:spcBef>
                <a:spcPts val="600"/>
              </a:spcBef>
              <a:buClr>
                <a:schemeClr val="accent2"/>
              </a:buClr>
              <a:buSzPct val="100000"/>
              <a:buFont typeface="+mj-lt"/>
              <a:buAutoNum type="arabicPeriod"/>
            </a:pPr>
            <a:r>
              <a:rPr lang="en-US" sz="2750" b="1" dirty="0">
                <a:solidFill>
                  <a:schemeClr val="tx1"/>
                </a:solidFill>
              </a:rPr>
              <a:t>Basic Restorative Services</a:t>
            </a:r>
          </a:p>
          <a:p>
            <a:pPr marL="457200" indent="-457200">
              <a:spcBef>
                <a:spcPts val="600"/>
              </a:spcBef>
              <a:buClr>
                <a:schemeClr val="accent2"/>
              </a:buClr>
              <a:buSzPct val="100000"/>
              <a:buFont typeface="+mj-lt"/>
              <a:buAutoNum type="arabicPeriod"/>
            </a:pPr>
            <a:r>
              <a:rPr lang="en-US" sz="2750" b="1" dirty="0">
                <a:solidFill>
                  <a:schemeClr val="tx1"/>
                </a:solidFill>
              </a:rPr>
              <a:t>Residents Rights</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361437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Core Values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695960" y="1619016"/>
            <a:ext cx="5715000" cy="3749040"/>
          </a:xfrm>
        </p:spPr>
        <p:txBody>
          <a:bodyPr>
            <a:noAutofit/>
          </a:bodyPr>
          <a:lstStyle/>
          <a:p>
            <a:pPr>
              <a:buClr>
                <a:schemeClr val="accent2"/>
              </a:buClr>
            </a:pPr>
            <a:r>
              <a:rPr lang="en-US" sz="3000" b="1" dirty="0">
                <a:solidFill>
                  <a:schemeClr val="tx1"/>
                </a:solidFill>
              </a:rPr>
              <a:t>Identified as the foundation for all aspects of care</a:t>
            </a:r>
          </a:p>
          <a:p>
            <a:pPr>
              <a:buClr>
                <a:schemeClr val="accent2"/>
              </a:buClr>
            </a:pPr>
            <a:r>
              <a:rPr lang="en-US" sz="3000" b="1" dirty="0">
                <a:solidFill>
                  <a:schemeClr val="tx1"/>
                </a:solidFill>
              </a:rPr>
              <a:t>Influence the effectiveness and resident satisfaction</a:t>
            </a:r>
          </a:p>
          <a:p>
            <a:pPr>
              <a:buClr>
                <a:schemeClr val="accent2"/>
              </a:buClr>
            </a:pPr>
            <a:r>
              <a:rPr lang="en-US" sz="3000" b="1" dirty="0">
                <a:solidFill>
                  <a:schemeClr val="tx1"/>
                </a:solidFill>
              </a:rPr>
              <a:t>Must be incorporated into the provision of all care and services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3" name="Picture 2" descr="Logo, company name&#10;&#10;Description automatically generated">
            <a:extLst>
              <a:ext uri="{FF2B5EF4-FFF2-40B4-BE49-F238E27FC236}">
                <a16:creationId xmlns:a16="http://schemas.microsoft.com/office/drawing/2014/main" id="{737A20E9-D7CB-4628-BC23-A4DD6EBB67C5}"/>
              </a:ext>
            </a:extLst>
          </p:cNvPr>
          <p:cNvPicPr>
            <a:picLocks noChangeAspect="1"/>
          </p:cNvPicPr>
          <p:nvPr/>
        </p:nvPicPr>
        <p:blipFill>
          <a:blip r:embed="rId3"/>
          <a:stretch>
            <a:fillRect/>
          </a:stretch>
        </p:blipFill>
        <p:spPr>
          <a:xfrm>
            <a:off x="6675120" y="1206500"/>
            <a:ext cx="4445000" cy="4445000"/>
          </a:xfrm>
          <a:prstGeom prst="rect">
            <a:avLst/>
          </a:prstGeom>
          <a:scene3d>
            <a:camera prst="orthographicFront"/>
            <a:lightRig rig="threePt" dir="t"/>
          </a:scene3d>
          <a:sp3d>
            <a:bevelT/>
          </a:sp3d>
        </p:spPr>
      </p:pic>
    </p:spTree>
    <p:extLst>
      <p:ext uri="{BB962C8B-B14F-4D97-AF65-F5344CB8AC3E}">
        <p14:creationId xmlns:p14="http://schemas.microsoft.com/office/powerpoint/2010/main" val="1718127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91160" y="182353"/>
            <a:ext cx="8596668" cy="732047"/>
          </a:xfrm>
        </p:spPr>
        <p:txBody>
          <a:bodyPr>
            <a:normAutofit fontScale="90000"/>
          </a:bodyPr>
          <a:lstStyle/>
          <a:p>
            <a:pPr algn="ctr"/>
            <a:r>
              <a:rPr lang="en-US" sz="4700" b="1" dirty="0">
                <a:solidFill>
                  <a:schemeClr val="accent2"/>
                </a:solidFill>
              </a:rPr>
              <a:t>Core Values 1, 2, and 3</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82600" y="797011"/>
            <a:ext cx="8844280" cy="5263978"/>
          </a:xfrm>
        </p:spPr>
        <p:txBody>
          <a:bodyPr>
            <a:noAutofit/>
          </a:bodyPr>
          <a:lstStyle/>
          <a:p>
            <a:pPr marL="514350" indent="-514350">
              <a:buClr>
                <a:schemeClr val="accent2"/>
              </a:buClr>
              <a:buSzPct val="100000"/>
              <a:buFont typeface="+mj-lt"/>
              <a:buAutoNum type="arabicPeriod"/>
            </a:pPr>
            <a:r>
              <a:rPr lang="en-US" sz="2800" b="1" dirty="0">
                <a:solidFill>
                  <a:schemeClr val="tx1"/>
                </a:solidFill>
              </a:rPr>
              <a:t>The dignity and worth of each resident as an individual.</a:t>
            </a:r>
          </a:p>
          <a:p>
            <a:pPr marL="514350" indent="-514350">
              <a:buClr>
                <a:schemeClr val="accent2"/>
              </a:buClr>
              <a:buSzPct val="100000"/>
              <a:buFont typeface="+mj-lt"/>
              <a:buAutoNum type="arabicPeriod"/>
            </a:pPr>
            <a:r>
              <a:rPr lang="en-US" sz="2800" b="1" dirty="0">
                <a:solidFill>
                  <a:schemeClr val="tx1"/>
                </a:solidFill>
              </a:rPr>
              <a:t>Respect for the range of diversity of individuals.</a:t>
            </a:r>
          </a:p>
          <a:p>
            <a:pPr marL="514350" indent="-514350">
              <a:buClr>
                <a:schemeClr val="accent2"/>
              </a:buClr>
              <a:buSzPct val="100000"/>
              <a:buFont typeface="+mj-lt"/>
              <a:buAutoNum type="arabicPeriod" startAt="3"/>
            </a:pPr>
            <a:r>
              <a:rPr lang="en-US" sz="2800" b="1" dirty="0">
                <a:solidFill>
                  <a:schemeClr val="tx1"/>
                </a:solidFill>
              </a:rPr>
              <a:t>A demonstration of a therapeutic relationship defined as:</a:t>
            </a:r>
          </a:p>
          <a:p>
            <a:pPr marL="530352" lvl="1" indent="0">
              <a:spcBef>
                <a:spcPts val="600"/>
              </a:spcBef>
              <a:buNone/>
            </a:pPr>
            <a:r>
              <a:rPr lang="en-US" sz="2800" b="1" dirty="0">
                <a:solidFill>
                  <a:schemeClr val="tx1"/>
                </a:solidFill>
              </a:rPr>
              <a:t>A therapeutic relationship between the care giver and the care receiver is defined as the value of autonomy and control, adapting to resident’s preferences and routines and limits, maintaining privacy and confidentiality, and encouraging individuals to be as independent as possible.</a:t>
            </a:r>
            <a:endParaRPr lang="en-US" sz="2800" dirty="0">
              <a:solidFill>
                <a:schemeClr val="tx1"/>
              </a:solidFill>
            </a:endParaRPr>
          </a:p>
          <a:p>
            <a:pPr marL="514350" indent="-514350">
              <a:buClr>
                <a:schemeClr val="accent2"/>
              </a:buClr>
              <a:buSzPct val="100000"/>
              <a:buFont typeface="+mj-lt"/>
              <a:buAutoNum type="arabicPeriod"/>
            </a:pPr>
            <a:endParaRPr lang="en-US" sz="3000" b="1" dirty="0">
              <a:solidFill>
                <a:schemeClr val="tx1"/>
              </a:solidFill>
            </a:endParaRPr>
          </a:p>
          <a:p>
            <a:pPr>
              <a:buClr>
                <a:schemeClr val="accent2"/>
              </a:buClr>
            </a:pPr>
            <a:endParaRPr lang="en-US" altLang="en-US" sz="3000" dirty="0">
              <a:solidFill>
                <a:schemeClr val="tx1"/>
              </a:solidFill>
            </a:endParaRPr>
          </a:p>
          <a:p>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916086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Units Of The NATP</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1173480" y="1411669"/>
            <a:ext cx="9494520" cy="5263978"/>
          </a:xfrm>
        </p:spPr>
        <p:txBody>
          <a:bodyPr>
            <a:noAutofit/>
          </a:bodyPr>
          <a:lstStyle/>
          <a:p>
            <a:pPr>
              <a:buClr>
                <a:schemeClr val="accent2"/>
              </a:buClr>
            </a:pPr>
            <a:r>
              <a:rPr lang="en-US" sz="3000" b="1" dirty="0">
                <a:solidFill>
                  <a:schemeClr val="tx1"/>
                </a:solidFill>
              </a:rPr>
              <a:t>Have specific training topics and lessons</a:t>
            </a:r>
          </a:p>
          <a:p>
            <a:pPr>
              <a:buClr>
                <a:schemeClr val="accent2"/>
              </a:buClr>
            </a:pPr>
            <a:r>
              <a:rPr lang="en-US" sz="3000" b="1" dirty="0">
                <a:solidFill>
                  <a:schemeClr val="tx1"/>
                </a:solidFill>
              </a:rPr>
              <a:t>Identifies the minimum training time for classroom</a:t>
            </a:r>
          </a:p>
          <a:p>
            <a:pPr>
              <a:buClr>
                <a:schemeClr val="accent2"/>
              </a:buClr>
            </a:pPr>
            <a:r>
              <a:rPr lang="en-US" sz="3000" b="1" dirty="0">
                <a:solidFill>
                  <a:schemeClr val="tx1"/>
                </a:solidFill>
              </a:rPr>
              <a:t>Time for laboratory instruction</a:t>
            </a:r>
          </a:p>
          <a:p>
            <a:pPr>
              <a:buClr>
                <a:schemeClr val="accent2"/>
              </a:buClr>
            </a:pPr>
            <a:r>
              <a:rPr lang="en-US" sz="3000" b="1" dirty="0">
                <a:solidFill>
                  <a:schemeClr val="tx1"/>
                </a:solidFill>
              </a:rPr>
              <a:t>Lesson objectives</a:t>
            </a:r>
          </a:p>
          <a:p>
            <a:pPr>
              <a:buClr>
                <a:schemeClr val="accent2"/>
              </a:buClr>
            </a:pPr>
            <a:r>
              <a:rPr lang="en-US" sz="3000" b="1" dirty="0">
                <a:solidFill>
                  <a:schemeClr val="tx1"/>
                </a:solidFill>
              </a:rPr>
              <a:t>Measurable performance criteria</a:t>
            </a:r>
          </a:p>
          <a:p>
            <a:pPr>
              <a:buClr>
                <a:schemeClr val="accent2"/>
              </a:buClr>
            </a:pPr>
            <a:endParaRPr lang="en-US" altLang="en-US" sz="3000" dirty="0">
              <a:solidFill>
                <a:schemeClr val="tx1"/>
              </a:solidFill>
            </a:endParaRPr>
          </a:p>
          <a:p>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688007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Units of NATP</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79400" y="797011"/>
            <a:ext cx="9494520" cy="5263978"/>
          </a:xfrm>
        </p:spPr>
        <p:txBody>
          <a:bodyPr>
            <a:noAutofit/>
          </a:bodyPr>
          <a:lstStyle/>
          <a:p>
            <a:pPr>
              <a:buClr>
                <a:schemeClr val="accent2"/>
              </a:buClr>
            </a:pPr>
            <a:r>
              <a:rPr lang="en-US" sz="2300" b="1" dirty="0">
                <a:solidFill>
                  <a:schemeClr val="tx1"/>
                </a:solidFill>
              </a:rPr>
              <a:t>The objective is the observable behavior, skill or knowledge the nurse aide trainee will be doing when demonstrating achievement of the objective. </a:t>
            </a:r>
          </a:p>
          <a:p>
            <a:pPr>
              <a:buClr>
                <a:schemeClr val="accent2"/>
              </a:buClr>
            </a:pPr>
            <a:r>
              <a:rPr lang="en-US" sz="2300" b="1" dirty="0">
                <a:solidFill>
                  <a:schemeClr val="tx1"/>
                </a:solidFill>
              </a:rPr>
              <a:t>The Measurable Performance Criteria are the criterion or standards that are to be used to measure how well and to what extend the nurse aide trainee learns or meets the objectives of the lesson. </a:t>
            </a:r>
          </a:p>
          <a:p>
            <a:pPr>
              <a:buClr>
                <a:schemeClr val="accent2"/>
              </a:buClr>
            </a:pPr>
            <a:r>
              <a:rPr lang="en-US" sz="2300" b="1" dirty="0">
                <a:solidFill>
                  <a:schemeClr val="tx1"/>
                </a:solidFill>
              </a:rPr>
              <a:t>The NATP must include all of the topics and lessons as specified in the State-approved NATP curriculum. </a:t>
            </a:r>
          </a:p>
          <a:p>
            <a:pPr>
              <a:buClr>
                <a:schemeClr val="accent2"/>
              </a:buClr>
            </a:pPr>
            <a:r>
              <a:rPr lang="en-US" sz="2300" b="1" dirty="0">
                <a:solidFill>
                  <a:schemeClr val="tx1"/>
                </a:solidFill>
              </a:rPr>
              <a:t>If the facility admits special needs residents and/or is certified for pediatrics, ventilator dependent, AIDS or traumatic brain injury (TBI) services, state regulations [10 NYCRR 415.26(d)(3)(</a:t>
            </a:r>
            <a:r>
              <a:rPr lang="en-US" sz="2300" b="1" dirty="0" err="1">
                <a:solidFill>
                  <a:schemeClr val="tx1"/>
                </a:solidFill>
              </a:rPr>
              <a:t>i</a:t>
            </a:r>
            <a:r>
              <a:rPr lang="en-US" sz="2300" b="1" dirty="0">
                <a:solidFill>
                  <a:schemeClr val="tx1"/>
                </a:solidFill>
              </a:rPr>
              <a:t>)] require the nursing home to provide additional training specific to the needs of those residents.</a:t>
            </a:r>
            <a:endParaRPr lang="en-US" sz="23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4115320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41960" y="598913"/>
            <a:ext cx="8596668" cy="732047"/>
          </a:xfrm>
        </p:spPr>
        <p:txBody>
          <a:bodyPr>
            <a:normAutofit fontScale="90000"/>
          </a:bodyPr>
          <a:lstStyle/>
          <a:p>
            <a:pPr algn="ctr"/>
            <a:r>
              <a:rPr lang="en-US" sz="4700" b="1" dirty="0">
                <a:solidFill>
                  <a:schemeClr val="accent2"/>
                </a:solidFill>
              </a:rPr>
              <a:t>How Many Hours?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94360" y="1727200"/>
            <a:ext cx="8865870" cy="3120390"/>
          </a:xfrm>
        </p:spPr>
        <p:txBody>
          <a:bodyPr>
            <a:noAutofit/>
          </a:bodyPr>
          <a:lstStyle/>
          <a:p>
            <a:pPr marL="0" indent="0">
              <a:buClr>
                <a:schemeClr val="accent2"/>
              </a:buClr>
              <a:buNone/>
            </a:pPr>
            <a:r>
              <a:rPr lang="en-US" sz="3000" b="1" dirty="0">
                <a:solidFill>
                  <a:schemeClr val="tx1"/>
                </a:solidFill>
              </a:rPr>
              <a:t>The State-approved NATP requires that each nurse aide trainee receive a minimum of 75 clock hours of training comprised of at least 59 hours of actual classroom and lab training time plus 16 hours of supervised clinical training time with residents in a nursing home</a:t>
            </a:r>
            <a:r>
              <a:rPr lang="en-US" sz="3000" dirty="0">
                <a:solidFill>
                  <a:schemeClr val="tx1"/>
                </a:solidFill>
              </a:rPr>
              <a:t>.</a:t>
            </a:r>
          </a:p>
          <a:p>
            <a:pPr marL="0" indent="0">
              <a:buClr>
                <a:schemeClr val="accent2"/>
              </a:buClr>
              <a:buNone/>
            </a:pPr>
            <a:r>
              <a:rPr lang="en-US" sz="2800" dirty="0">
                <a:solidFill>
                  <a:schemeClr val="tx1"/>
                </a:solidFill>
                <a:hlinkClick r:id="rId2"/>
              </a:rPr>
              <a:t>NY DOH </a:t>
            </a:r>
            <a:r>
              <a:rPr lang="en-US" sz="2800" dirty="0" err="1">
                <a:solidFill>
                  <a:schemeClr val="tx1"/>
                </a:solidFill>
                <a:hlinkClick r:id="rId2"/>
              </a:rPr>
              <a:t>DAL_Nurse</a:t>
            </a:r>
            <a:r>
              <a:rPr lang="en-US" sz="2800" dirty="0">
                <a:solidFill>
                  <a:schemeClr val="tx1"/>
                </a:solidFill>
                <a:hlinkClick r:id="rId2"/>
              </a:rPr>
              <a:t> Aide </a:t>
            </a:r>
            <a:r>
              <a:rPr lang="en-US" sz="2800" dirty="0" err="1">
                <a:solidFill>
                  <a:schemeClr val="tx1"/>
                </a:solidFill>
                <a:hlinkClick r:id="rId2"/>
              </a:rPr>
              <a:t>Certification_December</a:t>
            </a:r>
            <a:r>
              <a:rPr lang="en-US" sz="2800" dirty="0">
                <a:solidFill>
                  <a:schemeClr val="tx1"/>
                </a:solidFill>
                <a:hlinkClick r:id="rId2"/>
              </a:rPr>
              <a:t> 2022</a:t>
            </a: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078827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456673"/>
            <a:ext cx="8596668" cy="732047"/>
          </a:xfrm>
        </p:spPr>
        <p:txBody>
          <a:bodyPr>
            <a:normAutofit fontScale="90000"/>
          </a:bodyPr>
          <a:lstStyle/>
          <a:p>
            <a:pPr algn="ctr"/>
            <a:r>
              <a:rPr lang="en-US" sz="4700" b="1" dirty="0">
                <a:solidFill>
                  <a:schemeClr val="accent2"/>
                </a:solidFill>
              </a:rPr>
              <a:t>What Is Included In The Hours?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38515" y="1353922"/>
            <a:ext cx="9494520" cy="5263978"/>
          </a:xfrm>
        </p:spPr>
        <p:txBody>
          <a:bodyPr>
            <a:noAutofit/>
          </a:bodyPr>
          <a:lstStyle/>
          <a:p>
            <a:pPr>
              <a:buClr>
                <a:schemeClr val="accent2"/>
              </a:buClr>
            </a:pPr>
            <a:r>
              <a:rPr lang="en-US" sz="3000" b="1" dirty="0">
                <a:solidFill>
                  <a:schemeClr val="tx1"/>
                </a:solidFill>
              </a:rPr>
              <a:t>Actual training time does not include evaluation or testing time, break or mealtimes</a:t>
            </a:r>
          </a:p>
          <a:p>
            <a:pPr>
              <a:buClr>
                <a:schemeClr val="accent2"/>
              </a:buClr>
            </a:pPr>
            <a:r>
              <a:rPr lang="en-US" sz="3000" b="1" dirty="0">
                <a:solidFill>
                  <a:schemeClr val="tx1"/>
                </a:solidFill>
              </a:rPr>
              <a:t>Information relating to facility personnel and general orientation issues for employees, including nurse aide trainees, must be taught in separate and distinct training sessions either prior to or after the successful completion of the nurse aide program</a:t>
            </a:r>
          </a:p>
          <a:p>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1357551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398919"/>
            <a:ext cx="8596668" cy="732047"/>
          </a:xfrm>
        </p:spPr>
        <p:txBody>
          <a:bodyPr>
            <a:normAutofit fontScale="90000"/>
          </a:bodyPr>
          <a:lstStyle/>
          <a:p>
            <a:pPr algn="ctr"/>
            <a:r>
              <a:rPr lang="en-US" sz="4700" b="1" dirty="0">
                <a:solidFill>
                  <a:schemeClr val="accent2"/>
                </a:solidFill>
              </a:rPr>
              <a:t>Transition From PCA or HHA</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195103"/>
            <a:ext cx="9848850" cy="5263978"/>
          </a:xfrm>
        </p:spPr>
        <p:txBody>
          <a:bodyPr>
            <a:noAutofit/>
          </a:bodyPr>
          <a:lstStyle/>
          <a:p>
            <a:pPr>
              <a:buClr>
                <a:schemeClr val="accent2"/>
              </a:buClr>
            </a:pPr>
            <a:r>
              <a:rPr lang="en-US" sz="3000" b="1" dirty="0">
                <a:solidFill>
                  <a:schemeClr val="tx1"/>
                </a:solidFill>
              </a:rPr>
              <a:t>Upon verification of a trainee’s successful completion of a Personal Care Aide (PCA) or Home Health Aide (HHA) training program on or after January 1, 2006, and demonstration of competency in the BASIC CORE material, the NATP trainee would not have to repeat training in these units.</a:t>
            </a:r>
          </a:p>
          <a:p>
            <a:pPr>
              <a:buClr>
                <a:schemeClr val="accent2"/>
              </a:buClr>
            </a:pPr>
            <a:r>
              <a:rPr lang="en-US" sz="3000" b="1" dirty="0">
                <a:solidFill>
                  <a:schemeClr val="tx1"/>
                </a:solidFill>
              </a:rPr>
              <a:t>However, all NATP trainees must successfully demonstrate all skills listed on the Clinical Skills Performance Record Evaluation Checklist, regardless of previous training.</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19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972246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You May Add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79400" y="1120342"/>
            <a:ext cx="9768840" cy="5263978"/>
          </a:xfrm>
        </p:spPr>
        <p:txBody>
          <a:bodyPr>
            <a:noAutofit/>
          </a:bodyPr>
          <a:lstStyle/>
          <a:p>
            <a:pPr>
              <a:buClr>
                <a:schemeClr val="accent2"/>
              </a:buClr>
            </a:pPr>
            <a:r>
              <a:rPr lang="en-US" sz="3000" b="1" dirty="0">
                <a:solidFill>
                  <a:schemeClr val="tx1"/>
                </a:solidFill>
              </a:rPr>
              <a:t>Facilities may, if desired, expand and augment 	the curriculum as they see fit</a:t>
            </a:r>
          </a:p>
          <a:p>
            <a:pPr>
              <a:buClr>
                <a:schemeClr val="accent2"/>
              </a:buClr>
            </a:pPr>
            <a:r>
              <a:rPr lang="en-US" sz="3000" b="1" dirty="0">
                <a:solidFill>
                  <a:schemeClr val="tx1"/>
                </a:solidFill>
              </a:rPr>
              <a:t>Additional topics and lessons may be added or incorporated into the required NATP curriculum. However each individual nurse aide trainee training record must clearly document the trainee’s competence in each lesson and required clinical skill of the State-approved nursing home nurse aide curriculum prior to the individual taking the state nurse aide certification examination.</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435076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212047"/>
            <a:ext cx="9372600" cy="1134383"/>
          </a:xfrm>
        </p:spPr>
        <p:txBody>
          <a:bodyPr>
            <a:normAutofit/>
          </a:bodyPr>
          <a:lstStyle/>
          <a:p>
            <a:r>
              <a:rPr lang="en-US" sz="4200" b="1" dirty="0">
                <a:solidFill>
                  <a:schemeClr val="accent2"/>
                </a:solidFill>
              </a:rPr>
              <a:t>Where Do You Get The Information?</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3006830"/>
            <a:ext cx="9189720" cy="2828544"/>
          </a:xfrm>
        </p:spPr>
        <p:txBody>
          <a:bodyPr>
            <a:noAutofit/>
          </a:bodyPr>
          <a:lstStyle/>
          <a:p>
            <a:pPr marL="0" indent="0" algn="ctr">
              <a:buNone/>
            </a:pPr>
            <a:r>
              <a:rPr lang="en-US" sz="3000" b="1" dirty="0">
                <a:solidFill>
                  <a:schemeClr val="tx1"/>
                </a:solidFill>
                <a:hlinkClick r:id="rId2"/>
              </a:rPr>
              <a:t>New York State Nurse Aide </a:t>
            </a:r>
          </a:p>
          <a:p>
            <a:pPr marL="0" indent="0" algn="ctr">
              <a:buNone/>
            </a:pPr>
            <a:r>
              <a:rPr lang="en-US" sz="3000" b="1" dirty="0">
                <a:solidFill>
                  <a:schemeClr val="tx1"/>
                </a:solidFill>
                <a:hlinkClick r:id="rId2"/>
              </a:rPr>
              <a:t>Training Program &amp; Certification</a:t>
            </a:r>
            <a:endParaRPr lang="en-US" sz="3000" b="1"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456110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48956-213F-3F67-A468-C9376E352A05}"/>
              </a:ext>
            </a:extLst>
          </p:cNvPr>
          <p:cNvSpPr>
            <a:spLocks noGrp="1"/>
          </p:cNvSpPr>
          <p:nvPr>
            <p:ph type="title"/>
          </p:nvPr>
        </p:nvSpPr>
        <p:spPr>
          <a:xfrm>
            <a:off x="474134" y="721360"/>
            <a:ext cx="8596668" cy="1320800"/>
          </a:xfrm>
        </p:spPr>
        <p:txBody>
          <a:bodyPr/>
          <a:lstStyle/>
          <a:p>
            <a:pPr algn="ctr"/>
            <a:r>
              <a:rPr lang="en-US" b="1" dirty="0">
                <a:solidFill>
                  <a:schemeClr val="accent1">
                    <a:lumMod val="75000"/>
                  </a:schemeClr>
                </a:solidFill>
              </a:rPr>
              <a:t>Remote Hybrid Model</a:t>
            </a:r>
          </a:p>
        </p:txBody>
      </p:sp>
      <p:sp>
        <p:nvSpPr>
          <p:cNvPr id="3" name="Content Placeholder 2">
            <a:extLst>
              <a:ext uri="{FF2B5EF4-FFF2-40B4-BE49-F238E27FC236}">
                <a16:creationId xmlns:a16="http://schemas.microsoft.com/office/drawing/2014/main" id="{4732BE9A-1B4C-1BEE-3EB7-81DEF90CDDE2}"/>
              </a:ext>
            </a:extLst>
          </p:cNvPr>
          <p:cNvSpPr>
            <a:spLocks noGrp="1"/>
          </p:cNvSpPr>
          <p:nvPr>
            <p:ph idx="1"/>
          </p:nvPr>
        </p:nvSpPr>
        <p:spPr>
          <a:xfrm>
            <a:off x="677334" y="1672909"/>
            <a:ext cx="8832426" cy="3880773"/>
          </a:xfrm>
        </p:spPr>
        <p:txBody>
          <a:bodyPr>
            <a:normAutofit fontScale="92500" lnSpcReduction="10000"/>
          </a:bodyPr>
          <a:lstStyle/>
          <a:p>
            <a:r>
              <a:rPr lang="en-US" sz="2800" b="1" dirty="0"/>
              <a:t>Facilities may develop and utilize a combination of online and/or in-person classroom training instruction. If online training is proposed, additional information will be required and subject to approval by the Department. </a:t>
            </a:r>
          </a:p>
          <a:p>
            <a:r>
              <a:rPr lang="en-US" sz="2800" b="1" dirty="0"/>
              <a:t>The additional required information is addressed in the Online Training Submissions List. (Attachment 3).</a:t>
            </a:r>
          </a:p>
          <a:p>
            <a:r>
              <a:rPr lang="en-US" sz="2800" b="1" dirty="0">
                <a:hlinkClick r:id="rId2"/>
              </a:rPr>
              <a:t>NYS DOH </a:t>
            </a:r>
            <a:r>
              <a:rPr lang="en-US" sz="2800" b="1" dirty="0" err="1">
                <a:hlinkClick r:id="rId2"/>
              </a:rPr>
              <a:t>DAL_NATP_Online</a:t>
            </a:r>
            <a:r>
              <a:rPr lang="en-US" sz="2800" b="1" dirty="0">
                <a:hlinkClick r:id="rId2"/>
              </a:rPr>
              <a:t> Training Submissions </a:t>
            </a:r>
            <a:r>
              <a:rPr lang="en-US" sz="2800" b="1" dirty="0" err="1">
                <a:hlinkClick r:id="rId2"/>
              </a:rPr>
              <a:t>List_Scroll</a:t>
            </a:r>
            <a:r>
              <a:rPr lang="en-US" sz="2800" b="1" dirty="0">
                <a:hlinkClick r:id="rId2"/>
              </a:rPr>
              <a:t> to Attachment 3</a:t>
            </a:r>
            <a:endParaRPr lang="en-US" sz="2800" b="1" dirty="0"/>
          </a:p>
        </p:txBody>
      </p:sp>
    </p:spTree>
    <p:extLst>
      <p:ext uri="{BB962C8B-B14F-4D97-AF65-F5344CB8AC3E}">
        <p14:creationId xmlns:p14="http://schemas.microsoft.com/office/powerpoint/2010/main" val="1234887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Who Can Do The Training?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62721" y="914400"/>
            <a:ext cx="7313023" cy="5263978"/>
          </a:xfrm>
        </p:spPr>
        <p:txBody>
          <a:bodyPr>
            <a:noAutofit/>
          </a:bodyPr>
          <a:lstStyle/>
          <a:p>
            <a:pPr>
              <a:buClr>
                <a:schemeClr val="accent2"/>
              </a:buClr>
            </a:pPr>
            <a:r>
              <a:rPr lang="en-US" sz="2000" b="1" dirty="0">
                <a:solidFill>
                  <a:schemeClr val="tx1"/>
                </a:solidFill>
              </a:rPr>
              <a:t>The training program must designate a Program Coordinator (PC) and a Primary Instructor (PI) for the nurse aide training program.</a:t>
            </a:r>
          </a:p>
          <a:p>
            <a:pPr>
              <a:buClr>
                <a:schemeClr val="accent2"/>
              </a:buClr>
            </a:pPr>
            <a:r>
              <a:rPr lang="en-US" sz="2000" b="1" dirty="0">
                <a:solidFill>
                  <a:schemeClr val="tx1"/>
                </a:solidFill>
              </a:rPr>
              <a:t>The PC and PI must be a New York State registered professional nurse and may be the same individual, however a nursing home’s Director of Nursing may not serve as the PI.</a:t>
            </a:r>
          </a:p>
          <a:p>
            <a:pPr>
              <a:buClr>
                <a:schemeClr val="accent2"/>
              </a:buClr>
            </a:pPr>
            <a:r>
              <a:rPr lang="en-US" sz="2000" b="1" dirty="0">
                <a:solidFill>
                  <a:schemeClr val="tx1"/>
                </a:solidFill>
              </a:rPr>
              <a:t>Other personnel from health professions may supplement the instructor, including, but not limited to, registered nurses, licensed practical/vocational nurses, pharmacists, dietitians, social workers, sanitarians, fire safety experts, nursing home administrators, gerontologists, psychologists, physical and occupational therapists, activities specialists, speech/language/hearing therapists, and resident rights experts. Supplemental personnel must have at least 1 year of experience in their fields.</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3" name="Picture 2" descr="Icon&#10;&#10;Description automatically generated">
            <a:extLst>
              <a:ext uri="{FF2B5EF4-FFF2-40B4-BE49-F238E27FC236}">
                <a16:creationId xmlns:a16="http://schemas.microsoft.com/office/drawing/2014/main" id="{E1CFE6A8-7CB3-4C54-A209-4849E3537844}"/>
              </a:ext>
            </a:extLst>
          </p:cNvPr>
          <p:cNvPicPr>
            <a:picLocks noChangeAspect="1"/>
          </p:cNvPicPr>
          <p:nvPr/>
        </p:nvPicPr>
        <p:blipFill>
          <a:blip r:embed="rId3"/>
          <a:stretch>
            <a:fillRect/>
          </a:stretch>
        </p:blipFill>
        <p:spPr>
          <a:xfrm>
            <a:off x="7899400" y="1354749"/>
            <a:ext cx="3829879" cy="4696777"/>
          </a:xfrm>
          <a:prstGeom prst="rect">
            <a:avLst/>
          </a:prstGeom>
          <a:scene3d>
            <a:camera prst="orthographicFront"/>
            <a:lightRig rig="threePt" dir="t"/>
          </a:scene3d>
          <a:sp3d>
            <a:bevelT/>
          </a:sp3d>
        </p:spPr>
      </p:pic>
    </p:spTree>
    <p:extLst>
      <p:ext uri="{BB962C8B-B14F-4D97-AF65-F5344CB8AC3E}">
        <p14:creationId xmlns:p14="http://schemas.microsoft.com/office/powerpoint/2010/main" val="1808726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The Program Coordinator</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089862"/>
            <a:ext cx="9494520" cy="5263978"/>
          </a:xfrm>
        </p:spPr>
        <p:txBody>
          <a:bodyPr>
            <a:noAutofit/>
          </a:bodyPr>
          <a:lstStyle/>
          <a:p>
            <a:pPr marL="0" indent="0">
              <a:buNone/>
            </a:pPr>
            <a:r>
              <a:rPr lang="en-US" sz="2300" b="1" dirty="0">
                <a:solidFill>
                  <a:schemeClr val="tx1"/>
                </a:solidFill>
              </a:rPr>
              <a:t>Nurse aide training program coordinator shall mean a person who is assigned the administrative responsibility and accountability for the RHCF nurse aide training program. The program coordinator (PC) shall be a registered professional nurse with at least two years experience in a nursing home and demonstrated competency to teach adult learners as evidenced and documented by at least one of the following:</a:t>
            </a:r>
          </a:p>
          <a:p>
            <a:pPr marL="457200" indent="-457200">
              <a:spcBef>
                <a:spcPts val="0"/>
              </a:spcBef>
              <a:buClr>
                <a:schemeClr val="accent2"/>
              </a:buClr>
              <a:buSzPct val="100000"/>
              <a:buFont typeface="+mj-lt"/>
              <a:buAutoNum type="alphaLcParenR"/>
            </a:pPr>
            <a:r>
              <a:rPr lang="en-US" sz="2300" b="1" dirty="0">
                <a:solidFill>
                  <a:schemeClr val="tx1"/>
                </a:solidFill>
              </a:rPr>
              <a:t>Completion of a professionally recognized course in teaching adult learners or New York State Education Department teacher certification;</a:t>
            </a:r>
          </a:p>
          <a:p>
            <a:pPr marL="457200" indent="-457200">
              <a:spcBef>
                <a:spcPts val="0"/>
              </a:spcBef>
              <a:buClr>
                <a:schemeClr val="accent2"/>
              </a:buClr>
              <a:buSzPct val="100000"/>
              <a:buFont typeface="+mj-lt"/>
              <a:buAutoNum type="alphaLcParenR"/>
            </a:pPr>
            <a:r>
              <a:rPr lang="en-US" sz="2300" b="1" dirty="0">
                <a:solidFill>
                  <a:schemeClr val="tx1"/>
                </a:solidFill>
              </a:rPr>
              <a:t>Two years of experience teaching nursing or nursing related programs to adults in an academic setting approved by the State Education Department or other recognized accrediting body; or</a:t>
            </a:r>
          </a:p>
          <a:p>
            <a:pPr marL="457200" indent="-457200">
              <a:spcBef>
                <a:spcPts val="0"/>
              </a:spcBef>
              <a:buClr>
                <a:schemeClr val="accent2"/>
              </a:buClr>
              <a:buSzPct val="100000"/>
              <a:buFont typeface="+mj-lt"/>
              <a:buAutoNum type="alphaLcParenR"/>
            </a:pPr>
            <a:r>
              <a:rPr lang="en-US" sz="2300" b="1" dirty="0">
                <a:solidFill>
                  <a:schemeClr val="tx1"/>
                </a:solidFill>
              </a:rPr>
              <a:t>Two years of experience teaching nurse aides in a residential health care facility.</a:t>
            </a:r>
            <a:endParaRPr lang="en-US" sz="23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207828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The Primary Instructor</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665970" cy="5263978"/>
          </a:xfrm>
        </p:spPr>
        <p:txBody>
          <a:bodyPr>
            <a:noAutofit/>
          </a:bodyPr>
          <a:lstStyle/>
          <a:p>
            <a:pPr marL="0" indent="0">
              <a:buClr>
                <a:schemeClr val="accent2"/>
              </a:buClr>
              <a:buNone/>
            </a:pPr>
            <a:r>
              <a:rPr lang="en-US" sz="2200" b="1" dirty="0">
                <a:solidFill>
                  <a:schemeClr val="tx1"/>
                </a:solidFill>
              </a:rPr>
              <a:t>Instructor shall mean the person who is assigned the educational responsibility for the nursing home nurse aide training program. This person shall have the day-to-day responsibility for implementing the facility's training program in accordance with the facility's policies and procedures and State and federal requirements. The instructor shall be a registered professional nurse with at least one year of experience in a nursing home who has demonstrated ability to teach adult learners as evidenced and documented by at least one of the following:</a:t>
            </a:r>
          </a:p>
          <a:p>
            <a:pPr marL="457200" indent="-457200">
              <a:spcBef>
                <a:spcPts val="0"/>
              </a:spcBef>
              <a:buClr>
                <a:schemeClr val="accent2"/>
              </a:buClr>
              <a:buSzPct val="100000"/>
              <a:buFont typeface="+mj-lt"/>
              <a:buAutoNum type="alphaLcParenR"/>
            </a:pPr>
            <a:r>
              <a:rPr lang="en-US" sz="2100" b="1" dirty="0">
                <a:solidFill>
                  <a:schemeClr val="tx1"/>
                </a:solidFill>
              </a:rPr>
              <a:t>Completion of a professionally recognized course in teaching adult learners or New York State Education Department teacher certification; </a:t>
            </a:r>
          </a:p>
          <a:p>
            <a:pPr marL="457200" indent="-457200">
              <a:spcBef>
                <a:spcPts val="0"/>
              </a:spcBef>
              <a:buClr>
                <a:schemeClr val="accent2"/>
              </a:buClr>
              <a:buSzPct val="100000"/>
              <a:buFont typeface="+mj-lt"/>
              <a:buAutoNum type="alphaLcParenR"/>
            </a:pPr>
            <a:r>
              <a:rPr lang="en-US" sz="2100" b="1" dirty="0">
                <a:solidFill>
                  <a:schemeClr val="tx1"/>
                </a:solidFill>
              </a:rPr>
              <a:t>Two years of experience teaching nursing or nursing related programs to adults in an academic setting approved by the State Education Department or other recognized accrediting body; or </a:t>
            </a:r>
          </a:p>
          <a:p>
            <a:pPr marL="457200" indent="-457200">
              <a:spcBef>
                <a:spcPts val="0"/>
              </a:spcBef>
              <a:buClr>
                <a:schemeClr val="accent2"/>
              </a:buClr>
              <a:buSzPct val="100000"/>
              <a:buFont typeface="+mj-lt"/>
              <a:buAutoNum type="alphaLcParenR"/>
            </a:pPr>
            <a:r>
              <a:rPr lang="en-US" sz="2100" b="1" dirty="0">
                <a:solidFill>
                  <a:schemeClr val="tx1"/>
                </a:solidFill>
              </a:rPr>
              <a:t>Two years of experience teaching nurse aides in a residential health care facility.</a:t>
            </a:r>
            <a:endParaRPr lang="en-US" sz="21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1041676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446513"/>
            <a:ext cx="8596668" cy="732047"/>
          </a:xfrm>
        </p:spPr>
        <p:txBody>
          <a:bodyPr>
            <a:normAutofit fontScale="90000"/>
          </a:bodyPr>
          <a:lstStyle/>
          <a:p>
            <a:pPr algn="ctr"/>
            <a:r>
              <a:rPr lang="en-US" sz="4700" b="1" dirty="0">
                <a:solidFill>
                  <a:schemeClr val="accent2"/>
                </a:solidFill>
              </a:rPr>
              <a:t>The PC and/or PI</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84200" y="1614342"/>
            <a:ext cx="8957310" cy="5263978"/>
          </a:xfrm>
        </p:spPr>
        <p:txBody>
          <a:bodyPr>
            <a:noAutofit/>
          </a:bodyPr>
          <a:lstStyle/>
          <a:p>
            <a:pPr marL="0" indent="0">
              <a:buClr>
                <a:schemeClr val="accent2"/>
              </a:buClr>
              <a:buNone/>
            </a:pPr>
            <a:r>
              <a:rPr lang="en-US" sz="3000" b="1" dirty="0">
                <a:solidFill>
                  <a:schemeClr val="tx1"/>
                </a:solidFill>
              </a:rPr>
              <a:t>The Program Coordinator and Primary Instructor must identify and obtain or develop the necessary materials and tools to teach, instruct and evaluate the performance of each nurse aide trainee enrolled in the NATP provided by the facility. The PC/PI must have access to suitable resources in the facility to facilitate the success of each trainee in the program.</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100263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The Clinical Supervision</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110182"/>
            <a:ext cx="9382760" cy="5263978"/>
          </a:xfrm>
        </p:spPr>
        <p:txBody>
          <a:bodyPr>
            <a:noAutofit/>
          </a:bodyPr>
          <a:lstStyle/>
          <a:p>
            <a:pPr>
              <a:buClr>
                <a:schemeClr val="accent2"/>
              </a:buClr>
            </a:pPr>
            <a:r>
              <a:rPr lang="en-US" sz="2800" b="1" dirty="0">
                <a:solidFill>
                  <a:schemeClr val="tx1"/>
                </a:solidFill>
              </a:rPr>
              <a:t>During the supervised clinical training period (at least</a:t>
            </a:r>
            <a:r>
              <a:rPr lang="en-US" sz="2600" b="1" dirty="0">
                <a:solidFill>
                  <a:schemeClr val="tx1"/>
                </a:solidFill>
              </a:rPr>
              <a:t>16 hours) of the NATP, the nurse aide trainees must be under the direct supervision of a New York State Registered nurse.</a:t>
            </a:r>
          </a:p>
          <a:p>
            <a:pPr>
              <a:buClr>
                <a:schemeClr val="accent2"/>
              </a:buClr>
            </a:pPr>
            <a:r>
              <a:rPr lang="en-US" sz="2800" b="1" dirty="0">
                <a:solidFill>
                  <a:schemeClr val="tx1"/>
                </a:solidFill>
              </a:rPr>
              <a:t>The RN may not be the charge nurse due to the need for continuous direct supervision of the trainees.</a:t>
            </a:r>
          </a:p>
          <a:p>
            <a:pPr>
              <a:buClr>
                <a:schemeClr val="accent2"/>
              </a:buClr>
            </a:pPr>
            <a:r>
              <a:rPr lang="en-US" sz="2800" b="1" dirty="0">
                <a:solidFill>
                  <a:schemeClr val="tx1"/>
                </a:solidFill>
              </a:rPr>
              <a:t>If the supervising clinical training nurse is not the PC or PI, the supervising clinical training nurse is under the direction of the PC who retains responsibility for the clinical portion of the training program.</a:t>
            </a: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671482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60680" y="797728"/>
            <a:ext cx="8596668" cy="732047"/>
          </a:xfrm>
        </p:spPr>
        <p:txBody>
          <a:bodyPr>
            <a:normAutofit fontScale="90000"/>
          </a:bodyPr>
          <a:lstStyle/>
          <a:p>
            <a:pPr algn="ctr"/>
            <a:r>
              <a:rPr lang="en-US" sz="4700" b="1" dirty="0">
                <a:solidFill>
                  <a:schemeClr val="accent2"/>
                </a:solidFill>
              </a:rPr>
              <a:t>Where To Find The Regulations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47167" y="2656425"/>
            <a:ext cx="4201160" cy="2214880"/>
          </a:xfrm>
        </p:spPr>
        <p:txBody>
          <a:bodyPr>
            <a:noAutofit/>
          </a:bodyPr>
          <a:lstStyle/>
          <a:p>
            <a:pPr marL="0" indent="0" algn="ctr">
              <a:buNone/>
            </a:pPr>
            <a:r>
              <a:rPr lang="en-US" sz="3000" dirty="0">
                <a:solidFill>
                  <a:schemeClr val="tx1"/>
                </a:solidFill>
                <a:hlinkClick r:id="rId2"/>
              </a:rPr>
              <a:t>NY DOH TITLE 10 </a:t>
            </a:r>
          </a:p>
          <a:p>
            <a:pPr marL="0" indent="0" algn="ctr">
              <a:buNone/>
            </a:pPr>
            <a:r>
              <a:rPr lang="en-US" sz="3000" dirty="0">
                <a:solidFill>
                  <a:schemeClr val="tx1"/>
                </a:solidFill>
                <a:hlinkClick r:id="rId2"/>
              </a:rPr>
              <a:t>NURSE AIDE TRAINING </a:t>
            </a:r>
          </a:p>
          <a:p>
            <a:pPr marL="0" indent="0" algn="ctr">
              <a:buNone/>
            </a:pPr>
            <a:r>
              <a:rPr lang="en-US" sz="3000" dirty="0">
                <a:solidFill>
                  <a:schemeClr val="tx1"/>
                </a:solidFill>
                <a:hlinkClick r:id="rId2"/>
              </a:rPr>
              <a:t>REGULATION</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10" name="Picture 9" descr="A picture containing graphical user interface&#10;&#10;Description automatically generated">
            <a:extLst>
              <a:ext uri="{FF2B5EF4-FFF2-40B4-BE49-F238E27FC236}">
                <a16:creationId xmlns:a16="http://schemas.microsoft.com/office/drawing/2014/main" id="{60C86364-56C9-4238-A77F-6BA7E9C52581}"/>
              </a:ext>
            </a:extLst>
          </p:cNvPr>
          <p:cNvPicPr>
            <a:picLocks noChangeAspect="1"/>
          </p:cNvPicPr>
          <p:nvPr/>
        </p:nvPicPr>
        <p:blipFill>
          <a:blip r:embed="rId4"/>
          <a:stretch>
            <a:fillRect/>
          </a:stretch>
        </p:blipFill>
        <p:spPr>
          <a:xfrm>
            <a:off x="4748327" y="1859416"/>
            <a:ext cx="5335062" cy="4025401"/>
          </a:xfrm>
          <a:prstGeom prst="rect">
            <a:avLst/>
          </a:prstGeom>
        </p:spPr>
      </p:pic>
    </p:spTree>
    <p:extLst>
      <p:ext uri="{BB962C8B-B14F-4D97-AF65-F5344CB8AC3E}">
        <p14:creationId xmlns:p14="http://schemas.microsoft.com/office/powerpoint/2010/main" val="39645343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How To Start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43560" y="1026160"/>
            <a:ext cx="8752840" cy="2834640"/>
          </a:xfrm>
        </p:spPr>
        <p:txBody>
          <a:bodyPr>
            <a:noAutofit/>
          </a:bodyPr>
          <a:lstStyle/>
          <a:p>
            <a:pPr>
              <a:buClr>
                <a:schemeClr val="accent2"/>
              </a:buClr>
              <a:buFont typeface="Wingdings" panose="05000000000000000000" pitchFamily="2" charset="2"/>
              <a:buChar char="Ø"/>
            </a:pPr>
            <a:r>
              <a:rPr lang="en-US" sz="2800" b="1" dirty="0">
                <a:solidFill>
                  <a:schemeClr val="tx1"/>
                </a:solidFill>
                <a:latin typeface="+mj-lt"/>
              </a:rPr>
              <a:t>Upon determination by the facility to offer nurse aide training to employees or potential employees, the facility should contact the Department to request the current application for a Nursing Home Nurse Aide Training Program.</a:t>
            </a:r>
          </a:p>
          <a:p>
            <a:pPr>
              <a:buClr>
                <a:schemeClr val="accent2"/>
              </a:buClr>
              <a:buFont typeface="Wingdings" panose="05000000000000000000" pitchFamily="2" charset="2"/>
              <a:buChar char="Ø"/>
            </a:pPr>
            <a:r>
              <a:rPr lang="en-US" sz="2800" b="1" dirty="0">
                <a:effectLst/>
                <a:latin typeface="+mj-lt"/>
                <a:ea typeface="Calibri" panose="020F0502020204030204" pitchFamily="34" charset="0"/>
              </a:rPr>
              <a:t>Your first step will be to reach out to the mailbox here with your request for the application: </a:t>
            </a:r>
            <a:r>
              <a:rPr lang="en-US" sz="2800" b="1" u="sng" dirty="0">
                <a:solidFill>
                  <a:srgbClr val="0563C1"/>
                </a:solidFill>
                <a:effectLst/>
                <a:latin typeface="+mj-lt"/>
                <a:ea typeface="Calibri" panose="020F0502020204030204" pitchFamily="34" charset="0"/>
                <a:hlinkClick r:id="rId2"/>
              </a:rPr>
              <a:t>NATP.DOH@health.ny.gov</a:t>
            </a:r>
            <a:r>
              <a:rPr lang="en-US" sz="2800" b="1" dirty="0">
                <a:effectLst/>
                <a:latin typeface="+mj-lt"/>
                <a:ea typeface="Calibri" panose="020F0502020204030204" pitchFamily="34" charset="0"/>
              </a:rPr>
              <a:t>  They will provide you with the application and all supporting documentation required. </a:t>
            </a:r>
            <a:endParaRPr lang="en-US" sz="2800" b="1" dirty="0">
              <a:solidFill>
                <a:schemeClr val="tx1"/>
              </a:solidFill>
              <a:latin typeface="+mj-lt"/>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707091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324593"/>
            <a:ext cx="8596668" cy="732047"/>
          </a:xfrm>
        </p:spPr>
        <p:txBody>
          <a:bodyPr>
            <a:normAutofit fontScale="90000"/>
          </a:bodyPr>
          <a:lstStyle/>
          <a:p>
            <a:pPr algn="ctr"/>
            <a:r>
              <a:rPr lang="en-US" sz="4700" b="1" dirty="0">
                <a:solidFill>
                  <a:schemeClr val="accent2"/>
                </a:solidFill>
              </a:rPr>
              <a:t>Charging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169203"/>
            <a:ext cx="9723120" cy="4903470"/>
          </a:xfrm>
        </p:spPr>
        <p:txBody>
          <a:bodyPr>
            <a:noAutofit/>
          </a:bodyPr>
          <a:lstStyle/>
          <a:p>
            <a:pPr>
              <a:buClr>
                <a:schemeClr val="accent2"/>
              </a:buClr>
            </a:pPr>
            <a:r>
              <a:rPr lang="en-US" sz="3000" b="1" dirty="0">
                <a:solidFill>
                  <a:schemeClr val="tx1"/>
                </a:solidFill>
              </a:rPr>
              <a:t>All NATPs approved by DOH are offered and provided free of charge to the individual nurse aide trainee.</a:t>
            </a:r>
          </a:p>
          <a:p>
            <a:pPr>
              <a:buClr>
                <a:schemeClr val="accent2"/>
              </a:buClr>
            </a:pPr>
            <a:r>
              <a:rPr lang="en-US" sz="3000" b="1" dirty="0">
                <a:solidFill>
                  <a:schemeClr val="tx1"/>
                </a:solidFill>
              </a:rPr>
              <a:t>The sponsor of the NATP seeking DOH approval may not charge tuition or fees to the individual for any costs associated with the NATP or initial attempt of the nurse aide certification competency examination. The sponsor should contact the State Education Department if they plan to charge any tuition or fees to students for the NATP.</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499330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279400" y="507473"/>
            <a:ext cx="8596668" cy="732047"/>
          </a:xfrm>
        </p:spPr>
        <p:txBody>
          <a:bodyPr>
            <a:normAutofit fontScale="90000"/>
          </a:bodyPr>
          <a:lstStyle/>
          <a:p>
            <a:pPr algn="ctr"/>
            <a:r>
              <a:rPr lang="en-US" sz="4700" b="1" dirty="0">
                <a:solidFill>
                  <a:schemeClr val="accent2"/>
                </a:solidFill>
              </a:rPr>
              <a:t>Signing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79400" y="1635760"/>
            <a:ext cx="9608820" cy="4149090"/>
          </a:xfrm>
        </p:spPr>
        <p:txBody>
          <a:bodyPr>
            <a:noAutofit/>
          </a:bodyPr>
          <a:lstStyle/>
          <a:p>
            <a:pPr>
              <a:buClr>
                <a:schemeClr val="accent2"/>
              </a:buClr>
            </a:pPr>
            <a:r>
              <a:rPr lang="en-US" sz="3000" b="1" dirty="0">
                <a:solidFill>
                  <a:schemeClr val="tx1"/>
                </a:solidFill>
              </a:rPr>
              <a:t>The completed NATP application must be signed by the facility’s Administrator of Record and submitted with all supporting documentation to the Department at the following address:</a:t>
            </a:r>
          </a:p>
          <a:p>
            <a:pPr>
              <a:buClr>
                <a:schemeClr val="accent2"/>
              </a:buClr>
            </a:pPr>
            <a:r>
              <a:rPr lang="en-US" sz="3000" b="1" dirty="0">
                <a:solidFill>
                  <a:schemeClr val="tx1"/>
                </a:solidFill>
              </a:rPr>
              <a:t>Bureau of Professional Credentialing Division of Quality and Surveillance for Nursing Homes and ICFs/MR New York State Department of Health 161 Delaware Avenue Delmar, New York 12054-1393.</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29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812986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Autofit/>
          </a:bodyPr>
          <a:lstStyle/>
          <a:p>
            <a:pPr algn="ctr"/>
            <a:r>
              <a:rPr lang="en-US" sz="4200" b="1" dirty="0">
                <a:solidFill>
                  <a:schemeClr val="accent2"/>
                </a:solidFill>
              </a:rPr>
              <a:t>The Nursing Home Nurse Aide Training Program</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1965960" y="2119376"/>
            <a:ext cx="9494520" cy="3157728"/>
          </a:xfrm>
        </p:spPr>
        <p:txBody>
          <a:bodyPr>
            <a:noAutofit/>
          </a:bodyPr>
          <a:lstStyle/>
          <a:p>
            <a:pPr>
              <a:buClr>
                <a:schemeClr val="accent2"/>
              </a:buClr>
            </a:pPr>
            <a:r>
              <a:rPr lang="en-US" sz="3200" b="1" dirty="0">
                <a:solidFill>
                  <a:schemeClr val="tx1"/>
                </a:solidFill>
              </a:rPr>
              <a:t>What’s included?</a:t>
            </a:r>
          </a:p>
          <a:p>
            <a:pPr>
              <a:buClr>
                <a:schemeClr val="accent2"/>
              </a:buClr>
            </a:pPr>
            <a:r>
              <a:rPr lang="en-US" sz="3200" b="1" dirty="0">
                <a:solidFill>
                  <a:schemeClr val="tx1"/>
                </a:solidFill>
              </a:rPr>
              <a:t>What are the laws?</a:t>
            </a:r>
          </a:p>
          <a:p>
            <a:pPr>
              <a:buClr>
                <a:schemeClr val="accent2"/>
              </a:buClr>
            </a:pPr>
            <a:r>
              <a:rPr lang="en-US" sz="3200" b="1" dirty="0">
                <a:solidFill>
                  <a:schemeClr val="tx1"/>
                </a:solidFill>
              </a:rPr>
              <a:t>How did it come about?</a:t>
            </a:r>
          </a:p>
          <a:p>
            <a:pPr>
              <a:buClr>
                <a:schemeClr val="accent2"/>
              </a:buClr>
            </a:pPr>
            <a:r>
              <a:rPr lang="en-US" sz="3200" b="1" dirty="0">
                <a:solidFill>
                  <a:schemeClr val="tx1"/>
                </a:solidFill>
              </a:rPr>
              <a:t>How do CNAs get certified?</a:t>
            </a:r>
          </a:p>
          <a:p>
            <a:pPr>
              <a:buClr>
                <a:schemeClr val="accent2"/>
              </a:buClr>
            </a:pPr>
            <a:r>
              <a:rPr lang="en-US" sz="3200" b="1" dirty="0">
                <a:solidFill>
                  <a:schemeClr val="tx1"/>
                </a:solidFill>
              </a:rPr>
              <a:t>Who can do it?</a:t>
            </a: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3639013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Results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281160" cy="5263978"/>
          </a:xfrm>
        </p:spPr>
        <p:txBody>
          <a:bodyPr>
            <a:noAutofit/>
          </a:bodyPr>
          <a:lstStyle/>
          <a:p>
            <a:pPr>
              <a:buClr>
                <a:schemeClr val="accent2"/>
              </a:buClr>
            </a:pPr>
            <a:r>
              <a:rPr lang="en-US" sz="2600" b="1" dirty="0">
                <a:solidFill>
                  <a:schemeClr val="tx1"/>
                </a:solidFill>
              </a:rPr>
              <a:t>The Department shall review the submitted NATP for compliance with applicable federal and state statutes and regulations. The nursing home or community-based organization (facility) will receive the written results of this review from the Department within 90 days of receipt by the Department.</a:t>
            </a:r>
          </a:p>
          <a:p>
            <a:pPr>
              <a:buClr>
                <a:schemeClr val="accent2"/>
              </a:buClr>
            </a:pPr>
            <a:r>
              <a:rPr lang="en-US" sz="2600" b="1" dirty="0">
                <a:solidFill>
                  <a:schemeClr val="tx1"/>
                </a:solidFill>
              </a:rPr>
              <a:t>If the NATP does not meet all requirements, the Department shall indicate the area(s) that are deficient in a written letter to the sponsor.  The facility staff should use the information in the letter to make all necessary corrections, clarifications or additions prior to re-submission of the NATP to the Department for approval.</a:t>
            </a:r>
            <a:endParaRPr lang="en-US" sz="26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444629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09880" y="9633"/>
            <a:ext cx="8596668" cy="732047"/>
          </a:xfrm>
        </p:spPr>
        <p:txBody>
          <a:bodyPr>
            <a:normAutofit fontScale="90000"/>
          </a:bodyPr>
          <a:lstStyle/>
          <a:p>
            <a:pPr algn="ctr"/>
            <a:r>
              <a:rPr lang="en-US" sz="4700" b="1" dirty="0">
                <a:solidFill>
                  <a:schemeClr val="accent2"/>
                </a:solidFill>
              </a:rPr>
              <a:t>Once Approved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09880" y="609600"/>
            <a:ext cx="9271000" cy="5263978"/>
          </a:xfrm>
        </p:spPr>
        <p:txBody>
          <a:bodyPr>
            <a:noAutofit/>
          </a:bodyPr>
          <a:lstStyle/>
          <a:p>
            <a:pPr>
              <a:buClr>
                <a:schemeClr val="accent2"/>
              </a:buClr>
            </a:pPr>
            <a:r>
              <a:rPr lang="en-US" sz="2700" b="1" dirty="0">
                <a:solidFill>
                  <a:schemeClr val="tx1"/>
                </a:solidFill>
              </a:rPr>
              <a:t>Upon approval of the NATP, the Department shall issue the facility a Nurse Aide Training Program approval number and notify the nurse aide competency evaluation contractor of the program’s approval. </a:t>
            </a:r>
          </a:p>
          <a:p>
            <a:pPr>
              <a:buClr>
                <a:schemeClr val="accent2"/>
              </a:buClr>
            </a:pPr>
            <a:r>
              <a:rPr lang="en-US" sz="2700" b="1" dirty="0">
                <a:solidFill>
                  <a:schemeClr val="tx1"/>
                </a:solidFill>
              </a:rPr>
              <a:t>The testing contractor shall provide information for in-facility testing for nursing home nurse aide certification directly to the facility. Information on the administration and content of the state’s nursing home nurse aide certification examinations are contained in the New York State Nursing Home Nurse Aide Certification Program Manual issued by the Department’s nurse aide testing contractor.</a:t>
            </a:r>
            <a:endParaRPr lang="en-US" sz="27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9434128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Test Dates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596120" cy="5263978"/>
          </a:xfrm>
        </p:spPr>
        <p:txBody>
          <a:bodyPr>
            <a:noAutofit/>
          </a:bodyPr>
          <a:lstStyle/>
          <a:p>
            <a:pPr>
              <a:buClr>
                <a:schemeClr val="accent2"/>
              </a:buClr>
            </a:pPr>
            <a:r>
              <a:rPr lang="en-US" sz="2700" b="1" dirty="0">
                <a:solidFill>
                  <a:schemeClr val="tx1"/>
                </a:solidFill>
              </a:rPr>
              <a:t>The training program is responsible for scheduling the trainee’s first nurse aide competency examination       test date.</a:t>
            </a:r>
          </a:p>
          <a:p>
            <a:pPr>
              <a:buClr>
                <a:schemeClr val="accent2"/>
              </a:buClr>
            </a:pPr>
            <a:r>
              <a:rPr lang="en-US" sz="2700" b="1" dirty="0">
                <a:solidFill>
                  <a:schemeClr val="tx1"/>
                </a:solidFill>
              </a:rPr>
              <a:t>The competency examination must be administered within 10 days of the last day of the state-approved NATP.</a:t>
            </a:r>
          </a:p>
          <a:p>
            <a:pPr>
              <a:buClr>
                <a:schemeClr val="accent2"/>
              </a:buClr>
            </a:pPr>
            <a:r>
              <a:rPr lang="en-US" sz="2700" b="1" dirty="0">
                <a:solidFill>
                  <a:schemeClr val="tx1"/>
                </a:solidFill>
              </a:rPr>
              <a:t>The nursing home is responsible for paying the testing fees for the initial clinical skills and written/oral testing fees for all students taking their NATP. </a:t>
            </a:r>
          </a:p>
          <a:p>
            <a:pPr>
              <a:buClr>
                <a:schemeClr val="accent2"/>
              </a:buClr>
            </a:pPr>
            <a:r>
              <a:rPr lang="en-US" sz="2700" b="1" dirty="0">
                <a:solidFill>
                  <a:schemeClr val="tx1"/>
                </a:solidFill>
              </a:rPr>
              <a:t>Nursing homes may not charge any nurse aide training or testing fees to individuals employed or offered employment by the facility.</a:t>
            </a:r>
            <a:endParaRPr lang="en-US" sz="27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0810747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Renewal</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a:buClr>
                <a:schemeClr val="accent2"/>
              </a:buClr>
            </a:pPr>
            <a:r>
              <a:rPr lang="en-US" sz="3000" b="1" dirty="0">
                <a:solidFill>
                  <a:schemeClr val="tx1"/>
                </a:solidFill>
              </a:rPr>
              <a:t>The training program approval is valid for two (2) years or until the facility/training program is otherwise notified by the Department. </a:t>
            </a:r>
          </a:p>
          <a:p>
            <a:pPr>
              <a:buClr>
                <a:schemeClr val="accent2"/>
              </a:buClr>
            </a:pPr>
            <a:r>
              <a:rPr lang="en-US" sz="3000" b="1" dirty="0">
                <a:solidFill>
                  <a:schemeClr val="tx1"/>
                </a:solidFill>
              </a:rPr>
              <a:t>The Department shall determine continued facility compliance with the nurse aide training program requirements through on-site reviews and their trainees’ competency examination performance.</a:t>
            </a:r>
          </a:p>
          <a:p>
            <a:pPr>
              <a:buClr>
                <a:schemeClr val="accent2"/>
              </a:buClr>
            </a:pPr>
            <a:r>
              <a:rPr lang="en-US" sz="3000" b="1" dirty="0">
                <a:solidFill>
                  <a:schemeClr val="tx1"/>
                </a:solidFill>
              </a:rPr>
              <a:t>These reviews will now occur with the regular recertification surveys a nursing home receives.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2544510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Withdrawal Of Approval</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a:buClr>
                <a:schemeClr val="accent2"/>
              </a:buClr>
            </a:pPr>
            <a:r>
              <a:rPr lang="en-US" sz="2400" b="1" dirty="0">
                <a:solidFill>
                  <a:schemeClr val="tx1"/>
                </a:solidFill>
              </a:rPr>
              <a:t>Failure to comply with all federal and state regulations or requirements pertaining to the training and/or competency testing of nursing home nurse aides may result in the withdrawal of approval for the nurse aide training program.</a:t>
            </a:r>
          </a:p>
          <a:p>
            <a:pPr>
              <a:buClr>
                <a:schemeClr val="accent2"/>
              </a:buClr>
            </a:pPr>
            <a:r>
              <a:rPr lang="en-US" sz="2400" b="1" dirty="0">
                <a:solidFill>
                  <a:schemeClr val="tx1"/>
                </a:solidFill>
              </a:rPr>
              <a:t>Pursuant to federal statute, the nurse aide training and/or testing may not be provided in any nursing home that, within the previous 24 consecutive months, has been subject to any of the following surveillance or enforcement occurrences.</a:t>
            </a:r>
          </a:p>
          <a:p>
            <a:pPr marL="548640" indent="-182880">
              <a:spcBef>
                <a:spcPts val="0"/>
              </a:spcBef>
              <a:buClr>
                <a:schemeClr val="accent2"/>
              </a:buClr>
              <a:buSzPct val="100000"/>
              <a:buFont typeface="Arial" panose="020B0604020202020204" pitchFamily="34" charset="0"/>
              <a:buChar char="•"/>
            </a:pPr>
            <a:r>
              <a:rPr lang="en-US" sz="2400" b="1" dirty="0">
                <a:solidFill>
                  <a:schemeClr val="tx1"/>
                </a:solidFill>
              </a:rPr>
              <a:t>Extended or partial extended survey; </a:t>
            </a:r>
          </a:p>
          <a:p>
            <a:pPr marL="548640" indent="-182880">
              <a:spcBef>
                <a:spcPts val="0"/>
              </a:spcBef>
              <a:buClr>
                <a:schemeClr val="accent2"/>
              </a:buClr>
              <a:buSzPct val="100000"/>
              <a:buFont typeface="Arial" panose="020B0604020202020204" pitchFamily="34" charset="0"/>
              <a:buChar char="•"/>
            </a:pPr>
            <a:r>
              <a:rPr lang="en-US" sz="2400" b="1" dirty="0">
                <a:solidFill>
                  <a:schemeClr val="tx1"/>
                </a:solidFill>
              </a:rPr>
              <a:t>Denial of payment for new admissions; </a:t>
            </a:r>
          </a:p>
          <a:p>
            <a:pPr marL="548640" indent="-182880">
              <a:spcBef>
                <a:spcPts val="0"/>
              </a:spcBef>
              <a:buClr>
                <a:schemeClr val="accent2"/>
              </a:buClr>
              <a:buSzPct val="100000"/>
              <a:buFont typeface="Arial" panose="020B0604020202020204" pitchFamily="34" charset="0"/>
              <a:buChar char="•"/>
            </a:pPr>
            <a:r>
              <a:rPr lang="en-US" sz="2400" b="1" dirty="0">
                <a:solidFill>
                  <a:schemeClr val="tx1"/>
                </a:solidFill>
              </a:rPr>
              <a:t>Denial of payment for all individuals;</a:t>
            </a:r>
          </a:p>
          <a:p>
            <a:pPr marL="548640" indent="-182880">
              <a:spcBef>
                <a:spcPts val="0"/>
              </a:spcBef>
              <a:buClr>
                <a:schemeClr val="accent2"/>
              </a:buClr>
              <a:buSzPct val="100000"/>
              <a:buFont typeface="Arial" panose="020B0604020202020204" pitchFamily="34" charset="0"/>
              <a:buChar char="•"/>
            </a:pPr>
            <a:r>
              <a:rPr lang="en-US" sz="2400" b="1" dirty="0">
                <a:solidFill>
                  <a:schemeClr val="tx1"/>
                </a:solidFill>
              </a:rPr>
              <a:t>Assessed civil money penalty of $5,000 or greater; or</a:t>
            </a:r>
          </a:p>
          <a:p>
            <a:pPr marL="548640" indent="-182880">
              <a:spcBef>
                <a:spcPts val="0"/>
              </a:spcBef>
              <a:buClr>
                <a:schemeClr val="accent2"/>
              </a:buClr>
              <a:buSzPct val="100000"/>
              <a:buFont typeface="Arial" panose="020B0604020202020204" pitchFamily="34" charset="0"/>
              <a:buChar char="•"/>
            </a:pPr>
            <a:r>
              <a:rPr lang="en-US" sz="2400" b="1" dirty="0">
                <a:solidFill>
                  <a:schemeClr val="tx1"/>
                </a:solidFill>
              </a:rPr>
              <a:t>Imposition of a temporary manager.</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479348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Requirements For A Program</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marL="0" indent="0">
              <a:buClr>
                <a:schemeClr val="accent2"/>
              </a:buClr>
              <a:buNone/>
            </a:pPr>
            <a:r>
              <a:rPr lang="en-US" sz="2400" b="1" dirty="0">
                <a:solidFill>
                  <a:schemeClr val="tx1"/>
                </a:solidFill>
              </a:rPr>
              <a:t>The facility seeking approval of a nurse aide training program (NATP) must have in place Policies and Procedures for both the training of new CNAs as well as the utilization of CNAs in the facility. Such Policies and Procedures would include, but not limited to: </a:t>
            </a:r>
          </a:p>
          <a:p>
            <a:pPr marL="0" indent="0">
              <a:buNone/>
            </a:pPr>
            <a:r>
              <a:rPr lang="en-US" sz="2400" b="1" dirty="0">
                <a:solidFill>
                  <a:schemeClr val="tx1"/>
                </a:solidFill>
              </a:rPr>
              <a:t>Qualifications and criteria for the NATP; </a:t>
            </a:r>
          </a:p>
          <a:p>
            <a:pPr>
              <a:spcBef>
                <a:spcPts val="0"/>
              </a:spcBef>
              <a:buClr>
                <a:schemeClr val="accent2"/>
              </a:buClr>
              <a:buSzPct val="100000"/>
              <a:buFont typeface="Arial" panose="020B0604020202020204" pitchFamily="34" charset="0"/>
              <a:buChar char="•"/>
            </a:pPr>
            <a:r>
              <a:rPr lang="en-US" sz="2400" b="1" dirty="0">
                <a:solidFill>
                  <a:schemeClr val="tx1"/>
                </a:solidFill>
              </a:rPr>
              <a:t>Employment status of nurse aide trainees;</a:t>
            </a:r>
          </a:p>
          <a:p>
            <a:pPr>
              <a:spcBef>
                <a:spcPts val="0"/>
              </a:spcBef>
              <a:buClr>
                <a:schemeClr val="accent2"/>
              </a:buClr>
              <a:buSzPct val="100000"/>
              <a:buFont typeface="Arial" panose="020B0604020202020204" pitchFamily="34" charset="0"/>
              <a:buChar char="•"/>
            </a:pPr>
            <a:r>
              <a:rPr lang="en-US" sz="2400" b="1" dirty="0">
                <a:solidFill>
                  <a:schemeClr val="tx1"/>
                </a:solidFill>
              </a:rPr>
              <a:t>State required criminal history background checks for nurse aide trainees and CNAs; </a:t>
            </a:r>
          </a:p>
          <a:p>
            <a:pPr>
              <a:spcBef>
                <a:spcPts val="0"/>
              </a:spcBef>
              <a:buClr>
                <a:schemeClr val="accent2"/>
              </a:buClr>
              <a:buSzPct val="100000"/>
              <a:buFont typeface="Arial" panose="020B0604020202020204" pitchFamily="34" charset="0"/>
              <a:buChar char="•"/>
            </a:pPr>
            <a:r>
              <a:rPr lang="en-US" sz="2400" b="1" dirty="0">
                <a:solidFill>
                  <a:schemeClr val="tx1"/>
                </a:solidFill>
              </a:rPr>
              <a:t>Location where NATP will take place including classroom and laboratory space;</a:t>
            </a:r>
          </a:p>
          <a:p>
            <a:pPr>
              <a:spcBef>
                <a:spcPts val="0"/>
              </a:spcBef>
              <a:buClr>
                <a:schemeClr val="accent2"/>
              </a:buClr>
              <a:buSzPct val="100000"/>
              <a:buFont typeface="Arial" panose="020B0604020202020204" pitchFamily="34" charset="0"/>
              <a:buChar char="•"/>
            </a:pPr>
            <a:r>
              <a:rPr lang="en-US" sz="2400" b="1" dirty="0">
                <a:solidFill>
                  <a:schemeClr val="tx1"/>
                </a:solidFill>
              </a:rPr>
              <a:t>Supervision of nurse aide trainees during supervised clinical training time and if appropriate, during working time; </a:t>
            </a:r>
          </a:p>
          <a:p>
            <a:pPr>
              <a:spcBef>
                <a:spcPts val="0"/>
              </a:spcBef>
              <a:buClr>
                <a:schemeClr val="accent2"/>
              </a:buClr>
              <a:buSzPct val="100000"/>
              <a:buFont typeface="Arial" panose="020B0604020202020204" pitchFamily="34" charset="0"/>
              <a:buChar char="•"/>
            </a:pPr>
            <a:r>
              <a:rPr lang="en-US" sz="2400" b="1" dirty="0">
                <a:solidFill>
                  <a:schemeClr val="tx1"/>
                </a:solidFill>
              </a:rPr>
              <a:t>CNA in-services.</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7524315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The Curriculum</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25940" cy="5263978"/>
          </a:xfrm>
        </p:spPr>
        <p:txBody>
          <a:bodyPr>
            <a:noAutofit/>
          </a:bodyPr>
          <a:lstStyle/>
          <a:p>
            <a:pPr>
              <a:buClr>
                <a:schemeClr val="accent2"/>
              </a:buClr>
            </a:pPr>
            <a:r>
              <a:rPr lang="en-US" sz="2600" b="1" dirty="0">
                <a:solidFill>
                  <a:schemeClr val="tx1"/>
                </a:solidFill>
              </a:rPr>
              <a:t>The State-approved nurse aide training program is comprised of seven (7) training program units and a period of supervised clinical training in a nursing home with residents. </a:t>
            </a:r>
          </a:p>
          <a:p>
            <a:pPr>
              <a:buClr>
                <a:schemeClr val="accent2"/>
              </a:buClr>
            </a:pPr>
            <a:r>
              <a:rPr lang="en-US" sz="2600" b="1" dirty="0">
                <a:solidFill>
                  <a:schemeClr val="tx1"/>
                </a:solidFill>
              </a:rPr>
              <a:t>These units correspond to the federally required nurse aide training program content.</a:t>
            </a:r>
          </a:p>
          <a:p>
            <a:pPr>
              <a:buClr>
                <a:schemeClr val="accent2"/>
              </a:buClr>
            </a:pPr>
            <a:r>
              <a:rPr lang="en-US" sz="2600" b="1" dirty="0">
                <a:solidFill>
                  <a:schemeClr val="tx1"/>
                </a:solidFill>
              </a:rPr>
              <a:t>Each unit in the mandated curriculum contains specific training topics and lessons.</a:t>
            </a:r>
          </a:p>
          <a:p>
            <a:pPr>
              <a:buClr>
                <a:schemeClr val="accent2"/>
              </a:buClr>
            </a:pPr>
            <a:r>
              <a:rPr lang="en-US" sz="2600" b="1" dirty="0">
                <a:solidFill>
                  <a:schemeClr val="tx1"/>
                </a:solidFill>
              </a:rPr>
              <a:t>Each lesson is comprised of minimum training time, learning objectives, measurable performance criteria to evaluate the candidate’s competency, and suggested teaching and evaluation methodologies.</a:t>
            </a:r>
            <a:endParaRPr lang="en-US" sz="26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1745799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Minimum Time</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81149" y="1168399"/>
            <a:ext cx="5614851" cy="4990011"/>
          </a:xfrm>
        </p:spPr>
        <p:txBody>
          <a:bodyPr>
            <a:noAutofit/>
          </a:bodyPr>
          <a:lstStyle/>
          <a:p>
            <a:pPr marL="0" indent="0">
              <a:buClr>
                <a:schemeClr val="accent2"/>
              </a:buClr>
              <a:buNone/>
            </a:pPr>
            <a:r>
              <a:rPr lang="en-US" sz="3000" b="1" dirty="0">
                <a:solidFill>
                  <a:schemeClr val="tx1"/>
                </a:solidFill>
              </a:rPr>
              <a:t>Minimum training times for each lesson have been provided as part of the curriculum. These represent the minimum amount of instructional time determined necessary to adequately present the knowledge and skills to an “average” nursing home nurse aide trainee.</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3" name="Picture 2" descr="A picture containing person, indoor, hand&#10;&#10;Description automatically generated">
            <a:extLst>
              <a:ext uri="{FF2B5EF4-FFF2-40B4-BE49-F238E27FC236}">
                <a16:creationId xmlns:a16="http://schemas.microsoft.com/office/drawing/2014/main" id="{176B4662-C876-4E72-864C-DB9C0CAD275E}"/>
              </a:ext>
            </a:extLst>
          </p:cNvPr>
          <p:cNvPicPr>
            <a:picLocks noChangeAspect="1"/>
          </p:cNvPicPr>
          <p:nvPr/>
        </p:nvPicPr>
        <p:blipFill>
          <a:blip r:embed="rId3"/>
          <a:stretch>
            <a:fillRect/>
          </a:stretch>
        </p:blipFill>
        <p:spPr>
          <a:xfrm>
            <a:off x="6096000" y="1359662"/>
            <a:ext cx="5804174" cy="3868160"/>
          </a:xfrm>
          <a:prstGeom prst="rect">
            <a:avLst/>
          </a:prstGeom>
          <a:scene3d>
            <a:camera prst="orthographicFront"/>
            <a:lightRig rig="threePt" dir="t"/>
          </a:scene3d>
          <a:sp3d>
            <a:bevelT/>
          </a:sp3d>
        </p:spPr>
      </p:pic>
    </p:spTree>
    <p:extLst>
      <p:ext uri="{BB962C8B-B14F-4D97-AF65-F5344CB8AC3E}">
        <p14:creationId xmlns:p14="http://schemas.microsoft.com/office/powerpoint/2010/main" val="151730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Breaks And Meals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681991" y="1757680"/>
            <a:ext cx="4603784" cy="3722914"/>
          </a:xfrm>
        </p:spPr>
        <p:txBody>
          <a:bodyPr>
            <a:noAutofit/>
          </a:bodyPr>
          <a:lstStyle/>
          <a:p>
            <a:pPr marL="0" indent="0">
              <a:buClr>
                <a:schemeClr val="accent2"/>
              </a:buClr>
              <a:buNone/>
            </a:pPr>
            <a:r>
              <a:rPr lang="en-US" sz="3000" b="1" dirty="0">
                <a:solidFill>
                  <a:schemeClr val="tx1"/>
                </a:solidFill>
              </a:rPr>
              <a:t>Neither break/mealtime or student evaluation time is considered part of, or included in, the stated minimum training time.</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10" name="Picture 9" descr="A picture containing text, blackboard&#10;&#10;Description automatically generated">
            <a:extLst>
              <a:ext uri="{FF2B5EF4-FFF2-40B4-BE49-F238E27FC236}">
                <a16:creationId xmlns:a16="http://schemas.microsoft.com/office/drawing/2014/main" id="{5FBCCDAE-DB83-49F2-B3FF-58CDD13975D1}"/>
              </a:ext>
            </a:extLst>
          </p:cNvPr>
          <p:cNvPicPr>
            <a:picLocks noChangeAspect="1"/>
          </p:cNvPicPr>
          <p:nvPr/>
        </p:nvPicPr>
        <p:blipFill>
          <a:blip r:embed="rId3"/>
          <a:stretch>
            <a:fillRect/>
          </a:stretch>
        </p:blipFill>
        <p:spPr>
          <a:xfrm>
            <a:off x="5585569" y="1545927"/>
            <a:ext cx="6054743" cy="3895218"/>
          </a:xfrm>
          <a:prstGeom prst="rect">
            <a:avLst/>
          </a:prstGeom>
          <a:scene3d>
            <a:camera prst="orthographicFront"/>
            <a:lightRig rig="threePt" dir="t"/>
          </a:scene3d>
          <a:sp3d>
            <a:bevelT/>
          </a:sp3d>
        </p:spPr>
      </p:pic>
    </p:spTree>
    <p:extLst>
      <p:ext uri="{BB962C8B-B14F-4D97-AF65-F5344CB8AC3E}">
        <p14:creationId xmlns:p14="http://schemas.microsoft.com/office/powerpoint/2010/main" val="851163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11480" y="419303"/>
            <a:ext cx="8596668" cy="732047"/>
          </a:xfrm>
        </p:spPr>
        <p:txBody>
          <a:bodyPr>
            <a:normAutofit fontScale="90000"/>
          </a:bodyPr>
          <a:lstStyle/>
          <a:p>
            <a:pPr algn="ctr"/>
            <a:r>
              <a:rPr lang="en-US" sz="4700" b="1" dirty="0">
                <a:solidFill>
                  <a:schemeClr val="accent2"/>
                </a:solidFill>
              </a:rPr>
              <a:t>Additional Time</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614680" y="1794510"/>
            <a:ext cx="9494520" cy="3268980"/>
          </a:xfrm>
        </p:spPr>
        <p:txBody>
          <a:bodyPr>
            <a:noAutofit/>
          </a:bodyPr>
          <a:lstStyle/>
          <a:p>
            <a:pPr marL="0" indent="0">
              <a:buClr>
                <a:schemeClr val="accent2"/>
              </a:buClr>
              <a:buNone/>
            </a:pPr>
            <a:r>
              <a:rPr lang="en-US" sz="3000" b="1" dirty="0">
                <a:solidFill>
                  <a:schemeClr val="tx1"/>
                </a:solidFill>
              </a:rPr>
              <a:t>The PC/PI must be able to increase instructional time as necessary in order to accommodate students possessing a vast range of learning skills and educational experiences; thereby, guaranteeing that each trainee learns all of the presented information</a:t>
            </a:r>
            <a:r>
              <a:rPr lang="en-US" sz="3000" dirty="0">
                <a:solidFill>
                  <a:schemeClr val="tx1"/>
                </a:solidFill>
              </a:rPr>
              <a:t>.</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39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436727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What’s Included?</a:t>
            </a:r>
            <a:endParaRPr lang="en-US" sz="4200" dirty="0">
              <a:solidFill>
                <a:schemeClr val="accent2"/>
              </a:solidFill>
            </a:endParaRP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94360" y="1110182"/>
            <a:ext cx="9700260" cy="5263978"/>
          </a:xfrm>
        </p:spPr>
        <p:txBody>
          <a:bodyPr>
            <a:noAutofit/>
          </a:bodyPr>
          <a:lstStyle/>
          <a:p>
            <a:pPr marL="0" indent="0">
              <a:buClr>
                <a:schemeClr val="accent2"/>
              </a:buClr>
              <a:buSzPct val="100000"/>
              <a:buNone/>
            </a:pPr>
            <a:r>
              <a:rPr lang="en-US" sz="2800" b="1" dirty="0">
                <a:solidFill>
                  <a:schemeClr val="tx1"/>
                </a:solidFill>
              </a:rPr>
              <a:t>The following information is contained in this package: </a:t>
            </a:r>
          </a:p>
          <a:p>
            <a:pPr marL="514350" indent="-514350">
              <a:buClr>
                <a:schemeClr val="accent2"/>
              </a:buClr>
              <a:buSzPct val="100000"/>
              <a:buFont typeface="+mj-lt"/>
              <a:buAutoNum type="arabicPeriod"/>
            </a:pPr>
            <a:r>
              <a:rPr lang="en-US" sz="2600" b="1" dirty="0">
                <a:solidFill>
                  <a:schemeClr val="tx1"/>
                </a:solidFill>
              </a:rPr>
              <a:t>Nursing home nurse aide training program - introduction</a:t>
            </a:r>
          </a:p>
          <a:p>
            <a:pPr marL="514350" indent="-514350">
              <a:buClr>
                <a:schemeClr val="accent2"/>
              </a:buClr>
              <a:buSzPct val="100000"/>
              <a:buFont typeface="+mj-lt"/>
              <a:buAutoNum type="arabicPeriod"/>
            </a:pPr>
            <a:r>
              <a:rPr lang="en-US" sz="2600" b="1" dirty="0">
                <a:solidFill>
                  <a:schemeClr val="tx1"/>
                </a:solidFill>
              </a:rPr>
              <a:t>Nursing home nurse aide training and certification program</a:t>
            </a:r>
          </a:p>
          <a:p>
            <a:pPr marL="514350" indent="-514350">
              <a:buClr>
                <a:schemeClr val="accent2"/>
              </a:buClr>
              <a:buSzPct val="100000"/>
              <a:buFont typeface="+mj-lt"/>
              <a:buAutoNum type="arabicPeriod"/>
            </a:pPr>
            <a:r>
              <a:rPr lang="en-US" sz="2600" b="1" dirty="0">
                <a:solidFill>
                  <a:schemeClr val="tx1"/>
                </a:solidFill>
              </a:rPr>
              <a:t>Directions for the program coordinator of the nurse aide training program</a:t>
            </a:r>
          </a:p>
          <a:p>
            <a:pPr marL="514350" indent="-514350">
              <a:buClr>
                <a:schemeClr val="accent2"/>
              </a:buClr>
              <a:buSzPct val="100000"/>
              <a:buFont typeface="+mj-lt"/>
              <a:buAutoNum type="arabicPeriod"/>
            </a:pPr>
            <a:r>
              <a:rPr lang="en-US" sz="2600" b="1" dirty="0">
                <a:solidFill>
                  <a:schemeClr val="tx1"/>
                </a:solidFill>
              </a:rPr>
              <a:t>Nurse aide training program content outline</a:t>
            </a:r>
          </a:p>
          <a:p>
            <a:pPr marL="514350" indent="-514350">
              <a:buClr>
                <a:schemeClr val="accent2"/>
              </a:buClr>
              <a:buSzPct val="100000"/>
              <a:buFont typeface="+mj-lt"/>
              <a:buAutoNum type="arabicPeriod"/>
            </a:pPr>
            <a:r>
              <a:rPr lang="en-US" sz="2600" b="1" dirty="0">
                <a:solidFill>
                  <a:schemeClr val="tx1"/>
                </a:solidFill>
              </a:rPr>
              <a:t>State-approved nurse aide training program required training program curriculum </a:t>
            </a:r>
          </a:p>
          <a:p>
            <a:pPr marL="514350" indent="-514350">
              <a:buClr>
                <a:schemeClr val="accent2"/>
              </a:buClr>
              <a:buSzPct val="100000"/>
              <a:buFont typeface="+mj-lt"/>
              <a:buAutoNum type="arabicPeriod"/>
            </a:pPr>
            <a:r>
              <a:rPr lang="en-US" sz="2600" b="1" dirty="0">
                <a:solidFill>
                  <a:schemeClr val="tx1"/>
                </a:solidFill>
              </a:rPr>
              <a:t>State-required nursing home nurse aide clinical skills checklist</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4878310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Cannot be Decreased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1427480" y="1503490"/>
            <a:ext cx="7339149" cy="1577340"/>
          </a:xfrm>
        </p:spPr>
        <p:txBody>
          <a:bodyPr>
            <a:noAutofit/>
          </a:bodyPr>
          <a:lstStyle/>
          <a:p>
            <a:pPr marL="0" indent="0">
              <a:buClr>
                <a:schemeClr val="accent2"/>
              </a:buClr>
              <a:buNone/>
            </a:pPr>
            <a:r>
              <a:rPr lang="en-US" sz="3000" b="1" dirty="0">
                <a:solidFill>
                  <a:schemeClr val="tx1"/>
                </a:solidFill>
              </a:rPr>
              <a:t>The minimum training times specified for each lesson may not be decreased.</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8" name="Picture 7">
            <a:extLst>
              <a:ext uri="{FF2B5EF4-FFF2-40B4-BE49-F238E27FC236}">
                <a16:creationId xmlns:a16="http://schemas.microsoft.com/office/drawing/2014/main" id="{CDD8C1CD-2296-4B44-A70E-FB27698784CC}"/>
              </a:ext>
            </a:extLst>
          </p:cNvPr>
          <p:cNvPicPr>
            <a:picLocks noChangeAspect="1"/>
          </p:cNvPicPr>
          <p:nvPr/>
        </p:nvPicPr>
        <p:blipFill>
          <a:blip r:embed="rId3"/>
          <a:stretch>
            <a:fillRect/>
          </a:stretch>
        </p:blipFill>
        <p:spPr>
          <a:xfrm>
            <a:off x="668055" y="3223787"/>
            <a:ext cx="9235440" cy="1005952"/>
          </a:xfrm>
          <a:prstGeom prst="rect">
            <a:avLst/>
          </a:prstGeom>
        </p:spPr>
      </p:pic>
    </p:spTree>
    <p:extLst>
      <p:ext uri="{BB962C8B-B14F-4D97-AF65-F5344CB8AC3E}">
        <p14:creationId xmlns:p14="http://schemas.microsoft.com/office/powerpoint/2010/main" val="38895966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62280" y="558273"/>
            <a:ext cx="8596668" cy="732047"/>
          </a:xfrm>
        </p:spPr>
        <p:txBody>
          <a:bodyPr>
            <a:normAutofit fontScale="90000"/>
          </a:bodyPr>
          <a:lstStyle/>
          <a:p>
            <a:pPr algn="ctr"/>
            <a:r>
              <a:rPr lang="en-US" sz="4700" b="1" dirty="0">
                <a:solidFill>
                  <a:schemeClr val="accent2"/>
                </a:solidFill>
              </a:rPr>
              <a:t>Can be Increased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62280" y="1828800"/>
            <a:ext cx="9494520" cy="3531870"/>
          </a:xfrm>
        </p:spPr>
        <p:txBody>
          <a:bodyPr>
            <a:noAutofit/>
          </a:bodyPr>
          <a:lstStyle/>
          <a:p>
            <a:pPr>
              <a:buClr>
                <a:schemeClr val="accent2"/>
              </a:buClr>
            </a:pPr>
            <a:r>
              <a:rPr lang="en-US" sz="3000" b="1" dirty="0">
                <a:solidFill>
                  <a:schemeClr val="tx1"/>
                </a:solidFill>
              </a:rPr>
              <a:t>You may increase the minimum training time for required training units or additional training units, topics or lessons</a:t>
            </a:r>
          </a:p>
          <a:p>
            <a:pPr>
              <a:buClr>
                <a:schemeClr val="accent2"/>
              </a:buClr>
            </a:pPr>
            <a:r>
              <a:rPr lang="en-US" sz="3000" b="1" dirty="0">
                <a:solidFill>
                  <a:schemeClr val="tx1"/>
                </a:solidFill>
              </a:rPr>
              <a:t>Such additions of training program lessons must be documented in the facility’s nurse aide training program curriculum when submitted for DOH approval.</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0804061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395713"/>
            <a:ext cx="8596668" cy="732047"/>
          </a:xfrm>
        </p:spPr>
        <p:txBody>
          <a:bodyPr>
            <a:normAutofit fontScale="90000"/>
          </a:bodyPr>
          <a:lstStyle/>
          <a:p>
            <a:pPr algn="ctr"/>
            <a:r>
              <a:rPr lang="en-US" sz="4700" b="1" dirty="0">
                <a:solidFill>
                  <a:schemeClr val="accent2"/>
                </a:solidFill>
              </a:rPr>
              <a:t>Materials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333602"/>
            <a:ext cx="9494520" cy="5263978"/>
          </a:xfrm>
        </p:spPr>
        <p:txBody>
          <a:bodyPr>
            <a:noAutofit/>
          </a:bodyPr>
          <a:lstStyle/>
          <a:p>
            <a:pPr>
              <a:buClr>
                <a:schemeClr val="accent2"/>
              </a:buClr>
            </a:pPr>
            <a:r>
              <a:rPr lang="en-US" sz="3000" b="1" dirty="0">
                <a:solidFill>
                  <a:schemeClr val="tx1"/>
                </a:solidFill>
              </a:rPr>
              <a:t>DOH does not mandate the use of any specific nursing home nurse aide textbook or training materials. </a:t>
            </a:r>
            <a:r>
              <a:rPr lang="en-US" sz="3000" b="1" dirty="0">
                <a:solidFill>
                  <a:schemeClr val="tx1"/>
                </a:solidFill>
                <a:hlinkClick r:id="rId2"/>
              </a:rPr>
              <a:t>Find our preferred NATP Textbook here</a:t>
            </a:r>
            <a:endParaRPr lang="en-US" sz="3000" b="1" dirty="0">
              <a:solidFill>
                <a:schemeClr val="tx1"/>
              </a:solidFill>
            </a:endParaRPr>
          </a:p>
          <a:p>
            <a:pPr>
              <a:buClr>
                <a:schemeClr val="accent2"/>
              </a:buClr>
            </a:pPr>
            <a:r>
              <a:rPr lang="en-US" sz="3000" b="1" dirty="0">
                <a:solidFill>
                  <a:schemeClr val="tx1"/>
                </a:solidFill>
              </a:rPr>
              <a:t>Resources are readily available to assist the PC/PI in the development of the NATP performance evaluation tools.</a:t>
            </a:r>
          </a:p>
          <a:p>
            <a:pPr>
              <a:buClr>
                <a:schemeClr val="accent2"/>
              </a:buClr>
            </a:pPr>
            <a:r>
              <a:rPr lang="en-US" sz="3000" b="1" dirty="0">
                <a:solidFill>
                  <a:schemeClr val="tx1"/>
                </a:solidFill>
              </a:rPr>
              <a:t>These can include but are not limited to nursing and nurse aide textbooks, audiovisual materials, demonstrations, role-playing and professional literature.</a:t>
            </a:r>
            <a:endParaRPr lang="en-US" altLang="en-US" sz="3000" dirty="0">
              <a:solidFill>
                <a:schemeClr val="tx1"/>
              </a:solidFill>
            </a:endParaRPr>
          </a:p>
          <a:p>
            <a:pPr>
              <a:buClr>
                <a:schemeClr val="accent2"/>
              </a:buClr>
            </a:pP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2290909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Criteria</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2663190"/>
          </a:xfrm>
        </p:spPr>
        <p:txBody>
          <a:bodyPr>
            <a:noAutofit/>
          </a:bodyPr>
          <a:lstStyle/>
          <a:p>
            <a:pPr marL="0" indent="0">
              <a:buClr>
                <a:schemeClr val="accent2"/>
              </a:buClr>
              <a:buNone/>
            </a:pPr>
            <a:r>
              <a:rPr lang="en-US" sz="3000" b="1" dirty="0">
                <a:solidFill>
                  <a:schemeClr val="tx1"/>
                </a:solidFill>
              </a:rPr>
              <a:t>Must identify and develop the means, methods and formats of the performance evaluation for each of the required and taught training units.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9" name="Picture 8" descr="A picture containing text&#10;&#10;Description automatically generated">
            <a:extLst>
              <a:ext uri="{FF2B5EF4-FFF2-40B4-BE49-F238E27FC236}">
                <a16:creationId xmlns:a16="http://schemas.microsoft.com/office/drawing/2014/main" id="{9245347D-9B08-41CD-B19E-B5BF862673B3}"/>
              </a:ext>
            </a:extLst>
          </p:cNvPr>
          <p:cNvPicPr>
            <a:picLocks noChangeAspect="1"/>
          </p:cNvPicPr>
          <p:nvPr/>
        </p:nvPicPr>
        <p:blipFill>
          <a:blip r:embed="rId3"/>
          <a:stretch>
            <a:fillRect/>
          </a:stretch>
        </p:blipFill>
        <p:spPr>
          <a:xfrm>
            <a:off x="1" y="2444542"/>
            <a:ext cx="8337442" cy="4396042"/>
          </a:xfrm>
          <a:prstGeom prst="rect">
            <a:avLst/>
          </a:prstGeom>
        </p:spPr>
      </p:pic>
    </p:spTree>
    <p:extLst>
      <p:ext uri="{BB962C8B-B14F-4D97-AF65-F5344CB8AC3E}">
        <p14:creationId xmlns:p14="http://schemas.microsoft.com/office/powerpoint/2010/main" val="23689906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21640" y="395713"/>
            <a:ext cx="8596668" cy="732047"/>
          </a:xfrm>
        </p:spPr>
        <p:txBody>
          <a:bodyPr>
            <a:normAutofit fontScale="90000"/>
          </a:bodyPr>
          <a:lstStyle/>
          <a:p>
            <a:pPr algn="ctr"/>
            <a:r>
              <a:rPr lang="en-US" sz="4700" b="1" dirty="0">
                <a:solidFill>
                  <a:schemeClr val="accent2"/>
                </a:solidFill>
              </a:rPr>
              <a:t>Competency</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38515" y="1391349"/>
            <a:ext cx="9494520" cy="5263978"/>
          </a:xfrm>
        </p:spPr>
        <p:txBody>
          <a:bodyPr>
            <a:noAutofit/>
          </a:bodyPr>
          <a:lstStyle/>
          <a:p>
            <a:pPr>
              <a:buClr>
                <a:schemeClr val="accent2"/>
              </a:buClr>
            </a:pPr>
            <a:r>
              <a:rPr lang="en-US" sz="3000" b="1" dirty="0">
                <a:solidFill>
                  <a:schemeClr val="tx1"/>
                </a:solidFill>
              </a:rPr>
              <a:t>The performance evaluations are to be utilized by the PC/PI to determine the competency and successful completion of the nurse aide training program by each student.</a:t>
            </a:r>
          </a:p>
          <a:p>
            <a:pPr>
              <a:buClr>
                <a:schemeClr val="accent2"/>
              </a:buClr>
            </a:pPr>
            <a:r>
              <a:rPr lang="en-US" sz="3000" b="1" dirty="0">
                <a:solidFill>
                  <a:schemeClr val="tx1"/>
                </a:solidFill>
              </a:rPr>
              <a:t>Competency of the nurse aide trainee in each area may be assessed through oral or written tests/quizzes/questions and through directly supervised performance of the skills on individuals or residents.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7149968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269240" y="0"/>
            <a:ext cx="8596668" cy="732047"/>
          </a:xfrm>
        </p:spPr>
        <p:txBody>
          <a:bodyPr>
            <a:normAutofit fontScale="90000"/>
          </a:bodyPr>
          <a:lstStyle/>
          <a:p>
            <a:pPr algn="ctr"/>
            <a:r>
              <a:rPr lang="en-US" sz="4700" b="1" dirty="0">
                <a:solidFill>
                  <a:schemeClr val="accent2"/>
                </a:solidFill>
              </a:rPr>
              <a:t>Checklist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69240" y="538480"/>
            <a:ext cx="9494520" cy="5263978"/>
          </a:xfrm>
        </p:spPr>
        <p:txBody>
          <a:bodyPr>
            <a:noAutofit/>
          </a:bodyPr>
          <a:lstStyle/>
          <a:p>
            <a:pPr>
              <a:buClr>
                <a:schemeClr val="accent2"/>
              </a:buClr>
            </a:pPr>
            <a:r>
              <a:rPr lang="en-US" sz="2400" b="1" dirty="0">
                <a:solidFill>
                  <a:schemeClr val="tx1"/>
                </a:solidFill>
              </a:rPr>
              <a:t>The Department has provided, as part of the curriculum, a Nursing Home Nurse Aide Clinical Skills Performance Record Evaluation Checklist for use by the facility. </a:t>
            </a:r>
          </a:p>
          <a:p>
            <a:pPr>
              <a:buClr>
                <a:schemeClr val="accent2"/>
              </a:buClr>
            </a:pPr>
            <a:r>
              <a:rPr lang="en-US" sz="2400" b="1" dirty="0">
                <a:solidFill>
                  <a:schemeClr val="tx1"/>
                </a:solidFill>
                <a:hlinkClick r:id="rId2"/>
              </a:rPr>
              <a:t>Find the checklist </a:t>
            </a:r>
            <a:r>
              <a:rPr lang="en-US" sz="2400" b="1" dirty="0" err="1">
                <a:solidFill>
                  <a:schemeClr val="tx1"/>
                </a:solidFill>
                <a:hlinkClick r:id="rId2"/>
              </a:rPr>
              <a:t>here_scroll</a:t>
            </a:r>
            <a:r>
              <a:rPr lang="en-US" sz="2400" b="1" dirty="0">
                <a:solidFill>
                  <a:schemeClr val="tx1"/>
                </a:solidFill>
                <a:hlinkClick r:id="rId2"/>
              </a:rPr>
              <a:t> to attachment 2</a:t>
            </a:r>
            <a:endParaRPr lang="en-US" sz="2400" b="1" dirty="0">
              <a:solidFill>
                <a:schemeClr val="tx1"/>
              </a:solidFill>
            </a:endParaRPr>
          </a:p>
          <a:p>
            <a:pPr>
              <a:buClr>
                <a:schemeClr val="accent2"/>
              </a:buClr>
            </a:pPr>
            <a:r>
              <a:rPr lang="en-US" sz="2400" b="1" dirty="0">
                <a:solidFill>
                  <a:schemeClr val="tx1"/>
                </a:solidFill>
              </a:rPr>
              <a:t>The facility must use this form and format to document the individual’s successful demonstration of all clinical skills at the completion of the facility’s State-approved nurse aide training program.</a:t>
            </a:r>
          </a:p>
          <a:p>
            <a:pPr>
              <a:buClr>
                <a:schemeClr val="accent2"/>
              </a:buClr>
            </a:pPr>
            <a:r>
              <a:rPr lang="en-US" sz="2400" b="1" dirty="0">
                <a:solidFill>
                  <a:schemeClr val="tx1"/>
                </a:solidFill>
              </a:rPr>
              <a:t>Additional clinical skills may be added to this check-list but no skill can be deleted.</a:t>
            </a:r>
          </a:p>
          <a:p>
            <a:pPr>
              <a:buClr>
                <a:schemeClr val="accent2"/>
              </a:buClr>
            </a:pPr>
            <a:r>
              <a:rPr lang="en-US" sz="2400" b="1" dirty="0">
                <a:solidFill>
                  <a:schemeClr val="tx1"/>
                </a:solidFill>
              </a:rPr>
              <a:t>The competency checklist must be signed by the PC or PI, the Nurse Aide Trainee, and the facility’s Administrator of Record documenting the individual’s successful completion of the facility’s State-approved nurse aide training program.</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763444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91160" y="537953"/>
            <a:ext cx="8596668" cy="732047"/>
          </a:xfrm>
        </p:spPr>
        <p:txBody>
          <a:bodyPr>
            <a:normAutofit fontScale="90000"/>
          </a:bodyPr>
          <a:lstStyle/>
          <a:p>
            <a:pPr algn="ctr"/>
            <a:r>
              <a:rPr lang="en-US" sz="4700" b="1" dirty="0">
                <a:solidFill>
                  <a:schemeClr val="accent2"/>
                </a:solidFill>
              </a:rPr>
              <a:t>Training Records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797560" y="2071300"/>
            <a:ext cx="8596668" cy="4526280"/>
          </a:xfrm>
        </p:spPr>
        <p:txBody>
          <a:bodyPr>
            <a:noAutofit/>
          </a:bodyPr>
          <a:lstStyle/>
          <a:p>
            <a:pPr marL="0" indent="0">
              <a:buClr>
                <a:schemeClr val="accent2"/>
              </a:buClr>
              <a:buNone/>
            </a:pPr>
            <a:r>
              <a:rPr lang="en-US" sz="3000" b="1" dirty="0">
                <a:solidFill>
                  <a:schemeClr val="tx1"/>
                </a:solidFill>
              </a:rPr>
              <a:t>The facility must maintain training records for each individual completing the NATP, including a copy of their completed skills checklist and performance evaluation records. Training records must be maintained and made available to Department staff upon request.</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0597594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Testing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646920" cy="5263978"/>
          </a:xfrm>
        </p:spPr>
        <p:txBody>
          <a:bodyPr>
            <a:noAutofit/>
          </a:bodyPr>
          <a:lstStyle/>
          <a:p>
            <a:pPr>
              <a:buClr>
                <a:schemeClr val="accent2"/>
              </a:buClr>
            </a:pPr>
            <a:r>
              <a:rPr lang="en-US" sz="2900" b="1" dirty="0">
                <a:solidFill>
                  <a:schemeClr val="tx1"/>
                </a:solidFill>
              </a:rPr>
              <a:t>Upon the successful completion of the Nurse Aide Training Program, the trainee is eligible to sit for the New York State Nursing Home Nurse Aide Certification Examination.</a:t>
            </a:r>
          </a:p>
          <a:p>
            <a:pPr>
              <a:buClr>
                <a:schemeClr val="accent2"/>
              </a:buClr>
            </a:pPr>
            <a:r>
              <a:rPr lang="en-US" sz="2900" b="1" dirty="0">
                <a:solidFill>
                  <a:schemeClr val="tx1"/>
                </a:solidFill>
              </a:rPr>
              <a:t>The certification examination or competency examination includes a performance-based component referred to as the Clinical Skills Test and a knowledge assessment called the Written Test. </a:t>
            </a:r>
          </a:p>
          <a:p>
            <a:pPr>
              <a:buClr>
                <a:schemeClr val="accent2"/>
              </a:buClr>
            </a:pPr>
            <a:r>
              <a:rPr lang="en-US" sz="2900" b="1" dirty="0">
                <a:solidFill>
                  <a:schemeClr val="tx1"/>
                </a:solidFill>
              </a:rPr>
              <a:t>The trainee or candidate is permitted three opportunities to pass the Clinical Skills Test and then three opportunities to pass the Written Test.</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2582641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11480" y="385553"/>
            <a:ext cx="8596668" cy="732047"/>
          </a:xfrm>
        </p:spPr>
        <p:txBody>
          <a:bodyPr>
            <a:normAutofit/>
          </a:bodyPr>
          <a:lstStyle/>
          <a:p>
            <a:pPr algn="ctr"/>
            <a:r>
              <a:rPr lang="en-US" sz="4200" b="1" dirty="0">
                <a:solidFill>
                  <a:schemeClr val="accent2"/>
                </a:solidFill>
              </a:rPr>
              <a:t>ADA Accommodations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53720" y="1421829"/>
            <a:ext cx="9311640" cy="5263978"/>
          </a:xfrm>
        </p:spPr>
        <p:txBody>
          <a:bodyPr>
            <a:noAutofit/>
          </a:bodyPr>
          <a:lstStyle/>
          <a:p>
            <a:pPr>
              <a:buClr>
                <a:schemeClr val="accent2"/>
              </a:buClr>
            </a:pPr>
            <a:r>
              <a:rPr lang="en-US" sz="3000" b="1" dirty="0">
                <a:solidFill>
                  <a:schemeClr val="tx1"/>
                </a:solidFill>
              </a:rPr>
              <a:t>An oral administration of the written test is available. </a:t>
            </a:r>
          </a:p>
          <a:p>
            <a:pPr>
              <a:buClr>
                <a:schemeClr val="accent2"/>
              </a:buClr>
            </a:pPr>
            <a:r>
              <a:rPr lang="en-US" sz="3000" b="1" dirty="0">
                <a:solidFill>
                  <a:schemeClr val="tx1"/>
                </a:solidFill>
              </a:rPr>
              <a:t>Additional time to take the test is available.</a:t>
            </a:r>
          </a:p>
          <a:p>
            <a:pPr>
              <a:buClr>
                <a:schemeClr val="accent2"/>
              </a:buClr>
            </a:pPr>
            <a:r>
              <a:rPr lang="en-US" sz="3000" b="1" dirty="0">
                <a:solidFill>
                  <a:schemeClr val="tx1"/>
                </a:solidFill>
              </a:rPr>
              <a:t>Administered by registered professional nurses through the state’s nurse aide testing and registry contractor.</a:t>
            </a:r>
          </a:p>
          <a:p>
            <a:pPr>
              <a:buClr>
                <a:schemeClr val="accent2"/>
              </a:buClr>
            </a:pPr>
            <a:r>
              <a:rPr lang="en-US" sz="3000" b="1" dirty="0">
                <a:solidFill>
                  <a:schemeClr val="tx1"/>
                </a:solidFill>
              </a:rPr>
              <a:t>DOH has contracted with Prometric  for nurse aide certification or competency testing and management of the NYS Nursing Home Nurse Aide Registry.</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7259914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11480" y="466833"/>
            <a:ext cx="8596668" cy="732047"/>
          </a:xfrm>
        </p:spPr>
        <p:txBody>
          <a:bodyPr>
            <a:normAutofit/>
          </a:bodyPr>
          <a:lstStyle/>
          <a:p>
            <a:pPr algn="ctr"/>
            <a:r>
              <a:rPr lang="en-US" sz="4200" b="1" dirty="0">
                <a:solidFill>
                  <a:schemeClr val="accent2"/>
                </a:solidFill>
              </a:rPr>
              <a:t>Manuals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82600" y="1513840"/>
            <a:ext cx="8734654" cy="4428309"/>
          </a:xfrm>
        </p:spPr>
        <p:txBody>
          <a:bodyPr>
            <a:noAutofit/>
          </a:bodyPr>
          <a:lstStyle/>
          <a:p>
            <a:pPr>
              <a:buFont typeface="Wingdings" panose="05000000000000000000" pitchFamily="2" charset="2"/>
              <a:buChar char="Ø"/>
            </a:pPr>
            <a:r>
              <a:rPr lang="en-US" sz="3000" b="1" dirty="0">
                <a:solidFill>
                  <a:schemeClr val="tx1"/>
                </a:solidFill>
              </a:rPr>
              <a:t>The New York State Nursing Home Nurse Aide Certification Program Manual and  New York State Nursing Home Nurse Aide Candidate Handbook </a:t>
            </a:r>
            <a:r>
              <a:rPr lang="en-US" sz="3000" b="1" dirty="0">
                <a:solidFill>
                  <a:schemeClr val="tx1"/>
                </a:solidFill>
                <a:hlinkClick r:id="rId2"/>
              </a:rPr>
              <a:t>can be found here.</a:t>
            </a:r>
            <a:endParaRPr lang="en-US" sz="3000" b="1" dirty="0">
              <a:solidFill>
                <a:schemeClr val="tx1"/>
              </a:solidFill>
            </a:endParaRPr>
          </a:p>
          <a:p>
            <a:pPr>
              <a:buFont typeface="Wingdings" panose="05000000000000000000" pitchFamily="2" charset="2"/>
              <a:buChar char="Ø"/>
            </a:pPr>
            <a:r>
              <a:rPr lang="en-US" sz="3000" b="1" dirty="0">
                <a:solidFill>
                  <a:schemeClr val="tx1"/>
                </a:solidFill>
              </a:rPr>
              <a:t>A copy of this handbook must be given to each Nurse Aide Trainee during the training program</a:t>
            </a:r>
            <a:r>
              <a:rPr lang="en-US" sz="3000" dirty="0">
                <a:solidFill>
                  <a:schemeClr val="tx1"/>
                </a:solidFill>
              </a:rPr>
              <a:t>.</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49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590122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50520" y="883393"/>
            <a:ext cx="8596668" cy="732047"/>
          </a:xfrm>
        </p:spPr>
        <p:txBody>
          <a:bodyPr>
            <a:normAutofit/>
          </a:bodyPr>
          <a:lstStyle/>
          <a:p>
            <a:pPr algn="ctr"/>
            <a:r>
              <a:rPr lang="en-US" sz="4200" b="1" dirty="0">
                <a:solidFill>
                  <a:schemeClr val="accent2"/>
                </a:solidFill>
              </a:rPr>
              <a:t>The Law</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645160" y="2031131"/>
            <a:ext cx="9494520" cy="3006090"/>
          </a:xfrm>
        </p:spPr>
        <p:txBody>
          <a:bodyPr>
            <a:noAutofit/>
          </a:bodyPr>
          <a:lstStyle/>
          <a:p>
            <a:pPr marL="0" indent="0">
              <a:buClr>
                <a:schemeClr val="accent2"/>
              </a:buClr>
              <a:buNone/>
            </a:pPr>
            <a:r>
              <a:rPr lang="en-US" sz="3000" b="1" dirty="0">
                <a:solidFill>
                  <a:schemeClr val="tx1"/>
                </a:solidFill>
              </a:rPr>
              <a:t>Federal law and regulation requires that every individual used by a nursing home as a nurse aide must complete training in a state approved nurse aide training program and/or demonstrate competency to provide such nursing related care and services.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7245527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6819900" cy="732047"/>
          </a:xfrm>
        </p:spPr>
        <p:txBody>
          <a:bodyPr>
            <a:normAutofit/>
          </a:bodyPr>
          <a:lstStyle/>
          <a:p>
            <a:pPr algn="ctr"/>
            <a:r>
              <a:rPr lang="en-US" sz="4200" b="1" dirty="0">
                <a:solidFill>
                  <a:schemeClr val="accent2"/>
                </a:solidFill>
              </a:rPr>
              <a:t>Certificate Of Completion</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803130" cy="5263978"/>
          </a:xfrm>
        </p:spPr>
        <p:txBody>
          <a:bodyPr>
            <a:noAutofit/>
          </a:bodyPr>
          <a:lstStyle/>
          <a:p>
            <a:pPr>
              <a:buClr>
                <a:schemeClr val="accent2"/>
              </a:buClr>
              <a:buSzPct val="100000"/>
              <a:buFont typeface="Arial" panose="020B0604020202020204" pitchFamily="34" charset="0"/>
              <a:buChar char="•"/>
            </a:pPr>
            <a:r>
              <a:rPr lang="en-US" sz="2800" b="1" dirty="0">
                <a:solidFill>
                  <a:schemeClr val="tx1"/>
                </a:solidFill>
              </a:rPr>
              <a:t>Full name of the nurse aide trainee; </a:t>
            </a:r>
          </a:p>
          <a:p>
            <a:pPr>
              <a:buClr>
                <a:schemeClr val="accent2"/>
              </a:buClr>
              <a:buSzPct val="100000"/>
              <a:buFont typeface="Arial" panose="020B0604020202020204" pitchFamily="34" charset="0"/>
              <a:buChar char="•"/>
            </a:pPr>
            <a:r>
              <a:rPr lang="en-US" sz="2800" b="1" dirty="0">
                <a:solidFill>
                  <a:schemeClr val="tx1"/>
                </a:solidFill>
              </a:rPr>
              <a:t>Name and address of the facility; </a:t>
            </a:r>
          </a:p>
          <a:p>
            <a:pPr>
              <a:buClr>
                <a:schemeClr val="accent2"/>
              </a:buClr>
              <a:buSzPct val="100000"/>
              <a:buFont typeface="Arial" panose="020B0604020202020204" pitchFamily="34" charset="0"/>
              <a:buChar char="•"/>
            </a:pPr>
            <a:r>
              <a:rPr lang="en-US" sz="2800" b="1" dirty="0">
                <a:solidFill>
                  <a:schemeClr val="tx1"/>
                </a:solidFill>
              </a:rPr>
              <a:t>Training Program Identification Number and the date the individual successfully completed the nurse aide training program; </a:t>
            </a:r>
          </a:p>
          <a:p>
            <a:pPr>
              <a:buClr>
                <a:schemeClr val="accent2"/>
              </a:buClr>
              <a:buSzPct val="100000"/>
              <a:buFont typeface="Arial" panose="020B0604020202020204" pitchFamily="34" charset="0"/>
              <a:buChar char="•"/>
            </a:pPr>
            <a:r>
              <a:rPr lang="en-US" sz="2800" b="1" dirty="0">
                <a:solidFill>
                  <a:schemeClr val="tx1"/>
                </a:solidFill>
              </a:rPr>
              <a:t>Name, title and signature of the training program Program Coordinator; </a:t>
            </a:r>
          </a:p>
          <a:p>
            <a:pPr>
              <a:buClr>
                <a:schemeClr val="accent2"/>
              </a:buClr>
              <a:buSzPct val="100000"/>
              <a:buFont typeface="Arial" panose="020B0604020202020204" pitchFamily="34" charset="0"/>
              <a:buChar char="•"/>
            </a:pPr>
            <a:r>
              <a:rPr lang="en-US" sz="2800" b="1" dirty="0">
                <a:solidFill>
                  <a:schemeClr val="tx1"/>
                </a:solidFill>
              </a:rPr>
              <a:t>Signature of the nurse aide trainee; </a:t>
            </a:r>
          </a:p>
          <a:p>
            <a:pPr>
              <a:buClr>
                <a:schemeClr val="accent2"/>
              </a:buClr>
              <a:buSzPct val="100000"/>
              <a:buFont typeface="Arial" panose="020B0604020202020204" pitchFamily="34" charset="0"/>
              <a:buChar char="•"/>
            </a:pPr>
            <a:r>
              <a:rPr lang="en-US" sz="2800" b="1" dirty="0">
                <a:solidFill>
                  <a:schemeClr val="tx1"/>
                </a:solidFill>
              </a:rPr>
              <a:t>Name and signature of the nursing home Administrator [AOR] or, for a non-nursing home-based programs, the Director or owner.</a:t>
            </a:r>
          </a:p>
          <a:p>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3" name="Picture 2" descr="A picture containing logo&#10;&#10;Description automatically generated">
            <a:extLst>
              <a:ext uri="{FF2B5EF4-FFF2-40B4-BE49-F238E27FC236}">
                <a16:creationId xmlns:a16="http://schemas.microsoft.com/office/drawing/2014/main" id="{FC42B290-EC88-4A07-8289-E61714AF01B8}"/>
              </a:ext>
            </a:extLst>
          </p:cNvPr>
          <p:cNvPicPr>
            <a:picLocks noChangeAspect="1"/>
          </p:cNvPicPr>
          <p:nvPr/>
        </p:nvPicPr>
        <p:blipFill>
          <a:blip r:embed="rId3"/>
          <a:stretch>
            <a:fillRect/>
          </a:stretch>
        </p:blipFill>
        <p:spPr>
          <a:xfrm>
            <a:off x="6994864" y="227204"/>
            <a:ext cx="2480606" cy="1871662"/>
          </a:xfrm>
          <a:prstGeom prst="rect">
            <a:avLst/>
          </a:prstGeom>
        </p:spPr>
      </p:pic>
    </p:spTree>
    <p:extLst>
      <p:ext uri="{BB962C8B-B14F-4D97-AF65-F5344CB8AC3E}">
        <p14:creationId xmlns:p14="http://schemas.microsoft.com/office/powerpoint/2010/main" val="2132355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419303"/>
            <a:ext cx="8596668" cy="732047"/>
          </a:xfrm>
        </p:spPr>
        <p:txBody>
          <a:bodyPr>
            <a:normAutofit/>
          </a:bodyPr>
          <a:lstStyle/>
          <a:p>
            <a:pPr algn="ctr"/>
            <a:r>
              <a:rPr lang="en-US" sz="4200" b="1" dirty="0">
                <a:solidFill>
                  <a:schemeClr val="accent2"/>
                </a:solidFill>
              </a:rPr>
              <a:t>Passing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89950" y="1948815"/>
            <a:ext cx="9391650" cy="2960370"/>
          </a:xfrm>
        </p:spPr>
        <p:txBody>
          <a:bodyPr>
            <a:noAutofit/>
          </a:bodyPr>
          <a:lstStyle/>
          <a:p>
            <a:pPr marL="0" indent="0">
              <a:buClr>
                <a:schemeClr val="accent2"/>
              </a:buClr>
              <a:buNone/>
            </a:pPr>
            <a:r>
              <a:rPr lang="en-US" sz="3000" b="1" dirty="0">
                <a:solidFill>
                  <a:schemeClr val="tx1"/>
                </a:solidFill>
              </a:rPr>
              <a:t>Individuals successfully passing both components of the certification examination shall have their name added to the New York State Nursing Home Nurse Aide Registry and shall receive in the mail their New York State Nursing Home Nurse Aide Certification certificate and wallet card.</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5709254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Not Passing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606280" cy="5263978"/>
          </a:xfrm>
        </p:spPr>
        <p:txBody>
          <a:bodyPr>
            <a:noAutofit/>
          </a:bodyPr>
          <a:lstStyle/>
          <a:p>
            <a:pPr>
              <a:buClr>
                <a:schemeClr val="accent2"/>
              </a:buClr>
            </a:pPr>
            <a:r>
              <a:rPr lang="en-US" sz="3000" b="1" dirty="0">
                <a:solidFill>
                  <a:schemeClr val="tx1"/>
                </a:solidFill>
              </a:rPr>
              <a:t>Individuals that are not successful in passing either the clinical skills test or the written/oral test shall receive an official score report that includes diagnostic information by knowledge or content area.</a:t>
            </a:r>
          </a:p>
          <a:p>
            <a:pPr>
              <a:buClr>
                <a:schemeClr val="accent2"/>
              </a:buClr>
            </a:pPr>
            <a:r>
              <a:rPr lang="en-US" sz="3000" b="1" dirty="0">
                <a:solidFill>
                  <a:schemeClr val="tx1"/>
                </a:solidFill>
              </a:rPr>
              <a:t>If the individual has not passed the certification examination within the three attempts and/or within 120 days of their first day of training or employment, the individual may no longer work as a nurse aide trainee in the nursing home. The facility may assign the individual to nonresident contact duties.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41950319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Content Outline</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220200" cy="5263978"/>
          </a:xfrm>
        </p:spPr>
        <p:txBody>
          <a:bodyPr>
            <a:noAutofit/>
          </a:bodyPr>
          <a:lstStyle/>
          <a:p>
            <a:pPr>
              <a:buClr>
                <a:schemeClr val="accent2"/>
              </a:buClr>
            </a:pPr>
            <a:r>
              <a:rPr lang="en-US" sz="3000" b="1" dirty="0">
                <a:solidFill>
                  <a:schemeClr val="tx1"/>
                </a:solidFill>
              </a:rPr>
              <a:t>The content outline provides an easy-to-read listing of the units, topics and lessons required to be taught during the state-approved nursing home nurse aide training program. </a:t>
            </a:r>
          </a:p>
          <a:p>
            <a:pPr>
              <a:buClr>
                <a:schemeClr val="accent2"/>
              </a:buClr>
            </a:pPr>
            <a:r>
              <a:rPr lang="en-US" sz="3000" b="1" dirty="0">
                <a:solidFill>
                  <a:schemeClr val="tx1"/>
                </a:solidFill>
              </a:rPr>
              <a:t>For each lesson, minimum classroom and laboratory training times have been identified. </a:t>
            </a:r>
          </a:p>
          <a:p>
            <a:pPr>
              <a:buClr>
                <a:schemeClr val="accent2"/>
              </a:buClr>
            </a:pPr>
            <a:r>
              <a:rPr lang="en-US" sz="3000" b="1" dirty="0">
                <a:solidFill>
                  <a:schemeClr val="tx1"/>
                </a:solidFill>
              </a:rPr>
              <a:t>No lesson may be eliminated, reduced, substituted or replaced.</a:t>
            </a:r>
          </a:p>
          <a:p>
            <a:pPr>
              <a:buClr>
                <a:schemeClr val="accent2"/>
              </a:buClr>
            </a:pPr>
            <a:r>
              <a:rPr lang="en-US" sz="3000" dirty="0">
                <a:solidFill>
                  <a:schemeClr val="tx1"/>
                </a:solidFill>
                <a:hlinkClick r:id="rId2"/>
              </a:rPr>
              <a:t>The NY DOH content outline can be found </a:t>
            </a:r>
            <a:r>
              <a:rPr lang="en-US" sz="3000" dirty="0" err="1">
                <a:solidFill>
                  <a:schemeClr val="tx1"/>
                </a:solidFill>
                <a:hlinkClick r:id="rId2"/>
              </a:rPr>
              <a:t>here_scroll</a:t>
            </a:r>
            <a:r>
              <a:rPr lang="en-US" sz="3000" dirty="0">
                <a:solidFill>
                  <a:schemeClr val="tx1"/>
                </a:solidFill>
                <a:hlinkClick r:id="rId2"/>
              </a:rPr>
              <a:t> to attachment 1</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8264608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Look At The Course Content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98714" y="1503679"/>
            <a:ext cx="5497286" cy="4441371"/>
          </a:xfrm>
        </p:spPr>
        <p:txBody>
          <a:bodyPr>
            <a:noAutofit/>
          </a:bodyPr>
          <a:lstStyle/>
          <a:p>
            <a:pPr>
              <a:buClr>
                <a:schemeClr val="accent2"/>
              </a:buClr>
            </a:pPr>
            <a:r>
              <a:rPr lang="en-US" sz="3000" b="1" dirty="0">
                <a:solidFill>
                  <a:schemeClr val="tx1"/>
                </a:solidFill>
              </a:rPr>
              <a:t>Certain units must be taught before the clinical training</a:t>
            </a:r>
          </a:p>
          <a:p>
            <a:pPr>
              <a:buClr>
                <a:schemeClr val="accent2"/>
              </a:buClr>
            </a:pPr>
            <a:r>
              <a:rPr lang="en-US" sz="3000" b="1" dirty="0">
                <a:solidFill>
                  <a:schemeClr val="tx1"/>
                </a:solidFill>
              </a:rPr>
              <a:t>Monitor class time, lab time and clinical time</a:t>
            </a:r>
          </a:p>
          <a:p>
            <a:pPr>
              <a:buClr>
                <a:schemeClr val="accent2"/>
              </a:buClr>
            </a:pPr>
            <a:r>
              <a:rPr lang="en-US" sz="3000" b="1" dirty="0">
                <a:solidFill>
                  <a:schemeClr val="tx1"/>
                </a:solidFill>
              </a:rPr>
              <a:t>Consider additional units/information</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8" name="Picture 7" descr="A picture containing text, green, screenshot&#10;&#10;Description automatically generated">
            <a:extLst>
              <a:ext uri="{FF2B5EF4-FFF2-40B4-BE49-F238E27FC236}">
                <a16:creationId xmlns:a16="http://schemas.microsoft.com/office/drawing/2014/main" id="{E9390DE3-DAFC-44C3-8FB6-14ABEA5D890E}"/>
              </a:ext>
            </a:extLst>
          </p:cNvPr>
          <p:cNvPicPr>
            <a:picLocks noChangeAspect="1"/>
          </p:cNvPicPr>
          <p:nvPr/>
        </p:nvPicPr>
        <p:blipFill>
          <a:blip r:embed="rId3"/>
          <a:stretch>
            <a:fillRect/>
          </a:stretch>
        </p:blipFill>
        <p:spPr>
          <a:xfrm>
            <a:off x="6200501" y="1334900"/>
            <a:ext cx="4537167" cy="4317272"/>
          </a:xfrm>
          <a:prstGeom prst="rect">
            <a:avLst/>
          </a:prstGeom>
          <a:scene3d>
            <a:camera prst="orthographicFront"/>
            <a:lightRig rig="threePt" dir="t"/>
          </a:scene3d>
          <a:sp3d>
            <a:bevelT prst="angle"/>
          </a:sp3d>
        </p:spPr>
      </p:pic>
    </p:spTree>
    <p:extLst>
      <p:ext uri="{BB962C8B-B14F-4D97-AF65-F5344CB8AC3E}">
        <p14:creationId xmlns:p14="http://schemas.microsoft.com/office/powerpoint/2010/main" val="895778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685243"/>
            <a:ext cx="8596668" cy="732047"/>
          </a:xfrm>
        </p:spPr>
        <p:txBody>
          <a:bodyPr>
            <a:normAutofit/>
          </a:bodyPr>
          <a:lstStyle/>
          <a:p>
            <a:pPr algn="ctr"/>
            <a:r>
              <a:rPr lang="en-US" sz="4200" b="1" dirty="0">
                <a:solidFill>
                  <a:schemeClr val="accent2"/>
                </a:solidFill>
              </a:rPr>
              <a:t>Total Hours</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graphicFrame>
        <p:nvGraphicFramePr>
          <p:cNvPr id="8" name="Content Placeholder 3">
            <a:extLst>
              <a:ext uri="{FF2B5EF4-FFF2-40B4-BE49-F238E27FC236}">
                <a16:creationId xmlns:a16="http://schemas.microsoft.com/office/drawing/2014/main" id="{305F8EC4-339D-443A-9816-C08E9C532603}"/>
              </a:ext>
            </a:extLst>
          </p:cNvPr>
          <p:cNvGraphicFramePr>
            <a:graphicFrameLocks noGrp="1"/>
          </p:cNvGraphicFramePr>
          <p:nvPr>
            <p:ph sz="quarter" idx="1"/>
            <p:extLst>
              <p:ext uri="{D42A27DB-BD31-4B8C-83A1-F6EECF244321}">
                <p14:modId xmlns:p14="http://schemas.microsoft.com/office/powerpoint/2010/main" val="905930021"/>
              </p:ext>
            </p:extLst>
          </p:nvPr>
        </p:nvGraphicFramePr>
        <p:xfrm>
          <a:off x="450441" y="2781300"/>
          <a:ext cx="8950842" cy="1295400"/>
        </p:xfrm>
        <a:graphic>
          <a:graphicData uri="http://schemas.openxmlformats.org/drawingml/2006/table">
            <a:tbl>
              <a:tblPr firstRow="1" bandRow="1">
                <a:tableStyleId>{5C22544A-7EE6-4342-B048-85BDC9FD1C3A}</a:tableStyleId>
              </a:tblPr>
              <a:tblGrid>
                <a:gridCol w="2237711">
                  <a:extLst>
                    <a:ext uri="{9D8B030D-6E8A-4147-A177-3AD203B41FA5}">
                      <a16:colId xmlns:a16="http://schemas.microsoft.com/office/drawing/2014/main" val="20000"/>
                    </a:ext>
                  </a:extLst>
                </a:gridCol>
                <a:gridCol w="1623437">
                  <a:extLst>
                    <a:ext uri="{9D8B030D-6E8A-4147-A177-3AD203B41FA5}">
                      <a16:colId xmlns:a16="http://schemas.microsoft.com/office/drawing/2014/main" val="20001"/>
                    </a:ext>
                  </a:extLst>
                </a:gridCol>
                <a:gridCol w="2018327">
                  <a:extLst>
                    <a:ext uri="{9D8B030D-6E8A-4147-A177-3AD203B41FA5}">
                      <a16:colId xmlns:a16="http://schemas.microsoft.com/office/drawing/2014/main" val="20002"/>
                    </a:ext>
                  </a:extLst>
                </a:gridCol>
                <a:gridCol w="1316300">
                  <a:extLst>
                    <a:ext uri="{9D8B030D-6E8A-4147-A177-3AD203B41FA5}">
                      <a16:colId xmlns:a16="http://schemas.microsoft.com/office/drawing/2014/main" val="20003"/>
                    </a:ext>
                  </a:extLst>
                </a:gridCol>
                <a:gridCol w="1755067">
                  <a:extLst>
                    <a:ext uri="{9D8B030D-6E8A-4147-A177-3AD203B41FA5}">
                      <a16:colId xmlns:a16="http://schemas.microsoft.com/office/drawing/2014/main" val="20004"/>
                    </a:ext>
                  </a:extLst>
                </a:gridCol>
              </a:tblGrid>
              <a:tr h="431800">
                <a:tc>
                  <a:txBody>
                    <a:bodyPr/>
                    <a:lstStyle/>
                    <a:p>
                      <a:endParaRPr lang="en-US" dirty="0"/>
                    </a:p>
                  </a:txBody>
                  <a:tcPr/>
                </a:tc>
                <a:tc>
                  <a:txBody>
                    <a:bodyPr/>
                    <a:lstStyle/>
                    <a:p>
                      <a:r>
                        <a:rPr lang="en-US" dirty="0"/>
                        <a:t>Total</a:t>
                      </a:r>
                    </a:p>
                  </a:txBody>
                  <a:tcPr/>
                </a:tc>
                <a:tc>
                  <a:txBody>
                    <a:bodyPr/>
                    <a:lstStyle/>
                    <a:p>
                      <a:r>
                        <a:rPr lang="en-US" dirty="0"/>
                        <a:t>Class</a:t>
                      </a:r>
                    </a:p>
                  </a:txBody>
                  <a:tcPr/>
                </a:tc>
                <a:tc>
                  <a:txBody>
                    <a:bodyPr/>
                    <a:lstStyle/>
                    <a:p>
                      <a:r>
                        <a:rPr lang="en-US" dirty="0"/>
                        <a:t>Lab</a:t>
                      </a:r>
                    </a:p>
                  </a:txBody>
                  <a:tcPr>
                    <a:lnR w="12700" cap="flat" cmpd="sng" algn="ctr">
                      <a:solidFill>
                        <a:schemeClr val="tx1"/>
                      </a:solidFill>
                      <a:prstDash val="solid"/>
                      <a:round/>
                      <a:headEnd type="none" w="med" len="med"/>
                      <a:tailEnd type="none" w="med" len="med"/>
                    </a:lnR>
                  </a:tcPr>
                </a:tc>
                <a:tc>
                  <a:txBody>
                    <a:bodyPr/>
                    <a:lstStyle/>
                    <a:p>
                      <a:r>
                        <a:rPr lang="en-US" dirty="0"/>
                        <a:t>Clinical</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431800">
                <a:tc>
                  <a:txBody>
                    <a:bodyPr/>
                    <a:lstStyle/>
                    <a:p>
                      <a:r>
                        <a:rPr lang="en-US" dirty="0"/>
                        <a:t>Minutes</a:t>
                      </a:r>
                    </a:p>
                  </a:txBody>
                  <a:tcPr/>
                </a:tc>
                <a:tc>
                  <a:txBody>
                    <a:bodyPr/>
                    <a:lstStyle/>
                    <a:p>
                      <a:r>
                        <a:rPr lang="en-US" dirty="0"/>
                        <a:t>4,500</a:t>
                      </a:r>
                    </a:p>
                  </a:txBody>
                  <a:tcPr/>
                </a:tc>
                <a:tc>
                  <a:txBody>
                    <a:bodyPr/>
                    <a:lstStyle/>
                    <a:p>
                      <a:r>
                        <a:rPr lang="en-US" dirty="0"/>
                        <a:t>2,400</a:t>
                      </a:r>
                    </a:p>
                  </a:txBody>
                  <a:tcPr/>
                </a:tc>
                <a:tc>
                  <a:txBody>
                    <a:bodyPr/>
                    <a:lstStyle/>
                    <a:p>
                      <a:r>
                        <a:rPr lang="en-US" dirty="0"/>
                        <a:t>1,140</a:t>
                      </a:r>
                    </a:p>
                  </a:txBody>
                  <a:tcPr>
                    <a:lnR w="12700" cap="flat" cmpd="sng" algn="ctr">
                      <a:solidFill>
                        <a:schemeClr val="tx1"/>
                      </a:solidFill>
                      <a:prstDash val="solid"/>
                      <a:round/>
                      <a:headEnd type="none" w="med" len="med"/>
                      <a:tailEnd type="none" w="med" len="med"/>
                    </a:lnR>
                  </a:tcPr>
                </a:tc>
                <a:tc>
                  <a:txBody>
                    <a:bodyPr/>
                    <a:lstStyle/>
                    <a:p>
                      <a:r>
                        <a:rPr lang="en-US" dirty="0"/>
                        <a:t>960</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431800">
                <a:tc>
                  <a:txBody>
                    <a:bodyPr/>
                    <a:lstStyle/>
                    <a:p>
                      <a:r>
                        <a:rPr lang="en-US" dirty="0"/>
                        <a:t>Hours</a:t>
                      </a:r>
                    </a:p>
                  </a:txBody>
                  <a:tcPr/>
                </a:tc>
                <a:tc>
                  <a:txBody>
                    <a:bodyPr/>
                    <a:lstStyle/>
                    <a:p>
                      <a:r>
                        <a:rPr lang="en-US" dirty="0"/>
                        <a:t>  75</a:t>
                      </a:r>
                    </a:p>
                  </a:txBody>
                  <a:tcPr/>
                </a:tc>
                <a:tc>
                  <a:txBody>
                    <a:bodyPr/>
                    <a:lstStyle/>
                    <a:p>
                      <a:r>
                        <a:rPr lang="en-US" dirty="0"/>
                        <a:t>   40</a:t>
                      </a:r>
                    </a:p>
                  </a:txBody>
                  <a:tcPr/>
                </a:tc>
                <a:tc>
                  <a:txBody>
                    <a:bodyPr/>
                    <a:lstStyle/>
                    <a:p>
                      <a:r>
                        <a:rPr lang="en-US" dirty="0"/>
                        <a:t>   19</a:t>
                      </a:r>
                    </a:p>
                  </a:txBody>
                  <a:tcPr>
                    <a:lnR w="12700" cap="flat" cmpd="sng" algn="ctr">
                      <a:solidFill>
                        <a:schemeClr val="tx1"/>
                      </a:solidFill>
                      <a:prstDash val="solid"/>
                      <a:round/>
                      <a:headEnd type="none" w="med" len="med"/>
                      <a:tailEnd type="none" w="med" len="med"/>
                    </a:lnR>
                  </a:tcPr>
                </a:tc>
                <a:tc>
                  <a:txBody>
                    <a:bodyPr/>
                    <a:lstStyle/>
                    <a:p>
                      <a:r>
                        <a:rPr lang="en-US" dirty="0"/>
                        <a:t>   16</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75578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1474997"/>
          </a:xfrm>
        </p:spPr>
        <p:txBody>
          <a:bodyPr>
            <a:noAutofit/>
          </a:bodyPr>
          <a:lstStyle/>
          <a:p>
            <a:pPr algn="ctr"/>
            <a:r>
              <a:rPr lang="en-US" sz="4200" b="1" dirty="0">
                <a:solidFill>
                  <a:schemeClr val="accent2"/>
                </a:solidFill>
              </a:rPr>
              <a:t>Nursing Home Nurse Aide State Approved Training Program Units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577340"/>
            <a:ext cx="9494520" cy="4601038"/>
          </a:xfrm>
        </p:spPr>
        <p:txBody>
          <a:bodyPr>
            <a:noAutofit/>
          </a:bodyPr>
          <a:lstStyle/>
          <a:p>
            <a:pPr marL="0" indent="0">
              <a:buNone/>
            </a:pPr>
            <a:r>
              <a:rPr lang="en-US" sz="2600" b="1" dirty="0">
                <a:solidFill>
                  <a:schemeClr val="tx1"/>
                </a:solidFill>
              </a:rPr>
              <a:t>UNIT  &amp; PAGE</a:t>
            </a:r>
          </a:p>
          <a:p>
            <a:pPr>
              <a:buClr>
                <a:schemeClr val="accent2"/>
              </a:buClr>
            </a:pPr>
            <a:r>
              <a:rPr lang="en-US" sz="2400" b="1" dirty="0">
                <a:solidFill>
                  <a:schemeClr val="tx1"/>
                </a:solidFill>
              </a:rPr>
              <a:t>I. Introductory Curriculum  pg. 23</a:t>
            </a:r>
          </a:p>
          <a:p>
            <a:pPr>
              <a:buClr>
                <a:schemeClr val="accent2"/>
              </a:buClr>
            </a:pPr>
            <a:r>
              <a:rPr lang="en-US" sz="2400" b="1" dirty="0">
                <a:solidFill>
                  <a:schemeClr val="tx1"/>
                </a:solidFill>
              </a:rPr>
              <a:t>II. Basic Nursing Skills pg. 74</a:t>
            </a:r>
          </a:p>
          <a:p>
            <a:pPr>
              <a:buClr>
                <a:schemeClr val="accent2"/>
              </a:buClr>
            </a:pPr>
            <a:r>
              <a:rPr lang="en-US" sz="2400" b="1" dirty="0">
                <a:solidFill>
                  <a:schemeClr val="tx1"/>
                </a:solidFill>
              </a:rPr>
              <a:t>III. Personal Care Skills pg. 90</a:t>
            </a:r>
          </a:p>
          <a:p>
            <a:pPr>
              <a:buClr>
                <a:schemeClr val="accent2"/>
              </a:buClr>
            </a:pPr>
            <a:r>
              <a:rPr lang="en-US" sz="2400" b="1" dirty="0">
                <a:solidFill>
                  <a:schemeClr val="tx1"/>
                </a:solidFill>
              </a:rPr>
              <a:t>IV. Mental Health and Social Service Needs pg. 160</a:t>
            </a:r>
          </a:p>
          <a:p>
            <a:pPr>
              <a:buClr>
                <a:schemeClr val="accent2"/>
              </a:buClr>
            </a:pPr>
            <a:r>
              <a:rPr lang="en-US" sz="2400" b="1" dirty="0">
                <a:solidFill>
                  <a:schemeClr val="tx1"/>
                </a:solidFill>
              </a:rPr>
              <a:t>V. Care of Cognitively Impaired Residents pg. 166</a:t>
            </a:r>
          </a:p>
          <a:p>
            <a:pPr>
              <a:buClr>
                <a:schemeClr val="accent2"/>
              </a:buClr>
            </a:pPr>
            <a:r>
              <a:rPr lang="en-US" sz="2400" b="1" dirty="0">
                <a:solidFill>
                  <a:schemeClr val="tx1"/>
                </a:solidFill>
              </a:rPr>
              <a:t>VI. Basic Restorative Services pg. 176</a:t>
            </a:r>
          </a:p>
          <a:p>
            <a:pPr>
              <a:buClr>
                <a:schemeClr val="accent2"/>
              </a:buClr>
            </a:pPr>
            <a:r>
              <a:rPr lang="en-US" sz="2400" b="1" dirty="0">
                <a:solidFill>
                  <a:schemeClr val="tx1"/>
                </a:solidFill>
              </a:rPr>
              <a:t>VII. Resident’s Rights pg. 189</a:t>
            </a:r>
          </a:p>
          <a:p>
            <a:pPr>
              <a:buClr>
                <a:schemeClr val="accent2"/>
              </a:buClr>
            </a:pPr>
            <a:r>
              <a:rPr lang="en-US" sz="2400" b="1" dirty="0">
                <a:solidFill>
                  <a:schemeClr val="tx1"/>
                </a:solidFill>
              </a:rPr>
              <a:t>VIII. Supervised Clinical Training with Nursing Home Residents</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8023135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21640" y="405873"/>
            <a:ext cx="8596668" cy="732047"/>
          </a:xfrm>
        </p:spPr>
        <p:txBody>
          <a:bodyPr>
            <a:normAutofit/>
          </a:bodyPr>
          <a:lstStyle/>
          <a:p>
            <a:pPr algn="ctr"/>
            <a:r>
              <a:rPr lang="en-US" sz="4200" b="1" dirty="0">
                <a:solidFill>
                  <a:schemeClr val="accent2"/>
                </a:solidFill>
              </a:rPr>
              <a:t>Sample Unit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38515" y="1333602"/>
            <a:ext cx="9494520" cy="5263978"/>
          </a:xfrm>
        </p:spPr>
        <p:txBody>
          <a:bodyPr>
            <a:noAutofit/>
          </a:bodyPr>
          <a:lstStyle/>
          <a:p>
            <a:pPr>
              <a:buClr>
                <a:schemeClr val="accent2"/>
              </a:buClr>
            </a:pPr>
            <a:r>
              <a:rPr lang="en-US" sz="3000" b="1" dirty="0">
                <a:solidFill>
                  <a:schemeClr val="tx1"/>
                </a:solidFill>
              </a:rPr>
              <a:t>UNIT: I Introductory Curriculum</a:t>
            </a:r>
          </a:p>
          <a:p>
            <a:pPr>
              <a:buClr>
                <a:schemeClr val="accent2"/>
              </a:buClr>
            </a:pPr>
            <a:r>
              <a:rPr lang="en-US" sz="3000" b="1" dirty="0">
                <a:solidFill>
                  <a:schemeClr val="tx1"/>
                </a:solidFill>
              </a:rPr>
              <a:t>TOPIC: A. Communication and Interpersonal Skills</a:t>
            </a:r>
          </a:p>
          <a:p>
            <a:pPr>
              <a:buClr>
                <a:schemeClr val="accent2"/>
              </a:buClr>
            </a:pPr>
            <a:r>
              <a:rPr lang="en-US" sz="3000" b="1" dirty="0">
                <a:solidFill>
                  <a:schemeClr val="tx1"/>
                </a:solidFill>
              </a:rPr>
              <a:t>LESSON: 1. Theories of Basic Human Needs  [BASIC CORE]</a:t>
            </a:r>
          </a:p>
          <a:p>
            <a:pPr>
              <a:buClr>
                <a:schemeClr val="accent2"/>
              </a:buClr>
            </a:pPr>
            <a:r>
              <a:rPr lang="en-US" sz="3000" b="1" dirty="0">
                <a:solidFill>
                  <a:schemeClr val="tx1"/>
                </a:solidFill>
              </a:rPr>
              <a:t>TIME:</a:t>
            </a:r>
          </a:p>
          <a:p>
            <a:pPr>
              <a:buClr>
                <a:schemeClr val="accent2"/>
              </a:buClr>
            </a:pPr>
            <a:r>
              <a:rPr lang="en-US" sz="3000" b="1" dirty="0">
                <a:solidFill>
                  <a:schemeClr val="tx1"/>
                </a:solidFill>
              </a:rPr>
              <a:t>Classroom Training Time Didactic: 30 Min. Lab:             Clinical Training Time With Residents: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1055127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Objectives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018642"/>
            <a:ext cx="9799320" cy="5263978"/>
          </a:xfrm>
        </p:spPr>
        <p:txBody>
          <a:bodyPr>
            <a:noAutofit/>
          </a:bodyPr>
          <a:lstStyle/>
          <a:p>
            <a:pPr marL="0" indent="0">
              <a:buNone/>
            </a:pPr>
            <a:r>
              <a:rPr lang="en-US" sz="2600" b="1" dirty="0">
                <a:solidFill>
                  <a:schemeClr val="tx1"/>
                </a:solidFill>
              </a:rPr>
              <a:t>The Nurse Aide Trainee will: </a:t>
            </a:r>
          </a:p>
          <a:p>
            <a:pPr marL="514350" indent="-514350">
              <a:buClr>
                <a:schemeClr val="accent2"/>
              </a:buClr>
              <a:buSzPct val="100000"/>
              <a:buFont typeface="+mj-lt"/>
              <a:buAutoNum type="arabicPeriod"/>
            </a:pPr>
            <a:r>
              <a:rPr lang="en-US" sz="2600" b="1" dirty="0">
                <a:solidFill>
                  <a:schemeClr val="tx1"/>
                </a:solidFill>
              </a:rPr>
              <a:t>Explain BASICS Hierarchy of Residents' Needs in Long     Term Care.</a:t>
            </a:r>
          </a:p>
          <a:p>
            <a:pPr marL="514350" indent="-514350">
              <a:buClr>
                <a:schemeClr val="accent2"/>
              </a:buClr>
              <a:buSzPct val="100000"/>
              <a:buFont typeface="+mj-lt"/>
              <a:buAutoNum type="arabicPeriod"/>
            </a:pPr>
            <a:r>
              <a:rPr lang="en-US" sz="2600" b="1" dirty="0">
                <a:solidFill>
                  <a:schemeClr val="tx1"/>
                </a:solidFill>
              </a:rPr>
              <a:t>Understand and be sensitive to basic human needs.</a:t>
            </a:r>
          </a:p>
          <a:p>
            <a:pPr marL="514350" indent="-514350">
              <a:buClr>
                <a:schemeClr val="accent2"/>
              </a:buClr>
              <a:buSzPct val="100000"/>
              <a:buFont typeface="+mj-lt"/>
              <a:buAutoNum type="arabicPeriod"/>
            </a:pPr>
            <a:r>
              <a:rPr lang="en-US" sz="2600" b="1" dirty="0">
                <a:solidFill>
                  <a:schemeClr val="tx1"/>
                </a:solidFill>
              </a:rPr>
              <a:t>Recognize the dignity and worth of each resident.</a:t>
            </a:r>
          </a:p>
          <a:p>
            <a:pPr marL="514350" indent="-514350">
              <a:buClr>
                <a:schemeClr val="accent2"/>
              </a:buClr>
              <a:buSzPct val="100000"/>
              <a:buFont typeface="+mj-lt"/>
              <a:buAutoNum type="arabicPeriod"/>
            </a:pPr>
            <a:r>
              <a:rPr lang="en-US" sz="2600" b="1" dirty="0">
                <a:solidFill>
                  <a:schemeClr val="tx1"/>
                </a:solidFill>
              </a:rPr>
              <a:t>Discuss how human needs are, or can be, met at each level. </a:t>
            </a:r>
          </a:p>
          <a:p>
            <a:pPr marL="514350" indent="-514350">
              <a:buClr>
                <a:schemeClr val="accent2"/>
              </a:buClr>
              <a:buSzPct val="100000"/>
              <a:buFont typeface="+mj-lt"/>
              <a:buAutoNum type="arabicPeriod"/>
            </a:pPr>
            <a:r>
              <a:rPr lang="en-US" sz="2600" b="1" dirty="0">
                <a:solidFill>
                  <a:schemeClr val="tx1"/>
                </a:solidFill>
              </a:rPr>
              <a:t>Explain how the nursing home can meet each resident's different level of needs.</a:t>
            </a:r>
          </a:p>
          <a:p>
            <a:pPr marL="514350" indent="-514350">
              <a:buClr>
                <a:schemeClr val="accent2"/>
              </a:buClr>
              <a:buSzPct val="100000"/>
              <a:buFont typeface="+mj-lt"/>
              <a:buAutoNum type="arabicPeriod"/>
            </a:pPr>
            <a:r>
              <a:rPr lang="en-US" sz="2600" b="1" dirty="0">
                <a:solidFill>
                  <a:schemeClr val="tx1"/>
                </a:solidFill>
              </a:rPr>
              <a:t>Explain how the resident may express unmet needs.</a:t>
            </a:r>
            <a:endParaRPr lang="en-US" sz="26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7872789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Autofit/>
          </a:bodyPr>
          <a:lstStyle/>
          <a:p>
            <a:pPr algn="ctr"/>
            <a:r>
              <a:rPr lang="en-US" sz="4200" b="1" dirty="0">
                <a:solidFill>
                  <a:schemeClr val="accent2"/>
                </a:solidFill>
              </a:rPr>
              <a:t>Measurable Performance Criteria</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marL="0" indent="0">
              <a:buNone/>
            </a:pPr>
            <a:r>
              <a:rPr lang="en-US" sz="2200" b="1" dirty="0">
                <a:solidFill>
                  <a:schemeClr val="tx1"/>
                </a:solidFill>
              </a:rPr>
              <a:t>The Nurse Aide Trainee will: </a:t>
            </a:r>
          </a:p>
          <a:p>
            <a:pPr marL="514350" indent="-514350">
              <a:spcBef>
                <a:spcPts val="0"/>
              </a:spcBef>
              <a:buClr>
                <a:schemeClr val="accent2"/>
              </a:buClr>
              <a:buSzPct val="100000"/>
              <a:buFont typeface="+mj-lt"/>
              <a:buAutoNum type="arabicPeriod"/>
            </a:pPr>
            <a:r>
              <a:rPr lang="en-US" sz="2200" b="1" dirty="0">
                <a:solidFill>
                  <a:schemeClr val="tx1"/>
                </a:solidFill>
              </a:rPr>
              <a:t>State the different levels of BASICS Hierarchy of Residents' Needs in Long Term Care. </a:t>
            </a:r>
          </a:p>
          <a:p>
            <a:pPr marL="514350" indent="-514350">
              <a:spcBef>
                <a:spcPts val="0"/>
              </a:spcBef>
              <a:buClr>
                <a:schemeClr val="accent2"/>
              </a:buClr>
              <a:buSzPct val="100000"/>
              <a:buFont typeface="+mj-lt"/>
              <a:buAutoNum type="arabicPeriod"/>
            </a:pPr>
            <a:r>
              <a:rPr lang="en-US" sz="2200" b="1" dirty="0">
                <a:solidFill>
                  <a:schemeClr val="tx1"/>
                </a:solidFill>
              </a:rPr>
              <a:t>Demonstrate one example how the nurse aide can provide assistance to a resident to meet his/her needs at each level of the hierarchy.</a:t>
            </a:r>
          </a:p>
          <a:p>
            <a:pPr marL="514350" indent="-514350">
              <a:spcBef>
                <a:spcPts val="0"/>
              </a:spcBef>
              <a:buClr>
                <a:schemeClr val="accent2"/>
              </a:buClr>
              <a:buSzPct val="100000"/>
              <a:buFont typeface="+mj-lt"/>
              <a:buAutoNum type="arabicPeriod"/>
            </a:pPr>
            <a:r>
              <a:rPr lang="en-US" sz="2200" b="1" dirty="0">
                <a:solidFill>
                  <a:schemeClr val="tx1"/>
                </a:solidFill>
              </a:rPr>
              <a:t>Demonstrate through the use of scenarios how the nurse aide recognizes the dignity and worth of each resident and demonstrates respect and compassion in relating to them as total persons. </a:t>
            </a:r>
          </a:p>
          <a:p>
            <a:pPr marL="514350" indent="-514350">
              <a:spcBef>
                <a:spcPts val="0"/>
              </a:spcBef>
              <a:buClr>
                <a:schemeClr val="accent2"/>
              </a:buClr>
              <a:buSzPct val="100000"/>
              <a:buFont typeface="+mj-lt"/>
              <a:buAutoNum type="arabicPeriod"/>
            </a:pPr>
            <a:r>
              <a:rPr lang="en-US" sz="2200" b="1" dirty="0">
                <a:solidFill>
                  <a:schemeClr val="tx1"/>
                </a:solidFill>
              </a:rPr>
              <a:t>State three ways the nurse aide can assist the resident to meet/achieve their needs in the nursing home.</a:t>
            </a:r>
          </a:p>
          <a:p>
            <a:pPr marL="514350" indent="-514350">
              <a:spcBef>
                <a:spcPts val="0"/>
              </a:spcBef>
              <a:buClr>
                <a:schemeClr val="accent2"/>
              </a:buClr>
              <a:buSzPct val="100000"/>
              <a:buFont typeface="+mj-lt"/>
              <a:buAutoNum type="arabicPeriod"/>
            </a:pPr>
            <a:r>
              <a:rPr lang="en-US" sz="2200" b="1" dirty="0">
                <a:solidFill>
                  <a:schemeClr val="tx1"/>
                </a:solidFill>
              </a:rPr>
              <a:t>State three behaviors of residents which may be caused by their unmet needs.</a:t>
            </a:r>
          </a:p>
          <a:p>
            <a:pPr marL="514350" indent="-514350">
              <a:spcBef>
                <a:spcPts val="0"/>
              </a:spcBef>
              <a:buClr>
                <a:schemeClr val="accent2"/>
              </a:buClr>
              <a:buSzPct val="100000"/>
              <a:buFont typeface="+mj-lt"/>
              <a:buAutoNum type="arabicPeriod"/>
            </a:pPr>
            <a:r>
              <a:rPr lang="en-US" sz="2200" b="1" dirty="0">
                <a:solidFill>
                  <a:schemeClr val="tx1"/>
                </a:solidFill>
              </a:rPr>
              <a:t>Demonstrate how to meet the resident’s unmet needs.</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59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768218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How Did It Come About?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711690" cy="5263978"/>
          </a:xfrm>
        </p:spPr>
        <p:txBody>
          <a:bodyPr>
            <a:noAutofit/>
          </a:bodyPr>
          <a:lstStyle/>
          <a:p>
            <a:pPr>
              <a:buClr>
                <a:schemeClr val="accent2"/>
              </a:buClr>
            </a:pPr>
            <a:r>
              <a:rPr lang="en-US" sz="2500" b="1" dirty="0">
                <a:solidFill>
                  <a:schemeClr val="tx1"/>
                </a:solidFill>
              </a:rPr>
              <a:t>As part of the national nursing home reform legislation, Omnibus Budget Reconciliation Acts (OBRA) of 1987 (OBRA '87), 1989 (OBRA '89) and 1990 (OBRA '90) mandated specific training and competency evaluation requirements for nurse aides and establishment of a state nurse aide registry of such competent nurse aides.</a:t>
            </a:r>
          </a:p>
          <a:p>
            <a:pPr>
              <a:buClr>
                <a:schemeClr val="accent2"/>
              </a:buClr>
            </a:pPr>
            <a:r>
              <a:rPr lang="en-US" sz="2500" b="1" dirty="0">
                <a:solidFill>
                  <a:schemeClr val="tx1"/>
                </a:solidFill>
              </a:rPr>
              <a:t>Effective October 1, 1990, nursing homes are precluded from employing or using an individual as a nurse aide or nurse aide trainee unless that individual is listed, in good standing, in the State nursing home nurse aide registry or the person is concurrently enrolled in a state approved nursing home nurse aide training program [Section 1919(b)(5)].</a:t>
            </a:r>
            <a:endParaRPr lang="en-US" sz="25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4075565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281305" y="690353"/>
            <a:ext cx="9185910" cy="732047"/>
          </a:xfrm>
        </p:spPr>
        <p:txBody>
          <a:bodyPr>
            <a:noAutofit/>
          </a:bodyPr>
          <a:lstStyle/>
          <a:p>
            <a:pPr algn="ctr"/>
            <a:r>
              <a:rPr lang="en-US" sz="4200" b="1" dirty="0">
                <a:solidFill>
                  <a:schemeClr val="accent2"/>
                </a:solidFill>
              </a:rPr>
              <a:t>Suggested Teaching Methodologies</a:t>
            </a:r>
            <a:br>
              <a:rPr lang="en-US" sz="4200" b="1" dirty="0">
                <a:solidFill>
                  <a:schemeClr val="accent2"/>
                </a:solidFill>
              </a:rPr>
            </a:br>
            <a:endParaRPr lang="en-US" sz="4200" b="1" dirty="0">
              <a:solidFill>
                <a:schemeClr val="accent2"/>
              </a:solidFill>
            </a:endParaRP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280920" y="2059305"/>
            <a:ext cx="5186680" cy="3166110"/>
          </a:xfrm>
        </p:spPr>
        <p:txBody>
          <a:bodyPr>
            <a:noAutofit/>
          </a:bodyPr>
          <a:lstStyle/>
          <a:p>
            <a:pPr>
              <a:buClr>
                <a:schemeClr val="accent2"/>
              </a:buClr>
            </a:pPr>
            <a:r>
              <a:rPr lang="en-US" sz="3000" b="1" dirty="0">
                <a:solidFill>
                  <a:schemeClr val="tx1"/>
                </a:solidFill>
              </a:rPr>
              <a:t>Lecture</a:t>
            </a:r>
          </a:p>
          <a:p>
            <a:pPr>
              <a:buClr>
                <a:schemeClr val="accent2"/>
              </a:buClr>
            </a:pPr>
            <a:r>
              <a:rPr lang="en-US" sz="3000" b="1" dirty="0">
                <a:solidFill>
                  <a:schemeClr val="tx1"/>
                </a:solidFill>
              </a:rPr>
              <a:t>Handouts</a:t>
            </a:r>
          </a:p>
          <a:p>
            <a:pPr>
              <a:buClr>
                <a:schemeClr val="accent2"/>
              </a:buClr>
            </a:pPr>
            <a:r>
              <a:rPr lang="en-US" sz="3000" b="1" dirty="0">
                <a:solidFill>
                  <a:schemeClr val="tx1"/>
                </a:solidFill>
              </a:rPr>
              <a:t>Role play </a:t>
            </a:r>
          </a:p>
          <a:p>
            <a:pPr>
              <a:buClr>
                <a:schemeClr val="accent2"/>
              </a:buClr>
            </a:pPr>
            <a:r>
              <a:rPr lang="en-US" sz="3000" b="1" dirty="0">
                <a:solidFill>
                  <a:schemeClr val="tx1"/>
                </a:solidFill>
              </a:rPr>
              <a:t>Use of BASICS Hierarchy of Residents' Needs in Long-Term Care</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0477745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119816" y="771633"/>
            <a:ext cx="9517380" cy="732047"/>
          </a:xfrm>
        </p:spPr>
        <p:txBody>
          <a:bodyPr>
            <a:normAutofit/>
          </a:bodyPr>
          <a:lstStyle/>
          <a:p>
            <a:pPr algn="ctr"/>
            <a:r>
              <a:rPr lang="en-US" sz="4150" b="1" dirty="0">
                <a:solidFill>
                  <a:schemeClr val="accent2"/>
                </a:solidFill>
              </a:rPr>
              <a:t>Suggested Evaluation Methodologies: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2351206" y="2487696"/>
            <a:ext cx="5054600" cy="2011680"/>
          </a:xfrm>
        </p:spPr>
        <p:txBody>
          <a:bodyPr>
            <a:noAutofit/>
          </a:bodyPr>
          <a:lstStyle/>
          <a:p>
            <a:pPr>
              <a:buClr>
                <a:schemeClr val="accent2"/>
              </a:buClr>
            </a:pPr>
            <a:r>
              <a:rPr lang="en-US" sz="3000" b="1" dirty="0">
                <a:solidFill>
                  <a:schemeClr val="tx1"/>
                </a:solidFill>
              </a:rPr>
              <a:t>Class participation</a:t>
            </a:r>
          </a:p>
          <a:p>
            <a:pPr>
              <a:buClr>
                <a:schemeClr val="accent2"/>
              </a:buClr>
            </a:pPr>
            <a:r>
              <a:rPr lang="en-US" sz="3000" b="1" dirty="0">
                <a:solidFill>
                  <a:schemeClr val="tx1"/>
                </a:solidFill>
              </a:rPr>
              <a:t>Written/oral quiz</a:t>
            </a:r>
          </a:p>
          <a:p>
            <a:pPr>
              <a:buClr>
                <a:schemeClr val="accent2"/>
              </a:buClr>
            </a:pPr>
            <a:r>
              <a:rPr lang="en-US" sz="3000" b="1" dirty="0">
                <a:solidFill>
                  <a:schemeClr val="tx1"/>
                </a:solidFill>
              </a:rPr>
              <a:t>Demonstration/role play</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803118" cy="276999"/>
          </a:xfrm>
          <a:prstGeom prst="rect">
            <a:avLst/>
          </a:prstGeom>
        </p:spPr>
        <p:txBody>
          <a:bodyPr wrap="square">
            <a:spAutoFit/>
          </a:bodyPr>
          <a:lstStyle/>
          <a:p>
            <a:r>
              <a:rPr lang="en-US" sz="1200" dirty="0">
                <a:solidFill>
                  <a:schemeClr val="bg1"/>
                </a:solidFill>
              </a:rPr>
              <a:t>Slide 61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4240063" cy="602974"/>
          </a:xfrm>
          <a:prstGeom prst="rect">
            <a:avLst/>
          </a:prstGeom>
          <a:noFill/>
          <a:ln w="9525">
            <a:noFill/>
            <a:miter lim="800000"/>
            <a:headEnd/>
            <a:tailEnd/>
          </a:ln>
        </p:spPr>
      </p:pic>
    </p:spTree>
    <p:extLst>
      <p:ext uri="{BB962C8B-B14F-4D97-AF65-F5344CB8AC3E}">
        <p14:creationId xmlns:p14="http://schemas.microsoft.com/office/powerpoint/2010/main" val="334340784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DF6841-D7FF-4442-B552-AC0E04F0D62F}"/>
              </a:ext>
            </a:extLst>
          </p:cNvPr>
          <p:cNvPicPr>
            <a:picLocks noChangeAspect="1"/>
          </p:cNvPicPr>
          <p:nvPr/>
        </p:nvPicPr>
        <p:blipFill>
          <a:blip r:embed="rId2"/>
          <a:stretch>
            <a:fillRect/>
          </a:stretch>
        </p:blipFill>
        <p:spPr>
          <a:xfrm>
            <a:off x="1226749" y="1062428"/>
            <a:ext cx="7093021" cy="4733144"/>
          </a:xfrm>
          <a:prstGeom prst="rect">
            <a:avLst/>
          </a:prstGeom>
        </p:spPr>
      </p:pic>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Autofit/>
          </a:bodyPr>
          <a:lstStyle/>
          <a:p>
            <a:pPr algn="ctr"/>
            <a:r>
              <a:rPr lang="en-US" sz="4200" b="1" dirty="0">
                <a:solidFill>
                  <a:schemeClr val="accent2"/>
                </a:solidFill>
              </a:rPr>
              <a:t>Clinical Skills Checklist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1843669" y="2537460"/>
            <a:ext cx="3442106" cy="891540"/>
          </a:xfrm>
        </p:spPr>
        <p:txBody>
          <a:bodyPr>
            <a:noAutofit/>
          </a:bodyPr>
          <a:lstStyle/>
          <a:p>
            <a:pPr marL="0" indent="0">
              <a:buClr>
                <a:schemeClr val="accent2"/>
              </a:buClr>
              <a:buNone/>
            </a:pPr>
            <a:r>
              <a:rPr lang="en-US" sz="6000" b="1" i="1" dirty="0">
                <a:solidFill>
                  <a:srgbClr val="002060"/>
                </a:solidFill>
              </a:rPr>
              <a:t>Review</a:t>
            </a:r>
            <a:endParaRPr lang="en-US" altLang="en-US" sz="6000" b="1" i="1" dirty="0">
              <a:solidFill>
                <a:srgbClr val="002060"/>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5383158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Time For…</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8" name="Picture 7" descr="A picture containing text, indoor&#10;&#10;Description automatically generated">
            <a:extLst>
              <a:ext uri="{FF2B5EF4-FFF2-40B4-BE49-F238E27FC236}">
                <a16:creationId xmlns:a16="http://schemas.microsoft.com/office/drawing/2014/main" id="{E25C77E6-291D-49CF-B883-97CD3746DE25}"/>
              </a:ext>
            </a:extLst>
          </p:cNvPr>
          <p:cNvPicPr>
            <a:picLocks noChangeAspect="1"/>
          </p:cNvPicPr>
          <p:nvPr/>
        </p:nvPicPr>
        <p:blipFill>
          <a:blip r:embed="rId3"/>
          <a:stretch>
            <a:fillRect/>
          </a:stretch>
        </p:blipFill>
        <p:spPr>
          <a:xfrm>
            <a:off x="1046172" y="1071428"/>
            <a:ext cx="7266323" cy="4844216"/>
          </a:xfrm>
          <a:prstGeom prst="rect">
            <a:avLst/>
          </a:prstGeom>
        </p:spPr>
      </p:pic>
    </p:spTree>
    <p:extLst>
      <p:ext uri="{BB962C8B-B14F-4D97-AF65-F5344CB8AC3E}">
        <p14:creationId xmlns:p14="http://schemas.microsoft.com/office/powerpoint/2010/main" val="31648019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Prometric</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872480" y="1300480"/>
            <a:ext cx="3915413" cy="1859280"/>
          </a:xfrm>
        </p:spPr>
        <p:txBody>
          <a:bodyPr>
            <a:noAutofit/>
          </a:bodyPr>
          <a:lstStyle/>
          <a:p>
            <a:pPr marL="0" indent="0">
              <a:buNone/>
            </a:pPr>
            <a:endParaRPr lang="en-US" sz="3200" b="1" dirty="0">
              <a:solidFill>
                <a:schemeClr val="tx1"/>
              </a:solidFill>
            </a:endParaRPr>
          </a:p>
          <a:p>
            <a:pPr marL="0" indent="0">
              <a:buNone/>
            </a:pPr>
            <a:endParaRPr lang="en-US" sz="3200" dirty="0"/>
          </a:p>
          <a:p>
            <a:pPr marL="0" indent="0">
              <a:buNone/>
            </a:pPr>
            <a:r>
              <a:rPr lang="en-US" sz="3200" b="1" dirty="0">
                <a:hlinkClick r:id="rId2"/>
              </a:rPr>
              <a:t>Prometric NATP Clinical Skills</a:t>
            </a:r>
          </a:p>
          <a:p>
            <a:pPr marL="0" indent="0">
              <a:buNone/>
            </a:pPr>
            <a:r>
              <a:rPr lang="en-US" sz="3200" b="1" dirty="0">
                <a:hlinkClick r:id="rId2"/>
              </a:rPr>
              <a:t>Test Checklist</a:t>
            </a:r>
            <a:endParaRPr lang="en-US" sz="3200" b="1" dirty="0"/>
          </a:p>
          <a:p>
            <a:pPr>
              <a:buClr>
                <a:schemeClr val="accent2"/>
              </a:buClr>
            </a:pPr>
            <a:endParaRPr lang="en-US" altLang="en-US" sz="3000" dirty="0">
              <a:solidFill>
                <a:schemeClr val="tx1"/>
              </a:solidFill>
            </a:endParaRPr>
          </a:p>
          <a:p>
            <a:pPr marL="0" indent="0">
              <a:buNone/>
            </a:pP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3" name="Picture 2">
            <a:extLst>
              <a:ext uri="{FF2B5EF4-FFF2-40B4-BE49-F238E27FC236}">
                <a16:creationId xmlns:a16="http://schemas.microsoft.com/office/drawing/2014/main" id="{E34E72FB-AAB9-D208-F820-57A4168B0209}"/>
              </a:ext>
            </a:extLst>
          </p:cNvPr>
          <p:cNvPicPr>
            <a:picLocks noChangeAspect="1"/>
          </p:cNvPicPr>
          <p:nvPr/>
        </p:nvPicPr>
        <p:blipFill>
          <a:blip r:embed="rId4"/>
          <a:stretch>
            <a:fillRect/>
          </a:stretch>
        </p:blipFill>
        <p:spPr>
          <a:xfrm>
            <a:off x="277840" y="760497"/>
            <a:ext cx="5007935" cy="5466080"/>
          </a:xfrm>
          <a:prstGeom prst="rect">
            <a:avLst/>
          </a:prstGeom>
        </p:spPr>
      </p:pic>
    </p:spTree>
    <p:extLst>
      <p:ext uri="{BB962C8B-B14F-4D97-AF65-F5344CB8AC3E}">
        <p14:creationId xmlns:p14="http://schemas.microsoft.com/office/powerpoint/2010/main" val="38971522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9185910" cy="732047"/>
          </a:xfrm>
        </p:spPr>
        <p:txBody>
          <a:bodyPr>
            <a:normAutofit/>
          </a:bodyPr>
          <a:lstStyle/>
          <a:p>
            <a:pPr algn="ctr"/>
            <a:r>
              <a:rPr lang="en-US" sz="4200" b="1" dirty="0">
                <a:solidFill>
                  <a:schemeClr val="accent2"/>
                </a:solidFill>
              </a:rPr>
              <a:t>Sample Skill - Ambulate A Resident</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marL="0" indent="0">
              <a:buNone/>
            </a:pPr>
            <a:r>
              <a:rPr lang="en-US" sz="2200" b="1" dirty="0">
                <a:solidFill>
                  <a:schemeClr val="tx1"/>
                </a:solidFill>
              </a:rPr>
              <a:t>The candidate is asked to walk a resident who needs some assistance to stand. A transfer/gait belt is used while walking the resident. The role of the resident is played by a person. Does the candidate: </a:t>
            </a:r>
          </a:p>
          <a:p>
            <a:pPr marL="457200" indent="-457200">
              <a:spcBef>
                <a:spcPts val="600"/>
              </a:spcBef>
              <a:buClr>
                <a:schemeClr val="accent2"/>
              </a:buClr>
              <a:buSzPct val="100000"/>
              <a:buFont typeface="+mj-lt"/>
              <a:buAutoNum type="arabicPeriod"/>
            </a:pPr>
            <a:r>
              <a:rPr lang="en-US" sz="2200" b="1" dirty="0">
                <a:solidFill>
                  <a:schemeClr val="tx1"/>
                </a:solidFill>
              </a:rPr>
              <a:t>Greet resident, address by name and introduce self. (IC) </a:t>
            </a:r>
          </a:p>
          <a:p>
            <a:pPr marL="457200" indent="-457200">
              <a:spcBef>
                <a:spcPts val="600"/>
              </a:spcBef>
              <a:buClr>
                <a:schemeClr val="accent2"/>
              </a:buClr>
              <a:buSzPct val="100000"/>
              <a:buFont typeface="+mj-lt"/>
              <a:buAutoNum type="arabicPeriod"/>
            </a:pPr>
            <a:r>
              <a:rPr lang="en-US" sz="2200" b="1" dirty="0">
                <a:solidFill>
                  <a:schemeClr val="tx1"/>
                </a:solidFill>
              </a:rPr>
              <a:t>Provide explanations to resident about care before beginning and during care. (IC)</a:t>
            </a:r>
          </a:p>
          <a:p>
            <a:pPr marL="457200" indent="-457200">
              <a:spcBef>
                <a:spcPts val="600"/>
              </a:spcBef>
              <a:buClr>
                <a:schemeClr val="accent2"/>
              </a:buClr>
              <a:buSzPct val="100000"/>
              <a:buFont typeface="+mj-lt"/>
              <a:buAutoNum type="arabicPeriod"/>
            </a:pPr>
            <a:r>
              <a:rPr lang="en-US" sz="2200" b="1" dirty="0">
                <a:solidFill>
                  <a:schemeClr val="tx1"/>
                </a:solidFill>
              </a:rPr>
              <a:t>Apply transfer/gait belt before standing resident, placing around the resident’s waist and over clothing, secure so that only flat fingers/hand fit under belt, and the belt does not catch skin or skin folds. (e.g. breast tissue)?</a:t>
            </a:r>
          </a:p>
          <a:p>
            <a:pPr marL="457200" indent="-457200">
              <a:spcBef>
                <a:spcPts val="600"/>
              </a:spcBef>
              <a:buClr>
                <a:schemeClr val="accent2"/>
              </a:buClr>
              <a:buSzPct val="100000"/>
              <a:buFont typeface="+mj-lt"/>
              <a:buAutoNum type="arabicPeriod"/>
            </a:pPr>
            <a:r>
              <a:rPr lang="en-US" sz="2200" b="1" dirty="0">
                <a:solidFill>
                  <a:schemeClr val="tx1"/>
                </a:solidFill>
              </a:rPr>
              <a:t>Provide signal or cue to resident before assisting to stand. </a:t>
            </a:r>
          </a:p>
          <a:p>
            <a:pPr marL="457200" indent="-457200">
              <a:spcBef>
                <a:spcPts val="600"/>
              </a:spcBef>
              <a:buClr>
                <a:schemeClr val="accent2"/>
              </a:buClr>
              <a:buSzPct val="100000"/>
              <a:buFont typeface="+mj-lt"/>
              <a:buAutoNum type="arabicPeriod"/>
            </a:pPr>
            <a:r>
              <a:rPr lang="en-US" sz="2200" b="1" dirty="0">
                <a:solidFill>
                  <a:schemeClr val="tx1"/>
                </a:solidFill>
              </a:rPr>
              <a:t>Assist resident to stand while holding onto the transfer/gait belt without holding belt only at the front or only at nearest side (if assisting to stand from the side).</a:t>
            </a:r>
            <a:endParaRPr lang="en-US" sz="22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8181097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Ambulate A Resident </a:t>
            </a:r>
            <a:r>
              <a:rPr lang="en-US" sz="2800" b="1" dirty="0">
                <a:solidFill>
                  <a:schemeClr val="accent2"/>
                </a:solidFill>
              </a:rPr>
              <a:t>(Continued)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10088880" cy="5263978"/>
          </a:xfrm>
        </p:spPr>
        <p:txBody>
          <a:bodyPr>
            <a:noAutofit/>
          </a:bodyPr>
          <a:lstStyle/>
          <a:p>
            <a:pPr marL="640080" indent="-640080">
              <a:spcBef>
                <a:spcPts val="600"/>
              </a:spcBef>
              <a:buClr>
                <a:schemeClr val="accent2"/>
              </a:buClr>
              <a:buSzPct val="100000"/>
              <a:buFont typeface="+mj-lt"/>
              <a:buAutoNum type="arabicPeriod" startAt="6"/>
            </a:pPr>
            <a:r>
              <a:rPr lang="en-US" sz="2800" b="1" dirty="0">
                <a:solidFill>
                  <a:schemeClr val="tx1"/>
                </a:solidFill>
              </a:rPr>
              <a:t>Ask about how resident feels upon standing. </a:t>
            </a:r>
          </a:p>
          <a:p>
            <a:pPr marL="640080" indent="-640080">
              <a:spcBef>
                <a:spcPts val="600"/>
              </a:spcBef>
              <a:buClr>
                <a:schemeClr val="accent2"/>
              </a:buClr>
              <a:buSzPct val="100000"/>
              <a:buFont typeface="+mj-lt"/>
              <a:buAutoNum type="arabicPeriod" startAt="6"/>
            </a:pPr>
            <a:r>
              <a:rPr lang="en-US" sz="2800" b="1" dirty="0">
                <a:solidFill>
                  <a:schemeClr val="tx1"/>
                </a:solidFill>
              </a:rPr>
              <a:t>Walk resident while standing to the side and slightly behind resident. </a:t>
            </a:r>
          </a:p>
          <a:p>
            <a:pPr marL="640080" indent="-640080">
              <a:spcBef>
                <a:spcPts val="600"/>
              </a:spcBef>
              <a:buClr>
                <a:schemeClr val="accent2"/>
              </a:buClr>
              <a:buSzPct val="100000"/>
              <a:buFont typeface="+mj-lt"/>
              <a:buAutoNum type="arabicPeriod" startAt="6"/>
            </a:pPr>
            <a:r>
              <a:rPr lang="en-US" sz="2800" b="1" dirty="0">
                <a:solidFill>
                  <a:schemeClr val="tx1"/>
                </a:solidFill>
              </a:rPr>
              <a:t>Provide support while walking resident with an arm around resident’s back holding transfer/gait belt. </a:t>
            </a:r>
          </a:p>
          <a:p>
            <a:pPr marL="640080" indent="-640080">
              <a:spcBef>
                <a:spcPts val="600"/>
              </a:spcBef>
              <a:buClr>
                <a:schemeClr val="accent2"/>
              </a:buClr>
              <a:buSzPct val="100000"/>
              <a:buFont typeface="+mj-lt"/>
              <a:buAutoNum type="arabicPeriod" startAt="6"/>
            </a:pPr>
            <a:r>
              <a:rPr lang="en-US" sz="2800" b="1" dirty="0">
                <a:solidFill>
                  <a:schemeClr val="tx1"/>
                </a:solidFill>
              </a:rPr>
              <a:t>Ask about how resident feels during ambulation.</a:t>
            </a:r>
          </a:p>
          <a:p>
            <a:pPr marL="640080" indent="-640080">
              <a:spcBef>
                <a:spcPts val="600"/>
              </a:spcBef>
              <a:buClr>
                <a:schemeClr val="accent2"/>
              </a:buClr>
              <a:buSzPct val="100000"/>
              <a:buFont typeface="+mj-lt"/>
              <a:buAutoNum type="arabicPeriod" startAt="6"/>
            </a:pPr>
            <a:r>
              <a:rPr lang="en-US" sz="2800" b="1" dirty="0">
                <a:solidFill>
                  <a:schemeClr val="tx1"/>
                </a:solidFill>
              </a:rPr>
              <a:t>Walk resident at least 10 steps. </a:t>
            </a:r>
          </a:p>
          <a:p>
            <a:pPr marL="640080" indent="-640080">
              <a:spcBef>
                <a:spcPts val="600"/>
              </a:spcBef>
              <a:buClr>
                <a:schemeClr val="accent2"/>
              </a:buClr>
              <a:buSzPct val="100000"/>
              <a:buFont typeface="+mj-lt"/>
              <a:buAutoNum type="arabicPeriod" startAt="6"/>
            </a:pPr>
            <a:r>
              <a:rPr lang="en-US" sz="2800" b="1" dirty="0">
                <a:solidFill>
                  <a:schemeClr val="tx1"/>
                </a:solidFill>
              </a:rPr>
              <a:t>Assist resident to turn and have back of legs positioned against the seat of chair before resident sits.</a:t>
            </a:r>
          </a:p>
          <a:p>
            <a:pPr marL="640080" indent="-640080">
              <a:spcBef>
                <a:spcPts val="600"/>
              </a:spcBef>
              <a:buClr>
                <a:schemeClr val="accent2"/>
              </a:buClr>
              <a:buSzPct val="100000"/>
              <a:buFont typeface="+mj-lt"/>
              <a:buAutoNum type="arabicPeriod" startAt="6"/>
            </a:pPr>
            <a:r>
              <a:rPr lang="en-US" sz="2800" b="1" dirty="0">
                <a:solidFill>
                  <a:schemeClr val="tx1"/>
                </a:solidFill>
              </a:rPr>
              <a:t>Provide support to sit resident back into chair. </a:t>
            </a:r>
          </a:p>
          <a:p>
            <a:pPr marL="457200" indent="-457200">
              <a:spcBef>
                <a:spcPts val="600"/>
              </a:spcBef>
              <a:buClr>
                <a:schemeClr val="accent2"/>
              </a:buClr>
              <a:buSzPct val="100000"/>
              <a:buFont typeface="+mj-lt"/>
              <a:buAutoNum type="arabicPeriod" startAt="6"/>
            </a:pPr>
            <a:endParaRPr lang="en-US" sz="2200" b="1" dirty="0">
              <a:solidFill>
                <a:schemeClr val="tx1"/>
              </a:solidFill>
            </a:endParaRPr>
          </a:p>
          <a:p>
            <a:pPr marL="457200" indent="-457200">
              <a:spcBef>
                <a:spcPts val="600"/>
              </a:spcBef>
              <a:buClr>
                <a:schemeClr val="accent2"/>
              </a:buClr>
              <a:buSzPct val="100000"/>
              <a:buFont typeface="+mj-lt"/>
              <a:buAutoNum type="arabicPeriod" startAt="6"/>
            </a:pPr>
            <a:endParaRPr lang="en-US" altLang="en-US" sz="2200" b="1" dirty="0">
              <a:solidFill>
                <a:schemeClr val="tx1"/>
              </a:solidFill>
            </a:endParaRPr>
          </a:p>
          <a:p>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0251761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Autofit/>
          </a:bodyPr>
          <a:lstStyle/>
          <a:p>
            <a:pPr algn="ctr"/>
            <a:r>
              <a:rPr lang="en-US" sz="4200" b="1" dirty="0">
                <a:solidFill>
                  <a:schemeClr val="accent2"/>
                </a:solidFill>
              </a:rPr>
              <a:t>Ambulate A Resident </a:t>
            </a:r>
            <a:r>
              <a:rPr lang="en-US" sz="4400" b="1" dirty="0">
                <a:solidFill>
                  <a:schemeClr val="accent2"/>
                </a:solidFill>
              </a:rPr>
              <a:t>(Continued)</a:t>
            </a:r>
            <a:endParaRPr lang="en-US" sz="4200" b="1" dirty="0">
              <a:solidFill>
                <a:schemeClr val="accent2"/>
              </a:solidFill>
            </a:endParaRP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494520" cy="5263978"/>
          </a:xfrm>
        </p:spPr>
        <p:txBody>
          <a:bodyPr>
            <a:noAutofit/>
          </a:bodyPr>
          <a:lstStyle/>
          <a:p>
            <a:pPr marL="640080" indent="-640080">
              <a:spcBef>
                <a:spcPts val="0"/>
              </a:spcBef>
              <a:buClr>
                <a:schemeClr val="accent2"/>
              </a:buClr>
              <a:buSzPct val="100000"/>
              <a:buFont typeface="+mj-lt"/>
              <a:buAutoNum type="arabicPeriod" startAt="13"/>
            </a:pPr>
            <a:r>
              <a:rPr lang="en-US" sz="2400" b="1" dirty="0">
                <a:solidFill>
                  <a:schemeClr val="tx1"/>
                </a:solidFill>
              </a:rPr>
              <a:t>Remove transfer/gait belt from resident’s waist without harming resident (e.g., pulling transfer/gait belt) when seated in chair after ambulation.</a:t>
            </a:r>
          </a:p>
          <a:p>
            <a:pPr marL="640080" indent="-640080">
              <a:spcBef>
                <a:spcPts val="0"/>
              </a:spcBef>
              <a:buClr>
                <a:schemeClr val="accent2"/>
              </a:buClr>
              <a:buSzPct val="100000"/>
              <a:buFont typeface="+mj-lt"/>
              <a:buAutoNum type="arabicPeriod" startAt="13"/>
            </a:pPr>
            <a:r>
              <a:rPr lang="en-US" sz="2400" b="1" dirty="0">
                <a:solidFill>
                  <a:schemeClr val="tx1"/>
                </a:solidFill>
              </a:rPr>
              <a:t>Maintain own body mechanics when assisting resident to stand and sit. </a:t>
            </a:r>
          </a:p>
          <a:p>
            <a:pPr marL="640080" indent="-640080">
              <a:spcBef>
                <a:spcPts val="0"/>
              </a:spcBef>
              <a:buClr>
                <a:schemeClr val="accent2"/>
              </a:buClr>
              <a:buSzPct val="100000"/>
              <a:buFont typeface="+mj-lt"/>
              <a:buAutoNum type="arabicPeriod" startAt="13"/>
            </a:pPr>
            <a:r>
              <a:rPr lang="en-US" sz="2400" b="1" dirty="0">
                <a:solidFill>
                  <a:schemeClr val="tx1"/>
                </a:solidFill>
              </a:rPr>
              <a:t>Leave resident positioned in chair in proper body alignment and hips against back of seat.</a:t>
            </a:r>
          </a:p>
          <a:p>
            <a:pPr marL="640080" indent="-640080">
              <a:spcBef>
                <a:spcPts val="0"/>
              </a:spcBef>
              <a:buClr>
                <a:schemeClr val="accent2"/>
              </a:buClr>
              <a:buSzPct val="100000"/>
              <a:buFont typeface="+mj-lt"/>
              <a:buAutoNum type="arabicPeriod" startAt="13"/>
            </a:pPr>
            <a:r>
              <a:rPr lang="en-US" sz="2400" b="1" dirty="0">
                <a:solidFill>
                  <a:schemeClr val="tx1"/>
                </a:solidFill>
              </a:rPr>
              <a:t>Ask resident about preferences during care. (IC)</a:t>
            </a:r>
          </a:p>
          <a:p>
            <a:pPr marL="640080" indent="-640080">
              <a:spcBef>
                <a:spcPts val="0"/>
              </a:spcBef>
              <a:buClr>
                <a:schemeClr val="accent2"/>
              </a:buClr>
              <a:buSzPct val="100000"/>
              <a:buFont typeface="+mj-lt"/>
              <a:buAutoNum type="arabicPeriod" startAt="13"/>
            </a:pPr>
            <a:r>
              <a:rPr lang="en-US" sz="2400" b="1" dirty="0">
                <a:solidFill>
                  <a:schemeClr val="tx1"/>
                </a:solidFill>
              </a:rPr>
              <a:t>Use Standard Precautions and infection control measures when providing care. (IC)</a:t>
            </a:r>
          </a:p>
          <a:p>
            <a:pPr marL="640080" indent="-640080">
              <a:spcBef>
                <a:spcPts val="0"/>
              </a:spcBef>
              <a:buClr>
                <a:schemeClr val="accent2"/>
              </a:buClr>
              <a:buSzPct val="100000"/>
              <a:buFont typeface="+mj-lt"/>
              <a:buAutoNum type="arabicPeriod" startAt="13"/>
            </a:pPr>
            <a:r>
              <a:rPr lang="en-US" sz="2400" b="1" dirty="0">
                <a:solidFill>
                  <a:schemeClr val="tx1"/>
                </a:solidFill>
              </a:rPr>
              <a:t>Ask resident about comfort or needs during care or before care completed. (IC) </a:t>
            </a:r>
          </a:p>
          <a:p>
            <a:pPr marL="640080" indent="-640080">
              <a:spcBef>
                <a:spcPts val="0"/>
              </a:spcBef>
              <a:buClr>
                <a:schemeClr val="accent2"/>
              </a:buClr>
              <a:buSzPct val="100000"/>
              <a:buFont typeface="+mj-lt"/>
              <a:buAutoNum type="arabicPeriod" startAt="13"/>
            </a:pPr>
            <a:r>
              <a:rPr lang="en-US" sz="2400" b="1" dirty="0">
                <a:solidFill>
                  <a:schemeClr val="tx1"/>
                </a:solidFill>
              </a:rPr>
              <a:t>Promote resident’s rights during care. (IC)</a:t>
            </a:r>
          </a:p>
          <a:p>
            <a:pPr marL="640080" indent="-640080">
              <a:spcBef>
                <a:spcPts val="0"/>
              </a:spcBef>
              <a:buClr>
                <a:schemeClr val="accent2"/>
              </a:buClr>
              <a:buSzPct val="100000"/>
              <a:buFont typeface="+mj-lt"/>
              <a:buAutoNum type="arabicPeriod" startAt="13"/>
            </a:pPr>
            <a:r>
              <a:rPr lang="en-US" sz="2400" b="1" dirty="0">
                <a:solidFill>
                  <a:schemeClr val="tx1"/>
                </a:solidFill>
              </a:rPr>
              <a:t>Promote resident’s safety during care. (IC)</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6561554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456673"/>
            <a:ext cx="8596668" cy="732047"/>
          </a:xfrm>
        </p:spPr>
        <p:txBody>
          <a:bodyPr>
            <a:normAutofit/>
          </a:bodyPr>
          <a:lstStyle/>
          <a:p>
            <a:pPr algn="ctr"/>
            <a:r>
              <a:rPr lang="en-US" sz="4200" b="1" dirty="0">
                <a:solidFill>
                  <a:schemeClr val="accent2"/>
                </a:solidFill>
              </a:rPr>
              <a:t>The Room For Testing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55159" y="1750162"/>
            <a:ext cx="9951720" cy="5263978"/>
          </a:xfrm>
        </p:spPr>
        <p:txBody>
          <a:bodyPr>
            <a:noAutofit/>
          </a:bodyPr>
          <a:lstStyle/>
          <a:p>
            <a:pPr marL="0" indent="0">
              <a:buNone/>
            </a:pPr>
            <a:r>
              <a:rPr lang="en-US" sz="2800" b="1" dirty="0">
                <a:solidFill>
                  <a:schemeClr val="tx1"/>
                </a:solidFill>
              </a:rPr>
              <a:t>Lets look at the Clinical Skills Administration Checklist</a:t>
            </a:r>
          </a:p>
          <a:p>
            <a:pPr>
              <a:buClr>
                <a:schemeClr val="accent2"/>
              </a:buClr>
            </a:pPr>
            <a:r>
              <a:rPr lang="en-US" sz="2800" b="1" dirty="0">
                <a:solidFill>
                  <a:schemeClr val="tx1"/>
                </a:solidFill>
              </a:rPr>
              <a:t>Equipment</a:t>
            </a:r>
          </a:p>
          <a:p>
            <a:pPr>
              <a:buClr>
                <a:schemeClr val="accent2"/>
              </a:buClr>
            </a:pPr>
            <a:r>
              <a:rPr lang="en-US" sz="2800" b="1" dirty="0">
                <a:solidFill>
                  <a:schemeClr val="tx1"/>
                </a:solidFill>
              </a:rPr>
              <a:t>Supplies-Basic and single use</a:t>
            </a:r>
          </a:p>
          <a:p>
            <a:pPr>
              <a:buClr>
                <a:schemeClr val="accent2"/>
              </a:buClr>
            </a:pPr>
            <a:r>
              <a:rPr lang="en-US" sz="2800" b="1" dirty="0">
                <a:solidFill>
                  <a:schemeClr val="tx1"/>
                </a:solidFill>
              </a:rPr>
              <a:t>Requirements</a:t>
            </a:r>
          </a:p>
          <a:p>
            <a:pPr>
              <a:buClr>
                <a:schemeClr val="accent2"/>
              </a:buClr>
            </a:pPr>
            <a:r>
              <a:rPr lang="en-US" sz="2800" b="1" dirty="0">
                <a:solidFill>
                  <a:schemeClr val="tx1"/>
                </a:solidFill>
              </a:rPr>
              <a:t>Linen</a:t>
            </a:r>
          </a:p>
          <a:p>
            <a:pPr>
              <a:buClr>
                <a:schemeClr val="accent2"/>
              </a:buClr>
            </a:pPr>
            <a:r>
              <a:rPr lang="en-US" sz="2800" b="1" dirty="0">
                <a:solidFill>
                  <a:schemeClr val="tx1"/>
                </a:solidFill>
              </a:rPr>
              <a:t>Clothing</a:t>
            </a:r>
          </a:p>
          <a:p>
            <a:pPr>
              <a:buClr>
                <a:schemeClr val="accent2"/>
              </a:buClr>
            </a:pPr>
            <a:r>
              <a:rPr lang="en-US" sz="2800" b="1" dirty="0">
                <a:solidFill>
                  <a:schemeClr val="tx1"/>
                </a:solidFill>
              </a:rPr>
              <a:t>Additional items</a:t>
            </a:r>
          </a:p>
          <a:p>
            <a:pPr>
              <a:buClr>
                <a:schemeClr val="accent2"/>
              </a:buClr>
            </a:pPr>
            <a:r>
              <a:rPr lang="en-US" sz="2800" b="1" dirty="0">
                <a:solidFill>
                  <a:schemeClr val="tx1"/>
                </a:solidFill>
                <a:hlinkClick r:id="rId2" action="ppaction://hlinkfile"/>
              </a:rPr>
              <a:t>How to set up your skills test area</a:t>
            </a: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5037677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507473"/>
            <a:ext cx="8596668" cy="732047"/>
          </a:xfrm>
        </p:spPr>
        <p:txBody>
          <a:bodyPr>
            <a:noAutofit/>
          </a:bodyPr>
          <a:lstStyle/>
          <a:p>
            <a:pPr algn="ctr"/>
            <a:r>
              <a:rPr lang="en-US" sz="4200" b="1" dirty="0">
                <a:solidFill>
                  <a:schemeClr val="accent2"/>
                </a:solidFill>
              </a:rPr>
              <a:t>Request For In-Facility Testing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38515" y="1472102"/>
            <a:ext cx="9494520" cy="5263978"/>
          </a:xfrm>
        </p:spPr>
        <p:txBody>
          <a:bodyPr>
            <a:noAutofit/>
          </a:bodyPr>
          <a:lstStyle/>
          <a:p>
            <a:pPr>
              <a:buClr>
                <a:schemeClr val="accent2"/>
              </a:buClr>
            </a:pPr>
            <a:r>
              <a:rPr lang="en-US" sz="3000" b="1" dirty="0">
                <a:solidFill>
                  <a:schemeClr val="tx1"/>
                </a:solidFill>
              </a:rPr>
              <a:t>Refer to Handouts</a:t>
            </a:r>
          </a:p>
          <a:p>
            <a:pPr>
              <a:buClr>
                <a:schemeClr val="accent2"/>
              </a:buClr>
            </a:pPr>
            <a:r>
              <a:rPr lang="en-US" sz="3000" b="1" dirty="0">
                <a:solidFill>
                  <a:schemeClr val="tx1"/>
                </a:solidFill>
              </a:rPr>
              <a:t>IT and the Lock down browser</a:t>
            </a:r>
          </a:p>
          <a:p>
            <a:pPr>
              <a:buClr>
                <a:schemeClr val="accent2"/>
              </a:buClr>
            </a:pPr>
            <a:r>
              <a:rPr lang="en-US" sz="3000" b="1" dirty="0">
                <a:solidFill>
                  <a:schemeClr val="tx1"/>
                </a:solidFill>
              </a:rPr>
              <a:t>Part 1 of the request form</a:t>
            </a:r>
          </a:p>
          <a:p>
            <a:pPr>
              <a:buClr>
                <a:schemeClr val="accent2"/>
              </a:buClr>
            </a:pPr>
            <a:r>
              <a:rPr lang="en-US" sz="3000" b="1" dirty="0">
                <a:solidFill>
                  <a:schemeClr val="tx1"/>
                </a:solidFill>
              </a:rPr>
              <a:t>Partner Details - your site code and your training code are different</a:t>
            </a:r>
          </a:p>
          <a:p>
            <a:pPr>
              <a:buClr>
                <a:schemeClr val="accent2"/>
              </a:buClr>
            </a:pPr>
            <a:r>
              <a:rPr lang="en-US" sz="3000" b="1" dirty="0">
                <a:solidFill>
                  <a:schemeClr val="tx1"/>
                </a:solidFill>
              </a:rPr>
              <a:t>Contact information</a:t>
            </a:r>
          </a:p>
          <a:p>
            <a:pPr>
              <a:buClr>
                <a:schemeClr val="accent2"/>
              </a:buClr>
            </a:pPr>
            <a:r>
              <a:rPr lang="en-US" sz="3000" b="1" dirty="0">
                <a:solidFill>
                  <a:schemeClr val="tx1"/>
                </a:solidFill>
              </a:rPr>
              <a:t>Event details and preferred test dates</a:t>
            </a:r>
          </a:p>
          <a:p>
            <a:pPr>
              <a:buClr>
                <a:schemeClr val="accent2"/>
              </a:buClr>
            </a:pPr>
            <a:r>
              <a:rPr lang="en-US" sz="3000" dirty="0">
                <a:solidFill>
                  <a:schemeClr val="tx1"/>
                </a:solidFill>
                <a:hlinkClick r:id="rId2"/>
              </a:rPr>
              <a:t>Prometric NY NATP In Facility Testing FAQ Doc</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69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112145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598913"/>
            <a:ext cx="8596668" cy="732047"/>
          </a:xfrm>
        </p:spPr>
        <p:txBody>
          <a:bodyPr>
            <a:normAutofit/>
          </a:bodyPr>
          <a:lstStyle/>
          <a:p>
            <a:pPr algn="ctr"/>
            <a:r>
              <a:rPr lang="en-US" sz="4200" b="1" dirty="0">
                <a:solidFill>
                  <a:schemeClr val="accent2"/>
                </a:solidFill>
              </a:rPr>
              <a:t>How Do CNAs Get Certified?</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62280" y="1717040"/>
            <a:ext cx="9494520" cy="5263978"/>
          </a:xfrm>
        </p:spPr>
        <p:txBody>
          <a:bodyPr>
            <a:noAutofit/>
          </a:bodyPr>
          <a:lstStyle/>
          <a:p>
            <a:pPr marL="0" indent="0">
              <a:buClr>
                <a:schemeClr val="accent2"/>
              </a:buClr>
              <a:buNone/>
            </a:pPr>
            <a:r>
              <a:rPr lang="en-US" sz="3200" b="1" dirty="0">
                <a:solidFill>
                  <a:schemeClr val="tx1"/>
                </a:solidFill>
              </a:rPr>
              <a:t>To obtain state certification and listing in the Registry, the individual must first complete a state approved nursing home nurse aide training program and then pass the state-authorized competency evaluation program comprised of the clinical skills examination and the written or oral multiple-choice examination.</a:t>
            </a:r>
            <a:endParaRPr lang="en-US" sz="28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38839557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Autofit/>
          </a:bodyPr>
          <a:lstStyle/>
          <a:p>
            <a:pPr algn="ctr"/>
            <a:r>
              <a:rPr lang="en-US" sz="4200" b="1" dirty="0">
                <a:solidFill>
                  <a:schemeClr val="accent2"/>
                </a:solidFill>
              </a:rPr>
              <a:t>Individual Candidate Applications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462280" y="1516410"/>
            <a:ext cx="9494520" cy="4857750"/>
          </a:xfrm>
        </p:spPr>
        <p:txBody>
          <a:bodyPr>
            <a:noAutofit/>
          </a:bodyPr>
          <a:lstStyle/>
          <a:p>
            <a:pPr>
              <a:buClr>
                <a:schemeClr val="accent2"/>
              </a:buClr>
            </a:pPr>
            <a:r>
              <a:rPr lang="en-US" sz="3000" b="1" dirty="0">
                <a:solidFill>
                  <a:schemeClr val="tx1"/>
                </a:solidFill>
              </a:rPr>
              <a:t>Refer to handout.</a:t>
            </a:r>
          </a:p>
          <a:p>
            <a:pPr>
              <a:buClr>
                <a:schemeClr val="accent2"/>
              </a:buClr>
            </a:pPr>
            <a:r>
              <a:rPr lang="en-US" sz="3000" b="1" dirty="0">
                <a:solidFill>
                  <a:schemeClr val="tx1"/>
                </a:solidFill>
              </a:rPr>
              <a:t>Applications need to be received at Prometric at least 10 days before test date.</a:t>
            </a:r>
          </a:p>
          <a:p>
            <a:pPr>
              <a:buClr>
                <a:schemeClr val="accent2"/>
              </a:buClr>
            </a:pPr>
            <a:r>
              <a:rPr lang="en-US" sz="3000" b="1" dirty="0">
                <a:solidFill>
                  <a:schemeClr val="tx1"/>
                </a:solidFill>
              </a:rPr>
              <a:t>Be sure email for candidates is very legible.</a:t>
            </a:r>
          </a:p>
          <a:p>
            <a:pPr>
              <a:buClr>
                <a:schemeClr val="accent2"/>
              </a:buClr>
            </a:pPr>
            <a:r>
              <a:rPr lang="en-US" sz="3000" b="1" dirty="0">
                <a:solidFill>
                  <a:schemeClr val="tx1"/>
                </a:solidFill>
              </a:rPr>
              <a:t>IF ADA requires packet 30 days before.</a:t>
            </a:r>
          </a:p>
          <a:p>
            <a:pPr>
              <a:buClr>
                <a:schemeClr val="accent2"/>
              </a:buClr>
            </a:pPr>
            <a:r>
              <a:rPr lang="en-US" sz="3000" b="1" dirty="0">
                <a:solidFill>
                  <a:schemeClr val="tx1"/>
                </a:solidFill>
              </a:rPr>
              <a:t>Keep a copy of each application.</a:t>
            </a:r>
          </a:p>
          <a:p>
            <a:pPr>
              <a:buClr>
                <a:schemeClr val="accent2"/>
              </a:buClr>
            </a:pPr>
            <a:r>
              <a:rPr lang="en-US" sz="3000" dirty="0" err="1">
                <a:solidFill>
                  <a:schemeClr val="tx1"/>
                </a:solidFill>
                <a:hlinkClick r:id="rId2"/>
              </a:rPr>
              <a:t>Prometric_NY_CNA</a:t>
            </a:r>
            <a:r>
              <a:rPr lang="en-US" sz="3000" dirty="0">
                <a:solidFill>
                  <a:schemeClr val="tx1"/>
                </a:solidFill>
                <a:hlinkClick r:id="rId2"/>
              </a:rPr>
              <a:t> Application</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70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8482248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90500"/>
            <a:ext cx="8596668" cy="1448295"/>
          </a:xfrm>
        </p:spPr>
        <p:txBody>
          <a:bodyPr>
            <a:normAutofit fontScale="90000"/>
          </a:bodyPr>
          <a:lstStyle/>
          <a:p>
            <a:pPr algn="ctr"/>
            <a:r>
              <a:rPr lang="en-US" sz="4700" b="1" dirty="0">
                <a:solidFill>
                  <a:schemeClr val="accent2"/>
                </a:solidFill>
              </a:rPr>
              <a:t>General Information Documents For Test Takers</a:t>
            </a:r>
            <a:br>
              <a:rPr lang="en-US" sz="4400" b="1" dirty="0"/>
            </a:br>
            <a:endParaRPr lang="en-US" sz="4200" b="1" dirty="0">
              <a:solidFill>
                <a:schemeClr val="accent2"/>
              </a:solidFill>
            </a:endParaRP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1781299"/>
            <a:ext cx="9494520" cy="4397079"/>
          </a:xfrm>
        </p:spPr>
        <p:txBody>
          <a:bodyPr numCol="2">
            <a:noAutofit/>
          </a:bodyPr>
          <a:lstStyle/>
          <a:p>
            <a:pPr fontAlgn="t">
              <a:buClr>
                <a:schemeClr val="accent2"/>
              </a:buClr>
            </a:pPr>
            <a:r>
              <a:rPr lang="en-US" sz="3000" b="1" u="sng" dirty="0">
                <a:solidFill>
                  <a:schemeClr val="tx1"/>
                </a:solidFill>
                <a:hlinkClick r:id="rId2">
                  <a:extLst>
                    <a:ext uri="{A12FA001-AC4F-418D-AE19-62706E023703}">
                      <ahyp:hlinkClr xmlns:ahyp="http://schemas.microsoft.com/office/drawing/2018/hyperlinkcolor" val="tx"/>
                    </a:ext>
                  </a:extLst>
                </a:hlinkClick>
              </a:rPr>
              <a:t>Candidate Information Bulletin</a:t>
            </a:r>
            <a:endParaRPr lang="en-US" sz="3000" dirty="0">
              <a:solidFill>
                <a:schemeClr val="tx1"/>
              </a:solidFill>
            </a:endParaRPr>
          </a:p>
          <a:p>
            <a:pPr fontAlgn="t">
              <a:buClr>
                <a:schemeClr val="accent2"/>
              </a:buClr>
            </a:pPr>
            <a:r>
              <a:rPr lang="en-US" sz="3000" b="1" u="sng" dirty="0">
                <a:solidFill>
                  <a:schemeClr val="tx1"/>
                </a:solidFill>
                <a:hlinkClick r:id="rId3">
                  <a:extLst>
                    <a:ext uri="{A12FA001-AC4F-418D-AE19-62706E023703}">
                      <ahyp:hlinkClr xmlns:ahyp="http://schemas.microsoft.com/office/drawing/2018/hyperlinkcolor" val="tx"/>
                    </a:ext>
                  </a:extLst>
                </a:hlinkClick>
              </a:rPr>
              <a:t>Online Application</a:t>
            </a:r>
            <a:endParaRPr lang="en-US" sz="3000" dirty="0">
              <a:solidFill>
                <a:schemeClr val="tx1"/>
              </a:solidFill>
            </a:endParaRPr>
          </a:p>
          <a:p>
            <a:pPr fontAlgn="t">
              <a:buClr>
                <a:schemeClr val="accent2"/>
              </a:buClr>
            </a:pPr>
            <a:r>
              <a:rPr lang="en-US" sz="3000" b="1" u="sng" dirty="0">
                <a:solidFill>
                  <a:schemeClr val="tx1"/>
                </a:solidFill>
                <a:hlinkClick r:id="rId4">
                  <a:extLst>
                    <a:ext uri="{A12FA001-AC4F-418D-AE19-62706E023703}">
                      <ahyp:hlinkClr xmlns:ahyp="http://schemas.microsoft.com/office/drawing/2018/hyperlinkcolor" val="tx"/>
                    </a:ext>
                  </a:extLst>
                </a:hlinkClick>
              </a:rPr>
              <a:t>Application Form (PDF)</a:t>
            </a:r>
            <a:endParaRPr lang="en-US" sz="3000" dirty="0">
              <a:solidFill>
                <a:schemeClr val="tx1"/>
              </a:solidFill>
            </a:endParaRPr>
          </a:p>
          <a:p>
            <a:pPr fontAlgn="t">
              <a:buClr>
                <a:schemeClr val="accent2"/>
              </a:buClr>
            </a:pPr>
            <a:r>
              <a:rPr lang="en-US" sz="3000" b="1" u="sng" dirty="0">
                <a:solidFill>
                  <a:schemeClr val="tx1"/>
                </a:solidFill>
                <a:hlinkClick r:id="rId5">
                  <a:extLst>
                    <a:ext uri="{A12FA001-AC4F-418D-AE19-62706E023703}">
                      <ahyp:hlinkClr xmlns:ahyp="http://schemas.microsoft.com/office/drawing/2018/hyperlinkcolor" val="tx"/>
                    </a:ext>
                  </a:extLst>
                </a:hlinkClick>
              </a:rPr>
              <a:t>Candidate Survey</a:t>
            </a:r>
            <a:endParaRPr lang="en-US" sz="3000" dirty="0">
              <a:solidFill>
                <a:schemeClr val="tx1"/>
              </a:solidFill>
            </a:endParaRPr>
          </a:p>
          <a:p>
            <a:pPr fontAlgn="t">
              <a:buClr>
                <a:schemeClr val="accent2"/>
              </a:buClr>
            </a:pPr>
            <a:r>
              <a:rPr lang="en-US" sz="3000" b="1" u="sng" dirty="0">
                <a:solidFill>
                  <a:schemeClr val="tx1"/>
                </a:solidFill>
                <a:hlinkClick r:id="rId6">
                  <a:extLst>
                    <a:ext uri="{A12FA001-AC4F-418D-AE19-62706E023703}">
                      <ahyp:hlinkClr xmlns:ahyp="http://schemas.microsoft.com/office/drawing/2018/hyperlinkcolor" val="tx"/>
                    </a:ext>
                  </a:extLst>
                </a:hlinkClick>
              </a:rPr>
              <a:t>Change Request Form</a:t>
            </a:r>
            <a:endParaRPr lang="en-US" sz="3000" dirty="0">
              <a:solidFill>
                <a:schemeClr val="tx1"/>
              </a:solidFill>
            </a:endParaRPr>
          </a:p>
          <a:p>
            <a:pPr fontAlgn="t">
              <a:buClr>
                <a:schemeClr val="accent2"/>
              </a:buClr>
            </a:pPr>
            <a:r>
              <a:rPr lang="en-US" sz="3000" b="1" u="sng" dirty="0">
                <a:solidFill>
                  <a:schemeClr val="tx1"/>
                </a:solidFill>
                <a:hlinkClick r:id="rId7">
                  <a:extLst>
                    <a:ext uri="{A12FA001-AC4F-418D-AE19-62706E023703}">
                      <ahyp:hlinkClr xmlns:ahyp="http://schemas.microsoft.com/office/drawing/2018/hyperlinkcolor" val="tx"/>
                    </a:ext>
                  </a:extLst>
                </a:hlinkClick>
              </a:rPr>
              <a:t>ADA Request Packet</a:t>
            </a:r>
            <a:endParaRPr lang="en-US" sz="3000" dirty="0">
              <a:solidFill>
                <a:schemeClr val="tx1"/>
              </a:solidFill>
            </a:endParaRPr>
          </a:p>
          <a:p>
            <a:pPr marL="0" indent="0" fontAlgn="t">
              <a:buClr>
                <a:schemeClr val="accent2"/>
              </a:buClr>
              <a:buNone/>
            </a:pPr>
            <a:r>
              <a:rPr lang="en-US" sz="3000" dirty="0">
                <a:solidFill>
                  <a:schemeClr val="tx1"/>
                </a:solidFill>
              </a:rPr>
              <a:t> </a:t>
            </a:r>
          </a:p>
          <a:p>
            <a:pPr fontAlgn="t">
              <a:buClr>
                <a:schemeClr val="accent2"/>
              </a:buClr>
            </a:pPr>
            <a:r>
              <a:rPr lang="en-US" sz="3000" b="1" u="sng" dirty="0">
                <a:solidFill>
                  <a:schemeClr val="tx1"/>
                </a:solidFill>
                <a:hlinkClick r:id="rId8">
                  <a:extLst>
                    <a:ext uri="{A12FA001-AC4F-418D-AE19-62706E023703}">
                      <ahyp:hlinkClr xmlns:ahyp="http://schemas.microsoft.com/office/drawing/2018/hyperlinkcolor" val="tx"/>
                    </a:ext>
                  </a:extLst>
                </a:hlinkClick>
              </a:rPr>
              <a:t>Test Center List</a:t>
            </a:r>
            <a:endParaRPr lang="en-US" sz="3000" dirty="0">
              <a:solidFill>
                <a:schemeClr val="tx1"/>
              </a:solidFill>
            </a:endParaRPr>
          </a:p>
          <a:p>
            <a:pPr fontAlgn="t">
              <a:buClr>
                <a:schemeClr val="accent2"/>
              </a:buClr>
            </a:pPr>
            <a:r>
              <a:rPr lang="en-US" sz="3000" b="1" u="sng" dirty="0">
                <a:solidFill>
                  <a:schemeClr val="tx1"/>
                </a:solidFill>
                <a:hlinkClick r:id="rId9">
                  <a:extLst>
                    <a:ext uri="{A12FA001-AC4F-418D-AE19-62706E023703}">
                      <ahyp:hlinkClr xmlns:ahyp="http://schemas.microsoft.com/office/drawing/2018/hyperlinkcolor" val="tx"/>
                    </a:ext>
                  </a:extLst>
                </a:hlinkClick>
              </a:rPr>
              <a:t>Clinical Skills Checklist</a:t>
            </a:r>
            <a:endParaRPr lang="en-US" sz="3000" dirty="0">
              <a:solidFill>
                <a:schemeClr val="tx1"/>
              </a:solidFill>
            </a:endParaRPr>
          </a:p>
          <a:p>
            <a:pPr fontAlgn="t">
              <a:buClr>
                <a:schemeClr val="accent2"/>
              </a:buClr>
            </a:pPr>
            <a:r>
              <a:rPr lang="en-US" sz="3000" b="1" u="sng" dirty="0">
                <a:solidFill>
                  <a:schemeClr val="tx1"/>
                </a:solidFill>
                <a:hlinkClick r:id="rId10">
                  <a:extLst>
                    <a:ext uri="{A12FA001-AC4F-418D-AE19-62706E023703}">
                      <ahyp:hlinkClr xmlns:ahyp="http://schemas.microsoft.com/office/drawing/2018/hyperlinkcolor" val="tx"/>
                    </a:ext>
                  </a:extLst>
                </a:hlinkClick>
              </a:rPr>
              <a:t>Clinical Skills Instructions</a:t>
            </a:r>
            <a:endParaRPr lang="en-US" sz="3000" dirty="0">
              <a:solidFill>
                <a:schemeClr val="tx1"/>
              </a:solidFill>
            </a:endParaRPr>
          </a:p>
          <a:p>
            <a:pPr fontAlgn="t">
              <a:buClr>
                <a:schemeClr val="accent2"/>
              </a:buClr>
            </a:pPr>
            <a:r>
              <a:rPr lang="en-US" sz="3000" b="1" u="sng" dirty="0">
                <a:solidFill>
                  <a:schemeClr val="tx1"/>
                </a:solidFill>
                <a:hlinkClick r:id="rId11">
                  <a:extLst>
                    <a:ext uri="{A12FA001-AC4F-418D-AE19-62706E023703}">
                      <ahyp:hlinkClr xmlns:ahyp="http://schemas.microsoft.com/office/drawing/2018/hyperlinkcolor" val="tx"/>
                    </a:ext>
                  </a:extLst>
                </a:hlinkClick>
              </a:rPr>
              <a:t>Indirect Care Behaviors</a:t>
            </a:r>
            <a:endParaRPr lang="en-US" sz="3000" dirty="0">
              <a:solidFill>
                <a:schemeClr val="tx1"/>
              </a:solidFill>
            </a:endParaRPr>
          </a:p>
          <a:p>
            <a:pPr fontAlgn="t">
              <a:buClr>
                <a:schemeClr val="accent2"/>
              </a:buClr>
            </a:pPr>
            <a:r>
              <a:rPr lang="en-US" sz="3000" b="1" u="sng" dirty="0">
                <a:solidFill>
                  <a:schemeClr val="tx1"/>
                </a:solidFill>
                <a:hlinkClick r:id="rId12">
                  <a:extLst>
                    <a:ext uri="{A12FA001-AC4F-418D-AE19-62706E023703}">
                      <ahyp:hlinkClr xmlns:ahyp="http://schemas.microsoft.com/office/drawing/2018/hyperlinkcolor" val="tx"/>
                    </a:ext>
                  </a:extLst>
                </a:hlinkClick>
              </a:rPr>
              <a:t>Measurement Forms</a:t>
            </a:r>
            <a:endParaRPr lang="en-US" sz="3000" dirty="0">
              <a:solidFill>
                <a:schemeClr val="tx1"/>
              </a:solidFill>
            </a:endParaRPr>
          </a:p>
          <a:p>
            <a:pPr>
              <a:buClr>
                <a:schemeClr val="accent2"/>
              </a:buClr>
            </a:pP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71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891528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fontScale="90000"/>
          </a:bodyPr>
          <a:lstStyle/>
          <a:p>
            <a:pPr algn="ctr"/>
            <a:r>
              <a:rPr lang="en-US" sz="4700" b="1" dirty="0">
                <a:solidFill>
                  <a:schemeClr val="accent2"/>
                </a:solidFill>
              </a:rPr>
              <a:t>General Information For Testers</a:t>
            </a:r>
            <a:br>
              <a:rPr lang="en-US" sz="4200" b="1" dirty="0">
                <a:solidFill>
                  <a:schemeClr val="accent2"/>
                </a:solidFill>
              </a:rPr>
            </a:br>
            <a:r>
              <a:rPr lang="en-US" sz="4200" b="1" dirty="0">
                <a:solidFill>
                  <a:schemeClr val="accent2"/>
                </a:solidFill>
              </a:rPr>
              <a:t> </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702107" y="1195103"/>
            <a:ext cx="9494520" cy="5263978"/>
          </a:xfrm>
        </p:spPr>
        <p:txBody>
          <a:bodyPr>
            <a:noAutofit/>
          </a:bodyPr>
          <a:lstStyle/>
          <a:p>
            <a:pPr>
              <a:buClr>
                <a:schemeClr val="accent2"/>
              </a:buClr>
            </a:pPr>
            <a:r>
              <a:rPr lang="en-US" sz="2000" b="1" u="sng" dirty="0">
                <a:solidFill>
                  <a:schemeClr val="tx1"/>
                </a:solidFill>
                <a:hlinkClick r:id="rId2">
                  <a:extLst>
                    <a:ext uri="{A12FA001-AC4F-418D-AE19-62706E023703}">
                      <ahyp:hlinkClr xmlns:ahyp="http://schemas.microsoft.com/office/drawing/2018/hyperlinkcolor" val="tx"/>
                    </a:ext>
                  </a:extLst>
                </a:hlinkClick>
              </a:rPr>
              <a:t>Clinical Skills Checklist</a:t>
            </a:r>
            <a:endParaRPr lang="en-US" sz="2000" b="1" dirty="0">
              <a:solidFill>
                <a:schemeClr val="tx1"/>
              </a:solidFill>
            </a:endParaRPr>
          </a:p>
          <a:p>
            <a:pPr>
              <a:buClr>
                <a:schemeClr val="accent2"/>
              </a:buClr>
            </a:pPr>
            <a:r>
              <a:rPr lang="en-US" sz="2000" b="1" u="sng" dirty="0">
                <a:solidFill>
                  <a:schemeClr val="tx1"/>
                </a:solidFill>
                <a:hlinkClick r:id="rId3">
                  <a:extLst>
                    <a:ext uri="{A12FA001-AC4F-418D-AE19-62706E023703}">
                      <ahyp:hlinkClr xmlns:ahyp="http://schemas.microsoft.com/office/drawing/2018/hyperlinkcolor" val="tx"/>
                    </a:ext>
                  </a:extLst>
                </a:hlinkClick>
              </a:rPr>
              <a:t>Clinical Skills Instructions</a:t>
            </a:r>
            <a:endParaRPr lang="en-US" sz="2000" b="1" dirty="0">
              <a:solidFill>
                <a:schemeClr val="tx1"/>
              </a:solidFill>
            </a:endParaRPr>
          </a:p>
          <a:p>
            <a:pPr>
              <a:buClr>
                <a:schemeClr val="accent2"/>
              </a:buClr>
            </a:pPr>
            <a:r>
              <a:rPr lang="en-US" sz="2000" b="1" u="sng" dirty="0">
                <a:solidFill>
                  <a:schemeClr val="tx1"/>
                </a:solidFill>
                <a:hlinkClick r:id="rId4">
                  <a:extLst>
                    <a:ext uri="{A12FA001-AC4F-418D-AE19-62706E023703}">
                      <ahyp:hlinkClr xmlns:ahyp="http://schemas.microsoft.com/office/drawing/2018/hyperlinkcolor" val="tx"/>
                    </a:ext>
                  </a:extLst>
                </a:hlinkClick>
              </a:rPr>
              <a:t>Clinical Skills Timing Information</a:t>
            </a:r>
            <a:endParaRPr lang="en-US" sz="2000" b="1" dirty="0">
              <a:solidFill>
                <a:schemeClr val="tx1"/>
              </a:solidFill>
            </a:endParaRPr>
          </a:p>
          <a:p>
            <a:pPr>
              <a:buClr>
                <a:schemeClr val="accent2"/>
              </a:buClr>
            </a:pPr>
            <a:r>
              <a:rPr lang="en-US" sz="2000" b="1" u="sng" dirty="0">
                <a:solidFill>
                  <a:schemeClr val="tx1"/>
                </a:solidFill>
                <a:hlinkClick r:id="rId5">
                  <a:extLst>
                    <a:ext uri="{A12FA001-AC4F-418D-AE19-62706E023703}">
                      <ahyp:hlinkClr xmlns:ahyp="http://schemas.microsoft.com/office/drawing/2018/hyperlinkcolor" val="tx"/>
                    </a:ext>
                  </a:extLst>
                </a:hlinkClick>
              </a:rPr>
              <a:t>Clinical Skills Testing Room, Equipment, and Supplies Requirements</a:t>
            </a:r>
            <a:endParaRPr lang="en-US" sz="2000" b="1" dirty="0">
              <a:solidFill>
                <a:schemeClr val="tx1"/>
              </a:solidFill>
            </a:endParaRPr>
          </a:p>
          <a:p>
            <a:pPr>
              <a:buClr>
                <a:schemeClr val="accent2"/>
              </a:buClr>
            </a:pPr>
            <a:r>
              <a:rPr lang="en-US" sz="2000" b="1" u="sng" dirty="0">
                <a:solidFill>
                  <a:schemeClr val="tx1"/>
                </a:solidFill>
                <a:hlinkClick r:id="rId6">
                  <a:extLst>
                    <a:ext uri="{A12FA001-AC4F-418D-AE19-62706E023703}">
                      <ahyp:hlinkClr xmlns:ahyp="http://schemas.microsoft.com/office/drawing/2018/hyperlinkcolor" val="tx"/>
                    </a:ext>
                  </a:extLst>
                </a:hlinkClick>
              </a:rPr>
              <a:t>Indirect Care Behaviors</a:t>
            </a:r>
            <a:endParaRPr lang="en-US" sz="2000" b="1" dirty="0">
              <a:solidFill>
                <a:schemeClr val="tx1"/>
              </a:solidFill>
            </a:endParaRPr>
          </a:p>
          <a:p>
            <a:pPr>
              <a:buClr>
                <a:schemeClr val="accent2"/>
              </a:buClr>
            </a:pPr>
            <a:r>
              <a:rPr lang="en-US" sz="2000" b="1" u="sng" dirty="0">
                <a:solidFill>
                  <a:schemeClr val="tx1"/>
                </a:solidFill>
                <a:hlinkClick r:id="rId7">
                  <a:extLst>
                    <a:ext uri="{A12FA001-AC4F-418D-AE19-62706E023703}">
                      <ahyp:hlinkClr xmlns:ahyp="http://schemas.microsoft.com/office/drawing/2018/hyperlinkcolor" val="tx"/>
                    </a:ext>
                  </a:extLst>
                </a:hlinkClick>
              </a:rPr>
              <a:t>Measurement Forms</a:t>
            </a:r>
            <a:endParaRPr lang="en-US" sz="2000" b="1" u="sng" dirty="0">
              <a:solidFill>
                <a:schemeClr val="tx1"/>
              </a:solidFill>
            </a:endParaRPr>
          </a:p>
          <a:p>
            <a:pPr>
              <a:buClr>
                <a:schemeClr val="accent2"/>
              </a:buClr>
            </a:pPr>
            <a:r>
              <a:rPr lang="en-US" sz="2000" b="1" u="sng" dirty="0">
                <a:solidFill>
                  <a:schemeClr val="tx1"/>
                </a:solidFill>
                <a:hlinkClick r:id="rId8">
                  <a:extLst>
                    <a:ext uri="{A12FA001-AC4F-418D-AE19-62706E023703}">
                      <ahyp:hlinkClr xmlns:ahyp="http://schemas.microsoft.com/office/drawing/2018/hyperlinkcolor" val="tx"/>
                    </a:ext>
                  </a:extLst>
                </a:hlinkClick>
              </a:rPr>
              <a:t>Candidate Information Bulletin</a:t>
            </a:r>
            <a:endParaRPr lang="en-US" sz="2000" b="1" dirty="0">
              <a:solidFill>
                <a:schemeClr val="tx1"/>
              </a:solidFill>
            </a:endParaRPr>
          </a:p>
          <a:p>
            <a:pPr>
              <a:buClr>
                <a:schemeClr val="accent2"/>
              </a:buClr>
            </a:pPr>
            <a:r>
              <a:rPr lang="en-US" sz="2000" b="1" u="sng" dirty="0">
                <a:solidFill>
                  <a:schemeClr val="tx1"/>
                </a:solidFill>
                <a:hlinkClick r:id="rId9">
                  <a:extLst>
                    <a:ext uri="{A12FA001-AC4F-418D-AE19-62706E023703}">
                      <ahyp:hlinkClr xmlns:ahyp="http://schemas.microsoft.com/office/drawing/2018/hyperlinkcolor" val="tx"/>
                    </a:ext>
                  </a:extLst>
                </a:hlinkClick>
              </a:rPr>
              <a:t>Quarterly Training Program Pass Rates</a:t>
            </a:r>
            <a:endParaRPr lang="en-US" sz="2000" b="1" dirty="0">
              <a:solidFill>
                <a:schemeClr val="tx1"/>
              </a:solidFill>
            </a:endParaRPr>
          </a:p>
          <a:p>
            <a:pPr>
              <a:buClr>
                <a:schemeClr val="accent2"/>
              </a:buClr>
            </a:pPr>
            <a:r>
              <a:rPr lang="en-US" sz="2000" b="1" u="sng" dirty="0">
                <a:solidFill>
                  <a:schemeClr val="tx1"/>
                </a:solidFill>
                <a:hlinkClick r:id="rId10">
                  <a:extLst>
                    <a:ext uri="{A12FA001-AC4F-418D-AE19-62706E023703}">
                      <ahyp:hlinkClr xmlns:ahyp="http://schemas.microsoft.com/office/drawing/2018/hyperlinkcolor" val="tx"/>
                    </a:ext>
                  </a:extLst>
                </a:hlinkClick>
              </a:rPr>
              <a:t>Frequently Missed Checkpoint 2014</a:t>
            </a:r>
            <a:endParaRPr lang="en-US" sz="2000" b="1" dirty="0">
              <a:solidFill>
                <a:schemeClr val="tx1"/>
              </a:solidFill>
            </a:endParaRPr>
          </a:p>
          <a:p>
            <a:pPr>
              <a:buClr>
                <a:schemeClr val="accent2"/>
              </a:buClr>
            </a:pPr>
            <a:r>
              <a:rPr lang="en-US" sz="2000" b="1" u="sng" dirty="0">
                <a:solidFill>
                  <a:schemeClr val="tx1"/>
                </a:solidFill>
                <a:hlinkClick r:id="rId11">
                  <a:extLst>
                    <a:ext uri="{A12FA001-AC4F-418D-AE19-62706E023703}">
                      <ahyp:hlinkClr xmlns:ahyp="http://schemas.microsoft.com/office/drawing/2018/hyperlinkcolor" val="tx"/>
                    </a:ext>
                  </a:extLst>
                </a:hlinkClick>
              </a:rPr>
              <a:t>Lockdown Browser Installation Tutorial</a:t>
            </a:r>
            <a:endParaRPr lang="en-US" sz="2000" b="1" dirty="0">
              <a:solidFill>
                <a:schemeClr val="tx1"/>
              </a:solidFill>
            </a:endParaRPr>
          </a:p>
          <a:p>
            <a:pPr>
              <a:buClr>
                <a:schemeClr val="accent2"/>
              </a:buClr>
            </a:pPr>
            <a:r>
              <a:rPr lang="en-US" sz="2000" b="1" u="sng" dirty="0">
                <a:solidFill>
                  <a:schemeClr val="tx1"/>
                </a:solidFill>
                <a:hlinkClick r:id="rId12">
                  <a:extLst>
                    <a:ext uri="{A12FA001-AC4F-418D-AE19-62706E023703}">
                      <ahyp:hlinkClr xmlns:ahyp="http://schemas.microsoft.com/office/drawing/2018/hyperlinkcolor" val="tx"/>
                    </a:ext>
                  </a:extLst>
                </a:hlinkClick>
              </a:rPr>
              <a:t>IFT Online Request Form</a:t>
            </a:r>
            <a:endParaRPr lang="en-US" sz="2000" b="1" dirty="0">
              <a:solidFill>
                <a:schemeClr val="tx1"/>
              </a:solidFill>
            </a:endParaRPr>
          </a:p>
          <a:p>
            <a:pPr>
              <a:buClr>
                <a:schemeClr val="accent2"/>
              </a:buClr>
            </a:pPr>
            <a:r>
              <a:rPr lang="en-US" sz="2000" b="1" u="sng" dirty="0">
                <a:solidFill>
                  <a:schemeClr val="tx1"/>
                </a:solidFill>
                <a:hlinkClick r:id="rId13">
                  <a:extLst>
                    <a:ext uri="{A12FA001-AC4F-418D-AE19-62706E023703}">
                      <ahyp:hlinkClr xmlns:ahyp="http://schemas.microsoft.com/office/drawing/2018/hyperlinkcolor" val="tx"/>
                    </a:ext>
                  </a:extLst>
                </a:hlinkClick>
              </a:rPr>
              <a:t>Roster Updates</a:t>
            </a:r>
            <a:endParaRPr lang="en-US" sz="2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72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5352738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Tips For Testing</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858520" y="1472102"/>
            <a:ext cx="9494520" cy="5263978"/>
          </a:xfrm>
        </p:spPr>
        <p:txBody>
          <a:bodyPr>
            <a:noAutofit/>
          </a:bodyPr>
          <a:lstStyle/>
          <a:p>
            <a:pPr>
              <a:buClr>
                <a:schemeClr val="accent2"/>
              </a:buClr>
            </a:pPr>
            <a:r>
              <a:rPr lang="en-US" sz="3000" b="1" dirty="0">
                <a:solidFill>
                  <a:schemeClr val="tx1"/>
                </a:solidFill>
              </a:rPr>
              <a:t>Check candidate’s pulse in both arms.</a:t>
            </a:r>
          </a:p>
          <a:p>
            <a:pPr>
              <a:buClr>
                <a:schemeClr val="accent2"/>
              </a:buClr>
            </a:pPr>
            <a:r>
              <a:rPr lang="en-US" sz="3000" b="1" dirty="0">
                <a:solidFill>
                  <a:schemeClr val="tx1"/>
                </a:solidFill>
              </a:rPr>
              <a:t>Do a mock clinical test.</a:t>
            </a:r>
          </a:p>
          <a:p>
            <a:pPr>
              <a:buClr>
                <a:schemeClr val="accent2"/>
              </a:buClr>
            </a:pPr>
            <a:r>
              <a:rPr lang="en-US" sz="3000" b="1" dirty="0">
                <a:solidFill>
                  <a:schemeClr val="tx1"/>
                </a:solidFill>
              </a:rPr>
              <a:t>Encourage the Prometric sample test.</a:t>
            </a:r>
          </a:p>
          <a:p>
            <a:pPr>
              <a:buClr>
                <a:schemeClr val="accent2"/>
              </a:buClr>
            </a:pPr>
            <a:r>
              <a:rPr lang="en-US" sz="3000" b="1" dirty="0">
                <a:solidFill>
                  <a:schemeClr val="tx1"/>
                </a:solidFill>
              </a:rPr>
              <a:t>Have food and water available.</a:t>
            </a:r>
          </a:p>
          <a:p>
            <a:pPr>
              <a:buClr>
                <a:schemeClr val="accent2"/>
              </a:buClr>
            </a:pPr>
            <a:r>
              <a:rPr lang="en-US" sz="3000" b="1" dirty="0">
                <a:solidFill>
                  <a:schemeClr val="tx1"/>
                </a:solidFill>
              </a:rPr>
              <a:t>Candidates to bring a lunch or provide it.</a:t>
            </a:r>
          </a:p>
          <a:p>
            <a:pPr>
              <a:buClr>
                <a:schemeClr val="accent2"/>
              </a:buClr>
            </a:pPr>
            <a:r>
              <a:rPr lang="en-US" sz="3000" b="1" dirty="0">
                <a:solidFill>
                  <a:schemeClr val="tx1"/>
                </a:solidFill>
              </a:rPr>
              <a:t>Check IDs well in advance.</a:t>
            </a:r>
          </a:p>
          <a:p>
            <a:pPr>
              <a:buClr>
                <a:schemeClr val="accent2"/>
              </a:buClr>
            </a:pPr>
            <a:r>
              <a:rPr lang="en-US" sz="3000" b="1" dirty="0">
                <a:solidFill>
                  <a:schemeClr val="tx1"/>
                </a:solidFill>
              </a:rPr>
              <a:t>Set up the linen organized by task.</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73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9494717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518986" y="411789"/>
            <a:ext cx="8596668" cy="732047"/>
          </a:xfrm>
        </p:spPr>
        <p:txBody>
          <a:bodyPr>
            <a:normAutofit/>
          </a:bodyPr>
          <a:lstStyle/>
          <a:p>
            <a:pPr algn="ctr"/>
            <a:r>
              <a:rPr lang="en-US" sz="4200" b="1" dirty="0">
                <a:solidFill>
                  <a:schemeClr val="accent2"/>
                </a:solidFill>
              </a:rPr>
              <a:t>Finding Candidates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518986" y="1373272"/>
            <a:ext cx="8596668" cy="4240530"/>
          </a:xfrm>
        </p:spPr>
        <p:txBody>
          <a:bodyPr>
            <a:noAutofit/>
          </a:bodyPr>
          <a:lstStyle/>
          <a:p>
            <a:pPr>
              <a:buClr>
                <a:schemeClr val="accent2"/>
              </a:buClr>
            </a:pPr>
            <a:r>
              <a:rPr lang="en-US" sz="3000" b="1" dirty="0">
                <a:solidFill>
                  <a:schemeClr val="tx1"/>
                </a:solidFill>
              </a:rPr>
              <a:t>Possibly consider employees who are already employed (dietary, housekeepers, etc.).</a:t>
            </a:r>
          </a:p>
          <a:p>
            <a:pPr>
              <a:buClr>
                <a:schemeClr val="accent2"/>
              </a:buClr>
            </a:pPr>
            <a:r>
              <a:rPr lang="en-US" sz="3000" b="1" dirty="0">
                <a:solidFill>
                  <a:schemeClr val="tx1"/>
                </a:solidFill>
              </a:rPr>
              <a:t>Screen and interview well.</a:t>
            </a:r>
          </a:p>
          <a:p>
            <a:pPr>
              <a:buClr>
                <a:schemeClr val="accent2"/>
              </a:buClr>
            </a:pPr>
            <a:r>
              <a:rPr lang="en-US" sz="3000" b="1" dirty="0">
                <a:solidFill>
                  <a:schemeClr val="tx1"/>
                </a:solidFill>
              </a:rPr>
              <a:t>Consider HHAs and PCAs.</a:t>
            </a:r>
          </a:p>
          <a:p>
            <a:pPr>
              <a:buClr>
                <a:schemeClr val="accent2"/>
              </a:buClr>
            </a:pPr>
            <a:r>
              <a:rPr lang="en-US" sz="3000" b="1" dirty="0">
                <a:solidFill>
                  <a:schemeClr val="tx1"/>
                </a:solidFill>
              </a:rPr>
              <a:t>Look for experience caring for              family members.</a:t>
            </a:r>
          </a:p>
          <a:p>
            <a:pPr>
              <a:buClr>
                <a:schemeClr val="accent2"/>
              </a:buClr>
            </a:pPr>
            <a:r>
              <a:rPr lang="en-US" sz="3000" b="1" dirty="0">
                <a:solidFill>
                  <a:schemeClr val="tx1"/>
                </a:solidFill>
              </a:rPr>
              <a:t>Discuss an obligation and a contract           for sponsoring.</a:t>
            </a: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74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8" name="Picture 7" descr="A picture containing text&#10;&#10;Description automatically generated">
            <a:extLst>
              <a:ext uri="{FF2B5EF4-FFF2-40B4-BE49-F238E27FC236}">
                <a16:creationId xmlns:a16="http://schemas.microsoft.com/office/drawing/2014/main" id="{B6150E12-0C79-4784-A8FD-6BB815DE4E3E}"/>
              </a:ext>
            </a:extLst>
          </p:cNvPr>
          <p:cNvPicPr>
            <a:picLocks noChangeAspect="1"/>
          </p:cNvPicPr>
          <p:nvPr/>
        </p:nvPicPr>
        <p:blipFill>
          <a:blip r:embed="rId3"/>
          <a:stretch>
            <a:fillRect/>
          </a:stretch>
        </p:blipFill>
        <p:spPr>
          <a:xfrm>
            <a:off x="6794362" y="2613434"/>
            <a:ext cx="3645713" cy="3000368"/>
          </a:xfrm>
          <a:prstGeom prst="rect">
            <a:avLst/>
          </a:prstGeom>
        </p:spPr>
      </p:pic>
    </p:spTree>
    <p:extLst>
      <p:ext uri="{BB962C8B-B14F-4D97-AF65-F5344CB8AC3E}">
        <p14:creationId xmlns:p14="http://schemas.microsoft.com/office/powerpoint/2010/main" val="274593517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91160" y="578593"/>
            <a:ext cx="8596668" cy="732047"/>
          </a:xfrm>
        </p:spPr>
        <p:txBody>
          <a:bodyPr>
            <a:normAutofit/>
          </a:bodyPr>
          <a:lstStyle/>
          <a:p>
            <a:pPr algn="ctr"/>
            <a:r>
              <a:rPr lang="en-US" sz="4200" b="1" dirty="0">
                <a:solidFill>
                  <a:schemeClr val="accent2"/>
                </a:solidFill>
              </a:rPr>
              <a:t>Teaching The Course</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695960" y="2171700"/>
            <a:ext cx="9494520" cy="2514600"/>
          </a:xfrm>
        </p:spPr>
        <p:txBody>
          <a:bodyPr>
            <a:noAutofit/>
          </a:bodyPr>
          <a:lstStyle/>
          <a:p>
            <a:pPr>
              <a:buClr>
                <a:schemeClr val="accent2"/>
              </a:buClr>
            </a:pPr>
            <a:r>
              <a:rPr lang="en-US" sz="3000" b="1" dirty="0">
                <a:solidFill>
                  <a:schemeClr val="tx1"/>
                </a:solidFill>
              </a:rPr>
              <a:t>Allow enough practice (lab) time.</a:t>
            </a:r>
          </a:p>
          <a:p>
            <a:pPr>
              <a:buClr>
                <a:schemeClr val="accent2"/>
              </a:buClr>
            </a:pPr>
            <a:r>
              <a:rPr lang="en-US" sz="3000" b="1" dirty="0">
                <a:solidFill>
                  <a:schemeClr val="tx1"/>
                </a:solidFill>
              </a:rPr>
              <a:t>Encourage brainstorming and critical thinking.</a:t>
            </a:r>
          </a:p>
          <a:p>
            <a:pPr>
              <a:buClr>
                <a:schemeClr val="accent2"/>
              </a:buClr>
            </a:pPr>
            <a:r>
              <a:rPr lang="en-US" sz="3000" b="1" dirty="0">
                <a:solidFill>
                  <a:schemeClr val="tx1"/>
                </a:solidFill>
              </a:rPr>
              <a:t>Include expanding vocabulary.</a:t>
            </a:r>
          </a:p>
          <a:p>
            <a:pPr>
              <a:buClr>
                <a:schemeClr val="accent2"/>
              </a:buClr>
            </a:pPr>
            <a:r>
              <a:rPr lang="en-US" sz="3000" b="1" dirty="0">
                <a:solidFill>
                  <a:schemeClr val="tx1"/>
                </a:solidFill>
              </a:rPr>
              <a:t>Use a variety of methods.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75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2660081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50520" y="466833"/>
            <a:ext cx="8596668" cy="732047"/>
          </a:xfrm>
        </p:spPr>
        <p:txBody>
          <a:bodyPr>
            <a:normAutofit/>
          </a:bodyPr>
          <a:lstStyle/>
          <a:p>
            <a:pPr algn="ctr"/>
            <a:r>
              <a:rPr lang="en-US" sz="4200" b="1" dirty="0">
                <a:solidFill>
                  <a:schemeClr val="accent2"/>
                </a:solidFill>
              </a:rPr>
              <a:t>Strengths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1488440" y="1614342"/>
            <a:ext cx="9494520" cy="5263978"/>
          </a:xfrm>
        </p:spPr>
        <p:txBody>
          <a:bodyPr>
            <a:noAutofit/>
          </a:bodyPr>
          <a:lstStyle/>
          <a:p>
            <a:pPr>
              <a:buClr>
                <a:schemeClr val="accent2"/>
              </a:buClr>
            </a:pPr>
            <a:r>
              <a:rPr lang="en-US" sz="3000" b="1" dirty="0">
                <a:solidFill>
                  <a:schemeClr val="tx1"/>
                </a:solidFill>
              </a:rPr>
              <a:t>Good results</a:t>
            </a:r>
          </a:p>
          <a:p>
            <a:pPr>
              <a:buClr>
                <a:schemeClr val="accent2"/>
              </a:buClr>
            </a:pPr>
            <a:r>
              <a:rPr lang="en-US" sz="3000" b="1" dirty="0">
                <a:solidFill>
                  <a:schemeClr val="tx1"/>
                </a:solidFill>
              </a:rPr>
              <a:t>Solid training</a:t>
            </a:r>
          </a:p>
          <a:p>
            <a:pPr>
              <a:buClr>
                <a:schemeClr val="accent2"/>
              </a:buClr>
            </a:pPr>
            <a:r>
              <a:rPr lang="en-US" sz="3000" b="1" dirty="0">
                <a:solidFill>
                  <a:schemeClr val="tx1"/>
                </a:solidFill>
              </a:rPr>
              <a:t>Good CNAs who stay</a:t>
            </a:r>
          </a:p>
          <a:p>
            <a:pPr>
              <a:buClr>
                <a:schemeClr val="accent2"/>
              </a:buClr>
            </a:pPr>
            <a:r>
              <a:rPr lang="en-US" sz="3000" b="1" dirty="0">
                <a:solidFill>
                  <a:schemeClr val="tx1"/>
                </a:solidFill>
              </a:rPr>
              <a:t>Satisfaction</a:t>
            </a:r>
          </a:p>
          <a:p>
            <a:pPr>
              <a:buClr>
                <a:schemeClr val="accent2"/>
              </a:buClr>
            </a:pPr>
            <a:r>
              <a:rPr lang="en-US" sz="3000" b="1" dirty="0">
                <a:solidFill>
                  <a:schemeClr val="tx1"/>
                </a:solidFill>
              </a:rPr>
              <a:t>Networking with others</a:t>
            </a:r>
          </a:p>
          <a:p>
            <a:pPr>
              <a:buClr>
                <a:schemeClr val="accent2"/>
              </a:buClr>
            </a:pPr>
            <a:r>
              <a:rPr lang="en-US" sz="3000" b="1" dirty="0">
                <a:solidFill>
                  <a:schemeClr val="tx1"/>
                </a:solidFill>
              </a:rPr>
              <a:t>Champions</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76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717280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Weaknesses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777240" y="1624502"/>
            <a:ext cx="9494520" cy="5263978"/>
          </a:xfrm>
        </p:spPr>
        <p:txBody>
          <a:bodyPr>
            <a:noAutofit/>
          </a:bodyPr>
          <a:lstStyle/>
          <a:p>
            <a:pPr>
              <a:buClr>
                <a:schemeClr val="accent2"/>
              </a:buClr>
            </a:pPr>
            <a:r>
              <a:rPr lang="en-US" sz="3000" b="1" dirty="0">
                <a:solidFill>
                  <a:schemeClr val="tx1"/>
                </a:solidFill>
              </a:rPr>
              <a:t>Failure rate</a:t>
            </a:r>
          </a:p>
          <a:p>
            <a:pPr>
              <a:buClr>
                <a:schemeClr val="accent2"/>
              </a:buClr>
            </a:pPr>
            <a:r>
              <a:rPr lang="en-US" sz="3000" b="1" dirty="0">
                <a:solidFill>
                  <a:schemeClr val="tx1"/>
                </a:solidFill>
              </a:rPr>
              <a:t>Failure reasons</a:t>
            </a:r>
          </a:p>
          <a:p>
            <a:pPr>
              <a:buClr>
                <a:schemeClr val="accent2"/>
              </a:buClr>
            </a:pPr>
            <a:r>
              <a:rPr lang="en-US" sz="3000" b="1" dirty="0">
                <a:solidFill>
                  <a:schemeClr val="tx1"/>
                </a:solidFill>
              </a:rPr>
              <a:t>Monitor strength of Prometric results.</a:t>
            </a:r>
          </a:p>
          <a:p>
            <a:pPr>
              <a:buClr>
                <a:schemeClr val="accent2"/>
              </a:buClr>
            </a:pPr>
            <a:r>
              <a:rPr lang="en-US" sz="3000" b="1" dirty="0">
                <a:solidFill>
                  <a:schemeClr val="tx1"/>
                </a:solidFill>
              </a:rPr>
              <a:t>Monitor for updating curriculum.</a:t>
            </a:r>
          </a:p>
          <a:p>
            <a:pPr>
              <a:buClr>
                <a:schemeClr val="accent2"/>
              </a:buClr>
            </a:pPr>
            <a:r>
              <a:rPr lang="en-US" sz="3000" b="1" dirty="0">
                <a:solidFill>
                  <a:schemeClr val="tx1"/>
                </a:solidFill>
              </a:rPr>
              <a:t>Identify candidates who require additional time/training.</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77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15425471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r>
              <a:rPr lang="en-US" sz="4200" b="1" dirty="0">
                <a:solidFill>
                  <a:schemeClr val="accent2"/>
                </a:solidFill>
              </a:rPr>
              <a:t>Questions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57116" y="412624"/>
            <a:ext cx="9857317" cy="5585711"/>
          </a:xfrm>
        </p:spPr>
        <p:txBody>
          <a:bodyPr>
            <a:noAutofit/>
          </a:bodyPr>
          <a:lstStyle/>
          <a:p>
            <a:pPr marL="0" indent="0" algn="ctr">
              <a:buNone/>
            </a:pPr>
            <a:r>
              <a:rPr lang="en-US" sz="3000" b="1" dirty="0">
                <a:solidFill>
                  <a:schemeClr val="tx1"/>
                </a:solidFill>
              </a:rPr>
              <a:t>Discussion</a:t>
            </a:r>
          </a:p>
          <a:p>
            <a:pPr marL="0" indent="0" algn="ctr">
              <a:buNone/>
            </a:pPr>
            <a:r>
              <a:rPr lang="en-US" sz="3000" b="1" dirty="0">
                <a:solidFill>
                  <a:schemeClr val="tx1"/>
                </a:solidFill>
              </a:rPr>
              <a:t>Where do you go from here?</a:t>
            </a:r>
          </a:p>
          <a:p>
            <a:pPr marL="0" indent="0" algn="ctr">
              <a:buNone/>
            </a:pPr>
            <a:r>
              <a:rPr lang="en-US" sz="3000" b="1" dirty="0">
                <a:solidFill>
                  <a:schemeClr val="tx1"/>
                </a:solidFill>
              </a:rPr>
              <a:t>Thoughts?</a:t>
            </a:r>
          </a:p>
          <a:p>
            <a:pPr marL="0" indent="0" algn="ctr">
              <a:buNone/>
            </a:pPr>
            <a:endParaRPr lang="en-US" sz="3000" b="1" dirty="0">
              <a:solidFill>
                <a:schemeClr val="tx1"/>
              </a:solidFill>
            </a:endParaRPr>
          </a:p>
          <a:p>
            <a:pPr marL="0" indent="0" algn="ctr">
              <a:buNone/>
            </a:pPr>
            <a:endParaRPr lang="en-US" sz="3000" b="1" dirty="0">
              <a:solidFill>
                <a:schemeClr val="tx1"/>
              </a:solidFill>
            </a:endParaRPr>
          </a:p>
          <a:p>
            <a:pPr marL="0" indent="0" algn="ctr">
              <a:buNone/>
            </a:pPr>
            <a:endParaRPr lang="en-US" altLang="en-US" sz="3000" b="1" dirty="0">
              <a:solidFill>
                <a:schemeClr val="tx1"/>
              </a:solidFill>
            </a:endParaRPr>
          </a:p>
          <a:p>
            <a:pPr marL="0" indent="0" algn="ctr">
              <a:buNone/>
            </a:pPr>
            <a:endParaRPr lang="en-US" altLang="en-US" sz="3000" b="1" dirty="0">
              <a:solidFill>
                <a:schemeClr val="tx1"/>
              </a:solidFill>
            </a:endParaRPr>
          </a:p>
          <a:p>
            <a:pPr marL="0" indent="0" algn="ctr">
              <a:buNone/>
            </a:pPr>
            <a:endParaRPr lang="en-US" altLang="en-US" sz="1000" b="1" dirty="0">
              <a:solidFill>
                <a:schemeClr val="tx1"/>
              </a:solidFill>
            </a:endParaRPr>
          </a:p>
          <a:p>
            <a:pPr marL="0" indent="0" algn="ctr">
              <a:buNone/>
            </a:pPr>
            <a:r>
              <a:rPr lang="en-US" altLang="en-US" sz="2000" b="1" dirty="0">
                <a:solidFill>
                  <a:schemeClr val="tx1"/>
                </a:solidFill>
              </a:rPr>
              <a:t>For more information, contact </a:t>
            </a:r>
          </a:p>
          <a:p>
            <a:pPr marL="0" indent="0" algn="ctr">
              <a:buNone/>
            </a:pPr>
            <a:r>
              <a:rPr lang="en-US" altLang="en-US" sz="2000" b="1" dirty="0">
                <a:solidFill>
                  <a:schemeClr val="tx1"/>
                </a:solidFill>
              </a:rPr>
              <a:t>Phyllis Rosenberger at</a:t>
            </a:r>
            <a:r>
              <a:rPr lang="de-DE" altLang="en-US" sz="2000" b="1" dirty="0">
                <a:solidFill>
                  <a:schemeClr val="accent2"/>
                </a:solidFill>
              </a:rPr>
              <a:t> phyllis.rosenberger11@gmail.com</a:t>
            </a:r>
            <a:r>
              <a:rPr lang="en-US" altLang="en-US" sz="2000" b="1" dirty="0">
                <a:solidFill>
                  <a:schemeClr val="accent2"/>
                </a:solidFill>
              </a:rPr>
              <a:t>, </a:t>
            </a:r>
            <a:r>
              <a:rPr lang="en-US" altLang="en-US" sz="2000" b="1" dirty="0">
                <a:solidFill>
                  <a:schemeClr val="tx1"/>
                </a:solidFill>
              </a:rPr>
              <a:t>or</a:t>
            </a:r>
          </a:p>
          <a:p>
            <a:pPr marL="0" indent="0" algn="ctr">
              <a:buNone/>
            </a:pPr>
            <a:r>
              <a:rPr lang="en-US" altLang="en-US" sz="2000" b="1" dirty="0">
                <a:solidFill>
                  <a:schemeClr val="tx1"/>
                </a:solidFill>
              </a:rPr>
              <a:t>Carrie Mosley at </a:t>
            </a:r>
            <a:r>
              <a:rPr lang="en-US" altLang="en-US" sz="2000" b="1" dirty="0">
                <a:solidFill>
                  <a:schemeClr val="accent2"/>
                </a:solidFill>
              </a:rPr>
              <a:t>cmosley@leadingageny.org</a:t>
            </a:r>
            <a:endParaRPr lang="en-US" altLang="en-US" sz="2000" dirty="0">
              <a:solidFill>
                <a:schemeClr val="accent2"/>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78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pic>
        <p:nvPicPr>
          <p:cNvPr id="10" name="Picture 9" descr="A picture containing text, clipart&#10;&#10;Description automatically generated">
            <a:extLst>
              <a:ext uri="{FF2B5EF4-FFF2-40B4-BE49-F238E27FC236}">
                <a16:creationId xmlns:a16="http://schemas.microsoft.com/office/drawing/2014/main" id="{5457E3F7-9EEE-44E8-A3FF-81AC10DF2277}"/>
              </a:ext>
            </a:extLst>
          </p:cNvPr>
          <p:cNvPicPr>
            <a:picLocks noChangeAspect="1"/>
          </p:cNvPicPr>
          <p:nvPr/>
        </p:nvPicPr>
        <p:blipFill>
          <a:blip r:embed="rId3"/>
          <a:stretch>
            <a:fillRect/>
          </a:stretch>
        </p:blipFill>
        <p:spPr>
          <a:xfrm>
            <a:off x="1300030" y="2338143"/>
            <a:ext cx="6988901" cy="2236448"/>
          </a:xfrm>
          <a:prstGeom prst="rect">
            <a:avLst/>
          </a:prstGeom>
        </p:spPr>
      </p:pic>
    </p:spTree>
    <p:extLst>
      <p:ext uri="{BB962C8B-B14F-4D97-AF65-F5344CB8AC3E}">
        <p14:creationId xmlns:p14="http://schemas.microsoft.com/office/powerpoint/2010/main" val="2370609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381000" y="182353"/>
            <a:ext cx="8596668" cy="732047"/>
          </a:xfrm>
        </p:spPr>
        <p:txBody>
          <a:bodyPr>
            <a:normAutofit/>
          </a:bodyPr>
          <a:lstStyle/>
          <a:p>
            <a:pPr algn="ctr"/>
            <a:r>
              <a:rPr lang="en-US" sz="4200" b="1" dirty="0">
                <a:solidFill>
                  <a:schemeClr val="accent2"/>
                </a:solidFill>
              </a:rPr>
              <a:t>Who Oversees And Approves?</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381000" y="914400"/>
            <a:ext cx="9574530" cy="5263978"/>
          </a:xfrm>
        </p:spPr>
        <p:txBody>
          <a:bodyPr>
            <a:noAutofit/>
          </a:bodyPr>
          <a:lstStyle/>
          <a:p>
            <a:pPr>
              <a:buClr>
                <a:schemeClr val="accent2"/>
              </a:buClr>
            </a:pPr>
            <a:r>
              <a:rPr lang="en-US" sz="2400" b="1" dirty="0">
                <a:solidFill>
                  <a:schemeClr val="tx1"/>
                </a:solidFill>
              </a:rPr>
              <a:t>Nurse aide training programs offered in New York State may be approved by either the New York State Department of Health or the State Education Department. </a:t>
            </a:r>
          </a:p>
          <a:p>
            <a:pPr>
              <a:buClr>
                <a:schemeClr val="accent2"/>
              </a:buClr>
            </a:pPr>
            <a:r>
              <a:rPr lang="en-US" sz="2400" b="1" dirty="0">
                <a:solidFill>
                  <a:schemeClr val="tx1"/>
                </a:solidFill>
              </a:rPr>
              <a:t>The Department of Health (DOH or Department) approves those programs provided by nursing homes as well as training programs provided by other health care entities or community-based organizations free of charge to the student or trainee.</a:t>
            </a:r>
          </a:p>
          <a:p>
            <a:pPr>
              <a:buClr>
                <a:schemeClr val="accent2"/>
              </a:buClr>
            </a:pPr>
            <a:r>
              <a:rPr lang="en-US" sz="2400" b="1" dirty="0">
                <a:solidFill>
                  <a:schemeClr val="tx1"/>
                </a:solidFill>
              </a:rPr>
              <a:t>All nurse aide training programs provided by entities under the jurisdiction of the State Education Department (SED) such as secondary or vocational schools, community colleges, proprietary schools, post-secondary schools, or any nurse aide training program that will charge the student or trainee tuition or fees must be approved by the SED.</a:t>
            </a:r>
            <a:endParaRPr lang="en-US" sz="24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8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230704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2B24FC-A4BA-4A7F-98EE-7E36A75274B8}"/>
              </a:ext>
            </a:extLst>
          </p:cNvPr>
          <p:cNvSpPr>
            <a:spLocks noGrp="1"/>
          </p:cNvSpPr>
          <p:nvPr>
            <p:ph type="title"/>
          </p:nvPr>
        </p:nvSpPr>
        <p:spPr>
          <a:xfrm>
            <a:off x="401320" y="911799"/>
            <a:ext cx="8596668" cy="732047"/>
          </a:xfrm>
        </p:spPr>
        <p:txBody>
          <a:bodyPr>
            <a:normAutofit fontScale="90000"/>
          </a:bodyPr>
          <a:lstStyle/>
          <a:p>
            <a:pPr algn="ctr"/>
            <a:r>
              <a:rPr lang="en-US" sz="4700" b="1" dirty="0">
                <a:solidFill>
                  <a:schemeClr val="accent2"/>
                </a:solidFill>
              </a:rPr>
              <a:t>Getting Approval</a:t>
            </a:r>
          </a:p>
        </p:txBody>
      </p:sp>
      <p:sp>
        <p:nvSpPr>
          <p:cNvPr id="5" name="Content Placeholder 2">
            <a:extLst>
              <a:ext uri="{FF2B5EF4-FFF2-40B4-BE49-F238E27FC236}">
                <a16:creationId xmlns:a16="http://schemas.microsoft.com/office/drawing/2014/main" id="{26DBD392-E7B9-40FC-A02B-878898322AF4}"/>
              </a:ext>
            </a:extLst>
          </p:cNvPr>
          <p:cNvSpPr>
            <a:spLocks noGrp="1"/>
          </p:cNvSpPr>
          <p:nvPr>
            <p:ph idx="1"/>
          </p:nvPr>
        </p:nvSpPr>
        <p:spPr>
          <a:xfrm>
            <a:off x="706120" y="2509519"/>
            <a:ext cx="8854440" cy="2697481"/>
          </a:xfrm>
        </p:spPr>
        <p:txBody>
          <a:bodyPr>
            <a:noAutofit/>
          </a:bodyPr>
          <a:lstStyle/>
          <a:p>
            <a:pPr marL="0" indent="0">
              <a:buClr>
                <a:schemeClr val="accent2"/>
              </a:buClr>
              <a:buNone/>
            </a:pPr>
            <a:r>
              <a:rPr lang="en-US" sz="3000" b="1" dirty="0">
                <a:solidFill>
                  <a:schemeClr val="tx1"/>
                </a:solidFill>
              </a:rPr>
              <a:t>Each nursing home nurse aide training program taught in New York State, regardless of sponsor, must include all DOH nursing home nurse aide training program curriculum requirements to obtain state-approval.</a:t>
            </a:r>
            <a:endParaRPr lang="en-US" sz="3000" dirty="0">
              <a:solidFill>
                <a:schemeClr val="tx1"/>
              </a:solidFill>
            </a:endParaRPr>
          </a:p>
        </p:txBody>
      </p:sp>
      <p:sp>
        <p:nvSpPr>
          <p:cNvPr id="6" name="Rectangle 5">
            <a:extLst>
              <a:ext uri="{FF2B5EF4-FFF2-40B4-BE49-F238E27FC236}">
                <a16:creationId xmlns:a16="http://schemas.microsoft.com/office/drawing/2014/main" id="{82B896BB-0420-4DDC-B757-455FE30662D4}"/>
              </a:ext>
            </a:extLst>
          </p:cNvPr>
          <p:cNvSpPr/>
          <p:nvPr/>
        </p:nvSpPr>
        <p:spPr>
          <a:xfrm>
            <a:off x="11277600" y="6459081"/>
            <a:ext cx="725424" cy="276999"/>
          </a:xfrm>
          <a:prstGeom prst="rect">
            <a:avLst/>
          </a:prstGeom>
        </p:spPr>
        <p:txBody>
          <a:bodyPr wrap="square">
            <a:spAutoFit/>
          </a:bodyPr>
          <a:lstStyle/>
          <a:p>
            <a:r>
              <a:rPr lang="en-US" sz="1200" dirty="0">
                <a:solidFill>
                  <a:schemeClr val="bg1"/>
                </a:solidFill>
              </a:rPr>
              <a:t>Slide 9  </a:t>
            </a:r>
          </a:p>
        </p:txBody>
      </p:sp>
      <p:pic>
        <p:nvPicPr>
          <p:cNvPr id="7" name="Picture 6">
            <a:extLst>
              <a:ext uri="{FF2B5EF4-FFF2-40B4-BE49-F238E27FC236}">
                <a16:creationId xmlns:a16="http://schemas.microsoft.com/office/drawing/2014/main" id="{39368A90-5C5E-4C89-87BE-57DB03A4C1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85775" y="6072673"/>
            <a:ext cx="3829879" cy="602974"/>
          </a:xfrm>
          <a:prstGeom prst="rect">
            <a:avLst/>
          </a:prstGeom>
          <a:noFill/>
          <a:ln w="9525">
            <a:noFill/>
            <a:miter lim="800000"/>
            <a:headEnd/>
            <a:tailEnd/>
          </a:ln>
        </p:spPr>
      </p:pic>
    </p:spTree>
    <p:extLst>
      <p:ext uri="{BB962C8B-B14F-4D97-AF65-F5344CB8AC3E}">
        <p14:creationId xmlns:p14="http://schemas.microsoft.com/office/powerpoint/2010/main" val="54806179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5181</Words>
  <Application>Microsoft Office PowerPoint</Application>
  <PresentationFormat>Widescreen</PresentationFormat>
  <Paragraphs>478</Paragraphs>
  <Slides>78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78</vt:i4>
      </vt:variant>
    </vt:vector>
  </HeadingPairs>
  <TitlesOfParts>
    <vt:vector size="84" baseType="lpstr">
      <vt:lpstr>Arial</vt:lpstr>
      <vt:lpstr>Calibri</vt:lpstr>
      <vt:lpstr>Trebuchet MS</vt:lpstr>
      <vt:lpstr>Wingdings</vt:lpstr>
      <vt:lpstr>Wingdings 3</vt:lpstr>
      <vt:lpstr>Facet</vt:lpstr>
      <vt:lpstr>PowerPoint Presentation</vt:lpstr>
      <vt:lpstr>Where Do You Get The Information?</vt:lpstr>
      <vt:lpstr>The Nursing Home Nurse Aide Training Program</vt:lpstr>
      <vt:lpstr>What’s Included?</vt:lpstr>
      <vt:lpstr>The Law</vt:lpstr>
      <vt:lpstr>How Did It Come About?</vt:lpstr>
      <vt:lpstr>How Do CNAs Get Certified?</vt:lpstr>
      <vt:lpstr>Who Oversees And Approves?</vt:lpstr>
      <vt:lpstr>Getting Approval</vt:lpstr>
      <vt:lpstr>Components Of The Program</vt:lpstr>
      <vt:lpstr>The Training Program</vt:lpstr>
      <vt:lpstr>Core Values</vt:lpstr>
      <vt:lpstr>Core Values 1, 2, and 3</vt:lpstr>
      <vt:lpstr>Units Of The NATP</vt:lpstr>
      <vt:lpstr>Units of NATP</vt:lpstr>
      <vt:lpstr>How Many Hours?</vt:lpstr>
      <vt:lpstr>What Is Included In The Hours?</vt:lpstr>
      <vt:lpstr>Transition From PCA or HHA</vt:lpstr>
      <vt:lpstr>You May Add</vt:lpstr>
      <vt:lpstr>Remote Hybrid Model</vt:lpstr>
      <vt:lpstr>Who Can Do The Training?</vt:lpstr>
      <vt:lpstr>The Program Coordinator</vt:lpstr>
      <vt:lpstr>The Primary Instructor</vt:lpstr>
      <vt:lpstr>The PC and/or PI</vt:lpstr>
      <vt:lpstr>The Clinical Supervision</vt:lpstr>
      <vt:lpstr>Where To Find The Regulations</vt:lpstr>
      <vt:lpstr>How To Start</vt:lpstr>
      <vt:lpstr>Charging</vt:lpstr>
      <vt:lpstr>Signing</vt:lpstr>
      <vt:lpstr>Results</vt:lpstr>
      <vt:lpstr>Once Approved</vt:lpstr>
      <vt:lpstr>Test Dates</vt:lpstr>
      <vt:lpstr>Renewal</vt:lpstr>
      <vt:lpstr>Withdrawal Of Approval</vt:lpstr>
      <vt:lpstr>Requirements For A Program</vt:lpstr>
      <vt:lpstr>The Curriculum</vt:lpstr>
      <vt:lpstr>Minimum Time</vt:lpstr>
      <vt:lpstr>Breaks And Meals</vt:lpstr>
      <vt:lpstr>Additional Time</vt:lpstr>
      <vt:lpstr>Cannot be Decreased</vt:lpstr>
      <vt:lpstr>Can be Increased</vt:lpstr>
      <vt:lpstr>Materials</vt:lpstr>
      <vt:lpstr>Criteria</vt:lpstr>
      <vt:lpstr>Competency</vt:lpstr>
      <vt:lpstr>Checklist</vt:lpstr>
      <vt:lpstr>Training Records</vt:lpstr>
      <vt:lpstr>Testing</vt:lpstr>
      <vt:lpstr>ADA Accommodations</vt:lpstr>
      <vt:lpstr>Manuals</vt:lpstr>
      <vt:lpstr>Certificate Of Completion</vt:lpstr>
      <vt:lpstr>Passing</vt:lpstr>
      <vt:lpstr>Not Passing</vt:lpstr>
      <vt:lpstr>Content Outline</vt:lpstr>
      <vt:lpstr>Look At The Course Content</vt:lpstr>
      <vt:lpstr>Total Hours</vt:lpstr>
      <vt:lpstr>Nursing Home Nurse Aide State Approved Training Program Units</vt:lpstr>
      <vt:lpstr>Sample Unit</vt:lpstr>
      <vt:lpstr>Objectives</vt:lpstr>
      <vt:lpstr>Measurable Performance Criteria</vt:lpstr>
      <vt:lpstr>Suggested Teaching Methodologies </vt:lpstr>
      <vt:lpstr>Suggested Evaluation Methodologies:</vt:lpstr>
      <vt:lpstr>Clinical Skills Checklist</vt:lpstr>
      <vt:lpstr>Time For…</vt:lpstr>
      <vt:lpstr>Prometric</vt:lpstr>
      <vt:lpstr>Sample Skill - Ambulate A Resident</vt:lpstr>
      <vt:lpstr>Ambulate A Resident (Continued)</vt:lpstr>
      <vt:lpstr>Ambulate A Resident (Continued)</vt:lpstr>
      <vt:lpstr>The Room For Testing</vt:lpstr>
      <vt:lpstr>Request For In-Facility Testing</vt:lpstr>
      <vt:lpstr>Individual Candidate Applications</vt:lpstr>
      <vt:lpstr>General Information Documents For Test Takers </vt:lpstr>
      <vt:lpstr>General Information For Testers  </vt:lpstr>
      <vt:lpstr>Tips For Testing</vt:lpstr>
      <vt:lpstr>Finding Candidates</vt:lpstr>
      <vt:lpstr>Teaching The Course</vt:lpstr>
      <vt:lpstr>Strengths</vt:lpstr>
      <vt:lpstr>Weaknesses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Puglisi</dc:creator>
  <cp:lastModifiedBy>Carrie Mosley</cp:lastModifiedBy>
  <cp:revision>205</cp:revision>
  <dcterms:created xsi:type="dcterms:W3CDTF">2020-08-25T18:54:17Z</dcterms:created>
  <dcterms:modified xsi:type="dcterms:W3CDTF">2024-01-19T16:34:35Z</dcterms:modified>
</cp:coreProperties>
</file>