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47"/>
  </p:notesMasterIdLst>
  <p:sldIdLst>
    <p:sldId id="256" r:id="rId2"/>
    <p:sldId id="358" r:id="rId3"/>
    <p:sldId id="359" r:id="rId4"/>
    <p:sldId id="360" r:id="rId5"/>
    <p:sldId id="361" r:id="rId6"/>
    <p:sldId id="362" r:id="rId7"/>
    <p:sldId id="363" r:id="rId8"/>
    <p:sldId id="364" r:id="rId9"/>
    <p:sldId id="365" r:id="rId10"/>
    <p:sldId id="366" r:id="rId11"/>
    <p:sldId id="367" r:id="rId12"/>
    <p:sldId id="369" r:id="rId13"/>
    <p:sldId id="368" r:id="rId14"/>
    <p:sldId id="381" r:id="rId15"/>
    <p:sldId id="370" r:id="rId16"/>
    <p:sldId id="372" r:id="rId17"/>
    <p:sldId id="373" r:id="rId18"/>
    <p:sldId id="374" r:id="rId19"/>
    <p:sldId id="375" r:id="rId20"/>
    <p:sldId id="377" r:id="rId21"/>
    <p:sldId id="378" r:id="rId22"/>
    <p:sldId id="379" r:id="rId23"/>
    <p:sldId id="267" r:id="rId24"/>
    <p:sldId id="302" r:id="rId25"/>
    <p:sldId id="303" r:id="rId26"/>
    <p:sldId id="300" r:id="rId27"/>
    <p:sldId id="297" r:id="rId28"/>
    <p:sldId id="385" r:id="rId29"/>
    <p:sldId id="298" r:id="rId30"/>
    <p:sldId id="296" r:id="rId31"/>
    <p:sldId id="295" r:id="rId32"/>
    <p:sldId id="290" r:id="rId33"/>
    <p:sldId id="291" r:id="rId34"/>
    <p:sldId id="306" r:id="rId35"/>
    <p:sldId id="309" r:id="rId36"/>
    <p:sldId id="311" r:id="rId37"/>
    <p:sldId id="317" r:id="rId38"/>
    <p:sldId id="315" r:id="rId39"/>
    <p:sldId id="319" r:id="rId40"/>
    <p:sldId id="321" r:id="rId41"/>
    <p:sldId id="293" r:id="rId42"/>
    <p:sldId id="325" r:id="rId43"/>
    <p:sldId id="382" r:id="rId44"/>
    <p:sldId id="383" r:id="rId45"/>
    <p:sldId id="380" r:id="rId46"/>
  </p:sldIdLst>
  <p:sldSz cx="9144000" cy="6858000" type="screen4x3"/>
  <p:notesSz cx="6881813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615" autoAdjust="0"/>
    <p:restoredTop sz="86452" autoAdjust="0"/>
  </p:normalViewPr>
  <p:slideViewPr>
    <p:cSldViewPr>
      <p:cViewPr>
        <p:scale>
          <a:sx n="100" d="100"/>
          <a:sy n="100" d="100"/>
        </p:scale>
        <p:origin x="-894" y="24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18" y="9200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203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82119" cy="464820"/>
          </a:xfrm>
          <a:prstGeom prst="rect">
            <a:avLst/>
          </a:prstGeom>
        </p:spPr>
        <p:txBody>
          <a:bodyPr vert="horz" lIns="92416" tIns="46209" rIns="92416" bIns="4620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8101" y="0"/>
            <a:ext cx="2982119" cy="464820"/>
          </a:xfrm>
          <a:prstGeom prst="rect">
            <a:avLst/>
          </a:prstGeom>
        </p:spPr>
        <p:txBody>
          <a:bodyPr vert="horz" lIns="92416" tIns="46209" rIns="92416" bIns="46209" rtlCol="0"/>
          <a:lstStyle>
            <a:lvl1pPr algn="r">
              <a:defRPr sz="1200"/>
            </a:lvl1pPr>
          </a:lstStyle>
          <a:p>
            <a:fld id="{59F42505-F054-4874-B472-61F0E09A9CC4}" type="datetimeFigureOut">
              <a:rPr lang="en-US" smtClean="0"/>
              <a:t>6/6/2012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17600" y="696913"/>
            <a:ext cx="4646613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16" tIns="46209" rIns="92416" bIns="46209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182" y="4415790"/>
            <a:ext cx="5505450" cy="4183380"/>
          </a:xfrm>
          <a:prstGeom prst="rect">
            <a:avLst/>
          </a:prstGeom>
        </p:spPr>
        <p:txBody>
          <a:bodyPr vert="horz" lIns="92416" tIns="46209" rIns="92416" bIns="46209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8829966"/>
            <a:ext cx="2982119" cy="464820"/>
          </a:xfrm>
          <a:prstGeom prst="rect">
            <a:avLst/>
          </a:prstGeom>
        </p:spPr>
        <p:txBody>
          <a:bodyPr vert="horz" lIns="92416" tIns="46209" rIns="92416" bIns="4620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8101" y="8829966"/>
            <a:ext cx="2982119" cy="464820"/>
          </a:xfrm>
          <a:prstGeom prst="rect">
            <a:avLst/>
          </a:prstGeom>
        </p:spPr>
        <p:txBody>
          <a:bodyPr vert="horz" lIns="92416" tIns="46209" rIns="92416" bIns="46209" rtlCol="0" anchor="b"/>
          <a:lstStyle>
            <a:lvl1pPr algn="r">
              <a:defRPr sz="1200"/>
            </a:lvl1pPr>
          </a:lstStyle>
          <a:p>
            <a:fld id="{BB29D8CD-14F8-47B3-915E-FF3911BA701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04062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5300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595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36087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3450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98710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49661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55361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67568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10203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73496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006171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42616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66639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39892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62689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35246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94729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908300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971035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398321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262910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401326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336133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544423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052292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186496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74568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097098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310802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749035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644329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311142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99345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241860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150511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621980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8798970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779143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6708055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3814043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3687389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1795063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5890551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4296946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80278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10" name="Picture 38" descr="cad_ppt masthe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08" name="Text Box 36"/>
          <p:cNvSpPr txBox="1">
            <a:spLocks noChangeArrowheads="1"/>
          </p:cNvSpPr>
          <p:nvPr/>
        </p:nvSpPr>
        <p:spPr bwMode="white">
          <a:xfrm>
            <a:off x="5940425" y="750888"/>
            <a:ext cx="31988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l" eaLnBrk="1" hangingPunct="1"/>
            <a:r>
              <a:rPr lang="en-US" sz="1000" dirty="0">
                <a:solidFill>
                  <a:srgbClr val="FFFFFF"/>
                </a:solidFill>
              </a:rPr>
              <a:t>Cadwalader, Wickersham &amp; Taft LLP</a:t>
            </a:r>
          </a:p>
          <a:p>
            <a:pPr algn="l" eaLnBrk="1" hangingPunct="1"/>
            <a:r>
              <a:rPr lang="en-US" sz="1000" dirty="0" smtClean="0">
                <a:solidFill>
                  <a:srgbClr val="FFFFFF"/>
                </a:solidFill>
              </a:rPr>
              <a:t>www.cadwalader.com</a:t>
            </a:r>
            <a:endParaRPr lang="en-US" sz="1000" dirty="0">
              <a:solidFill>
                <a:srgbClr val="FFFFFF"/>
              </a:solidFill>
            </a:endParaRPr>
          </a:p>
        </p:txBody>
      </p:sp>
      <p:sp>
        <p:nvSpPr>
          <p:cNvPr id="3102" name="Rectangle 30"/>
          <p:cNvSpPr>
            <a:spLocks noGrp="1" noChangeArrowheads="1"/>
          </p:cNvSpPr>
          <p:nvPr>
            <p:ph type="ctrTitle"/>
          </p:nvPr>
        </p:nvSpPr>
        <p:spPr bwMode="auto">
          <a:xfrm>
            <a:off x="665163" y="2252663"/>
            <a:ext cx="7162800" cy="2406650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/>
          <a:lstStyle>
            <a:lvl1pPr>
              <a:defRPr sz="38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3111" name="Rectangle 3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5940425" y="4643438"/>
            <a:ext cx="2741613" cy="1389062"/>
          </a:xfrm>
        </p:spPr>
        <p:txBody>
          <a:bodyPr anchor="b"/>
          <a:lstStyle>
            <a:lvl1pPr marL="0" indent="0">
              <a:buFontTx/>
              <a:buNone/>
              <a:defRPr b="0"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3112" name="Rectangle 40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5940425" y="6245225"/>
            <a:ext cx="2741613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>
                <a:solidFill>
                  <a:schemeClr val="tx1"/>
                </a:solidFill>
              </a:defRPr>
            </a:lvl1pPr>
          </a:lstStyle>
          <a:p>
            <a:fld id="{ABA17561-3725-4843-A703-E29EB9D9810C}" type="datetime1">
              <a:rPr lang="en-US" smtClean="0"/>
              <a:t>6/6/2012</a:t>
            </a:fld>
            <a:endParaRPr lang="en-US" dirty="0"/>
          </a:p>
        </p:txBody>
      </p:sp>
      <p:sp>
        <p:nvSpPr>
          <p:cNvPr id="3113" name="Rectangle 4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6643688"/>
            <a:ext cx="1447800" cy="122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eaLnBrk="1" hangingPunct="1">
              <a:defRPr sz="80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USActive 25298945.1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84582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981200"/>
            <a:ext cx="7620000" cy="4114800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79754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616073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19200" y="1981200"/>
            <a:ext cx="3505200" cy="4114800"/>
          </a:xfrm>
        </p:spPr>
        <p:txBody>
          <a:bodyPr/>
          <a:lstStyle>
            <a:lvl1pPr marL="228600" indent="-228600">
              <a:defRPr sz="1600"/>
            </a:lvl1pPr>
            <a:lvl2pPr marL="457200" indent="-228600">
              <a:defRPr sz="1600"/>
            </a:lvl2pPr>
            <a:lvl3pPr marL="685800" indent="-228600">
              <a:defRPr sz="1600"/>
            </a:lvl3pPr>
            <a:lvl4pPr marL="914400" indent="-228600">
              <a:defRPr sz="1600"/>
            </a:lvl4pPr>
            <a:lvl5pPr marL="1143000" indent="-228600">
              <a:defRPr sz="1600"/>
            </a:lvl5pPr>
            <a:lvl6pPr marL="1371600" indent="-228600">
              <a:defRPr sz="1600" baseline="0"/>
            </a:lvl6pPr>
            <a:lvl7pPr marL="1600200" indent="-228600">
              <a:defRPr sz="1600"/>
            </a:lvl7pPr>
            <a:lvl8pPr marL="1828800" indent="-228600">
              <a:defRPr sz="1600" baseline="0"/>
            </a:lvl8pPr>
            <a:lvl9pPr marL="2057400" indent="-228600"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14900" y="1981200"/>
            <a:ext cx="3543300" cy="4114800"/>
          </a:xfrm>
        </p:spPr>
        <p:txBody>
          <a:bodyPr/>
          <a:lstStyle>
            <a:lvl1pPr marL="228600" indent="-228600">
              <a:defRPr sz="1600"/>
            </a:lvl1pPr>
            <a:lvl2pPr marL="457200" indent="-228600">
              <a:defRPr sz="1600"/>
            </a:lvl2pPr>
            <a:lvl3pPr marL="685800" indent="-228600">
              <a:defRPr sz="1600"/>
            </a:lvl3pPr>
            <a:lvl4pPr marL="914400" indent="-228600">
              <a:defRPr sz="1600"/>
            </a:lvl4pPr>
            <a:lvl5pPr marL="1143000" indent="-228600">
              <a:defRPr sz="1600"/>
            </a:lvl5pPr>
            <a:lvl6pPr marL="1371600" indent="-228600">
              <a:defRPr sz="1600"/>
            </a:lvl6pPr>
            <a:lvl7pPr marL="1600200" indent="-228600">
              <a:defRPr sz="1600" baseline="0"/>
            </a:lvl7pPr>
            <a:lvl8pPr marL="1828800" indent="-228600">
              <a:defRPr sz="1600"/>
            </a:lvl8pPr>
            <a:lvl9pPr marL="2057400" indent="-228600"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38587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38600" cy="3951288"/>
          </a:xfrm>
        </p:spPr>
        <p:txBody>
          <a:bodyPr/>
          <a:lstStyle>
            <a:lvl1pPr marL="228600" indent="-228600">
              <a:defRPr sz="1600"/>
            </a:lvl1pPr>
            <a:lvl2pPr marL="457200" indent="-228600">
              <a:defRPr sz="1600"/>
            </a:lvl2pPr>
            <a:lvl3pPr marL="685800" indent="-228600">
              <a:defRPr sz="1600"/>
            </a:lvl3pPr>
            <a:lvl4pPr marL="914400" indent="-228600">
              <a:defRPr sz="1600"/>
            </a:lvl4pPr>
            <a:lvl5pPr marL="1143000" indent="-228600">
              <a:defRPr sz="1600"/>
            </a:lvl5pPr>
            <a:lvl6pPr marL="1371600" indent="-228600">
              <a:defRPr sz="1600"/>
            </a:lvl6pPr>
            <a:lvl7pPr marL="1600200" indent="-228600">
              <a:defRPr sz="1600"/>
            </a:lvl7pPr>
            <a:lvl8pPr marL="1828800" indent="-228600">
              <a:defRPr sz="1600"/>
            </a:lvl8pPr>
            <a:lvl9pPr marL="2057400" indent="-228600"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 marL="228600" indent="-228600">
              <a:defRPr sz="1600"/>
            </a:lvl1pPr>
            <a:lvl2pPr marL="457200" indent="-228600">
              <a:defRPr sz="1600"/>
            </a:lvl2pPr>
            <a:lvl3pPr marL="685800" indent="-228600">
              <a:defRPr sz="1600"/>
            </a:lvl3pPr>
            <a:lvl4pPr marL="914400" indent="-228600">
              <a:defRPr sz="1600"/>
            </a:lvl4pPr>
            <a:lvl5pPr marL="1143000" indent="-228600">
              <a:defRPr sz="1600"/>
            </a:lvl5pPr>
            <a:lvl6pPr marL="1371600" indent="-228600">
              <a:defRPr sz="1600"/>
            </a:lvl6pPr>
            <a:lvl7pPr marL="1600200" indent="-228600">
              <a:defRPr sz="1600" baseline="0"/>
            </a:lvl7pPr>
            <a:lvl8pPr marL="1819275" indent="-228600">
              <a:defRPr sz="1600"/>
            </a:lvl8pPr>
            <a:lvl9pPr marL="2057400" indent="-228600"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21083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86524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983404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501183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574321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19200" y="1981200"/>
            <a:ext cx="7239000" cy="4191000"/>
          </a:xfrm>
        </p:spPr>
        <p:txBody>
          <a:bodyPr vert="eaVert"/>
          <a:lstStyle>
            <a:lvl1pPr marL="228600" indent="-228600">
              <a:defRPr/>
            </a:lvl1pPr>
            <a:lvl2pPr marL="457200" indent="-228600">
              <a:defRPr/>
            </a:lvl2pPr>
            <a:lvl3pPr marL="685800" indent="-228600">
              <a:defRPr/>
            </a:lvl3pPr>
            <a:lvl4pPr marL="914400" indent="-228600">
              <a:defRPr/>
            </a:lvl4pPr>
            <a:lvl5pPr marL="1143000" indent="-228600">
              <a:defRPr/>
            </a:lvl5pPr>
            <a:lvl6pPr marL="1371600" indent="-228600">
              <a:defRPr/>
            </a:lvl6pPr>
            <a:lvl7pPr marL="1600200" indent="-228600">
              <a:defRPr/>
            </a:lvl7pPr>
            <a:lvl8pPr marL="1828800" indent="-228600">
              <a:defRPr/>
            </a:lvl8pPr>
            <a:lvl9pPr marL="2057400" indent="-228600"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22110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152400"/>
            <a:ext cx="1943100" cy="5943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152400"/>
            <a:ext cx="5676900" cy="5943600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94223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1219200" y="1981200"/>
            <a:ext cx="7239000" cy="4114800"/>
          </a:xfrm>
        </p:spPr>
        <p:txBody>
          <a:bodyPr/>
          <a:lstStyle>
            <a:lvl1pPr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r>
              <a:rPr lang="en-US" dirty="0" smtClean="0"/>
              <a:t>Click icon to add chart</a:t>
            </a:r>
          </a:p>
        </p:txBody>
      </p:sp>
    </p:spTree>
    <p:extLst>
      <p:ext uri="{BB962C8B-B14F-4D97-AF65-F5344CB8AC3E}">
        <p14:creationId xmlns:p14="http://schemas.microsoft.com/office/powerpoint/2010/main" val="6506109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ivider Pag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2862072"/>
            <a:ext cx="9144000" cy="530352"/>
          </a:xfrm>
          <a:solidFill>
            <a:srgbClr val="000000"/>
          </a:solidFill>
        </p:spPr>
        <p:txBody>
          <a:bodyPr/>
          <a:lstStyle>
            <a:lvl1pPr marL="685800" indent="0">
              <a:defRPr baseline="0"/>
            </a:lvl1pPr>
          </a:lstStyle>
          <a:p>
            <a:r>
              <a:rPr lang="en-US" dirty="0" smtClean="0"/>
              <a:t>Click to Add Divider Page Text</a:t>
            </a:r>
            <a:endParaRPr lang="en-US" dirty="0"/>
          </a:p>
        </p:txBody>
      </p:sp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5791200" y="6446838"/>
            <a:ext cx="3014663" cy="26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>
              <a:tabLst>
                <a:tab pos="2744788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2744788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2744788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2744788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2744788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2744788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2744788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2744788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2744788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100" dirty="0">
                <a:solidFill>
                  <a:schemeClr val="tx2"/>
                </a:solidFill>
                <a:latin typeface="Arial" charset="0"/>
              </a:rPr>
              <a:t>Cadwalader, Wickersham &amp; Taft LLP    	</a:t>
            </a:r>
            <a:fld id="{43D5A230-9BC5-407B-9D2E-7985A5A126DF}" type="slidenum">
              <a:rPr lang="en-US" sz="1100">
                <a:solidFill>
                  <a:schemeClr val="tx2"/>
                </a:solidFill>
                <a:latin typeface="Arial" charset="0"/>
              </a:rPr>
              <a:pPr eaLnBrk="1" hangingPunct="1">
                <a:spcBef>
                  <a:spcPct val="50000"/>
                </a:spcBef>
              </a:pPr>
              <a:t>‹#›</a:t>
            </a:fld>
            <a:endParaRPr lang="en-US" sz="1100" dirty="0">
              <a:solidFill>
                <a:schemeClr val="tx2"/>
              </a:solidFill>
              <a:latin typeface="Arial" charset="0"/>
            </a:endParaRPr>
          </a:p>
        </p:txBody>
      </p:sp>
      <p:pic>
        <p:nvPicPr>
          <p:cNvPr id="4" name="Picture 6" descr="2065_Cad_Log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115" r="-2112" b="-450"/>
          <a:stretch>
            <a:fillRect/>
          </a:stretch>
        </p:blipFill>
        <p:spPr bwMode="auto">
          <a:xfrm>
            <a:off x="762000" y="6434138"/>
            <a:ext cx="2525713" cy="204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38762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White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7" name="Picture 23" descr="top_bar_black&amp;white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202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CAD_ppt_bottombar_03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42050"/>
            <a:ext cx="9236075" cy="61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685800" y="1524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19200" y="1981200"/>
            <a:ext cx="72390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sp>
        <p:nvSpPr>
          <p:cNvPr id="1038" name="Text Box 14"/>
          <p:cNvSpPr txBox="1">
            <a:spLocks noChangeArrowheads="1"/>
          </p:cNvSpPr>
          <p:nvPr/>
        </p:nvSpPr>
        <p:spPr bwMode="auto">
          <a:xfrm>
            <a:off x="5791200" y="6446838"/>
            <a:ext cx="3014663" cy="26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>
              <a:tabLst>
                <a:tab pos="2744788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tabLst>
                <a:tab pos="2744788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tabLst>
                <a:tab pos="2744788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tabLst>
                <a:tab pos="2744788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tabLst>
                <a:tab pos="2744788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2744788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2744788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2744788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2744788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100" dirty="0">
                <a:solidFill>
                  <a:srgbClr val="000000"/>
                </a:solidFill>
                <a:latin typeface="Arial" charset="0"/>
              </a:rPr>
              <a:t>Cadwalader, Wickersham &amp; Taft LLP    	</a:t>
            </a:r>
            <a:fld id="{952E70A0-4FA7-48C8-9AAB-EB5414C95D5D}" type="slidenum">
              <a:rPr lang="en-US" sz="1100">
                <a:solidFill>
                  <a:srgbClr val="000000"/>
                </a:solidFill>
                <a:latin typeface="Arial" charset="0"/>
              </a:rPr>
              <a:pPr eaLnBrk="1" hangingPunct="1">
                <a:spcBef>
                  <a:spcPct val="50000"/>
                </a:spcBef>
              </a:pPr>
              <a:t>‹#›</a:t>
            </a:fld>
            <a:endParaRPr lang="en-US" sz="1100" dirty="0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</p:sldLayoutIdLst>
  <p:timing>
    <p:tnLst>
      <p:par>
        <p:cTn id="1" dur="indefinite" restart="never" nodeType="tmRoot"/>
      </p:par>
    </p:tnLst>
  </p:timing>
  <p:hf sldNum="0"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 Black" pitchFamily="34" charset="0"/>
        </a:defRPr>
      </a:lvl9pPr>
    </p:titleStyle>
    <p:bodyStyle>
      <a:lvl1pPr marL="457200" indent="-457200" algn="l" rtl="0" eaLnBrk="1" fontAlgn="base" hangingPunct="1">
        <a:spcBef>
          <a:spcPts val="1200"/>
        </a:spcBef>
        <a:spcAft>
          <a:spcPct val="0"/>
        </a:spcAft>
        <a:buChar char="•"/>
        <a:defRPr b="1">
          <a:solidFill>
            <a:schemeClr val="tx1"/>
          </a:solidFill>
          <a:latin typeface="+mn-lt"/>
          <a:ea typeface="+mn-ea"/>
          <a:cs typeface="+mn-cs"/>
        </a:defRPr>
      </a:lvl1pPr>
      <a:lvl2pPr marL="914400" indent="-457200" algn="l" rtl="0" eaLnBrk="1" fontAlgn="base" hangingPunct="1">
        <a:spcBef>
          <a:spcPts val="1200"/>
        </a:spcBef>
        <a:spcAft>
          <a:spcPct val="0"/>
        </a:spcAft>
        <a:buChar char="–"/>
        <a:defRPr b="1">
          <a:solidFill>
            <a:schemeClr val="tx1"/>
          </a:solidFill>
          <a:latin typeface="+mn-lt"/>
        </a:defRPr>
      </a:lvl2pPr>
      <a:lvl3pPr marL="1371600" indent="-457200" algn="l" rtl="0" eaLnBrk="1" fontAlgn="base" hangingPunct="1">
        <a:spcBef>
          <a:spcPts val="1200"/>
        </a:spcBef>
        <a:spcAft>
          <a:spcPct val="0"/>
        </a:spcAft>
        <a:buChar char="•"/>
        <a:defRPr b="1">
          <a:solidFill>
            <a:schemeClr val="tx1"/>
          </a:solidFill>
          <a:latin typeface="+mn-lt"/>
        </a:defRPr>
      </a:lvl3pPr>
      <a:lvl4pPr marL="1828800" indent="-457200" algn="l" rtl="0" eaLnBrk="1" fontAlgn="base" hangingPunct="1">
        <a:spcBef>
          <a:spcPts val="1200"/>
        </a:spcBef>
        <a:spcAft>
          <a:spcPct val="0"/>
        </a:spcAft>
        <a:buChar char="–"/>
        <a:defRPr b="1">
          <a:solidFill>
            <a:schemeClr val="tx1"/>
          </a:solidFill>
          <a:latin typeface="+mn-lt"/>
        </a:defRPr>
      </a:lvl4pPr>
      <a:lvl5pPr marL="2286000" indent="-457200" algn="l" rtl="0" eaLnBrk="1" fontAlgn="base" hangingPunct="1">
        <a:spcBef>
          <a:spcPts val="1200"/>
        </a:spcBef>
        <a:spcAft>
          <a:spcPct val="0"/>
        </a:spcAft>
        <a:buChar char="»"/>
        <a:defRPr b="1">
          <a:solidFill>
            <a:schemeClr val="tx1"/>
          </a:solidFill>
          <a:latin typeface="+mn-lt"/>
        </a:defRPr>
      </a:lvl5pPr>
      <a:lvl6pPr marL="2743200" indent="-457200" algn="l" rtl="0" eaLnBrk="1" fontAlgn="base" hangingPunct="1">
        <a:spcBef>
          <a:spcPts val="1200"/>
        </a:spcBef>
        <a:spcAft>
          <a:spcPct val="0"/>
        </a:spcAft>
        <a:buFont typeface="Arial" pitchFamily="34" charset="0"/>
        <a:buChar char="•"/>
        <a:defRPr b="1">
          <a:solidFill>
            <a:schemeClr val="tx1"/>
          </a:solidFill>
          <a:latin typeface="+mn-lt"/>
        </a:defRPr>
      </a:lvl6pPr>
      <a:lvl7pPr marL="3200400" indent="-457200" algn="l" rtl="0" eaLnBrk="1" fontAlgn="base" hangingPunct="1">
        <a:spcBef>
          <a:spcPts val="1200"/>
        </a:spcBef>
        <a:spcAft>
          <a:spcPct val="0"/>
        </a:spcAft>
        <a:buFont typeface="Courier New" pitchFamily="49" charset="0"/>
        <a:buChar char="o"/>
        <a:defRPr b="1">
          <a:solidFill>
            <a:schemeClr val="tx1"/>
          </a:solidFill>
          <a:latin typeface="+mn-lt"/>
        </a:defRPr>
      </a:lvl7pPr>
      <a:lvl8pPr marL="3657600" indent="-457200" algn="l" rtl="0" eaLnBrk="1" fontAlgn="base" hangingPunct="1">
        <a:spcBef>
          <a:spcPts val="1200"/>
        </a:spcBef>
        <a:spcAft>
          <a:spcPct val="0"/>
        </a:spcAft>
        <a:buFont typeface="Wingdings" pitchFamily="2" charset="2"/>
        <a:buChar char="Ø"/>
        <a:defRPr b="1">
          <a:solidFill>
            <a:schemeClr val="tx1"/>
          </a:solidFill>
          <a:latin typeface="+mn-lt"/>
        </a:defRPr>
      </a:lvl8pPr>
      <a:lvl9pPr marL="4114800" indent="-457200" algn="l" rtl="0" eaLnBrk="1" fontAlgn="base" hangingPunct="1">
        <a:spcBef>
          <a:spcPts val="1200"/>
        </a:spcBef>
        <a:spcAft>
          <a:spcPct val="0"/>
        </a:spcAft>
        <a:buFont typeface="Wingdings" pitchFamily="2" charset="2"/>
        <a:buChar char="v"/>
        <a:defRPr b="1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" y="3048000"/>
            <a:ext cx="9144001" cy="2711450"/>
          </a:xfrm>
        </p:spPr>
        <p:txBody>
          <a:bodyPr anchor="ctr"/>
          <a:lstStyle/>
          <a:p>
            <a:pPr algn="ctr"/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1800" dirty="0" smtClean="0"/>
              <a:t>LeadingAge New York</a:t>
            </a:r>
            <a:br>
              <a:rPr lang="en-US" sz="1800" dirty="0" smtClean="0"/>
            </a:br>
            <a:r>
              <a:rPr lang="en-US" sz="1800" dirty="0" smtClean="0"/>
              <a:t>Annual Meeting</a:t>
            </a:r>
            <a:br>
              <a:rPr lang="en-US" sz="1800" dirty="0" smtClean="0"/>
            </a:b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000" dirty="0" smtClean="0"/>
              <a:t>Emerging Models of Care Delivery: </a:t>
            </a:r>
            <a:br>
              <a:rPr lang="en-US" sz="2000" dirty="0" smtClean="0"/>
            </a:br>
            <a:r>
              <a:rPr lang="en-US" sz="2000" dirty="0" smtClean="0"/>
              <a:t>From ACOs to Health Homes and Bundled Payments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en-US" sz="1400" b="1" dirty="0" smtClean="0"/>
              <a:t>Tracy E. Miller, Esq.</a:t>
            </a:r>
            <a:br>
              <a:rPr lang="en-US" sz="1400" b="1" dirty="0" smtClean="0"/>
            </a:br>
            <a:r>
              <a:rPr lang="en-US" sz="1400" b="1" dirty="0" smtClean="0"/>
              <a:t>Cadwalader, Wickersham &amp; Taft LLP</a:t>
            </a:r>
            <a:br>
              <a:rPr lang="en-US" sz="1400" b="1" dirty="0" smtClean="0"/>
            </a:br>
            <a:r>
              <a:rPr lang="en-US" sz="1400" b="1" dirty="0" smtClean="0"/>
              <a:t>One World Financial Center</a:t>
            </a:r>
            <a:br>
              <a:rPr lang="en-US" sz="1400" b="1" dirty="0" smtClean="0"/>
            </a:br>
            <a:r>
              <a:rPr lang="en-US" sz="1400" b="1" dirty="0" smtClean="0"/>
              <a:t>New York, New York</a:t>
            </a:r>
            <a:br>
              <a:rPr lang="en-US" sz="1400" b="1" dirty="0" smtClean="0"/>
            </a:br>
            <a:r>
              <a:rPr lang="en-US" sz="1400" b="1" dirty="0" smtClean="0"/>
              <a:t>tracy.miller@cwt.com</a:t>
            </a:r>
            <a:br>
              <a:rPr lang="en-US" sz="1400" b="1" dirty="0" smtClean="0"/>
            </a:b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May 23, 2012 </a:t>
            </a: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en-US" sz="1800" dirty="0" smtClean="0"/>
              <a:t/>
            </a:r>
            <a:br>
              <a:rPr lang="en-US" sz="1800" dirty="0" smtClean="0"/>
            </a:br>
            <a:endParaRPr lang="en-US" sz="1800" dirty="0" smtClean="0"/>
          </a:p>
        </p:txBody>
      </p:sp>
    </p:spTree>
    <p:extLst>
      <p:ext uri="{BB962C8B-B14F-4D97-AF65-F5344CB8AC3E}">
        <p14:creationId xmlns:p14="http://schemas.microsoft.com/office/powerpoint/2010/main" val="2625123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dirty="0" smtClean="0"/>
              <a:t>Presentation Overview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latin typeface="+mj-lt"/>
              </a:rPr>
              <a:t>Navigating New Care Delivery Options: Risks and </a:t>
            </a:r>
            <a:r>
              <a:rPr lang="en-US" dirty="0" smtClean="0">
                <a:latin typeface="+mj-lt"/>
              </a:rPr>
              <a:t>Opportunities</a:t>
            </a:r>
          </a:p>
          <a:p>
            <a:pPr lvl="1">
              <a:buFont typeface="Arial" pitchFamily="34" charset="0"/>
              <a:buChar char="•"/>
            </a:pPr>
            <a:r>
              <a:rPr lang="en-US" dirty="0"/>
              <a:t>Accountable Care Organizations (ACOs)</a:t>
            </a:r>
          </a:p>
          <a:p>
            <a:pPr lvl="1">
              <a:buFont typeface="Arial" pitchFamily="34" charset="0"/>
              <a:buChar char="•"/>
            </a:pPr>
            <a:r>
              <a:rPr lang="en-US" dirty="0"/>
              <a:t>Bundled Payment Arrangements</a:t>
            </a:r>
          </a:p>
          <a:p>
            <a:pPr lvl="1">
              <a:buFont typeface="Arial" pitchFamily="34" charset="0"/>
              <a:buChar char="•"/>
            </a:pPr>
            <a:r>
              <a:rPr lang="en-US" dirty="0"/>
              <a:t>Health </a:t>
            </a:r>
            <a:r>
              <a:rPr lang="en-US" dirty="0" smtClean="0"/>
              <a:t>Homes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Transition to managed long term care under N.Y. Medicaid Redesign.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322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dirty="0" smtClean="0"/>
              <a:t>Assessing Strategic Alternatives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latin typeface="+mj-lt"/>
              </a:rPr>
              <a:t>Key Elements in Assessing Strategic Alternatives for Long Term Care </a:t>
            </a:r>
            <a:r>
              <a:rPr lang="en-US" dirty="0" smtClean="0">
                <a:latin typeface="+mj-lt"/>
              </a:rPr>
              <a:t>Providers</a:t>
            </a:r>
          </a:p>
          <a:p>
            <a:pPr lvl="1">
              <a:buFont typeface="Arial" pitchFamily="34" charset="0"/>
              <a:buChar char="•"/>
            </a:pPr>
            <a:r>
              <a:rPr lang="en-US" dirty="0"/>
              <a:t>Programmatic elements under federal and state </a:t>
            </a:r>
            <a:r>
              <a:rPr lang="en-US" dirty="0" smtClean="0"/>
              <a:t>initiatives</a:t>
            </a:r>
            <a:endParaRPr lang="en-US" dirty="0"/>
          </a:p>
          <a:p>
            <a:pPr lvl="1">
              <a:buFont typeface="Arial" pitchFamily="34" charset="0"/>
              <a:buChar char="•"/>
            </a:pPr>
            <a:r>
              <a:rPr lang="en-US" dirty="0"/>
              <a:t>Potential financial risks and </a:t>
            </a:r>
            <a:r>
              <a:rPr lang="en-US" dirty="0" smtClean="0"/>
              <a:t>rewards</a:t>
            </a:r>
            <a:endParaRPr lang="en-US" dirty="0"/>
          </a:p>
          <a:p>
            <a:pPr lvl="1">
              <a:buFont typeface="Arial" pitchFamily="34" charset="0"/>
              <a:buChar char="•"/>
            </a:pPr>
            <a:r>
              <a:rPr lang="en-US" dirty="0"/>
              <a:t>Role for long term care providers</a:t>
            </a:r>
          </a:p>
          <a:p>
            <a:pPr lvl="1">
              <a:buFont typeface="Arial" pitchFamily="34" charset="0"/>
              <a:buChar char="•"/>
            </a:pPr>
            <a:r>
              <a:rPr lang="en-US" dirty="0"/>
              <a:t>Competencies required </a:t>
            </a:r>
          </a:p>
          <a:p>
            <a:pPr lvl="1">
              <a:buFont typeface="Arial" pitchFamily="34" charset="0"/>
              <a:buChar char="•"/>
            </a:pPr>
            <a:r>
              <a:rPr lang="en-US" dirty="0"/>
              <a:t>Legal and compliance Issues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567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dirty="0" smtClean="0"/>
              <a:t>Market and Regulatory Context for Changes in Health Care Delivery System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905000"/>
            <a:ext cx="7620000" cy="4114800"/>
          </a:xfrm>
        </p:spPr>
        <p:txBody>
          <a:bodyPr/>
          <a:lstStyle/>
          <a:p>
            <a:pPr lvl="0"/>
            <a:r>
              <a:rPr lang="en-US" sz="1600" dirty="0" smtClean="0"/>
              <a:t>Federal </a:t>
            </a:r>
            <a:r>
              <a:rPr lang="en-US" sz="1600" dirty="0"/>
              <a:t>and State health reform aim to fundamentally alter financial incentives and care delivery models to reduce cost and increase care management</a:t>
            </a:r>
          </a:p>
          <a:p>
            <a:pPr lvl="0"/>
            <a:r>
              <a:rPr lang="en-US" sz="1600" dirty="0"/>
              <a:t>Shift to more assumption of risk on spectrum from shared savings to capitation</a:t>
            </a:r>
          </a:p>
          <a:p>
            <a:pPr lvl="0"/>
            <a:r>
              <a:rPr lang="en-US" sz="1600" dirty="0"/>
              <a:t>Financial incentives tied to quality of care—rewards and penalties</a:t>
            </a:r>
          </a:p>
          <a:p>
            <a:pPr lvl="0"/>
            <a:r>
              <a:rPr lang="en-US" sz="1600" dirty="0"/>
              <a:t>Private payers entering into risk sharing/incentive arrangements with providers</a:t>
            </a:r>
          </a:p>
          <a:p>
            <a:pPr lvl="0"/>
            <a:r>
              <a:rPr lang="en-US" sz="1600" dirty="0"/>
              <a:t>Focus on improved care management of high cost chronically ill patients</a:t>
            </a:r>
          </a:p>
          <a:p>
            <a:pPr lvl="0"/>
            <a:r>
              <a:rPr lang="en-US" sz="1600" dirty="0"/>
              <a:t>Increased emphasis on use of information </a:t>
            </a:r>
            <a:r>
              <a:rPr lang="en-US" sz="1600" dirty="0" smtClean="0"/>
              <a:t>technology</a:t>
            </a:r>
          </a:p>
          <a:p>
            <a:pPr lvl="0"/>
            <a:r>
              <a:rPr lang="en-US" sz="1600" dirty="0" smtClean="0"/>
              <a:t>In New York State, rapid transition to managed care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3708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dirty="0"/>
              <a:t>Accountable Care Organizations (Affordable Care Act, § </a:t>
            </a:r>
            <a:r>
              <a:rPr lang="en-US" sz="2000" dirty="0" smtClean="0"/>
              <a:t>3022(a))</a:t>
            </a:r>
            <a:r>
              <a:rPr lang="en-US" sz="2000" dirty="0"/>
              <a:t/>
            </a:r>
            <a:br>
              <a:rPr lang="en-US" sz="2000" dirty="0"/>
            </a:b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1" indent="0">
              <a:buNone/>
            </a:pPr>
            <a:r>
              <a:rPr lang="en-US" dirty="0" smtClean="0"/>
              <a:t>ACOs</a:t>
            </a:r>
          </a:p>
          <a:p>
            <a:pPr marL="457200" lvl="1" indent="0">
              <a:buNone/>
            </a:pPr>
            <a:r>
              <a:rPr lang="en-US" sz="1600" dirty="0" smtClean="0"/>
              <a:t>First </a:t>
            </a:r>
            <a:r>
              <a:rPr lang="en-US" sz="1600" dirty="0"/>
              <a:t>shared savings program established by CMS under the Affordable Care Act</a:t>
            </a:r>
          </a:p>
          <a:p>
            <a:pPr marL="457200" lvl="1" indent="0">
              <a:buNone/>
            </a:pPr>
            <a:r>
              <a:rPr lang="en-US" sz="1600" dirty="0"/>
              <a:t>Applies to FFS Medicare beneficiaries</a:t>
            </a:r>
          </a:p>
          <a:p>
            <a:pPr marL="457200" lvl="1" indent="0">
              <a:buNone/>
            </a:pPr>
            <a:r>
              <a:rPr lang="en-US" sz="1600" dirty="0"/>
              <a:t>Leading entities in forming ACOs—hospitals and physicians (group practices or networks)</a:t>
            </a:r>
          </a:p>
          <a:p>
            <a:pPr marL="457200" lvl="1" indent="0">
              <a:buNone/>
            </a:pPr>
            <a:r>
              <a:rPr lang="en-US" sz="1600" dirty="0"/>
              <a:t>Start date for first ACOs formed and accepted by CMS---April 1, 2012</a:t>
            </a:r>
            <a:r>
              <a:rPr lang="en-US" sz="1600" dirty="0" smtClean="0"/>
              <a:t>.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870414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dirty="0"/>
              <a:t>Basic Requirements for ACOs</a:t>
            </a:r>
            <a:br>
              <a:rPr lang="en-US" sz="2000" dirty="0"/>
            </a:b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905000"/>
            <a:ext cx="7620000" cy="4114800"/>
          </a:xfrm>
        </p:spPr>
        <p:txBody>
          <a:bodyPr/>
          <a:lstStyle/>
          <a:p>
            <a:pPr lvl="1">
              <a:buFont typeface="Arial" pitchFamily="34" charset="0"/>
              <a:buChar char="•"/>
            </a:pPr>
            <a:r>
              <a:rPr lang="en-US" dirty="0" smtClean="0"/>
              <a:t>Enter </a:t>
            </a:r>
            <a:r>
              <a:rPr lang="en-US" dirty="0"/>
              <a:t>into an agreement with CMS for 3-year </a:t>
            </a:r>
            <a:r>
              <a:rPr lang="en-US" dirty="0" smtClean="0"/>
              <a:t>term.</a:t>
            </a:r>
            <a:endParaRPr lang="en-US" dirty="0"/>
          </a:p>
          <a:p>
            <a:pPr lvl="1">
              <a:buFont typeface="Arial" pitchFamily="34" charset="0"/>
              <a:buChar char="•"/>
            </a:pPr>
            <a:r>
              <a:rPr lang="en-US" dirty="0"/>
              <a:t>Have at least </a:t>
            </a:r>
            <a:r>
              <a:rPr lang="en-US" dirty="0" smtClean="0"/>
              <a:t>5,000 </a:t>
            </a:r>
            <a:r>
              <a:rPr lang="en-US" dirty="0"/>
              <a:t>beneficiaries assigned by CMS based on primary care </a:t>
            </a:r>
            <a:r>
              <a:rPr lang="en-US" dirty="0" smtClean="0"/>
              <a:t>physician.</a:t>
            </a:r>
            <a:endParaRPr lang="en-US" dirty="0"/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Willing </a:t>
            </a:r>
            <a:r>
              <a:rPr lang="en-US" dirty="0"/>
              <a:t>to be accountable for the cost, quality and overall care of Medicare </a:t>
            </a:r>
            <a:r>
              <a:rPr lang="en-US" dirty="0" smtClean="0"/>
              <a:t>beneficiaries.</a:t>
            </a:r>
            <a:endParaRPr lang="en-US" dirty="0"/>
          </a:p>
          <a:p>
            <a:pPr lvl="1">
              <a:buFont typeface="Arial" pitchFamily="34" charset="0"/>
              <a:buChar char="•"/>
            </a:pPr>
            <a:r>
              <a:rPr lang="en-US" dirty="0"/>
              <a:t>Have a formal legal structure to receive and distribute shared </a:t>
            </a:r>
            <a:r>
              <a:rPr lang="en-US" dirty="0" smtClean="0"/>
              <a:t>savings.</a:t>
            </a:r>
            <a:endParaRPr lang="en-US" dirty="0"/>
          </a:p>
          <a:p>
            <a:pPr lvl="1">
              <a:buFont typeface="Arial" pitchFamily="34" charset="0"/>
              <a:buChar char="•"/>
            </a:pPr>
            <a:r>
              <a:rPr lang="en-US" dirty="0"/>
              <a:t>Define processes of care to promote evidence-based medicine, quality and </a:t>
            </a:r>
            <a:r>
              <a:rPr lang="en-US" dirty="0" smtClean="0"/>
              <a:t>patient engagement.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5651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dirty="0"/>
              <a:t>ACO Formation and Governance</a:t>
            </a:r>
            <a:br>
              <a:rPr lang="en-US" sz="2000" dirty="0"/>
            </a:b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lvl="1" indent="0">
              <a:buNone/>
            </a:pPr>
            <a:r>
              <a:rPr lang="en-US" sz="1600" dirty="0" smtClean="0"/>
              <a:t>ACOs </a:t>
            </a:r>
            <a:r>
              <a:rPr lang="en-US" sz="1600" dirty="0"/>
              <a:t>may be formed by: hospitals, hospitals and physicians, physician practice groups, Federally Qualified Health Centers, Rural Health Centers.</a:t>
            </a:r>
          </a:p>
          <a:p>
            <a:pPr marL="457200" lvl="1" indent="0">
              <a:buNone/>
            </a:pPr>
            <a:r>
              <a:rPr lang="en-US" sz="1600" dirty="0"/>
              <a:t>Long term care providers may participate as “members” or as “providers or suppliers</a:t>
            </a:r>
            <a:r>
              <a:rPr lang="en-US" sz="1600" dirty="0" smtClean="0"/>
              <a:t>.”</a:t>
            </a:r>
          </a:p>
          <a:p>
            <a:pPr marL="457200" lvl="1" indent="0">
              <a:buNone/>
            </a:pPr>
            <a:r>
              <a:rPr lang="en-US" sz="1600" dirty="0" smtClean="0"/>
              <a:t>Important role for long-term care providers because ACOs must manage cost and quality across the continuum.</a:t>
            </a:r>
            <a:endParaRPr lang="en-US" sz="1600" dirty="0"/>
          </a:p>
          <a:p>
            <a:pPr marL="457200" lvl="1" indent="0">
              <a:buNone/>
            </a:pPr>
            <a:r>
              <a:rPr lang="en-US" sz="1600" dirty="0"/>
              <a:t>ACOs must provide for “meaningful participation” by “ACO participants” who must exercise at least 75% governance control.</a:t>
            </a:r>
          </a:p>
          <a:p>
            <a:pPr marL="457200" lvl="1" indent="0">
              <a:buNone/>
            </a:pPr>
            <a:r>
              <a:rPr lang="en-US" sz="1600" dirty="0"/>
              <a:t>Must be organized as a legal entity under state law and have a TIN number</a:t>
            </a:r>
            <a:r>
              <a:rPr lang="en-US" sz="1600" dirty="0" smtClean="0"/>
              <a:t>.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58103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dirty="0" smtClean="0"/>
              <a:t>ACOs—Assigning </a:t>
            </a:r>
            <a:r>
              <a:rPr lang="en-US" sz="2000" dirty="0"/>
              <a:t>Beneficiaries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+mj-lt"/>
              </a:rPr>
              <a:t>CMS Assignment of Beneficiaries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Prospectively</a:t>
            </a:r>
            <a:r>
              <a:rPr lang="en-US" dirty="0"/>
              <a:t>, based on primary care providers, or provider of plurality of primary care services.</a:t>
            </a:r>
          </a:p>
          <a:p>
            <a:pPr lvl="1">
              <a:buFont typeface="Arial" pitchFamily="34" charset="0"/>
              <a:buChar char="•"/>
            </a:pPr>
            <a:r>
              <a:rPr lang="en-US" dirty="0"/>
              <a:t>Beneficiaries cannot opt out of an </a:t>
            </a:r>
            <a:r>
              <a:rPr lang="en-US" dirty="0" err="1" smtClean="0"/>
              <a:t>ACO</a:t>
            </a:r>
            <a:r>
              <a:rPr lang="en-US" dirty="0" smtClean="0"/>
              <a:t>—but </a:t>
            </a:r>
            <a:r>
              <a:rPr lang="en-US" dirty="0"/>
              <a:t>are not limited in their choice of provider.</a:t>
            </a:r>
          </a:p>
          <a:p>
            <a:pPr lvl="1">
              <a:buFont typeface="Arial" pitchFamily="34" charset="0"/>
              <a:buChar char="•"/>
            </a:pPr>
            <a:r>
              <a:rPr lang="en-US" dirty="0"/>
              <a:t>In general, primary care providers </a:t>
            </a:r>
            <a:r>
              <a:rPr lang="en-US" dirty="0" smtClean="0"/>
              <a:t>cannot </a:t>
            </a:r>
            <a:r>
              <a:rPr lang="en-US" dirty="0"/>
              <a:t>participate in more than one ACO</a:t>
            </a:r>
            <a:r>
              <a:rPr lang="en-US" dirty="0" smtClean="0"/>
              <a:t>.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Long term care and other providers can participate in more than one ACO.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221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dirty="0" smtClean="0"/>
              <a:t>ACOs—Shared Savings and Losses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latin typeface="+mj-lt"/>
              </a:rPr>
              <a:t>Calculating Shared Savings</a:t>
            </a:r>
          </a:p>
          <a:p>
            <a:pPr marL="457200" lvl="1" indent="0">
              <a:buNone/>
            </a:pPr>
            <a:r>
              <a:rPr lang="en-US" sz="1600" dirty="0"/>
              <a:t>CMS will set benchmark of historic costs for all Part A and Part B services</a:t>
            </a:r>
          </a:p>
          <a:p>
            <a:pPr marL="457200" lvl="1" indent="0">
              <a:buNone/>
            </a:pPr>
            <a:r>
              <a:rPr lang="en-US" sz="1600" dirty="0"/>
              <a:t>Benchmark will be risk-adjusted based on beneficiaries’ health status</a:t>
            </a:r>
          </a:p>
          <a:p>
            <a:pPr marL="457200" lvl="1" indent="0">
              <a:buNone/>
            </a:pPr>
            <a:r>
              <a:rPr lang="en-US" sz="1600" dirty="0"/>
              <a:t>Two risk sharing models</a:t>
            </a:r>
          </a:p>
          <a:p>
            <a:pPr lvl="2"/>
            <a:r>
              <a:rPr lang="en-US" sz="1600" dirty="0"/>
              <a:t>One-sided risk model—share in savings in all three years but not losses</a:t>
            </a:r>
          </a:p>
          <a:p>
            <a:pPr lvl="2"/>
            <a:r>
              <a:rPr lang="en-US" sz="1600" dirty="0"/>
              <a:t>Two-sided model---share in savings and loss in all three years</a:t>
            </a:r>
          </a:p>
          <a:p>
            <a:pPr marL="457200" lvl="1" indent="0">
              <a:buNone/>
            </a:pPr>
            <a:r>
              <a:rPr lang="en-US" sz="1600" dirty="0"/>
              <a:t>Eligibility for savings depends on meeting minimum quality standards</a:t>
            </a:r>
          </a:p>
          <a:p>
            <a:pPr marL="457200" lvl="1" indent="0">
              <a:buNone/>
            </a:pPr>
            <a:r>
              <a:rPr lang="en-US" sz="1600" dirty="0"/>
              <a:t>If an ACO is eligible for shared savings, percent of savings will depend on amount </a:t>
            </a:r>
            <a:r>
              <a:rPr lang="en-US" sz="1600" dirty="0" smtClean="0"/>
              <a:t>saved and on quality scores.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6790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dirty="0" smtClean="0"/>
              <a:t>ACOs—Quality Standards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1600" dirty="0">
                <a:latin typeface="+mj-lt"/>
              </a:rPr>
              <a:t>Quality and Patient-Centered </a:t>
            </a:r>
            <a:r>
              <a:rPr lang="en-US" sz="1600" dirty="0" smtClean="0">
                <a:latin typeface="+mj-lt"/>
              </a:rPr>
              <a:t>Goals</a:t>
            </a:r>
          </a:p>
          <a:p>
            <a:pPr marL="457200" lvl="1" indent="0">
              <a:buNone/>
            </a:pPr>
            <a:r>
              <a:rPr lang="en-US" sz="1400" dirty="0"/>
              <a:t>Thirty-three mandated quality measures in four domains of care</a:t>
            </a:r>
          </a:p>
          <a:p>
            <a:pPr marL="457200" lvl="1" indent="0">
              <a:buNone/>
            </a:pPr>
            <a:r>
              <a:rPr lang="en-US" sz="1400" dirty="0"/>
              <a:t>Domains of care</a:t>
            </a:r>
          </a:p>
          <a:p>
            <a:pPr lvl="2"/>
            <a:r>
              <a:rPr lang="en-US" sz="1400" dirty="0"/>
              <a:t>Promoting evidence-based medicine</a:t>
            </a:r>
          </a:p>
          <a:p>
            <a:pPr lvl="2"/>
            <a:r>
              <a:rPr lang="en-US" sz="1400" dirty="0"/>
              <a:t>Promoting beneficiary engagement and shared decision-making</a:t>
            </a:r>
          </a:p>
          <a:p>
            <a:pPr lvl="2"/>
            <a:r>
              <a:rPr lang="en-US" sz="1400" dirty="0"/>
              <a:t>Internally reporting quality and cost metrics</a:t>
            </a:r>
          </a:p>
          <a:p>
            <a:pPr lvl="2"/>
            <a:r>
              <a:rPr lang="en-US" sz="1400" dirty="0"/>
              <a:t>Care coordination among primary care providers, specialists and long term care providers</a:t>
            </a:r>
          </a:p>
          <a:p>
            <a:pPr marL="457200" lvl="1" indent="0">
              <a:buNone/>
            </a:pPr>
            <a:r>
              <a:rPr lang="en-US" sz="1400" dirty="0"/>
              <a:t>Providers who participate in an ACO must agree to abide by the ACOs evidence-based guidelines and report quality data to the ACO and to CMS, as required.</a:t>
            </a:r>
          </a:p>
          <a:p>
            <a:pPr marL="457200" lvl="1" indent="0">
              <a:buNone/>
            </a:pPr>
            <a:r>
              <a:rPr lang="en-US" sz="1400" dirty="0"/>
              <a:t>Participating providers must also make a “meaningful commitment” to the success of clinical integration</a:t>
            </a:r>
            <a:r>
              <a:rPr lang="en-US" sz="1400" dirty="0" smtClean="0"/>
              <a:t>.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781247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dirty="0" smtClean="0"/>
              <a:t>ACOs—Clearing the Regulatory Minefield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1600" dirty="0" smtClean="0">
                <a:latin typeface="+mj-lt"/>
              </a:rPr>
              <a:t>Federal </a:t>
            </a:r>
            <a:r>
              <a:rPr lang="en-US" sz="1600" dirty="0">
                <a:latin typeface="+mj-lt"/>
              </a:rPr>
              <a:t>Waivers—Fraud and Abuse </a:t>
            </a:r>
            <a:r>
              <a:rPr lang="en-US" sz="1600" dirty="0" smtClean="0">
                <a:latin typeface="+mj-lt"/>
              </a:rPr>
              <a:t>Laws</a:t>
            </a:r>
          </a:p>
          <a:p>
            <a:pPr marL="457200" lvl="1" indent="0">
              <a:buNone/>
            </a:pPr>
            <a:r>
              <a:rPr lang="en-US" sz="1400" dirty="0"/>
              <a:t>Fraud and Abuse </a:t>
            </a:r>
            <a:r>
              <a:rPr lang="en-US" sz="1400" dirty="0" smtClean="0"/>
              <a:t>Laws (Anti-Kickback Statute (“AKS”), </a:t>
            </a:r>
            <a:r>
              <a:rPr lang="en-US" sz="1400" dirty="0"/>
              <a:t>Civil Monetary Penalties </a:t>
            </a:r>
            <a:r>
              <a:rPr lang="en-US" sz="1400" dirty="0" smtClean="0"/>
              <a:t>Law, Stark Law) all potentially apply to aspects of financial arrangement between an ACO and providers, and among ACO participants.</a:t>
            </a:r>
            <a:endParaRPr lang="en-US" sz="1400" dirty="0"/>
          </a:p>
          <a:p>
            <a:pPr marL="914400" lvl="2" indent="0">
              <a:buNone/>
            </a:pPr>
            <a:r>
              <a:rPr lang="en-US" sz="1400" dirty="0"/>
              <a:t>AKS—Federal and State anti-kickback statutes bar the offer, receipt, payment of remuneration of any kind of directly or indirectly, in exchange for </a:t>
            </a:r>
            <a:r>
              <a:rPr lang="en-US" sz="1400" dirty="0" smtClean="0"/>
              <a:t>referring patients </a:t>
            </a:r>
            <a:r>
              <a:rPr lang="en-US" sz="1400" dirty="0"/>
              <a:t>or ordering any items </a:t>
            </a:r>
            <a:r>
              <a:rPr lang="en-US" sz="1400" dirty="0" smtClean="0"/>
              <a:t>or services paid </a:t>
            </a:r>
            <a:r>
              <a:rPr lang="en-US" sz="1400" dirty="0"/>
              <a:t>for by Medicare or Medicaid.</a:t>
            </a:r>
          </a:p>
          <a:p>
            <a:pPr marL="914400" lvl="2" indent="0">
              <a:buNone/>
            </a:pPr>
            <a:r>
              <a:rPr lang="en-US" sz="1400" dirty="0"/>
              <a:t>Might otherwise apply to </a:t>
            </a:r>
            <a:r>
              <a:rPr lang="en-US" sz="1400" dirty="0" smtClean="0"/>
              <a:t>(i) ACO </a:t>
            </a:r>
            <a:r>
              <a:rPr lang="en-US" sz="1400" dirty="0"/>
              <a:t>payments to </a:t>
            </a:r>
            <a:r>
              <a:rPr lang="en-US" sz="1400" dirty="0" smtClean="0"/>
              <a:t>physicians, hospitals </a:t>
            </a:r>
            <a:r>
              <a:rPr lang="en-US" sz="1400" dirty="0"/>
              <a:t>or </a:t>
            </a:r>
            <a:r>
              <a:rPr lang="en-US" sz="1400" dirty="0" smtClean="0"/>
              <a:t>long term care providers; or to (ii) hospital/physician/long term care providers’ </a:t>
            </a:r>
            <a:r>
              <a:rPr lang="en-US" sz="1400" dirty="0"/>
              <a:t>contributions to the ACO.</a:t>
            </a:r>
          </a:p>
          <a:p>
            <a:pPr marL="914400" lvl="2" indent="0">
              <a:buNone/>
            </a:pPr>
            <a:r>
              <a:rPr lang="en-US" sz="1400" dirty="0"/>
              <a:t>Civil Monetary Penalties Law—among other prohibitions, bars hospitals from making a payment to physicians to reduce or limit services, or to beneficiaries to </a:t>
            </a:r>
            <a:r>
              <a:rPr lang="en-US" sz="1400" dirty="0" smtClean="0"/>
              <a:t>induce them to receive </a:t>
            </a:r>
            <a:r>
              <a:rPr lang="en-US" sz="1400" dirty="0"/>
              <a:t>care from a particular provider.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8067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dirty="0" err="1" smtClean="0"/>
              <a:t>ACOs</a:t>
            </a:r>
            <a:r>
              <a:rPr lang="en-US" sz="2000" dirty="0" smtClean="0"/>
              <a:t>—Clearing the Regulatory Minefield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+mj-lt"/>
              </a:rPr>
              <a:t>Waivers</a:t>
            </a:r>
          </a:p>
          <a:p>
            <a:pPr marL="457200" lvl="1" indent="0">
              <a:buNone/>
            </a:pPr>
            <a:r>
              <a:rPr lang="en-US" dirty="0"/>
              <a:t>For approved ACOs, HHS and OIG will waive </a:t>
            </a:r>
            <a:r>
              <a:rPr lang="en-US" dirty="0" smtClean="0"/>
              <a:t>the application of federal fraud </a:t>
            </a:r>
            <a:r>
              <a:rPr lang="en-US" dirty="0"/>
              <a:t>and abuse laws </a:t>
            </a:r>
            <a:r>
              <a:rPr lang="en-US" dirty="0" smtClean="0"/>
              <a:t>for:</a:t>
            </a:r>
            <a:endParaRPr lang="en-US" dirty="0"/>
          </a:p>
          <a:p>
            <a:pPr lvl="2">
              <a:buFont typeface="Arial" pitchFamily="34" charset="0"/>
              <a:buChar char="•"/>
            </a:pPr>
            <a:r>
              <a:rPr lang="en-US" dirty="0" smtClean="0"/>
              <a:t>Investment </a:t>
            </a:r>
            <a:r>
              <a:rPr lang="en-US" dirty="0"/>
              <a:t>in startup costs, such as creation of an </a:t>
            </a:r>
            <a:r>
              <a:rPr lang="en-US" dirty="0" smtClean="0"/>
              <a:t>infrastructure;</a:t>
            </a:r>
            <a:endParaRPr lang="en-US" dirty="0"/>
          </a:p>
          <a:p>
            <a:pPr lvl="2">
              <a:buFont typeface="Arial" pitchFamily="34" charset="0"/>
              <a:buChar char="•"/>
            </a:pPr>
            <a:r>
              <a:rPr lang="en-US" dirty="0" smtClean="0"/>
              <a:t>Financial arrangements </a:t>
            </a:r>
            <a:r>
              <a:rPr lang="en-US" dirty="0"/>
              <a:t>for ACO </a:t>
            </a:r>
            <a:r>
              <a:rPr lang="en-US" dirty="0" smtClean="0"/>
              <a:t>operations;</a:t>
            </a:r>
            <a:endParaRPr lang="en-US" dirty="0"/>
          </a:p>
          <a:p>
            <a:pPr lvl="2">
              <a:buFont typeface="Arial" pitchFamily="34" charset="0"/>
              <a:buChar char="•"/>
            </a:pPr>
            <a:r>
              <a:rPr lang="en-US" dirty="0" smtClean="0"/>
              <a:t>Distribution </a:t>
            </a:r>
            <a:r>
              <a:rPr lang="en-US" dirty="0"/>
              <a:t>and use of shared </a:t>
            </a:r>
            <a:r>
              <a:rPr lang="en-US" dirty="0" smtClean="0"/>
              <a:t>savings; and</a:t>
            </a:r>
            <a:endParaRPr lang="en-US" dirty="0"/>
          </a:p>
          <a:p>
            <a:pPr lvl="2">
              <a:buFont typeface="Arial" pitchFamily="34" charset="0"/>
              <a:buChar char="•"/>
            </a:pPr>
            <a:r>
              <a:rPr lang="en-US" dirty="0" smtClean="0"/>
              <a:t>Waiver </a:t>
            </a:r>
            <a:r>
              <a:rPr lang="en-US" dirty="0"/>
              <a:t>of gain-sharing </a:t>
            </a:r>
            <a:r>
              <a:rPr lang="en-US" dirty="0" err="1" smtClean="0"/>
              <a:t>CMP</a:t>
            </a:r>
            <a:r>
              <a:rPr lang="en-US" dirty="0" smtClean="0"/>
              <a:t>.</a:t>
            </a:r>
            <a:endParaRPr lang="en-US" dirty="0"/>
          </a:p>
          <a:p>
            <a:pPr marL="457200" lvl="1" indent="0">
              <a:buNone/>
            </a:pPr>
            <a:r>
              <a:rPr lang="en-US" dirty="0"/>
              <a:t>Also waiver for CMP ban on beneficiary inducements to allow </a:t>
            </a:r>
            <a:r>
              <a:rPr lang="en-US" dirty="0" smtClean="0"/>
              <a:t>ACOs to provide incentives </a:t>
            </a:r>
            <a:r>
              <a:rPr lang="en-US" dirty="0"/>
              <a:t>to improve preventive and self-care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3193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dirty="0" err="1" smtClean="0"/>
              <a:t>ACOs</a:t>
            </a:r>
            <a:r>
              <a:rPr lang="en-US" sz="2000" dirty="0" smtClean="0"/>
              <a:t>—Clearing the Regulatory Minefield—Tax Issues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+mj-lt"/>
              </a:rPr>
              <a:t>Tax </a:t>
            </a:r>
            <a:r>
              <a:rPr lang="en-US" dirty="0">
                <a:latin typeface="+mj-lt"/>
              </a:rPr>
              <a:t>Issues and </a:t>
            </a:r>
            <a:r>
              <a:rPr lang="en-US" dirty="0" smtClean="0">
                <a:latin typeface="+mj-lt"/>
              </a:rPr>
              <a:t>IRS Guidance</a:t>
            </a:r>
          </a:p>
          <a:p>
            <a:pPr marL="457200" lvl="1" indent="0">
              <a:buNone/>
            </a:pPr>
            <a:r>
              <a:rPr lang="en-US" sz="1600" dirty="0"/>
              <a:t>In general, IRS advised that participation in an ACO would further a charitable purpose</a:t>
            </a:r>
          </a:p>
          <a:p>
            <a:pPr marL="457200" lvl="1" indent="0">
              <a:buNone/>
            </a:pPr>
            <a:r>
              <a:rPr lang="en-US" sz="1600" dirty="0"/>
              <a:t>Overall presumed, </a:t>
            </a:r>
            <a:r>
              <a:rPr lang="en-US" sz="1600" dirty="0" smtClean="0"/>
              <a:t>no impermissible </a:t>
            </a:r>
            <a:r>
              <a:rPr lang="en-US" sz="1600" dirty="0"/>
              <a:t>private benefit or private inurement if:</a:t>
            </a:r>
          </a:p>
          <a:p>
            <a:pPr lvl="2">
              <a:buFont typeface="Arial" pitchFamily="34" charset="0"/>
              <a:buChar char="•"/>
            </a:pPr>
            <a:r>
              <a:rPr lang="en-US" sz="1600" dirty="0"/>
              <a:t>Tax exempt organization’s share of the benefits derived from the ACO is proportional to the benefits or contributions that the organization makes to the </a:t>
            </a:r>
            <a:r>
              <a:rPr lang="en-US" sz="1600" dirty="0" smtClean="0"/>
              <a:t>ACO;</a:t>
            </a:r>
            <a:endParaRPr lang="en-US" sz="1600" dirty="0"/>
          </a:p>
          <a:p>
            <a:pPr lvl="2">
              <a:buFont typeface="Arial" pitchFamily="34" charset="0"/>
              <a:buChar char="•"/>
            </a:pPr>
            <a:r>
              <a:rPr lang="en-US" sz="1600" dirty="0"/>
              <a:t>All </a:t>
            </a:r>
            <a:r>
              <a:rPr lang="en-US" sz="1600" dirty="0" smtClean="0"/>
              <a:t>contracts </a:t>
            </a:r>
            <a:r>
              <a:rPr lang="en-US" sz="1600" dirty="0"/>
              <a:t>and transactions between the ACO and tax exempt entities are at </a:t>
            </a:r>
            <a:r>
              <a:rPr lang="en-US" sz="1600" dirty="0" smtClean="0"/>
              <a:t>FMV; and</a:t>
            </a:r>
            <a:endParaRPr lang="en-US" sz="1600" dirty="0"/>
          </a:p>
          <a:p>
            <a:pPr lvl="2">
              <a:buFont typeface="Arial" pitchFamily="34" charset="0"/>
              <a:buChar char="•"/>
            </a:pPr>
            <a:r>
              <a:rPr lang="en-US" sz="1600" dirty="0"/>
              <a:t>Terms of tax exempt organization’s participation in the ACO are set forth in writing</a:t>
            </a:r>
            <a:r>
              <a:rPr lang="en-US" sz="1600" dirty="0" smtClean="0"/>
              <a:t>.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4043184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dirty="0" err="1" smtClean="0"/>
              <a:t>ACOs</a:t>
            </a:r>
            <a:r>
              <a:rPr lang="en-US" sz="2000" dirty="0" smtClean="0"/>
              <a:t>—Key Issues for Long Term Care Providers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600" dirty="0" smtClean="0"/>
              <a:t>Will the LTC provider share in savings?  In potential losses?  If so, on what basis?  Quality performance?  Metrics of performance related to better care management and reduced cost?</a:t>
            </a:r>
          </a:p>
          <a:p>
            <a:r>
              <a:rPr lang="en-US" sz="1600" dirty="0" smtClean="0"/>
              <a:t>What, if any, role will the LTC provider have in governance?</a:t>
            </a:r>
          </a:p>
          <a:p>
            <a:r>
              <a:rPr lang="en-US" sz="1600" dirty="0" smtClean="0"/>
              <a:t>What are the quality measures and guidelines that LTC providers must meet?</a:t>
            </a:r>
          </a:p>
          <a:p>
            <a:r>
              <a:rPr lang="en-US" sz="1600" dirty="0" smtClean="0"/>
              <a:t>What are the benefits in terms of shared learning and protocols?</a:t>
            </a:r>
          </a:p>
          <a:p>
            <a:r>
              <a:rPr lang="en-US" sz="1600" dirty="0" smtClean="0"/>
              <a:t>What are the implications for credentialing?</a:t>
            </a:r>
          </a:p>
          <a:p>
            <a:r>
              <a:rPr lang="en-US" sz="1600" dirty="0" smtClean="0"/>
              <a:t>Does the LTC provider have the capacity to manage care effectively to meet ACO goals?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844523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dirty="0"/>
              <a:t>Bundled Payment Arrangements</a:t>
            </a:r>
            <a:br>
              <a:rPr lang="en-US" sz="2000" dirty="0"/>
            </a:b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lvl="1" indent="0">
              <a:buNone/>
            </a:pPr>
            <a:r>
              <a:rPr lang="en-US" sz="1600" dirty="0" smtClean="0"/>
              <a:t>Affordable </a:t>
            </a:r>
            <a:r>
              <a:rPr lang="en-US" sz="1600" dirty="0"/>
              <a:t>Care Act</a:t>
            </a:r>
            <a:r>
              <a:rPr lang="en-US" sz="1600" dirty="0" smtClean="0"/>
              <a:t>—</a:t>
            </a:r>
            <a:r>
              <a:rPr lang="en-US" sz="1600" dirty="0"/>
              <a:t>§ </a:t>
            </a:r>
            <a:r>
              <a:rPr lang="en-US" sz="1600" dirty="0" smtClean="0"/>
              <a:t>3023</a:t>
            </a:r>
            <a:endParaRPr lang="en-US" sz="1600" dirty="0"/>
          </a:p>
          <a:p>
            <a:pPr marL="457200" lvl="1" indent="0">
              <a:buNone/>
            </a:pPr>
            <a:r>
              <a:rPr lang="en-US" sz="1600" dirty="0"/>
              <a:t>Five year pilot program for integrated care around an episode of care that includes a hospitalization to improve coordination, quality and reduce </a:t>
            </a:r>
            <a:r>
              <a:rPr lang="en-US" sz="1600" dirty="0" smtClean="0"/>
              <a:t>cost.</a:t>
            </a:r>
            <a:endParaRPr lang="en-US" sz="1600" dirty="0"/>
          </a:p>
          <a:p>
            <a:pPr marL="457200" lvl="1" indent="0">
              <a:buNone/>
            </a:pPr>
            <a:r>
              <a:rPr lang="en-US" sz="1600" dirty="0"/>
              <a:t>Episode of care--3 days prior to hospital admission, hospital stay, 30 days </a:t>
            </a:r>
            <a:r>
              <a:rPr lang="en-US" sz="1600" dirty="0" smtClean="0"/>
              <a:t>post-discharge.</a:t>
            </a:r>
            <a:endParaRPr lang="en-US" sz="1600" dirty="0"/>
          </a:p>
          <a:p>
            <a:pPr marL="457200" lvl="1" indent="0">
              <a:buNone/>
            </a:pPr>
            <a:r>
              <a:rPr lang="en-US" sz="1600" dirty="0"/>
              <a:t>Services include: acute care, home health, skilled nursing, </a:t>
            </a:r>
            <a:r>
              <a:rPr lang="en-US" sz="1600" dirty="0" smtClean="0"/>
              <a:t>and inpatient rehabilitation.</a:t>
            </a:r>
            <a:endParaRPr lang="en-US" sz="1600" dirty="0"/>
          </a:p>
          <a:p>
            <a:pPr marL="457200" lvl="1" indent="0">
              <a:buNone/>
            </a:pPr>
            <a:r>
              <a:rPr lang="en-US" sz="1600" dirty="0"/>
              <a:t>Bundled payment—will cover the costs of all applicable services, including care coordination, medication, transitional care.</a:t>
            </a:r>
          </a:p>
          <a:p>
            <a:pPr marL="457200" lvl="1" indent="0">
              <a:buNone/>
            </a:pPr>
            <a:r>
              <a:rPr lang="en-US" sz="1600" dirty="0"/>
              <a:t>Payment to providers will not exceed expenditures for </a:t>
            </a:r>
            <a:r>
              <a:rPr lang="en-US" sz="1600" dirty="0" err="1"/>
              <a:t>FFS</a:t>
            </a:r>
            <a:r>
              <a:rPr lang="en-US" sz="1600" dirty="0"/>
              <a:t>.</a:t>
            </a:r>
          </a:p>
          <a:p>
            <a:pPr marL="457200" lvl="1" indent="0">
              <a:buNone/>
            </a:pPr>
            <a:r>
              <a:rPr lang="en-US" sz="1600" dirty="0" err="1" smtClean="0"/>
              <a:t>HHS</a:t>
            </a:r>
            <a:r>
              <a:rPr lang="en-US" sz="1600" dirty="0" smtClean="0"/>
              <a:t> </a:t>
            </a:r>
            <a:r>
              <a:rPr lang="en-US" sz="1600" dirty="0"/>
              <a:t>must establish the program no later than January 1, </a:t>
            </a:r>
            <a:r>
              <a:rPr lang="en-US" sz="1600" dirty="0" smtClean="0"/>
              <a:t>2013.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456180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dirty="0"/>
              <a:t>Bundled Payments for Care Initiative</a:t>
            </a:r>
            <a:br>
              <a:rPr lang="en-US" sz="2000" dirty="0"/>
            </a:b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1" indent="0">
              <a:buNone/>
            </a:pPr>
            <a:r>
              <a:rPr lang="en-US" sz="1600" dirty="0" smtClean="0">
                <a:latin typeface="+mj-lt"/>
              </a:rPr>
              <a:t>Pilot Program under the Affordable Care Act</a:t>
            </a:r>
          </a:p>
          <a:p>
            <a:pPr lvl="1">
              <a:buFont typeface="Arial" pitchFamily="34" charset="0"/>
              <a:buChar char="•"/>
            </a:pPr>
            <a:r>
              <a:rPr lang="en-US" sz="1600" dirty="0" smtClean="0"/>
              <a:t>Launched </a:t>
            </a:r>
            <a:r>
              <a:rPr lang="en-US" sz="1600" dirty="0"/>
              <a:t>on August 23, 2011 by Center for Medicare and Medicaid Innovation</a:t>
            </a:r>
          </a:p>
          <a:p>
            <a:pPr lvl="1">
              <a:buFont typeface="Arial" pitchFamily="34" charset="0"/>
              <a:buChar char="•"/>
            </a:pPr>
            <a:r>
              <a:rPr lang="en-US" sz="1600" dirty="0"/>
              <a:t>Goal is to develop new care and reimbursement models around single episode of care.</a:t>
            </a:r>
          </a:p>
          <a:p>
            <a:pPr lvl="1">
              <a:buFont typeface="Arial" pitchFamily="34" charset="0"/>
              <a:buChar char="•"/>
            </a:pPr>
            <a:r>
              <a:rPr lang="en-US" sz="1600" dirty="0"/>
              <a:t>Seek to re-engineer care pathways using evidence-based medicine and care coordination.</a:t>
            </a:r>
          </a:p>
          <a:p>
            <a:pPr lvl="1">
              <a:buFont typeface="Arial" pitchFamily="34" charset="0"/>
              <a:buChar char="•"/>
            </a:pPr>
            <a:r>
              <a:rPr lang="en-US" sz="1600" dirty="0"/>
              <a:t>Synergistic with other new care delivery </a:t>
            </a:r>
            <a:r>
              <a:rPr lang="en-US" sz="1600" dirty="0" smtClean="0"/>
              <a:t>models—health </a:t>
            </a:r>
            <a:r>
              <a:rPr lang="en-US" sz="1600" dirty="0"/>
              <a:t>homes, ACOs, medical homes.</a:t>
            </a:r>
          </a:p>
          <a:p>
            <a:pPr lvl="1">
              <a:buFont typeface="Arial" pitchFamily="34" charset="0"/>
              <a:buChar char="•"/>
            </a:pPr>
            <a:r>
              <a:rPr lang="en-US" sz="1600" dirty="0"/>
              <a:t>First initiative in a series to move to other bundled payment initiatives.</a:t>
            </a:r>
          </a:p>
          <a:p>
            <a:pPr lvl="1">
              <a:buFont typeface="Arial" pitchFamily="34" charset="0"/>
              <a:buChar char="•"/>
            </a:pPr>
            <a:r>
              <a:rPr lang="en-US" sz="1600" dirty="0"/>
              <a:t>Three year </a:t>
            </a:r>
            <a:r>
              <a:rPr lang="en-US" sz="1600" dirty="0" smtClean="0"/>
              <a:t>pilot—2 </a:t>
            </a:r>
            <a:r>
              <a:rPr lang="en-US" sz="1600" dirty="0"/>
              <a:t>additional years possible</a:t>
            </a:r>
            <a:r>
              <a:rPr lang="en-US" sz="1600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3094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dirty="0" smtClean="0"/>
              <a:t>Bundled Payments for Care Initiative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00100" lvl="2" indent="-342900">
              <a:buFont typeface="Arial" pitchFamily="34" charset="0"/>
              <a:buChar char="•"/>
            </a:pPr>
            <a:r>
              <a:rPr lang="en-US" dirty="0" smtClean="0"/>
              <a:t>CMS </a:t>
            </a:r>
            <a:r>
              <a:rPr lang="en-US" dirty="0"/>
              <a:t>and provider </a:t>
            </a:r>
            <a:r>
              <a:rPr lang="en-US" dirty="0" smtClean="0"/>
              <a:t>will set </a:t>
            </a:r>
            <a:r>
              <a:rPr lang="en-US" dirty="0"/>
              <a:t>target amount for defined episode of care</a:t>
            </a:r>
          </a:p>
          <a:p>
            <a:pPr marL="800100" lvl="2" indent="-342900">
              <a:buFont typeface="Arial" pitchFamily="34" charset="0"/>
              <a:buChar char="•"/>
            </a:pPr>
            <a:r>
              <a:rPr lang="en-US" dirty="0"/>
              <a:t>Payment under FFS with negotiated discount</a:t>
            </a:r>
          </a:p>
          <a:p>
            <a:pPr marL="800100" lvl="2" indent="-342900">
              <a:buFont typeface="Arial" pitchFamily="34" charset="0"/>
              <a:buChar char="•"/>
            </a:pPr>
            <a:r>
              <a:rPr lang="en-US" dirty="0"/>
              <a:t>Provider can share in </a:t>
            </a:r>
            <a:r>
              <a:rPr lang="en-US" dirty="0" smtClean="0"/>
              <a:t>savings</a:t>
            </a:r>
            <a:endParaRPr lang="en-US" dirty="0"/>
          </a:p>
          <a:p>
            <a:pPr marL="800100" lvl="1" indent="-342900">
              <a:buFont typeface="Arial" pitchFamily="34" charset="0"/>
              <a:buChar char="•"/>
            </a:pPr>
            <a:r>
              <a:rPr lang="en-US" dirty="0"/>
              <a:t>Four models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US" dirty="0"/>
              <a:t>Potential leadership role for long-term care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601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7625"/>
            <a:ext cx="8458200" cy="1143000"/>
          </a:xfrm>
        </p:spPr>
        <p:txBody>
          <a:bodyPr/>
          <a:lstStyle/>
          <a:p>
            <a:r>
              <a:rPr lang="en-US" sz="2000" dirty="0"/>
              <a:t>Four Models for Bundled </a:t>
            </a:r>
            <a:r>
              <a:rPr lang="en-US" sz="2000" dirty="0" smtClean="0"/>
              <a:t>Payment Initiative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1905000"/>
            <a:ext cx="7620000" cy="4114800"/>
          </a:xfrm>
        </p:spPr>
        <p:txBody>
          <a:bodyPr/>
          <a:lstStyle/>
          <a:p>
            <a:pPr marL="457200" lvl="1" indent="0">
              <a:buNone/>
            </a:pPr>
            <a:r>
              <a:rPr lang="en-US" sz="1400" b="0" dirty="0" smtClean="0">
                <a:latin typeface="+mj-lt"/>
              </a:rPr>
              <a:t>Model One</a:t>
            </a:r>
            <a:endParaRPr lang="en-US" sz="1400" b="0" dirty="0">
              <a:latin typeface="+mj-lt"/>
            </a:endParaRPr>
          </a:p>
          <a:p>
            <a:pPr marL="914400" lvl="2" indent="0">
              <a:buNone/>
            </a:pPr>
            <a:r>
              <a:rPr lang="en-US" sz="1400" dirty="0"/>
              <a:t>Only inpatient stay in the </a:t>
            </a:r>
            <a:r>
              <a:rPr lang="en-US" sz="1400" dirty="0" smtClean="0"/>
              <a:t>hospital</a:t>
            </a:r>
            <a:br>
              <a:rPr lang="en-US" sz="1400" dirty="0" smtClean="0"/>
            </a:br>
            <a:r>
              <a:rPr lang="en-US" sz="1400" dirty="0" smtClean="0"/>
              <a:t>Discounted </a:t>
            </a:r>
            <a:r>
              <a:rPr lang="en-US" sz="1400" dirty="0"/>
              <a:t>FFS payments, with provider sharing in records.</a:t>
            </a:r>
          </a:p>
          <a:p>
            <a:pPr marL="457200" lvl="1" indent="0">
              <a:buNone/>
            </a:pPr>
            <a:r>
              <a:rPr lang="en-US" sz="1400" dirty="0">
                <a:latin typeface="+mj-lt"/>
              </a:rPr>
              <a:t>Model </a:t>
            </a:r>
            <a:r>
              <a:rPr lang="en-US" sz="1400" dirty="0" smtClean="0">
                <a:latin typeface="+mj-lt"/>
              </a:rPr>
              <a:t>Two</a:t>
            </a:r>
            <a:endParaRPr lang="en-US" sz="1400" dirty="0">
              <a:latin typeface="+mj-lt"/>
            </a:endParaRPr>
          </a:p>
          <a:p>
            <a:pPr marL="914400" lvl="2" indent="0">
              <a:buNone/>
            </a:pPr>
            <a:r>
              <a:rPr lang="en-US" sz="1400" dirty="0"/>
              <a:t>Inpatient stay and post-acute care, either 30 or 90 days </a:t>
            </a:r>
            <a:r>
              <a:rPr lang="en-US" sz="1400" dirty="0" smtClean="0"/>
              <a:t>post-discharge</a:t>
            </a:r>
            <a:br>
              <a:rPr lang="en-US" sz="1400" dirty="0" smtClean="0"/>
            </a:br>
            <a:r>
              <a:rPr lang="en-US" sz="1400" dirty="0" smtClean="0"/>
              <a:t>Discounted </a:t>
            </a:r>
            <a:r>
              <a:rPr lang="en-US" sz="1400" dirty="0"/>
              <a:t>FFS with any savings shared</a:t>
            </a:r>
          </a:p>
          <a:p>
            <a:pPr marL="457200" lvl="1" indent="0">
              <a:buNone/>
            </a:pPr>
            <a:r>
              <a:rPr lang="en-US" sz="1400" dirty="0">
                <a:latin typeface="+mj-lt"/>
              </a:rPr>
              <a:t>Model </a:t>
            </a:r>
            <a:r>
              <a:rPr lang="en-US" sz="1400" dirty="0" smtClean="0">
                <a:latin typeface="+mj-lt"/>
              </a:rPr>
              <a:t>Three</a:t>
            </a:r>
            <a:endParaRPr lang="en-US" sz="1400" dirty="0">
              <a:latin typeface="+mj-lt"/>
            </a:endParaRPr>
          </a:p>
          <a:p>
            <a:pPr marL="914400" lvl="2" indent="0">
              <a:buNone/>
            </a:pPr>
            <a:r>
              <a:rPr lang="en-US" sz="1400" dirty="0"/>
              <a:t>Post-acute care only, no less than 30 days post </a:t>
            </a:r>
            <a:r>
              <a:rPr lang="en-US" sz="1400" dirty="0" smtClean="0"/>
              <a:t>discharge</a:t>
            </a:r>
            <a:br>
              <a:rPr lang="en-US" sz="1400" dirty="0" smtClean="0"/>
            </a:br>
            <a:r>
              <a:rPr lang="en-US" sz="1400" dirty="0" smtClean="0"/>
              <a:t>Discounted </a:t>
            </a:r>
            <a:r>
              <a:rPr lang="en-US" sz="1400" dirty="0"/>
              <a:t>FFS with </a:t>
            </a:r>
            <a:r>
              <a:rPr lang="en-US" sz="1400" dirty="0" smtClean="0"/>
              <a:t>savings </a:t>
            </a:r>
            <a:r>
              <a:rPr lang="en-US" sz="1400" dirty="0"/>
              <a:t>shared</a:t>
            </a:r>
          </a:p>
          <a:p>
            <a:pPr marL="457200" lvl="1" indent="0">
              <a:buNone/>
            </a:pPr>
            <a:r>
              <a:rPr lang="en-US" sz="1400" dirty="0">
                <a:latin typeface="+mj-lt"/>
              </a:rPr>
              <a:t>Model </a:t>
            </a:r>
            <a:r>
              <a:rPr lang="en-US" sz="1400" dirty="0" smtClean="0">
                <a:latin typeface="+mj-lt"/>
              </a:rPr>
              <a:t>Four</a:t>
            </a:r>
            <a:endParaRPr lang="en-US" sz="1400" dirty="0">
              <a:latin typeface="+mj-lt"/>
            </a:endParaRPr>
          </a:p>
          <a:p>
            <a:pPr marL="914400" lvl="2" indent="0">
              <a:buNone/>
            </a:pPr>
            <a:r>
              <a:rPr lang="en-US" sz="1400" dirty="0"/>
              <a:t>Inpatient hospital stay </a:t>
            </a:r>
            <a:r>
              <a:rPr lang="en-US" sz="1400" dirty="0" smtClean="0"/>
              <a:t>only</a:t>
            </a:r>
            <a:br>
              <a:rPr lang="en-US" sz="1400" dirty="0" smtClean="0"/>
            </a:br>
            <a:r>
              <a:rPr lang="en-US" sz="1400" dirty="0" smtClean="0"/>
              <a:t>Single </a:t>
            </a:r>
            <a:r>
              <a:rPr lang="en-US" sz="1400" dirty="0"/>
              <a:t>prospective </a:t>
            </a:r>
            <a:r>
              <a:rPr lang="en-US" sz="1400" dirty="0" smtClean="0"/>
              <a:t>payment.</a:t>
            </a:r>
            <a:endParaRPr lang="en-US" sz="1400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4897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dirty="0"/>
              <a:t>Bundled Payment Initiative — Model Two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828800"/>
            <a:ext cx="7620000" cy="4267200"/>
          </a:xfrm>
        </p:spPr>
        <p:txBody>
          <a:bodyPr/>
          <a:lstStyle/>
          <a:p>
            <a:pPr marL="0" lvl="1" indent="0">
              <a:buNone/>
            </a:pPr>
            <a:r>
              <a:rPr lang="en-US" sz="1600" dirty="0" smtClean="0"/>
              <a:t>Completed </a:t>
            </a:r>
            <a:r>
              <a:rPr lang="en-US" sz="1600" dirty="0"/>
              <a:t>applications </a:t>
            </a:r>
            <a:r>
              <a:rPr lang="en-US" sz="1600" dirty="0" smtClean="0"/>
              <a:t>were due </a:t>
            </a:r>
            <a:r>
              <a:rPr lang="en-US" sz="1600" dirty="0"/>
              <a:t>on March 12, 2012.</a:t>
            </a:r>
          </a:p>
          <a:p>
            <a:pPr marL="0" lvl="1" indent="0">
              <a:buNone/>
            </a:pPr>
            <a:r>
              <a:rPr lang="en-US" sz="1600" dirty="0" smtClean="0"/>
              <a:t>Includes inpatient stay and post acute care—Physician </a:t>
            </a:r>
            <a:r>
              <a:rPr lang="en-US" sz="1600" dirty="0"/>
              <a:t>services, related readmissions to acute care, durable medical equipment prosthetics, orthotics, and Part B drugs</a:t>
            </a:r>
            <a:r>
              <a:rPr lang="en-US" sz="1600" dirty="0" smtClean="0"/>
              <a:t>.</a:t>
            </a:r>
          </a:p>
          <a:p>
            <a:pPr marL="0" indent="0">
              <a:buNone/>
            </a:pPr>
            <a:r>
              <a:rPr lang="en-US" sz="1500" dirty="0">
                <a:latin typeface="+mj-lt"/>
              </a:rPr>
              <a:t>Who Can Conduct Model 2 Bundled Payment </a:t>
            </a:r>
            <a:r>
              <a:rPr lang="en-US" sz="1500" dirty="0" smtClean="0">
                <a:latin typeface="+mj-lt"/>
              </a:rPr>
              <a:t>Arrangements?</a:t>
            </a:r>
            <a:endParaRPr lang="en-US" sz="1500" dirty="0">
              <a:latin typeface="+mj-lt"/>
            </a:endParaRPr>
          </a:p>
          <a:p>
            <a:pPr lvl="1">
              <a:buFont typeface="Arial" pitchFamily="34" charset="0"/>
              <a:buChar char="•"/>
            </a:pPr>
            <a:r>
              <a:rPr lang="en-US" sz="1600" dirty="0"/>
              <a:t>Acute care hospital</a:t>
            </a:r>
          </a:p>
          <a:p>
            <a:pPr lvl="1">
              <a:spcBef>
                <a:spcPts val="0"/>
              </a:spcBef>
              <a:buFont typeface="Arial" pitchFamily="34" charset="0"/>
              <a:buChar char="•"/>
            </a:pPr>
            <a:r>
              <a:rPr lang="en-US" sz="1600" dirty="0"/>
              <a:t>Health systems</a:t>
            </a:r>
          </a:p>
          <a:p>
            <a:pPr lvl="1">
              <a:spcBef>
                <a:spcPts val="0"/>
              </a:spcBef>
              <a:buFont typeface="Arial" pitchFamily="34" charset="0"/>
              <a:buChar char="•"/>
            </a:pPr>
            <a:r>
              <a:rPr lang="en-US" sz="1600" dirty="0"/>
              <a:t>Physician group practice</a:t>
            </a:r>
          </a:p>
          <a:p>
            <a:pPr lvl="1">
              <a:spcBef>
                <a:spcPts val="0"/>
              </a:spcBef>
              <a:buFont typeface="Arial" pitchFamily="34" charset="0"/>
              <a:buChar char="•"/>
            </a:pPr>
            <a:r>
              <a:rPr lang="en-US" sz="1600" dirty="0"/>
              <a:t>Hospital physician organizations</a:t>
            </a:r>
          </a:p>
          <a:p>
            <a:pPr lvl="1">
              <a:spcBef>
                <a:spcPts val="0"/>
              </a:spcBef>
              <a:buFont typeface="Arial" pitchFamily="34" charset="0"/>
              <a:buChar char="•"/>
            </a:pPr>
            <a:r>
              <a:rPr lang="en-US" sz="1600" dirty="0"/>
              <a:t>Post-acute care </a:t>
            </a:r>
            <a:r>
              <a:rPr lang="en-US" sz="1600" dirty="0" smtClean="0"/>
              <a:t>providers</a:t>
            </a:r>
          </a:p>
          <a:p>
            <a:pPr marL="0" lvl="1" indent="0">
              <a:buNone/>
            </a:pPr>
            <a:r>
              <a:rPr lang="en-US" sz="1400" dirty="0">
                <a:latin typeface="+mj-lt"/>
              </a:rPr>
              <a:t>Payment under Model 2</a:t>
            </a:r>
          </a:p>
          <a:p>
            <a:pPr marL="914400" lvl="2" indent="0">
              <a:buNone/>
            </a:pPr>
            <a:r>
              <a:rPr lang="en-US" sz="1400" dirty="0"/>
              <a:t>Option One:  30-90 days post-discharge–3% discount from FFS</a:t>
            </a:r>
          </a:p>
          <a:p>
            <a:pPr marL="914400" lvl="2" indent="0">
              <a:buNone/>
            </a:pPr>
            <a:r>
              <a:rPr lang="en-US" sz="1400" dirty="0"/>
              <a:t>Option Two:  90 days or longer—2% discount from FFS</a:t>
            </a:r>
          </a:p>
          <a:p>
            <a:pPr marL="914400" lvl="2" indent="0">
              <a:buNone/>
            </a:pPr>
            <a:r>
              <a:rPr lang="en-US" sz="1400" dirty="0"/>
              <a:t>Target price—provider keeps savings; at risk for cost above targeted </a:t>
            </a:r>
            <a:r>
              <a:rPr lang="en-US" sz="1400" dirty="0" smtClean="0"/>
              <a:t>price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455231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dirty="0" smtClean="0"/>
              <a:t>Bundled Payment Initiative—Model 3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1600" dirty="0">
                <a:latin typeface="+mj-lt"/>
              </a:rPr>
              <a:t>Model </a:t>
            </a:r>
            <a:r>
              <a:rPr lang="en-US" sz="1600" dirty="0" smtClean="0">
                <a:latin typeface="+mj-lt"/>
              </a:rPr>
              <a:t>3—Bundled </a:t>
            </a:r>
            <a:r>
              <a:rPr lang="en-US" sz="1600" dirty="0">
                <a:latin typeface="+mj-lt"/>
              </a:rPr>
              <a:t>Payment </a:t>
            </a:r>
            <a:r>
              <a:rPr lang="en-US" sz="1600" dirty="0" smtClean="0">
                <a:latin typeface="+mj-lt"/>
              </a:rPr>
              <a:t>Arrangements</a:t>
            </a:r>
          </a:p>
          <a:p>
            <a:pPr marL="457200" lvl="1" indent="0">
              <a:buNone/>
            </a:pPr>
            <a:r>
              <a:rPr lang="en-US" sz="1400" dirty="0" smtClean="0"/>
              <a:t>Post acute care only—no less than 30 days post-discharge</a:t>
            </a:r>
          </a:p>
          <a:p>
            <a:pPr marL="457200" lvl="1" indent="0">
              <a:buNone/>
            </a:pPr>
            <a:r>
              <a:rPr lang="en-US" sz="1400" dirty="0" smtClean="0"/>
              <a:t>Who </a:t>
            </a:r>
            <a:r>
              <a:rPr lang="en-US" sz="1400" dirty="0"/>
              <a:t>can conduct the </a:t>
            </a:r>
            <a:r>
              <a:rPr lang="en-US" sz="1400" dirty="0" smtClean="0"/>
              <a:t>arrangement</a:t>
            </a:r>
            <a:r>
              <a:rPr lang="en-US" sz="1400" dirty="0"/>
              <a:t>?</a:t>
            </a:r>
          </a:p>
          <a:p>
            <a:pPr lvl="2"/>
            <a:r>
              <a:rPr lang="en-US" sz="1400" dirty="0"/>
              <a:t>Physician group practices</a:t>
            </a:r>
          </a:p>
          <a:p>
            <a:pPr lvl="2">
              <a:spcBef>
                <a:spcPts val="0"/>
              </a:spcBef>
            </a:pPr>
            <a:r>
              <a:rPr lang="en-US" sz="1400" dirty="0"/>
              <a:t>Skilled nursing facilities</a:t>
            </a:r>
          </a:p>
          <a:p>
            <a:pPr lvl="2">
              <a:spcBef>
                <a:spcPts val="0"/>
              </a:spcBef>
            </a:pPr>
            <a:r>
              <a:rPr lang="en-US" sz="1400" dirty="0"/>
              <a:t>Home health agencies</a:t>
            </a:r>
          </a:p>
          <a:p>
            <a:pPr lvl="2">
              <a:spcBef>
                <a:spcPts val="0"/>
              </a:spcBef>
            </a:pPr>
            <a:r>
              <a:rPr lang="en-US" sz="1400" dirty="0"/>
              <a:t>Health systems</a:t>
            </a:r>
          </a:p>
          <a:p>
            <a:pPr lvl="2">
              <a:spcBef>
                <a:spcPts val="0"/>
              </a:spcBef>
            </a:pPr>
            <a:r>
              <a:rPr lang="en-US" sz="1400" dirty="0"/>
              <a:t>Long term care hospitals</a:t>
            </a:r>
          </a:p>
          <a:p>
            <a:pPr lvl="2">
              <a:spcBef>
                <a:spcPts val="0"/>
              </a:spcBef>
            </a:pPr>
            <a:r>
              <a:rPr lang="en-US" sz="1400" dirty="0"/>
              <a:t>Acute care hospitals</a:t>
            </a:r>
          </a:p>
          <a:p>
            <a:pPr lvl="2">
              <a:spcBef>
                <a:spcPts val="0"/>
              </a:spcBef>
            </a:pPr>
            <a:r>
              <a:rPr lang="en-US" sz="1400" dirty="0"/>
              <a:t>In-patient rehabilitation services</a:t>
            </a:r>
          </a:p>
          <a:p>
            <a:pPr marL="457200" lvl="1" indent="0">
              <a:buNone/>
            </a:pPr>
            <a:r>
              <a:rPr lang="en-US" sz="1400" dirty="0" smtClean="0"/>
              <a:t>Providers </a:t>
            </a:r>
            <a:r>
              <a:rPr lang="en-US" sz="1400" dirty="0"/>
              <a:t>propose a target reimbursement—share savings below but must pay cost above target</a:t>
            </a:r>
            <a:r>
              <a:rPr lang="en-US" sz="1400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5419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dirty="0" smtClean="0"/>
              <a:t>Bundled Payment Initiative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latin typeface="+mj-lt"/>
              </a:rPr>
              <a:t>Bundled Payment </a:t>
            </a:r>
            <a:r>
              <a:rPr lang="en-US" dirty="0" smtClean="0">
                <a:latin typeface="+mj-lt"/>
              </a:rPr>
              <a:t>Initiative—Other Requirements</a:t>
            </a:r>
          </a:p>
          <a:p>
            <a:pPr lvl="1">
              <a:buFont typeface="Arial" pitchFamily="34" charset="0"/>
              <a:buChar char="•"/>
            </a:pPr>
            <a:r>
              <a:rPr lang="en-US" dirty="0"/>
              <a:t>Applicants must identify the clinical conditions, define </a:t>
            </a:r>
            <a:r>
              <a:rPr lang="en-US" dirty="0" smtClean="0"/>
              <a:t>the time </a:t>
            </a:r>
            <a:r>
              <a:rPr lang="en-US" dirty="0"/>
              <a:t>period for the episode of care, </a:t>
            </a:r>
            <a:r>
              <a:rPr lang="en-US" dirty="0" smtClean="0"/>
              <a:t>and identify </a:t>
            </a:r>
            <a:r>
              <a:rPr lang="en-US" dirty="0"/>
              <a:t>services included in the bundled payments.</a:t>
            </a:r>
          </a:p>
          <a:p>
            <a:pPr lvl="1">
              <a:buFont typeface="Arial" pitchFamily="34" charset="0"/>
              <a:buChar char="•"/>
            </a:pPr>
            <a:r>
              <a:rPr lang="en-US" dirty="0"/>
              <a:t>Must plan and implement quality improvement projects.</a:t>
            </a:r>
          </a:p>
          <a:p>
            <a:pPr lvl="1">
              <a:buFont typeface="Arial" pitchFamily="34" charset="0"/>
              <a:buChar char="•"/>
            </a:pPr>
            <a:r>
              <a:rPr lang="en-US" dirty="0"/>
              <a:t>Participate in CMS quality monitoring.</a:t>
            </a:r>
          </a:p>
          <a:p>
            <a:pPr lvl="1">
              <a:buFont typeface="Arial" pitchFamily="34" charset="0"/>
              <a:buChar char="•"/>
            </a:pPr>
            <a:r>
              <a:rPr lang="en-US" dirty="0"/>
              <a:t>Implement strong protections to protect beneficiary choice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4732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dirty="0" smtClean="0"/>
              <a:t>Bundled Payment Initiative—Gainsharing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1600" dirty="0" smtClean="0">
                <a:latin typeface="+mj-lt"/>
              </a:rPr>
              <a:t>Gainsharing—Waivers</a:t>
            </a:r>
          </a:p>
          <a:p>
            <a:pPr marL="457200" lvl="1" indent="0">
              <a:buNone/>
            </a:pPr>
            <a:r>
              <a:rPr lang="en-US" sz="1400" dirty="0"/>
              <a:t>Payments to physicians or other providers by </a:t>
            </a:r>
            <a:r>
              <a:rPr lang="en-US" sz="1400" dirty="0" smtClean="0"/>
              <a:t>hospitals, long term care </a:t>
            </a:r>
            <a:r>
              <a:rPr lang="en-US" sz="1400" dirty="0"/>
              <a:t>or other providers for improved quality and efficiency.</a:t>
            </a:r>
          </a:p>
          <a:p>
            <a:pPr marL="457200" lvl="1" indent="0">
              <a:buNone/>
            </a:pPr>
            <a:r>
              <a:rPr lang="en-US" sz="1400" dirty="0"/>
              <a:t>Ordinarily, such payments may be prohibited by the Civil Monetary Penalties Law and </a:t>
            </a:r>
            <a:r>
              <a:rPr lang="en-US" sz="1400" dirty="0" smtClean="0"/>
              <a:t>the </a:t>
            </a:r>
            <a:r>
              <a:rPr lang="en-US" sz="1400" dirty="0"/>
              <a:t>Anti-Kickback Statute.</a:t>
            </a:r>
          </a:p>
          <a:p>
            <a:pPr marL="457200" lvl="1" indent="0">
              <a:buNone/>
            </a:pPr>
            <a:r>
              <a:rPr lang="en-US" sz="1400" dirty="0" smtClean="0"/>
              <a:t>Applicants who wish to conduct gainsharing must describe to CMS in the application:</a:t>
            </a:r>
            <a:endParaRPr lang="en-US" sz="1400" dirty="0"/>
          </a:p>
          <a:p>
            <a:pPr lvl="2">
              <a:buFont typeface="Arial" pitchFamily="34" charset="0"/>
              <a:buChar char="•"/>
            </a:pPr>
            <a:r>
              <a:rPr lang="en-US" sz="1400" dirty="0"/>
              <a:t>How gainsharing will support care redesign to improve quality and reduce </a:t>
            </a:r>
            <a:r>
              <a:rPr lang="en-US" sz="1400" dirty="0" smtClean="0"/>
              <a:t>cost; and</a:t>
            </a:r>
            <a:endParaRPr lang="en-US" sz="1400" dirty="0"/>
          </a:p>
          <a:p>
            <a:pPr lvl="2">
              <a:buFont typeface="Arial" pitchFamily="34" charset="0"/>
              <a:buChar char="•"/>
            </a:pPr>
            <a:r>
              <a:rPr lang="en-US" sz="1400" dirty="0"/>
              <a:t>The methodology for sharing gains among providers (hospital and physician or hospital and post acute-care providers).</a:t>
            </a:r>
          </a:p>
          <a:p>
            <a:pPr marL="457200" lvl="1" indent="0">
              <a:buNone/>
            </a:pPr>
            <a:r>
              <a:rPr lang="en-US" sz="1400" dirty="0"/>
              <a:t>Health care professionals may not limit or reduce necessary services.</a:t>
            </a:r>
          </a:p>
          <a:p>
            <a:pPr marL="457200" lvl="1" indent="0">
              <a:buNone/>
            </a:pPr>
            <a:r>
              <a:rPr lang="en-US" sz="1400" dirty="0"/>
              <a:t>Physician participation must be </a:t>
            </a:r>
            <a:r>
              <a:rPr lang="en-US" sz="1400" dirty="0" smtClean="0"/>
              <a:t>voluntary.</a:t>
            </a:r>
            <a:endParaRPr lang="en-US" sz="1400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4850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dirty="0" smtClean="0"/>
              <a:t>What is a Health Home?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z="1600" dirty="0" smtClean="0"/>
              <a:t>Section 2703 of the Patient Protection and Affordable Care Act: States can elect a new care management option as of January 1, 2011 under the Medicaid State plan – the “Health Home.”</a:t>
            </a:r>
          </a:p>
          <a:p>
            <a:pPr lvl="0"/>
            <a:r>
              <a:rPr lang="en-US" sz="1600" dirty="0" smtClean="0"/>
              <a:t>Federal funds will cover 90% of health home services for the first eight fiscal quarters of the State Plan—effective date of State Plan.</a:t>
            </a:r>
          </a:p>
          <a:p>
            <a:pPr lvl="0"/>
            <a:r>
              <a:rPr lang="en-US" sz="1600" dirty="0" smtClean="0"/>
              <a:t>Effective April 1, 2011, New York State Social Services Law </a:t>
            </a:r>
            <a:r>
              <a:rPr lang="en-US" sz="1600" dirty="0"/>
              <a:t>§ </a:t>
            </a:r>
            <a:r>
              <a:rPr lang="en-US" sz="1600" dirty="0" smtClean="0"/>
              <a:t>365-l authorized the establishment of Health Homes.</a:t>
            </a:r>
          </a:p>
          <a:p>
            <a:pPr lvl="0"/>
            <a:r>
              <a:rPr lang="en-US" sz="1600" dirty="0" smtClean="0"/>
              <a:t>Health Homes are intended to provide person-centered care management services to Medicaid beneficiaries suffering from multiple or chronic conditions.  </a:t>
            </a:r>
          </a:p>
          <a:p>
            <a:pPr>
              <a:buFont typeface="Arial" pitchFamily="34" charset="0"/>
              <a:buChar char="•"/>
            </a:pPr>
            <a:r>
              <a:rPr lang="en-US" sz="1600" dirty="0" smtClean="0"/>
              <a:t>Health Homes are a network of multi-disciplinary providers together described as a  “health home.”</a:t>
            </a:r>
          </a:p>
        </p:txBody>
      </p:sp>
    </p:spTree>
    <p:extLst>
      <p:ext uri="{BB962C8B-B14F-4D97-AF65-F5344CB8AC3E}">
        <p14:creationId xmlns:p14="http://schemas.microsoft.com/office/powerpoint/2010/main" val="355963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dirty="0" smtClean="0">
                <a:solidFill>
                  <a:schemeClr val="tx2"/>
                </a:solidFill>
                <a:effectLst/>
              </a:rPr>
              <a:t>CMS Designated Health Home Functions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US" sz="1600" dirty="0" smtClean="0">
                <a:latin typeface="+mj-lt"/>
              </a:rPr>
              <a:t>CMS Goals for Health Homes</a:t>
            </a:r>
          </a:p>
          <a:p>
            <a:pPr marL="457200" lvl="1" indent="0">
              <a:buNone/>
            </a:pPr>
            <a:r>
              <a:rPr lang="en-US" sz="1400" dirty="0" smtClean="0"/>
              <a:t>Provide quality-driven, cost-effective, culturally appropriate, and person and family-centered services.</a:t>
            </a:r>
          </a:p>
          <a:p>
            <a:pPr marL="457200" lvl="1" indent="0">
              <a:buNone/>
            </a:pPr>
            <a:r>
              <a:rPr lang="en-US" sz="1400" dirty="0" smtClean="0"/>
              <a:t>“Whole person “ approach to care within a culture of continuous quality improvement.</a:t>
            </a:r>
          </a:p>
          <a:p>
            <a:pPr marL="457200" lvl="1" indent="0">
              <a:buNone/>
            </a:pPr>
            <a:r>
              <a:rPr lang="en-US" sz="1400" dirty="0" smtClean="0"/>
              <a:t>CMS required  </a:t>
            </a:r>
            <a:r>
              <a:rPr lang="en-US" sz="1400" dirty="0"/>
              <a:t>states to develop health home plans </a:t>
            </a:r>
            <a:r>
              <a:rPr lang="en-US" sz="1400" dirty="0" smtClean="0"/>
              <a:t>that met </a:t>
            </a:r>
            <a:r>
              <a:rPr lang="en-US" sz="1400" dirty="0"/>
              <a:t>certain criteria, including:</a:t>
            </a:r>
            <a:endParaRPr lang="en-US" sz="1400" dirty="0" smtClean="0"/>
          </a:p>
          <a:p>
            <a:pPr lvl="2"/>
            <a:r>
              <a:rPr lang="en-US" sz="1400" dirty="0" smtClean="0"/>
              <a:t>High-quality services informed by evidence-based clinical practice guidelines;</a:t>
            </a:r>
          </a:p>
          <a:p>
            <a:pPr lvl="2"/>
            <a:r>
              <a:rPr lang="en-US" sz="1400" dirty="0" smtClean="0"/>
              <a:t>Preventive and health promotion services, including prevention of and treatment for mental illness and substance use disorders;</a:t>
            </a:r>
          </a:p>
          <a:p>
            <a:pPr lvl="2"/>
            <a:r>
              <a:rPr lang="en-US" sz="1400" dirty="0"/>
              <a:t>Comprehensive care management, care coordination, and transitional care across settings, including appropriate follow-up from inpatient to other </a:t>
            </a:r>
            <a:r>
              <a:rPr lang="en-US" sz="1400" dirty="0" smtClean="0"/>
              <a:t>settings;</a:t>
            </a:r>
          </a:p>
        </p:txBody>
      </p:sp>
    </p:spTree>
    <p:extLst>
      <p:ext uri="{BB962C8B-B14F-4D97-AF65-F5344CB8AC3E}">
        <p14:creationId xmlns:p14="http://schemas.microsoft.com/office/powerpoint/2010/main" val="2908243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dirty="0" smtClean="0">
                <a:solidFill>
                  <a:schemeClr val="tx2"/>
                </a:solidFill>
                <a:effectLst/>
              </a:rPr>
              <a:t>CMS Designated Health Home Functions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2">
              <a:spcBef>
                <a:spcPts val="900"/>
              </a:spcBef>
            </a:pPr>
            <a:r>
              <a:rPr lang="en-US" sz="1600" dirty="0" smtClean="0"/>
              <a:t>Chronic disease management, including self-management support;</a:t>
            </a:r>
          </a:p>
          <a:p>
            <a:pPr lvl="2">
              <a:spcBef>
                <a:spcPts val="900"/>
              </a:spcBef>
            </a:pPr>
            <a:r>
              <a:rPr lang="en-US" sz="1600" dirty="0" smtClean="0"/>
              <a:t>Individual and family supports, including referral to community, social support, and recovery services;</a:t>
            </a:r>
          </a:p>
          <a:p>
            <a:pPr lvl="2">
              <a:spcBef>
                <a:spcPts val="900"/>
              </a:spcBef>
            </a:pPr>
            <a:r>
              <a:rPr lang="en-US" sz="1600" b="1" dirty="0" smtClean="0">
                <a:solidFill>
                  <a:schemeClr val="tx1"/>
                </a:solidFill>
                <a:effectLst/>
                <a:latin typeface="+mn-lt"/>
              </a:rPr>
              <a:t>Long-term care supports and services;</a:t>
            </a:r>
          </a:p>
          <a:p>
            <a:pPr lvl="2">
              <a:spcBef>
                <a:spcPts val="900"/>
              </a:spcBef>
            </a:pPr>
            <a:r>
              <a:rPr lang="en-US" sz="1600" dirty="0" smtClean="0"/>
              <a:t>Person-centered care;</a:t>
            </a:r>
          </a:p>
          <a:p>
            <a:pPr lvl="2">
              <a:spcBef>
                <a:spcPts val="900"/>
              </a:spcBef>
            </a:pPr>
            <a:r>
              <a:rPr lang="en-US" sz="1600" b="1" dirty="0" smtClean="0">
                <a:solidFill>
                  <a:schemeClr val="tx1"/>
                </a:solidFill>
                <a:effectLst/>
                <a:latin typeface="+mn-lt"/>
              </a:rPr>
              <a:t>Use of information technology to improve care; and</a:t>
            </a:r>
          </a:p>
          <a:p>
            <a:pPr lvl="2">
              <a:spcBef>
                <a:spcPts val="900"/>
              </a:spcBef>
            </a:pPr>
            <a:r>
              <a:rPr lang="en-US" sz="1600" dirty="0" smtClean="0"/>
              <a:t>Continuous quality improvement; collection and use of data to improve care coordination.</a:t>
            </a:r>
            <a:endParaRPr lang="en-US" sz="1600" b="1" dirty="0" smtClean="0">
              <a:solidFill>
                <a:schemeClr val="tx1"/>
              </a:solidFill>
              <a:effectLst/>
              <a:latin typeface="+mn-lt"/>
            </a:endParaRPr>
          </a:p>
          <a:p>
            <a:pPr lvl="2">
              <a:spcBef>
                <a:spcPts val="900"/>
              </a:spcBef>
            </a:pP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307901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dirty="0" smtClean="0"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rPr>
              <a:t>Why Establish Health Homes?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981200"/>
            <a:ext cx="8229600" cy="4114800"/>
          </a:xfrm>
        </p:spPr>
        <p:txBody>
          <a:bodyPr/>
          <a:lstStyle/>
          <a:p>
            <a:pPr marL="0" lvl="0" indent="0">
              <a:buNone/>
            </a:pPr>
            <a:r>
              <a:rPr lang="en-US" sz="1600" dirty="0" smtClean="0">
                <a:latin typeface="+mj-lt"/>
              </a:rPr>
              <a:t>Health Home Goals</a:t>
            </a:r>
          </a:p>
          <a:p>
            <a:pPr marL="457200" lvl="1" indent="0">
              <a:buNone/>
            </a:pPr>
            <a:r>
              <a:rPr lang="en-US" sz="1600" dirty="0" smtClean="0"/>
              <a:t>New York State DOH: To achieve effective care management for high need individuals with mental illness and chemical dependency.</a:t>
            </a:r>
          </a:p>
          <a:p>
            <a:pPr marL="457200" lvl="1" indent="0">
              <a:buNone/>
            </a:pPr>
            <a:r>
              <a:rPr lang="en-US" sz="1600" dirty="0" smtClean="0"/>
              <a:t>Goals:</a:t>
            </a:r>
          </a:p>
          <a:p>
            <a:pPr marL="457200" lvl="1" indent="0">
              <a:spcBef>
                <a:spcPts val="600"/>
              </a:spcBef>
              <a:buNone/>
            </a:pPr>
            <a:r>
              <a:rPr lang="en-US" sz="1600" dirty="0" smtClean="0"/>
              <a:t>Reduce avoidable health care costs, including:</a:t>
            </a:r>
          </a:p>
          <a:p>
            <a:pPr lvl="3"/>
            <a:r>
              <a:rPr lang="en-US" sz="1600" dirty="0" smtClean="0"/>
              <a:t>Preventable hospital admissions/readmissions</a:t>
            </a:r>
          </a:p>
          <a:p>
            <a:pPr lvl="3"/>
            <a:r>
              <a:rPr lang="en-US" sz="1600" dirty="0" smtClean="0"/>
              <a:t>Avoidable emergency room visits.</a:t>
            </a:r>
          </a:p>
          <a:p>
            <a:pPr marL="457200" lvl="1" indent="0">
              <a:buNone/>
            </a:pPr>
            <a:r>
              <a:rPr lang="en-US" sz="1600" dirty="0" smtClean="0"/>
              <a:t>Provide timely post-discharge follow-up.</a:t>
            </a:r>
          </a:p>
          <a:p>
            <a:pPr marL="457200" lvl="1" indent="0">
              <a:buNone/>
            </a:pPr>
            <a:r>
              <a:rPr lang="en-US" sz="1600" dirty="0" smtClean="0"/>
              <a:t>Improve patient outcomes and care management for primary, specialist and behavioral health care.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709229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sz="2000" dirty="0" smtClean="0">
                <a:solidFill>
                  <a:schemeClr val="tx2"/>
                </a:solidFill>
                <a:effectLst/>
              </a:rPr>
              <a:t>Who is Eligible to Enroll in a </a:t>
            </a:r>
            <a:r>
              <a:rPr lang="en-US" sz="2000" dirty="0" smtClean="0"/>
              <a:t>Health Home?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828800"/>
            <a:ext cx="7620000" cy="4114800"/>
          </a:xfrm>
        </p:spPr>
        <p:txBody>
          <a:bodyPr/>
          <a:lstStyle/>
          <a:p>
            <a:pPr marL="0" indent="0">
              <a:spcBef>
                <a:spcPts val="1800"/>
              </a:spcBef>
              <a:buNone/>
            </a:pP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 smtClean="0"/>
              <a:t>At least 2 chronic conditions, including asthma, diabetes, heart disease, obesity, mental condition, and substance abuse disorder; or</a:t>
            </a:r>
          </a:p>
          <a:p>
            <a:pPr marL="457200" lvl="1" indent="0">
              <a:buNone/>
            </a:pPr>
            <a:r>
              <a:rPr lang="en-US" sz="1400" dirty="0" smtClean="0"/>
              <a:t>1 chronic condition and at risk for another; or</a:t>
            </a:r>
          </a:p>
          <a:p>
            <a:pPr marL="457200" lvl="1" indent="0">
              <a:buNone/>
            </a:pPr>
            <a:r>
              <a:rPr lang="en-US" sz="1400" dirty="0" smtClean="0"/>
              <a:t>1 serious and persistent mental health condition.</a:t>
            </a:r>
          </a:p>
          <a:p>
            <a:pPr marL="0" indent="0">
              <a:buNone/>
            </a:pPr>
            <a:r>
              <a:rPr lang="en-US" sz="1400" dirty="0" smtClean="0"/>
              <a:t>Adults and children are eligible; a Health Home may not focus exclusively on children.</a:t>
            </a:r>
          </a:p>
          <a:p>
            <a:pPr marL="0" indent="0">
              <a:buNone/>
            </a:pPr>
            <a:r>
              <a:rPr lang="en-US" sz="1400" dirty="0" smtClean="0"/>
              <a:t>Dual eligible beneficiaries may not be excluded.</a:t>
            </a:r>
          </a:p>
          <a:p>
            <a:pPr marL="0" indent="0">
              <a:buNone/>
            </a:pPr>
            <a:r>
              <a:rPr lang="en-US" sz="1400" dirty="0" smtClean="0"/>
              <a:t>Health Homes are voluntary – beneficiaries may choose to opt-out but NYS is pursuing an amendment to the current 1115 waiver, which would make Health Homes mandatory.</a:t>
            </a:r>
          </a:p>
          <a:p>
            <a:pPr marL="0" indent="0">
              <a:buNone/>
            </a:pPr>
            <a:r>
              <a:rPr lang="en-US" sz="1400" dirty="0"/>
              <a:t>Periodic reassessments will be conducted; </a:t>
            </a:r>
            <a:r>
              <a:rPr lang="en-US" sz="1400" dirty="0" smtClean="0"/>
              <a:t>beneficiaries found </a:t>
            </a:r>
            <a:r>
              <a:rPr lang="en-US" sz="1400" dirty="0"/>
              <a:t>no longer in need of Health Home services will be referred back to their primary care practitioner for care management.</a:t>
            </a:r>
          </a:p>
          <a:p>
            <a:pPr lvl="0"/>
            <a:endParaRPr lang="en-US" sz="1600" dirty="0" smtClean="0"/>
          </a:p>
          <a:p>
            <a:pPr marL="0" lvl="0" indent="0">
              <a:buNone/>
            </a:pPr>
            <a:endParaRPr lang="en-US" sz="1600" dirty="0" smtClean="0"/>
          </a:p>
        </p:txBody>
      </p:sp>
      <p:sp>
        <p:nvSpPr>
          <p:cNvPr id="4" name="Rectangle 3"/>
          <p:cNvSpPr/>
          <p:nvPr/>
        </p:nvSpPr>
        <p:spPr>
          <a:xfrm>
            <a:off x="729615" y="1447800"/>
            <a:ext cx="4191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ts val="1200"/>
              </a:spcBef>
              <a:spcAft>
                <a:spcPct val="0"/>
              </a:spcAft>
            </a:pPr>
            <a:r>
              <a:rPr lang="en-US" b="1" kern="0" dirty="0">
                <a:solidFill>
                  <a:srgbClr val="000000"/>
                </a:solidFill>
                <a:latin typeface="+mj-lt"/>
              </a:rPr>
              <a:t>Medicaid </a:t>
            </a:r>
            <a:r>
              <a:rPr lang="en-US" b="1" kern="0" dirty="0" smtClean="0">
                <a:solidFill>
                  <a:srgbClr val="000000"/>
                </a:solidFill>
                <a:latin typeface="+mj-lt"/>
              </a:rPr>
              <a:t>beneficiaries with</a:t>
            </a:r>
            <a:r>
              <a:rPr lang="en-US" b="1" kern="0" dirty="0">
                <a:solidFill>
                  <a:srgbClr val="000000"/>
                </a:solidFill>
                <a:latin typeface="+mj-lt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2948060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sz="2000" dirty="0" smtClean="0"/>
              <a:t>Health </a:t>
            </a:r>
            <a:r>
              <a:rPr lang="en-US" sz="2000" dirty="0"/>
              <a:t>Home </a:t>
            </a:r>
            <a:r>
              <a:rPr lang="en-US" sz="2000" dirty="0" smtClean="0"/>
              <a:t>Program Beneficiary Assignment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z="1600" dirty="0" smtClean="0"/>
              <a:t>To the extent possible, based on patient’s existing relationships with health care providers or health care system relationships, geography, and/or qualifying condition.</a:t>
            </a:r>
          </a:p>
          <a:p>
            <a:pPr lvl="0"/>
            <a:r>
              <a:rPr lang="en-US" sz="1600" dirty="0" smtClean="0"/>
              <a:t>If an enrollee is a member of a MCO, the MCO will assign the member to a Health Home based on Health Home enrollee lists received from the State and by using State data as augmented by the MCO’s own data regarding existing relationships with providers.</a:t>
            </a:r>
          </a:p>
          <a:p>
            <a:pPr lvl="0"/>
            <a:r>
              <a:rPr lang="en-US" sz="1600" dirty="0" smtClean="0"/>
              <a:t>Individuals will receive a letter describing Health Homes, their assignment and options to choose another Health Home provider or opt-out of enrollment. </a:t>
            </a:r>
          </a:p>
          <a:p>
            <a:r>
              <a:rPr lang="en-US" sz="1600" dirty="0"/>
              <a:t>Possible that assigned beneficiaries will have no prior relationship with the Health Home</a:t>
            </a:r>
            <a:r>
              <a:rPr lang="en-US" sz="1600" dirty="0" smtClean="0"/>
              <a:t>.</a:t>
            </a:r>
          </a:p>
          <a:p>
            <a:r>
              <a:rPr lang="en-US" sz="1600" dirty="0" smtClean="0"/>
              <a:t>Individual must consent to participate.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706120" y="1447800"/>
            <a:ext cx="785018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00"/>
                </a:solidFill>
                <a:latin typeface="Arial Black" pitchFamily="34" charset="0"/>
              </a:rPr>
              <a:t>How are Medicaid Beneficiaries Assigned to a Health Home?</a:t>
            </a:r>
          </a:p>
        </p:txBody>
      </p:sp>
    </p:spTree>
    <p:extLst>
      <p:ext uri="{BB962C8B-B14F-4D97-AF65-F5344CB8AC3E}">
        <p14:creationId xmlns:p14="http://schemas.microsoft.com/office/powerpoint/2010/main" val="2555498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sz="2000" dirty="0" smtClean="0">
                <a:solidFill>
                  <a:schemeClr val="tx2"/>
                </a:solidFill>
                <a:effectLst/>
              </a:rPr>
              <a:t>New York State Populations Served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US" sz="1600" dirty="0" smtClean="0"/>
              <a:t>DOH estimates 975,000 high cost/high need Medicaid beneficiaries (including dual eligibles) with two or more chronic conditions and/or a serious persistent medical illness (SPMI).  </a:t>
            </a:r>
          </a:p>
          <a:p>
            <a:pPr lvl="1">
              <a:buFont typeface="Arial" pitchFamily="34" charset="0"/>
              <a:buChar char="•"/>
            </a:pPr>
            <a:r>
              <a:rPr lang="en-US" sz="1600" dirty="0" smtClean="0"/>
              <a:t>408,000 with behavioral health needs (Wave I – Jan. 2012)</a:t>
            </a:r>
          </a:p>
          <a:p>
            <a:pPr lvl="1">
              <a:buFont typeface="Arial" pitchFamily="34" charset="0"/>
              <a:buChar char="•"/>
            </a:pPr>
            <a:r>
              <a:rPr lang="en-US" sz="1600" dirty="0" smtClean="0"/>
              <a:t>306,000 with chronic medical needs (Wave I – Jan. 2012)</a:t>
            </a:r>
          </a:p>
          <a:p>
            <a:pPr lvl="1">
              <a:buFont typeface="Arial" pitchFamily="34" charset="0"/>
              <a:buChar char="•"/>
            </a:pPr>
            <a:r>
              <a:rPr lang="en-US" sz="1600" dirty="0" smtClean="0"/>
              <a:t>209,000 requiring LTC services (Wave II – Spring 2012)</a:t>
            </a:r>
          </a:p>
          <a:p>
            <a:pPr lvl="1">
              <a:buFont typeface="Arial" pitchFamily="34" charset="0"/>
              <a:buChar char="•"/>
            </a:pPr>
            <a:r>
              <a:rPr lang="en-US" sz="1600" dirty="0" smtClean="0"/>
              <a:t>52,000 with developmental disabilities (Wave III – Fall 2012)</a:t>
            </a:r>
          </a:p>
          <a:p>
            <a:pPr marL="457200" lvl="1" indent="0">
              <a:buNone/>
            </a:pPr>
            <a:r>
              <a:rPr lang="en-US" sz="1600" dirty="0"/>
              <a:t>After being assigned to a Health Home, enrollees will be assessed as either Level 1 “Moderate Need”, Level 2 “Multiple Complex Needs”, or Level 3 “Intensive Complex </a:t>
            </a:r>
            <a:r>
              <a:rPr lang="en-US" sz="1600" dirty="0" smtClean="0"/>
              <a:t>Needs.” 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573943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sz="2000" dirty="0" smtClean="0">
                <a:solidFill>
                  <a:schemeClr val="tx2"/>
                </a:solidFill>
                <a:effectLst/>
              </a:rPr>
              <a:t>Health Homes – Implementation Dates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905000"/>
            <a:ext cx="7620000" cy="4114800"/>
          </a:xfrm>
        </p:spPr>
        <p:txBody>
          <a:bodyPr/>
          <a:lstStyle/>
          <a:p>
            <a:pPr marL="457200" lvl="1" indent="0">
              <a:spcBef>
                <a:spcPts val="600"/>
              </a:spcBef>
              <a:buNone/>
            </a:pPr>
            <a:r>
              <a:rPr lang="en-US" sz="1400" dirty="0" smtClean="0"/>
              <a:t>Phase I – </a:t>
            </a:r>
          </a:p>
          <a:p>
            <a:pPr marL="914400" lvl="2" indent="0">
              <a:spcBef>
                <a:spcPts val="600"/>
              </a:spcBef>
              <a:buNone/>
            </a:pPr>
            <a:r>
              <a:rPr lang="en-US" sz="1400" dirty="0"/>
              <a:t>10 counties:  Bronx, Clinton, Kings (Brooklyn), Essex, Franklin, Hamilton, Nassau, Schenectady, Warren, </a:t>
            </a:r>
            <a:r>
              <a:rPr lang="en-US" sz="1400" dirty="0" smtClean="0"/>
              <a:t>Washington</a:t>
            </a:r>
          </a:p>
          <a:p>
            <a:pPr marL="914400" lvl="2" indent="0">
              <a:spcBef>
                <a:spcPts val="600"/>
              </a:spcBef>
              <a:buNone/>
            </a:pPr>
            <a:r>
              <a:rPr lang="en-US" sz="1400" dirty="0" smtClean="0"/>
              <a:t>Implementation began February 1, 2012</a:t>
            </a:r>
            <a:r>
              <a:rPr lang="en-US" sz="1400" dirty="0"/>
              <a:t>.</a:t>
            </a:r>
            <a:endParaRPr lang="en-US" sz="1400" dirty="0" smtClean="0"/>
          </a:p>
          <a:p>
            <a:pPr marL="914400" lvl="2" indent="0">
              <a:spcBef>
                <a:spcPts val="600"/>
              </a:spcBef>
              <a:buNone/>
            </a:pPr>
            <a:endParaRPr lang="en-US" sz="1400" dirty="0" smtClean="0"/>
          </a:p>
          <a:p>
            <a:pPr marL="457200" lvl="1" indent="0">
              <a:spcBef>
                <a:spcPts val="600"/>
              </a:spcBef>
              <a:buNone/>
            </a:pPr>
            <a:r>
              <a:rPr lang="en-US" sz="1400" dirty="0" smtClean="0"/>
              <a:t>Phase II – </a:t>
            </a:r>
          </a:p>
          <a:p>
            <a:pPr marL="914400" lvl="2" indent="0">
              <a:spcBef>
                <a:spcPts val="600"/>
              </a:spcBef>
              <a:buNone/>
            </a:pPr>
            <a:r>
              <a:rPr lang="en-US" sz="1400" dirty="0"/>
              <a:t>13 Counties: </a:t>
            </a:r>
            <a:r>
              <a:rPr lang="en-US" sz="1400" dirty="0" smtClean="0"/>
              <a:t>Duchess, </a:t>
            </a:r>
            <a:r>
              <a:rPr lang="en-US" sz="1400" dirty="0"/>
              <a:t>Erie, Manhattan, Monroe, Orange, Putnam, Queens, Staten Island, Rockland, Suffolk, Sullivan, Ulster, </a:t>
            </a:r>
            <a:r>
              <a:rPr lang="en-US" sz="1400" dirty="0" smtClean="0"/>
              <a:t>Westchester</a:t>
            </a:r>
          </a:p>
          <a:p>
            <a:pPr marL="914400" lvl="2" indent="0">
              <a:spcBef>
                <a:spcPts val="600"/>
              </a:spcBef>
              <a:buNone/>
            </a:pPr>
            <a:r>
              <a:rPr lang="en-US" sz="1400" dirty="0" smtClean="0"/>
              <a:t>Implementation tentatively scheduled for April 1, 2012.</a:t>
            </a:r>
          </a:p>
          <a:p>
            <a:pPr lvl="1">
              <a:spcBef>
                <a:spcPts val="600"/>
              </a:spcBef>
            </a:pPr>
            <a:endParaRPr lang="en-US" sz="1400" dirty="0" smtClean="0"/>
          </a:p>
          <a:p>
            <a:pPr marL="457200" lvl="1" indent="0">
              <a:spcBef>
                <a:spcPts val="600"/>
              </a:spcBef>
              <a:buNone/>
            </a:pPr>
            <a:r>
              <a:rPr lang="en-US" sz="1400" dirty="0"/>
              <a:t>Phase III – </a:t>
            </a:r>
            <a:endParaRPr lang="en-US" sz="1400" dirty="0" smtClean="0"/>
          </a:p>
          <a:p>
            <a:pPr marL="914400" lvl="2" indent="0">
              <a:spcBef>
                <a:spcPts val="600"/>
              </a:spcBef>
              <a:buNone/>
            </a:pPr>
            <a:r>
              <a:rPr lang="en-US" sz="1400" dirty="0"/>
              <a:t>39 Upstate New York </a:t>
            </a:r>
            <a:r>
              <a:rPr lang="en-US" sz="1400" dirty="0" smtClean="0"/>
              <a:t>Counties</a:t>
            </a:r>
          </a:p>
          <a:p>
            <a:pPr marL="914400" lvl="2" indent="0">
              <a:spcBef>
                <a:spcPts val="600"/>
              </a:spcBef>
              <a:buNone/>
            </a:pPr>
            <a:r>
              <a:rPr lang="en-US" sz="1400" dirty="0" smtClean="0"/>
              <a:t>Implementation </a:t>
            </a:r>
            <a:r>
              <a:rPr lang="en-US" sz="1400" dirty="0"/>
              <a:t>tentatively scheduled for July 1, 2012</a:t>
            </a:r>
            <a:r>
              <a:rPr lang="en-US" sz="1400" dirty="0" smtClean="0"/>
              <a:t>.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53019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sz="2000" dirty="0" smtClean="0"/>
              <a:t>Who May be a “Lead” Applicant as a Health Home?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z="1600" dirty="0" smtClean="0"/>
              <a:t>DOH: “any enrolled Medicaid provider can be a lead applicant” - including hospitals, managed care plans, medical, mental and chemical dependency treatment clinics; primary care practitioner practices, PCMHs; FQHCs; Targeted Care Management providers; Certified Home Health Agencies, and any other Medicaid enrollment provider that meets Health Home provider standards.  </a:t>
            </a:r>
          </a:p>
          <a:p>
            <a:pPr lvl="0"/>
            <a:r>
              <a:rPr lang="en-US" sz="1600" dirty="0" smtClean="0"/>
              <a:t>Many approved Health Homes providers are establishing a new legal entity to act as the Health Home.</a:t>
            </a:r>
          </a:p>
          <a:p>
            <a:pPr lvl="0"/>
            <a:r>
              <a:rPr lang="en-US" sz="1600" dirty="0" smtClean="0"/>
              <a:t>DOH may ask applicants targeting the same service area to submit one application.</a:t>
            </a:r>
          </a:p>
        </p:txBody>
      </p:sp>
    </p:spTree>
    <p:extLst>
      <p:ext uri="{BB962C8B-B14F-4D97-AF65-F5344CB8AC3E}">
        <p14:creationId xmlns:p14="http://schemas.microsoft.com/office/powerpoint/2010/main" val="3593079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sz="2000" dirty="0" smtClean="0">
                <a:solidFill>
                  <a:schemeClr val="tx2"/>
                </a:solidFill>
                <a:effectLst/>
              </a:rPr>
              <a:t>Health </a:t>
            </a:r>
            <a:r>
              <a:rPr lang="en-US" sz="2000" dirty="0"/>
              <a:t>Homes – </a:t>
            </a:r>
            <a:r>
              <a:rPr lang="en-US" sz="2000" dirty="0" smtClean="0"/>
              <a:t>Role for Long Term Care Providers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981200"/>
            <a:ext cx="7924800" cy="4114800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latin typeface="+mj-lt"/>
              </a:rPr>
              <a:t>Is Long Term Care a Health Home Service?</a:t>
            </a:r>
          </a:p>
          <a:p>
            <a:pPr lvl="1">
              <a:buFont typeface="Arial" pitchFamily="34" charset="0"/>
              <a:buChar char="•"/>
            </a:pPr>
            <a:r>
              <a:rPr lang="en-US" sz="1600" dirty="0" smtClean="0"/>
              <a:t>Health Homes must assure that patients receive </a:t>
            </a:r>
            <a:r>
              <a:rPr lang="en-US" sz="1600" u="sng" dirty="0" smtClean="0"/>
              <a:t>all</a:t>
            </a:r>
            <a:r>
              <a:rPr lang="en-US" sz="1600" dirty="0" smtClean="0"/>
              <a:t> necessary care, including LTC. </a:t>
            </a:r>
          </a:p>
          <a:p>
            <a:pPr lvl="1">
              <a:buFont typeface="Arial" pitchFamily="34" charset="0"/>
              <a:buChar char="•"/>
            </a:pPr>
            <a:r>
              <a:rPr lang="en-US" sz="1600" dirty="0" smtClean="0"/>
              <a:t>Individuals in need of LTC over 120 days at time of implementation will </a:t>
            </a:r>
            <a:r>
              <a:rPr lang="en-US" sz="1600" u="sng" dirty="0" smtClean="0"/>
              <a:t>not</a:t>
            </a:r>
            <a:r>
              <a:rPr lang="en-US" sz="1600" dirty="0" smtClean="0"/>
              <a:t> be enrolled in Health Homes under Phase 1 of the State Plan Amendment.</a:t>
            </a:r>
            <a:endParaRPr lang="en-US" sz="1600" dirty="0"/>
          </a:p>
          <a:p>
            <a:pPr lvl="1">
              <a:buFont typeface="Arial" pitchFamily="34" charset="0"/>
              <a:buChar char="•"/>
            </a:pPr>
            <a:r>
              <a:rPr lang="en-US" sz="1600" dirty="0" smtClean="0"/>
              <a:t>Second wave of implementation: NYS will target LTC population.</a:t>
            </a:r>
          </a:p>
          <a:p>
            <a:pPr lvl="2"/>
            <a:r>
              <a:rPr lang="en-US" sz="1600" dirty="0" smtClean="0"/>
              <a:t>Build a health home from within existing MLTCP; improve current care management.</a:t>
            </a:r>
          </a:p>
          <a:p>
            <a:pPr lvl="2"/>
            <a:r>
              <a:rPr lang="en-US" sz="1600" dirty="0" smtClean="0"/>
              <a:t>Build care management network of nursing facilities and non-institutional providers.</a:t>
            </a:r>
          </a:p>
        </p:txBody>
      </p:sp>
    </p:spTree>
    <p:extLst>
      <p:ext uri="{BB962C8B-B14F-4D97-AF65-F5344CB8AC3E}">
        <p14:creationId xmlns:p14="http://schemas.microsoft.com/office/powerpoint/2010/main" val="1663424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sz="2000" dirty="0" smtClean="0">
                <a:solidFill>
                  <a:schemeClr val="tx2"/>
                </a:solidFill>
                <a:effectLst/>
              </a:rPr>
              <a:t>Health </a:t>
            </a:r>
            <a:r>
              <a:rPr lang="en-US" sz="2000" dirty="0"/>
              <a:t>Homes – NYS Health Home Program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828800"/>
            <a:ext cx="7620000" cy="4114800"/>
          </a:xfrm>
        </p:spPr>
        <p:txBody>
          <a:bodyPr/>
          <a:lstStyle/>
          <a:p>
            <a:pPr marL="0" lvl="0" indent="0">
              <a:buNone/>
            </a:pPr>
            <a:r>
              <a:rPr lang="en-US" sz="1600" dirty="0" smtClean="0">
                <a:latin typeface="+mj-lt"/>
              </a:rPr>
              <a:t>Health Home Network</a:t>
            </a:r>
          </a:p>
          <a:p>
            <a:pPr lvl="0"/>
            <a:r>
              <a:rPr lang="en-US" sz="1600" dirty="0" smtClean="0"/>
              <a:t>A Health Home may subcontract for health home services, including comprehensive care management; remains responsible for services.</a:t>
            </a:r>
          </a:p>
          <a:p>
            <a:pPr lvl="1"/>
            <a:r>
              <a:rPr lang="en-US" sz="1600" dirty="0" smtClean="0"/>
              <a:t>May contract with licensed home care services agencies and waiver services providers.</a:t>
            </a:r>
          </a:p>
          <a:p>
            <a:pPr lvl="1"/>
            <a:r>
              <a:rPr lang="en-US" sz="1600" dirty="0"/>
              <a:t>M</a:t>
            </a:r>
            <a:r>
              <a:rPr lang="en-US" sz="1600" dirty="0" smtClean="0"/>
              <a:t>ay have more than one MCO in its network.</a:t>
            </a:r>
          </a:p>
          <a:p>
            <a:pPr lvl="0"/>
            <a:r>
              <a:rPr lang="en-US" sz="1600" dirty="0" smtClean="0"/>
              <a:t>A provider may join </a:t>
            </a:r>
            <a:r>
              <a:rPr lang="en-US" sz="1600" u="sng" dirty="0" smtClean="0"/>
              <a:t>more than one</a:t>
            </a:r>
            <a:r>
              <a:rPr lang="en-US" sz="1600" dirty="0" smtClean="0"/>
              <a:t> </a:t>
            </a:r>
            <a:r>
              <a:rPr lang="en-US" sz="1600" dirty="0"/>
              <a:t>Health </a:t>
            </a:r>
            <a:r>
              <a:rPr lang="en-US" sz="1600" dirty="0" smtClean="0"/>
              <a:t>Home arrangement;  DOH does not expect exclusive contract demands.</a:t>
            </a:r>
          </a:p>
          <a:p>
            <a:pPr lvl="0"/>
            <a:r>
              <a:rPr lang="en-US" sz="1600" dirty="0" smtClean="0"/>
              <a:t>A provider is </a:t>
            </a:r>
            <a:r>
              <a:rPr lang="en-US" sz="1600" u="sng" dirty="0" smtClean="0"/>
              <a:t>not required</a:t>
            </a:r>
            <a:r>
              <a:rPr lang="en-US" sz="1600" dirty="0" smtClean="0"/>
              <a:t> to join any health home network, nor is a Health Home required to contract with any specific provider.</a:t>
            </a:r>
          </a:p>
        </p:txBody>
      </p:sp>
    </p:spTree>
    <p:extLst>
      <p:ext uri="{BB962C8B-B14F-4D97-AF65-F5344CB8AC3E}">
        <p14:creationId xmlns:p14="http://schemas.microsoft.com/office/powerpoint/2010/main" val="435120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dirty="0" smtClean="0">
                <a:solidFill>
                  <a:schemeClr val="tx2"/>
                </a:solidFill>
                <a:effectLst/>
              </a:rPr>
              <a:t>Health Homes – NYS Requirements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981200"/>
            <a:ext cx="7772400" cy="4114800"/>
          </a:xfrm>
        </p:spPr>
        <p:txBody>
          <a:bodyPr/>
          <a:lstStyle/>
          <a:p>
            <a:pPr marL="0" indent="0" rtl="0" eaLnBrk="1" fontAlgn="base" hangingPunct="1">
              <a:spcBef>
                <a:spcPts val="600"/>
              </a:spcBef>
              <a:buNone/>
            </a:pPr>
            <a:r>
              <a:rPr lang="en-US" sz="1600" dirty="0" smtClean="0">
                <a:solidFill>
                  <a:schemeClr val="tx1"/>
                </a:solidFill>
                <a:effectLst/>
                <a:latin typeface="+mj-lt"/>
              </a:rPr>
              <a:t>NYS Health Home Provider Standards</a:t>
            </a:r>
            <a:endParaRPr lang="en-US" sz="1600" dirty="0" smtClean="0">
              <a:effectLst/>
              <a:latin typeface="+mj-lt"/>
            </a:endParaRPr>
          </a:p>
          <a:p>
            <a:pPr lvl="1">
              <a:spcBef>
                <a:spcPts val="600"/>
              </a:spcBef>
              <a:buFont typeface="Arial" pitchFamily="34" charset="0"/>
              <a:buChar char="•"/>
            </a:pPr>
            <a:r>
              <a:rPr lang="en-US" sz="1600" b="1" dirty="0" smtClean="0">
                <a:solidFill>
                  <a:schemeClr val="tx1"/>
                </a:solidFill>
                <a:effectLst/>
                <a:ea typeface="+mn-ea"/>
                <a:cs typeface="+mn-cs"/>
              </a:rPr>
              <a:t>Enrolled (or eligible for enrollment) in the NYS Medicaid program and agree to comply with all Medicaid program requirements.</a:t>
            </a:r>
            <a:endParaRPr lang="en-US" sz="1600" dirty="0" smtClean="0">
              <a:effectLst/>
            </a:endParaRPr>
          </a:p>
          <a:p>
            <a:pPr lvl="1">
              <a:spcBef>
                <a:spcPts val="600"/>
              </a:spcBef>
              <a:buFont typeface="Arial" pitchFamily="34" charset="0"/>
              <a:buChar char="•"/>
            </a:pPr>
            <a:r>
              <a:rPr lang="en-US" sz="1600" b="1" dirty="0" smtClean="0">
                <a:solidFill>
                  <a:schemeClr val="tx1"/>
                </a:solidFill>
                <a:effectLst/>
                <a:ea typeface="+mn-ea"/>
                <a:cs typeface="+mn-cs"/>
              </a:rPr>
              <a:t>Directly provide or subcontract for the provision of services. </a:t>
            </a:r>
            <a:endParaRPr lang="en-US" sz="1600" dirty="0" smtClean="0"/>
          </a:p>
          <a:p>
            <a:pPr lvl="1">
              <a:spcBef>
                <a:spcPts val="600"/>
              </a:spcBef>
              <a:buFont typeface="Arial" pitchFamily="34" charset="0"/>
              <a:buChar char="•"/>
            </a:pPr>
            <a:r>
              <a:rPr lang="en-US" sz="1600" dirty="0" smtClean="0"/>
              <a:t>Care manager who directs care coordination and integration of heath care services by an interdisciplinary team of providers. </a:t>
            </a:r>
          </a:p>
          <a:p>
            <a:pPr lvl="1">
              <a:spcBef>
                <a:spcPts val="600"/>
              </a:spcBef>
              <a:buFont typeface="Arial" pitchFamily="34" charset="0"/>
              <a:buChar char="•"/>
            </a:pPr>
            <a:r>
              <a:rPr lang="en-US" sz="1600" dirty="0" smtClean="0"/>
              <a:t>In-network hospitals must have procedures in place for referring any eligible individual with chronic conditions who seeks treatment in the ER to a DOH-designated </a:t>
            </a:r>
            <a:r>
              <a:rPr lang="en-US" sz="1600" dirty="0"/>
              <a:t>Health </a:t>
            </a:r>
            <a:r>
              <a:rPr lang="en-US" sz="1600" dirty="0" smtClean="0"/>
              <a:t>Home.</a:t>
            </a:r>
          </a:p>
        </p:txBody>
      </p:sp>
    </p:spTree>
    <p:extLst>
      <p:ext uri="{BB962C8B-B14F-4D97-AF65-F5344CB8AC3E}">
        <p14:creationId xmlns:p14="http://schemas.microsoft.com/office/powerpoint/2010/main" val="4053823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dirty="0" smtClean="0">
                <a:solidFill>
                  <a:schemeClr val="tx2"/>
                </a:solidFill>
                <a:effectLst/>
              </a:rPr>
              <a:t>Health </a:t>
            </a:r>
            <a:r>
              <a:rPr lang="en-US" sz="2000" dirty="0"/>
              <a:t>Homes – NYS Requirements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905000"/>
            <a:ext cx="7620000" cy="4114800"/>
          </a:xfrm>
        </p:spPr>
        <p:txBody>
          <a:bodyPr/>
          <a:lstStyle/>
          <a:p>
            <a:pPr lvl="2" rtl="0" eaLnBrk="1" fontAlgn="base" hangingPunct="1"/>
            <a:r>
              <a:rPr lang="en-US" sz="1400" b="1" dirty="0" smtClean="0">
                <a:solidFill>
                  <a:schemeClr val="tx1"/>
                </a:solidFill>
                <a:effectLst/>
                <a:ea typeface="+mn-ea"/>
                <a:cs typeface="+mn-cs"/>
              </a:rPr>
              <a:t>Comprehensive care management policies and procedures for patient-centered care; </a:t>
            </a:r>
          </a:p>
          <a:p>
            <a:pPr lvl="2" rtl="0" eaLnBrk="1" fontAlgn="base" hangingPunct="1"/>
            <a:r>
              <a:rPr lang="en-US" sz="1400" b="1" dirty="0" smtClean="0">
                <a:solidFill>
                  <a:schemeClr val="tx1"/>
                </a:solidFill>
                <a:effectLst/>
                <a:ea typeface="+mn-ea"/>
                <a:cs typeface="+mn-cs"/>
              </a:rPr>
              <a:t>A comprehensive health assessment that identifies medical, mental health, chemical dependency and social service needs;</a:t>
            </a:r>
          </a:p>
          <a:p>
            <a:pPr lvl="2" rtl="0" eaLnBrk="1" fontAlgn="base" hangingPunct="1"/>
            <a:r>
              <a:rPr lang="en-US" sz="1400" b="1" dirty="0" smtClean="0">
                <a:solidFill>
                  <a:schemeClr val="tx1"/>
                </a:solidFill>
                <a:effectLst/>
                <a:ea typeface="+mn-ea"/>
                <a:cs typeface="+mn-cs"/>
              </a:rPr>
              <a:t>Engaging and retaining enrollees in care; </a:t>
            </a:r>
            <a:endParaRPr lang="en-US" sz="1400" dirty="0" smtClean="0">
              <a:effectLst/>
            </a:endParaRPr>
          </a:p>
          <a:p>
            <a:pPr lvl="2" rtl="0" eaLnBrk="1" fontAlgn="base" hangingPunct="1"/>
            <a:r>
              <a:rPr lang="en-US" sz="1400" b="1" dirty="0" smtClean="0">
                <a:solidFill>
                  <a:schemeClr val="tx1"/>
                </a:solidFill>
                <a:effectLst/>
                <a:ea typeface="+mn-ea"/>
                <a:cs typeface="+mn-cs"/>
              </a:rPr>
              <a:t>Coordinating and arranging services; </a:t>
            </a:r>
            <a:endParaRPr lang="en-US" sz="1400" dirty="0" smtClean="0">
              <a:effectLst/>
            </a:endParaRPr>
          </a:p>
          <a:p>
            <a:pPr lvl="2"/>
            <a:r>
              <a:rPr lang="en-US" sz="1400" b="1" dirty="0" smtClean="0">
                <a:solidFill>
                  <a:schemeClr val="tx1"/>
                </a:solidFill>
                <a:effectLst/>
                <a:ea typeface="+mn-ea"/>
                <a:cs typeface="+mn-cs"/>
              </a:rPr>
              <a:t>Supporting adherence to treatment recommendations; </a:t>
            </a:r>
            <a:endParaRPr lang="en-US" sz="1400" dirty="0" smtClean="0"/>
          </a:p>
          <a:p>
            <a:pPr lvl="2"/>
            <a:r>
              <a:rPr lang="en-US" sz="1400" dirty="0" smtClean="0"/>
              <a:t>Establishing relationship </a:t>
            </a:r>
            <a:r>
              <a:rPr lang="en-US" sz="1400" dirty="0"/>
              <a:t>and communication between care manager and treating </a:t>
            </a:r>
            <a:r>
              <a:rPr lang="en-US" sz="1400" dirty="0" smtClean="0"/>
              <a:t>clinicians</a:t>
            </a:r>
            <a:r>
              <a:rPr lang="en-US" sz="1400" dirty="0"/>
              <a:t> </a:t>
            </a:r>
            <a:r>
              <a:rPr lang="en-US" sz="1400" dirty="0" smtClean="0"/>
              <a:t>including medical, behavioral health, long term care, social service and rehabilitative needs; </a:t>
            </a:r>
          </a:p>
          <a:p>
            <a:pPr lvl="2">
              <a:buFont typeface="Arial" pitchFamily="34" charset="0"/>
              <a:buChar char="•"/>
            </a:pPr>
            <a:r>
              <a:rPr lang="en-US" sz="1400" dirty="0" smtClean="0"/>
              <a:t>Establishing </a:t>
            </a:r>
            <a:r>
              <a:rPr lang="en-US" sz="1400" dirty="0"/>
              <a:t>policies, procedures and </a:t>
            </a:r>
            <a:r>
              <a:rPr lang="en-US" sz="1400" dirty="0" smtClean="0"/>
              <a:t>accountability </a:t>
            </a:r>
            <a:r>
              <a:rPr lang="en-US" sz="1400" dirty="0"/>
              <a:t>(contractual arrangements) to support effective collaborations with community-based resources</a:t>
            </a:r>
            <a:r>
              <a:rPr lang="en-US" sz="1400" dirty="0" smtClean="0"/>
              <a:t>.</a:t>
            </a:r>
          </a:p>
        </p:txBody>
      </p:sp>
      <p:sp>
        <p:nvSpPr>
          <p:cNvPr id="4" name="Rectangle 3"/>
          <p:cNvSpPr/>
          <p:nvPr/>
        </p:nvSpPr>
        <p:spPr>
          <a:xfrm>
            <a:off x="838200" y="1400175"/>
            <a:ext cx="461962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kern="0" dirty="0">
                <a:solidFill>
                  <a:srgbClr val="000000"/>
                </a:solidFill>
                <a:latin typeface="+mj-lt"/>
              </a:rPr>
              <a:t>Health Homes are accountable </a:t>
            </a:r>
            <a:r>
              <a:rPr lang="en-US" b="1" kern="0" dirty="0" smtClean="0">
                <a:solidFill>
                  <a:srgbClr val="000000"/>
                </a:solidFill>
                <a:latin typeface="+mj-lt"/>
              </a:rPr>
              <a:t>for:</a:t>
            </a:r>
            <a:endParaRPr lang="en-US" dirty="0">
              <a:solidFill>
                <a:srgbClr val="00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83394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dirty="0" smtClean="0">
                <a:solidFill>
                  <a:schemeClr val="tx2"/>
                </a:solidFill>
                <a:effectLst/>
              </a:rPr>
              <a:t>Health </a:t>
            </a:r>
            <a:r>
              <a:rPr lang="en-US" sz="2000" dirty="0"/>
              <a:t>Homes – NYS Requirements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>
              <a:buFont typeface="Arial" pitchFamily="34" charset="0"/>
              <a:buChar char="•"/>
            </a:pPr>
            <a:r>
              <a:rPr lang="en-US" sz="1400" dirty="0" smtClean="0"/>
              <a:t>Support continuity of care and health (treatment relationship with the individual and the interdisciplinary care team).</a:t>
            </a:r>
          </a:p>
          <a:p>
            <a:pPr lvl="1">
              <a:buFont typeface="Arial" pitchFamily="34" charset="0"/>
              <a:buChar char="•"/>
            </a:pPr>
            <a:r>
              <a:rPr lang="en-US" sz="1400" dirty="0" smtClean="0"/>
              <a:t>Establish regular case review meetings with all members of the interdisciplinary team.  </a:t>
            </a:r>
          </a:p>
          <a:p>
            <a:pPr lvl="1">
              <a:buFont typeface="Arial" pitchFamily="34" charset="0"/>
              <a:buChar char="•"/>
            </a:pPr>
            <a:r>
              <a:rPr lang="en-US" sz="1400" dirty="0" smtClean="0"/>
              <a:t>Ensure 24 hour/7 day a week availability of a care manager.</a:t>
            </a:r>
          </a:p>
          <a:p>
            <a:pPr lvl="1">
              <a:buFont typeface="Arial" pitchFamily="34" charset="0"/>
              <a:buChar char="•"/>
            </a:pPr>
            <a:r>
              <a:rPr lang="en-US" sz="1400" dirty="0" smtClean="0"/>
              <a:t>Ensure priority appointments to in-network medical and behavioral health care services to avoid unnecessary ER and inpatient hospital services.</a:t>
            </a:r>
          </a:p>
          <a:p>
            <a:pPr lvl="1">
              <a:buFont typeface="Arial" pitchFamily="34" charset="0"/>
              <a:buChar char="•"/>
            </a:pPr>
            <a:r>
              <a:rPr lang="en-US" sz="1400" dirty="0"/>
              <a:t>Promote evidence-based wellness and prevention -- smoking cessation, diabetes, asthma, hypertension, self-help recovery resources, among others.</a:t>
            </a:r>
          </a:p>
          <a:p>
            <a:pPr lvl="1">
              <a:buFont typeface="Arial" pitchFamily="34" charset="0"/>
              <a:buChar char="•"/>
            </a:pPr>
            <a:r>
              <a:rPr lang="en-US" sz="1400" dirty="0"/>
              <a:t>Create a system to track and share patient information and care needs across providers and to monitor patient outcomes and initiate changes in care plan as needed.</a:t>
            </a:r>
          </a:p>
          <a:p>
            <a:pPr lvl="1"/>
            <a:endParaRPr lang="en-US" dirty="0" smtClean="0"/>
          </a:p>
          <a:p>
            <a:pPr marL="457200" lvl="1" indent="0">
              <a:buNone/>
            </a:pPr>
            <a:endParaRPr lang="en-US" dirty="0" smtClean="0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98500" y="1411288"/>
            <a:ext cx="785018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0000"/>
                </a:solidFill>
                <a:latin typeface="Arial Black" pitchFamily="34" charset="0"/>
              </a:rPr>
              <a:t>Health Home Requirements </a:t>
            </a:r>
            <a:r>
              <a:rPr lang="en-US" dirty="0">
                <a:solidFill>
                  <a:srgbClr val="000000"/>
                </a:solidFill>
                <a:latin typeface="Arial Black" pitchFamily="34" charset="0"/>
              </a:rPr>
              <a:t>(</a:t>
            </a:r>
            <a:r>
              <a:rPr lang="en-US" dirty="0" smtClean="0">
                <a:solidFill>
                  <a:srgbClr val="000000"/>
                </a:solidFill>
                <a:latin typeface="Arial Black" pitchFamily="34" charset="0"/>
              </a:rPr>
              <a:t>cont’d</a:t>
            </a:r>
            <a:r>
              <a:rPr lang="en-US" dirty="0">
                <a:solidFill>
                  <a:srgbClr val="000000"/>
                </a:solidFill>
                <a:latin typeface="Arial Black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275504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dirty="0" smtClean="0">
                <a:solidFill>
                  <a:schemeClr val="tx2"/>
                </a:solidFill>
                <a:effectLst/>
              </a:rPr>
              <a:t>Health Homes</a:t>
            </a:r>
            <a:r>
              <a:rPr lang="en-US" sz="2000" dirty="0"/>
              <a:t> – NYS Requirements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828800"/>
            <a:ext cx="7620000" cy="4267200"/>
          </a:xfrm>
        </p:spPr>
        <p:txBody>
          <a:bodyPr/>
          <a:lstStyle/>
          <a:p>
            <a:pPr lvl="1">
              <a:buFont typeface="Arial" pitchFamily="34" charset="0"/>
              <a:buChar char="•"/>
            </a:pPr>
            <a:r>
              <a:rPr lang="en-US" sz="1600" dirty="0" smtClean="0"/>
              <a:t>Plan of care should reflect patient and family or caregiver preferences, education and support for self-management, self-help recovery, and other resources as appropriate.</a:t>
            </a:r>
          </a:p>
          <a:p>
            <a:pPr lvl="1">
              <a:buFont typeface="Arial" pitchFamily="34" charset="0"/>
              <a:buChar char="•"/>
            </a:pPr>
            <a:r>
              <a:rPr lang="en-US" sz="1600" dirty="0" smtClean="0"/>
              <a:t>Peer supports, support groups and self-care programs utilized to increase patients’ knowledge about disease, engagement and self-management capabilities, and adherence to prescribed treatment.</a:t>
            </a:r>
          </a:p>
          <a:p>
            <a:pPr lvl="1">
              <a:buFont typeface="Arial" pitchFamily="34" charset="0"/>
              <a:buChar char="•"/>
            </a:pPr>
            <a:r>
              <a:rPr lang="en-US" sz="1600" dirty="0"/>
              <a:t>Advance directives discussed with enrollees and their families.</a:t>
            </a:r>
          </a:p>
          <a:p>
            <a:pPr lvl="1">
              <a:buFont typeface="Arial" pitchFamily="34" charset="0"/>
              <a:buChar char="•"/>
            </a:pPr>
            <a:r>
              <a:rPr lang="en-US" sz="1600" dirty="0" smtClean="0"/>
              <a:t>Options </a:t>
            </a:r>
            <a:r>
              <a:rPr lang="en-US" sz="1600" dirty="0"/>
              <a:t>for patient access </a:t>
            </a:r>
            <a:r>
              <a:rPr lang="en-US" sz="1600" dirty="0" smtClean="0"/>
              <a:t>to </a:t>
            </a:r>
            <a:r>
              <a:rPr lang="en-US" sz="1600" dirty="0"/>
              <a:t>clinical information.</a:t>
            </a:r>
          </a:p>
          <a:p>
            <a:pPr lvl="1"/>
            <a:endParaRPr lang="en-US" dirty="0" smtClean="0"/>
          </a:p>
        </p:txBody>
      </p:sp>
      <p:sp>
        <p:nvSpPr>
          <p:cNvPr id="4" name="Rectangle 3"/>
          <p:cNvSpPr/>
          <p:nvPr/>
        </p:nvSpPr>
        <p:spPr>
          <a:xfrm>
            <a:off x="1371600" y="1371600"/>
            <a:ext cx="387667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fontAlgn="base">
              <a:spcBef>
                <a:spcPts val="1200"/>
              </a:spcBef>
              <a:spcAft>
                <a:spcPct val="0"/>
              </a:spcAft>
            </a:pPr>
            <a:r>
              <a:rPr lang="en-US" b="1" kern="0" dirty="0">
                <a:solidFill>
                  <a:srgbClr val="000000"/>
                </a:solidFill>
                <a:latin typeface="Arial Black"/>
              </a:rPr>
              <a:t>Patient and Family Support</a:t>
            </a:r>
          </a:p>
        </p:txBody>
      </p:sp>
    </p:spTree>
    <p:extLst>
      <p:ext uri="{BB962C8B-B14F-4D97-AF65-F5344CB8AC3E}">
        <p14:creationId xmlns:p14="http://schemas.microsoft.com/office/powerpoint/2010/main" val="178955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dirty="0" smtClean="0">
                <a:solidFill>
                  <a:schemeClr val="tx2"/>
                </a:solidFill>
                <a:effectLst/>
              </a:rPr>
              <a:t>Health Homes</a:t>
            </a:r>
            <a:r>
              <a:rPr lang="en-US" sz="2000" dirty="0"/>
              <a:t> – NYS Requirements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981200"/>
            <a:ext cx="7772400" cy="4114800"/>
          </a:xfrm>
        </p:spPr>
        <p:txBody>
          <a:bodyPr/>
          <a:lstStyle/>
          <a:p>
            <a:pPr marL="0" lvl="1" indent="0">
              <a:spcBef>
                <a:spcPts val="900"/>
              </a:spcBef>
              <a:buNone/>
            </a:pPr>
            <a:r>
              <a:rPr lang="en-US" dirty="0" smtClean="0">
                <a:latin typeface="+mj-lt"/>
              </a:rPr>
              <a:t>Use of Health Information Technology</a:t>
            </a:r>
          </a:p>
          <a:p>
            <a:pPr marL="457200" lvl="1" indent="0">
              <a:spcBef>
                <a:spcPts val="900"/>
              </a:spcBef>
              <a:buNone/>
            </a:pPr>
            <a:r>
              <a:rPr lang="en-US" sz="1600" dirty="0" smtClean="0"/>
              <a:t>Use Health Information Technology (HIT) to facilitate interdisciplinary collaboration among all providers, the patient, family, care givers, and local supports.</a:t>
            </a:r>
          </a:p>
          <a:p>
            <a:pPr marL="457200" lvl="1" indent="0">
              <a:spcBef>
                <a:spcPts val="900"/>
              </a:spcBef>
              <a:buNone/>
            </a:pPr>
            <a:r>
              <a:rPr lang="en-US" sz="1600" dirty="0" smtClean="0"/>
              <a:t>Establish a protocol to assure timely access to follow-up care post-discharge that includes:</a:t>
            </a:r>
          </a:p>
          <a:p>
            <a:pPr lvl="2" rtl="0" eaLnBrk="1" fontAlgn="base" hangingPunct="1">
              <a:spcBef>
                <a:spcPts val="900"/>
              </a:spcBef>
            </a:pPr>
            <a:r>
              <a:rPr lang="en-US" sz="1600" b="1" dirty="0" smtClean="0">
                <a:solidFill>
                  <a:schemeClr val="tx1"/>
                </a:solidFill>
                <a:effectLst/>
                <a:ea typeface="+mn-ea"/>
                <a:cs typeface="+mn-cs"/>
              </a:rPr>
              <a:t>receipt of a summary care record from the discharging entity; </a:t>
            </a:r>
            <a:endParaRPr lang="en-US" sz="1600" dirty="0" smtClean="0">
              <a:effectLst/>
            </a:endParaRPr>
          </a:p>
          <a:p>
            <a:pPr lvl="2" rtl="0" eaLnBrk="1" fontAlgn="base" hangingPunct="1">
              <a:spcBef>
                <a:spcPts val="900"/>
              </a:spcBef>
            </a:pPr>
            <a:r>
              <a:rPr lang="en-US" sz="1600" b="1" dirty="0" smtClean="0">
                <a:solidFill>
                  <a:schemeClr val="tx1"/>
                </a:solidFill>
                <a:effectLst/>
                <a:ea typeface="+mn-ea"/>
                <a:cs typeface="+mn-cs"/>
              </a:rPr>
              <a:t>medication reconciliation;</a:t>
            </a:r>
            <a:endParaRPr lang="en-US" sz="1600" dirty="0" smtClean="0">
              <a:effectLst/>
            </a:endParaRPr>
          </a:p>
          <a:p>
            <a:pPr lvl="2" rtl="0" eaLnBrk="1" fontAlgn="base" hangingPunct="1">
              <a:spcBef>
                <a:spcPts val="900"/>
              </a:spcBef>
            </a:pPr>
            <a:r>
              <a:rPr lang="en-US" sz="1600" b="1" dirty="0" smtClean="0">
                <a:solidFill>
                  <a:schemeClr val="tx1"/>
                </a:solidFill>
                <a:effectLst/>
                <a:ea typeface="+mn-ea"/>
                <a:cs typeface="+mn-cs"/>
              </a:rPr>
              <a:t>timely scheduled appointments at recommended outpatient providers;</a:t>
            </a:r>
            <a:endParaRPr lang="en-US" sz="1600" dirty="0" smtClean="0">
              <a:effectLst/>
            </a:endParaRPr>
          </a:p>
          <a:p>
            <a:pPr lvl="2" rtl="0" eaLnBrk="1" fontAlgn="base" hangingPunct="1">
              <a:spcBef>
                <a:spcPts val="900"/>
              </a:spcBef>
            </a:pPr>
            <a:r>
              <a:rPr lang="en-US" sz="1600" b="1" dirty="0" smtClean="0">
                <a:solidFill>
                  <a:schemeClr val="tx1"/>
                </a:solidFill>
                <a:effectLst/>
                <a:ea typeface="+mn-ea"/>
                <a:cs typeface="+mn-cs"/>
              </a:rPr>
              <a:t>care manager verification of outpatient appointment; and </a:t>
            </a:r>
            <a:endParaRPr lang="en-US" sz="1600" dirty="0" smtClean="0">
              <a:effectLst/>
            </a:endParaRPr>
          </a:p>
          <a:p>
            <a:pPr lvl="2">
              <a:spcBef>
                <a:spcPts val="900"/>
              </a:spcBef>
            </a:pPr>
            <a:r>
              <a:rPr lang="en-US" sz="1600" b="1" dirty="0" smtClean="0">
                <a:solidFill>
                  <a:schemeClr val="tx1"/>
                </a:solidFill>
                <a:effectLst/>
                <a:ea typeface="+mn-ea"/>
                <a:cs typeface="+mn-cs"/>
              </a:rPr>
              <a:t>plan to re-engage the patient if appointment missed.</a:t>
            </a:r>
            <a:r>
              <a:rPr lang="en-US" sz="1600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11510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dirty="0" smtClean="0">
                <a:solidFill>
                  <a:schemeClr val="tx2"/>
                </a:solidFill>
                <a:effectLst/>
              </a:rPr>
              <a:t>Health Homes</a:t>
            </a:r>
            <a:r>
              <a:rPr lang="en-US" sz="2000" dirty="0"/>
              <a:t> – NYS Requirements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828800"/>
            <a:ext cx="7620000" cy="4114800"/>
          </a:xfrm>
        </p:spPr>
        <p:txBody>
          <a:bodyPr/>
          <a:lstStyle/>
          <a:p>
            <a:pPr marL="0" lvl="1" indent="0">
              <a:buNone/>
            </a:pPr>
            <a:r>
              <a:rPr lang="en-US" dirty="0" smtClean="0">
                <a:latin typeface="+mj-lt"/>
              </a:rPr>
              <a:t>Use of Health Information Technology to Link Services</a:t>
            </a:r>
          </a:p>
          <a:p>
            <a:pPr marL="457200" lvl="1" indent="0">
              <a:buNone/>
            </a:pPr>
            <a:r>
              <a:rPr lang="en-US" sz="1600" dirty="0" smtClean="0"/>
              <a:t>Initial Standards</a:t>
            </a:r>
          </a:p>
          <a:p>
            <a:pPr lvl="2"/>
            <a:r>
              <a:rPr lang="en-US" sz="1600" dirty="0" smtClean="0"/>
              <a:t>Structured information systems, policies, procedures and practices for plan of care.</a:t>
            </a:r>
          </a:p>
          <a:p>
            <a:pPr lvl="2"/>
            <a:r>
              <a:rPr lang="en-US" sz="1600" b="1" dirty="0" smtClean="0">
                <a:solidFill>
                  <a:schemeClr val="tx1"/>
                </a:solidFill>
                <a:effectLst/>
              </a:rPr>
              <a:t>Systematic process to follow-up on tests, treatments, services and referrals, incorporated into plan of care.</a:t>
            </a:r>
          </a:p>
          <a:p>
            <a:pPr lvl="2"/>
            <a:r>
              <a:rPr lang="en-US" sz="1600" dirty="0" smtClean="0"/>
              <a:t>Record </a:t>
            </a:r>
            <a:r>
              <a:rPr lang="en-US" sz="1600" dirty="0"/>
              <a:t>system with patient’s health information and plan of care accessible to the </a:t>
            </a:r>
            <a:r>
              <a:rPr lang="en-US" sz="1600" dirty="0" smtClean="0"/>
              <a:t>interdisciplinary team that identifies gaps </a:t>
            </a:r>
            <a:r>
              <a:rPr lang="en-US" sz="1600" dirty="0"/>
              <a:t>in care.</a:t>
            </a:r>
          </a:p>
          <a:p>
            <a:pPr lvl="2"/>
            <a:r>
              <a:rPr lang="en-US" sz="1600" dirty="0"/>
              <a:t>Use of available HIT and access data through the regional health information organization/qualified entity to conduct these processes, as feasible. </a:t>
            </a:r>
          </a:p>
          <a:p>
            <a:pPr lvl="2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701736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dirty="0" smtClean="0">
                <a:solidFill>
                  <a:schemeClr val="tx2"/>
                </a:solidFill>
                <a:effectLst/>
              </a:rPr>
              <a:t>Health Homes</a:t>
            </a:r>
            <a:r>
              <a:rPr lang="en-US" sz="2000" dirty="0"/>
              <a:t> – NYS Requirements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828800"/>
            <a:ext cx="7620000" cy="4114800"/>
          </a:xfrm>
        </p:spPr>
        <p:txBody>
          <a:bodyPr/>
          <a:lstStyle/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sz="1400" b="1" dirty="0" smtClean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rPr>
              <a:t>Applicants must achieve the final standards within 18 months of program initiation:</a:t>
            </a:r>
            <a:endParaRPr lang="en-US" sz="1400" dirty="0" smtClean="0">
              <a:latin typeface="+mj-lt"/>
            </a:endParaRPr>
          </a:p>
          <a:p>
            <a:pPr lvl="2"/>
            <a:r>
              <a:rPr lang="en-US" sz="1400" dirty="0" smtClean="0"/>
              <a:t>Structure interoperable health information technology systems, policies, procedures and practices.</a:t>
            </a:r>
          </a:p>
          <a:p>
            <a:pPr lvl="2"/>
            <a:r>
              <a:rPr lang="en-US" sz="1400" dirty="0" smtClean="0"/>
              <a:t>Implement an EHR system that qualifies under the “Meaningful Use” provisions of the HITECH Act. </a:t>
            </a:r>
          </a:p>
          <a:p>
            <a:pPr lvl="2"/>
            <a:r>
              <a:rPr lang="en-US" sz="1400" dirty="0"/>
              <a:t>Compliance with </a:t>
            </a:r>
            <a:r>
              <a:rPr lang="en-US" sz="1400" dirty="0" smtClean="0"/>
              <a:t>“Statewide Policy Guidance” </a:t>
            </a:r>
            <a:r>
              <a:rPr lang="en-US" sz="1400" dirty="0"/>
              <a:t>(common information policies, standards and technical approaches governing health information exchange).</a:t>
            </a:r>
          </a:p>
          <a:p>
            <a:pPr lvl="2"/>
            <a:r>
              <a:rPr lang="en-US" sz="1400" dirty="0"/>
              <a:t>Commit to joining regional health information networks or qualified health IT entities for data exchange and commit to share information with all participating providers. </a:t>
            </a:r>
            <a:endParaRPr lang="en-US" sz="1400" dirty="0" smtClean="0"/>
          </a:p>
          <a:p>
            <a:pPr lvl="2"/>
            <a:r>
              <a:rPr lang="en-US" sz="1400" dirty="0"/>
              <a:t>Support the use of evidence based clinical decision making tools, consensus guidelines, and best practices to achieve optimal outcomes and cost avoidance. </a:t>
            </a:r>
          </a:p>
          <a:p>
            <a:pPr lvl="2"/>
            <a:endParaRPr lang="en-US" dirty="0"/>
          </a:p>
          <a:p>
            <a:pPr lvl="2"/>
            <a:endParaRPr lang="en-US" dirty="0" smtClean="0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09600" y="1407042"/>
            <a:ext cx="785018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0000"/>
                </a:solidFill>
                <a:latin typeface="Arial Black" pitchFamily="34" charset="0"/>
              </a:rPr>
              <a:t>Health Information Technology—Final Standards</a:t>
            </a:r>
            <a:endParaRPr lang="en-US" dirty="0">
              <a:solidFill>
                <a:srgbClr val="00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3419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sz="2000" dirty="0" smtClean="0">
                <a:solidFill>
                  <a:schemeClr val="tx2"/>
                </a:solidFill>
                <a:effectLst/>
              </a:rPr>
              <a:t>Health Homes</a:t>
            </a:r>
            <a:r>
              <a:rPr lang="en-US" sz="2000" dirty="0"/>
              <a:t> – NYS </a:t>
            </a:r>
            <a:r>
              <a:rPr lang="en-US" sz="2000" dirty="0" smtClean="0"/>
              <a:t>Reimbursement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828800"/>
            <a:ext cx="7620000" cy="4114800"/>
          </a:xfrm>
        </p:spPr>
        <p:txBody>
          <a:bodyPr/>
          <a:lstStyle/>
          <a:p>
            <a:pPr marL="0" lvl="0" indent="0">
              <a:buNone/>
            </a:pPr>
            <a:r>
              <a:rPr lang="en-US" sz="1600" dirty="0" smtClean="0"/>
              <a:t>PMPM care management fee though eMedNY based on the region, enrollment volume, case mix, and patient functional status.</a:t>
            </a:r>
          </a:p>
          <a:p>
            <a:pPr marL="0" indent="0">
              <a:buNone/>
            </a:pPr>
            <a:r>
              <a:rPr lang="en-US" sz="1600" dirty="0" smtClean="0"/>
              <a:t>Paid in two increments: Case Finding and Active Care Management Fee</a:t>
            </a:r>
          </a:p>
          <a:p>
            <a:pPr lvl="2"/>
            <a:r>
              <a:rPr lang="en-US" sz="1600" dirty="0" smtClean="0"/>
              <a:t>Case finding: paid for the first 3 months after assignment to a health home unless and until opt-out; 80% of active care management fee.</a:t>
            </a:r>
          </a:p>
          <a:p>
            <a:pPr lvl="2"/>
            <a:r>
              <a:rPr lang="en-US" sz="1600" dirty="0" smtClean="0"/>
              <a:t>Active Care Management Fee:  Billable once obtain patient consent.</a:t>
            </a:r>
          </a:p>
          <a:p>
            <a:pPr lvl="2"/>
            <a:r>
              <a:rPr lang="en-US" sz="1600" dirty="0" smtClean="0"/>
              <a:t>If patient opts-out – may not be contacted by a Health Home for the remainder of 3 month period and an additional 3 month period.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762000" y="1447800"/>
            <a:ext cx="7850188" cy="365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00"/>
                </a:solidFill>
                <a:latin typeface="Arial Black" pitchFamily="34" charset="0"/>
              </a:rPr>
              <a:t>How are Health Homes reimbursed</a:t>
            </a:r>
            <a:r>
              <a:rPr lang="en-US" dirty="0" smtClean="0">
                <a:solidFill>
                  <a:srgbClr val="000000"/>
                </a:solidFill>
                <a:latin typeface="Arial Black" pitchFamily="34" charset="0"/>
              </a:rPr>
              <a:t>?</a:t>
            </a:r>
            <a:endParaRPr lang="en-US" dirty="0">
              <a:solidFill>
                <a:srgbClr val="00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1942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dirty="0" smtClean="0">
                <a:solidFill>
                  <a:schemeClr val="tx2"/>
                </a:solidFill>
                <a:effectLst/>
              </a:rPr>
              <a:t>Health Homes – NYS Reimbursement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400" dirty="0" smtClean="0"/>
              <a:t>Must </a:t>
            </a:r>
            <a:r>
              <a:rPr lang="en-US" sz="1400" dirty="0"/>
              <a:t>contract with any partner they will be paying for the delivery of Health Home services.</a:t>
            </a:r>
          </a:p>
          <a:p>
            <a:pPr lvl="0"/>
            <a:r>
              <a:rPr lang="en-US" sz="1400" dirty="0" smtClean="0"/>
              <a:t>Payment for Health Home services provided to enrollees in MCOs will be billed though eMedNY and paid </a:t>
            </a:r>
            <a:r>
              <a:rPr lang="en-US" sz="1400" u="sng" dirty="0" smtClean="0"/>
              <a:t>to the MCOs</a:t>
            </a:r>
            <a:r>
              <a:rPr lang="en-US" sz="1400" dirty="0" smtClean="0"/>
              <a:t>.  </a:t>
            </a:r>
          </a:p>
          <a:p>
            <a:pPr lvl="1"/>
            <a:r>
              <a:rPr lang="en-US" sz="1400" dirty="0" smtClean="0"/>
              <a:t>Must reimburse their sub-contracted providers proportionate to the care management effort of the sub-contractor. </a:t>
            </a:r>
          </a:p>
          <a:p>
            <a:pPr lvl="1"/>
            <a:r>
              <a:rPr lang="en-US" sz="1400" dirty="0" smtClean="0"/>
              <a:t>Plan may retain portion of rate for administrative support and services.</a:t>
            </a:r>
          </a:p>
          <a:p>
            <a:r>
              <a:rPr lang="en-US" sz="1400" dirty="0" smtClean="0"/>
              <a:t>Potential Cost Sharing</a:t>
            </a:r>
          </a:p>
          <a:p>
            <a:pPr lvl="1"/>
            <a:r>
              <a:rPr lang="en-US" sz="1400" dirty="0"/>
              <a:t>If the State achieves savings, Health Home will be eligible to share in savings pool.</a:t>
            </a:r>
          </a:p>
          <a:p>
            <a:pPr lvl="1"/>
            <a:r>
              <a:rPr lang="en-US" sz="1400" dirty="0"/>
              <a:t>Pool will be developed at end of first year of operation and will be a percentage of the documented State savings</a:t>
            </a:r>
            <a:endParaRPr lang="en-US" sz="1400" dirty="0" smtClean="0"/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698500" y="1411288"/>
            <a:ext cx="785018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00"/>
                </a:solidFill>
                <a:latin typeface="Arial Black" pitchFamily="34" charset="0"/>
              </a:rPr>
              <a:t>How are Health Homes reimbursed</a:t>
            </a:r>
            <a:r>
              <a:rPr lang="en-US" dirty="0" smtClean="0">
                <a:solidFill>
                  <a:srgbClr val="000000"/>
                </a:solidFill>
                <a:latin typeface="Arial Black" pitchFamily="34" charset="0"/>
              </a:rPr>
              <a:t>? (cont’d)</a:t>
            </a:r>
            <a:endParaRPr lang="en-US" dirty="0">
              <a:solidFill>
                <a:srgbClr val="00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014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dirty="0" smtClean="0"/>
              <a:t>Redesigning Healthcare Delivery – State Transition to Managed Care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600" dirty="0" smtClean="0"/>
              <a:t>By July 2012, all dual eligible patients, age 21 or older and in need of more than 120 days of community-based </a:t>
            </a:r>
            <a:r>
              <a:rPr lang="en-US" sz="1600" dirty="0" err="1" smtClean="0"/>
              <a:t>LTC</a:t>
            </a:r>
            <a:r>
              <a:rPr lang="en-US" sz="1600" dirty="0" smtClean="0"/>
              <a:t> must be enrolled in m </a:t>
            </a:r>
            <a:r>
              <a:rPr lang="en-US" sz="1600" dirty="0" err="1" smtClean="0"/>
              <a:t>anaged</a:t>
            </a:r>
            <a:r>
              <a:rPr lang="en-US" sz="1600" dirty="0" smtClean="0"/>
              <a:t> long-term care plan or a Continuing Care Model.  All plans paid risk-adjusted per member, per month.  </a:t>
            </a:r>
          </a:p>
          <a:p>
            <a:r>
              <a:rPr lang="en-US" sz="1600" dirty="0" smtClean="0"/>
              <a:t>Health Homes – Network of multi-disciplinary providers who coordinate all needed medical and social services for </a:t>
            </a:r>
            <a:r>
              <a:rPr lang="en-US" sz="1600" dirty="0" err="1" smtClean="0"/>
              <a:t>medicaid</a:t>
            </a:r>
            <a:r>
              <a:rPr lang="en-US" sz="1600" dirty="0" smtClean="0"/>
              <a:t> beneficiaries with multiple or chronic conditions.  (</a:t>
            </a:r>
            <a:r>
              <a:rPr lang="en-US" sz="1600" dirty="0" err="1" smtClean="0"/>
              <a:t>NYS</a:t>
            </a:r>
            <a:r>
              <a:rPr lang="en-US" sz="1600" dirty="0" smtClean="0"/>
              <a:t> Social Services Law § 365-1)</a:t>
            </a:r>
          </a:p>
          <a:p>
            <a:r>
              <a:rPr lang="en-US" sz="1600" dirty="0" smtClean="0"/>
              <a:t>Longer term (3-5 years) Medicaid Redesign Team goal – fully capitated long term care system with all providers in managed long term care network.  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949392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dirty="0"/>
              <a:t>Redesigning Healthcare Delivery – </a:t>
            </a:r>
            <a:r>
              <a:rPr lang="en-US" sz="2000" dirty="0" smtClean="0"/>
              <a:t>Medicaid Pay For Performance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+mj-lt"/>
              </a:rPr>
              <a:t>Medicaid Redesign Recommendations – Quality Incentives</a:t>
            </a:r>
          </a:p>
          <a:p>
            <a:r>
              <a:rPr lang="en-US" dirty="0" smtClean="0"/>
              <a:t>Align payment and quality goals – pay for performance for all providers across the continuum of care.</a:t>
            </a:r>
          </a:p>
          <a:p>
            <a:r>
              <a:rPr lang="en-US" dirty="0" smtClean="0"/>
              <a:t>Reward improved performance as well as continued high performance.</a:t>
            </a:r>
          </a:p>
          <a:p>
            <a:r>
              <a:rPr lang="en-US" dirty="0" smtClean="0"/>
              <a:t>Include patient experience/satisfaction in quality measurement.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0650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dirty="0"/>
              <a:t>Strategic Opportunities and Challenges for Long Term Care Providers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sz="1400" dirty="0" smtClean="0"/>
              <a:t>1.	Managing </a:t>
            </a:r>
            <a:r>
              <a:rPr lang="en-US" sz="1400" dirty="0"/>
              <a:t>Care--residents/patients with multiple chronic conditions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200" dirty="0" smtClean="0"/>
              <a:t>	Preventing </a:t>
            </a:r>
            <a:r>
              <a:rPr lang="en-US" sz="1200" dirty="0"/>
              <a:t>hospital </a:t>
            </a:r>
            <a:r>
              <a:rPr lang="en-US" sz="1200" dirty="0" smtClean="0"/>
              <a:t>readmission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200" dirty="0" smtClean="0"/>
              <a:t>	Working </a:t>
            </a:r>
            <a:r>
              <a:rPr lang="en-US" sz="1200" dirty="0"/>
              <a:t>with other organizations to meet quality goals across the continuum</a:t>
            </a:r>
          </a:p>
          <a:p>
            <a:pPr>
              <a:spcBef>
                <a:spcPts val="0"/>
              </a:spcBef>
            </a:pPr>
            <a:endParaRPr lang="en-US" sz="1200" dirty="0" smtClean="0"/>
          </a:p>
          <a:p>
            <a:pPr>
              <a:spcBef>
                <a:spcPts val="0"/>
              </a:spcBef>
              <a:buNone/>
            </a:pPr>
            <a:r>
              <a:rPr lang="en-US" sz="1400" dirty="0" smtClean="0"/>
              <a:t>2.	Preparing </a:t>
            </a:r>
            <a:r>
              <a:rPr lang="en-US" sz="1400" dirty="0"/>
              <a:t>for New Payment Arrangements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200" dirty="0" smtClean="0"/>
              <a:t>	Assessing </a:t>
            </a:r>
            <a:r>
              <a:rPr lang="en-US" sz="1200" dirty="0"/>
              <a:t>capacity and willingness to assume risk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200" dirty="0" smtClean="0"/>
              <a:t>	Preparing </a:t>
            </a:r>
            <a:r>
              <a:rPr lang="en-US" sz="1200" dirty="0"/>
              <a:t>to negotiate with managed long term care </a:t>
            </a:r>
            <a:r>
              <a:rPr lang="en-US" sz="1200" dirty="0" smtClean="0"/>
              <a:t>plans</a:t>
            </a:r>
            <a:endParaRPr lang="en-US" sz="1400" dirty="0" smtClean="0"/>
          </a:p>
          <a:p>
            <a:pPr>
              <a:spcBef>
                <a:spcPts val="0"/>
              </a:spcBef>
            </a:pPr>
            <a:endParaRPr lang="en-US" sz="1400" dirty="0" smtClean="0"/>
          </a:p>
          <a:p>
            <a:pPr>
              <a:spcBef>
                <a:spcPts val="0"/>
              </a:spcBef>
              <a:buNone/>
            </a:pPr>
            <a:r>
              <a:rPr lang="en-US" sz="1400" dirty="0" smtClean="0"/>
              <a:t>3.	Anticipating </a:t>
            </a:r>
            <a:r>
              <a:rPr lang="en-US" sz="1400" dirty="0"/>
              <a:t>Financial Incentives on Quality—Federal, State, Private Payers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200" dirty="0" smtClean="0"/>
              <a:t>	How </a:t>
            </a:r>
            <a:r>
              <a:rPr lang="en-US" sz="1200" dirty="0"/>
              <a:t>well-prepared is your facility to perform?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200" dirty="0" smtClean="0"/>
              <a:t>	Have </a:t>
            </a:r>
            <a:r>
              <a:rPr lang="en-US" sz="1200" dirty="0"/>
              <a:t>you assessed financial incentives for physicians on quality</a:t>
            </a:r>
            <a:r>
              <a:rPr lang="en-US" sz="1200" dirty="0" smtClean="0"/>
              <a:t>?</a:t>
            </a:r>
          </a:p>
          <a:p>
            <a:pPr>
              <a:spcBef>
                <a:spcPts val="0"/>
              </a:spcBef>
            </a:pPr>
            <a:endParaRPr lang="en-US" sz="1200" dirty="0" smtClean="0"/>
          </a:p>
          <a:p>
            <a:pPr>
              <a:spcBef>
                <a:spcPts val="0"/>
              </a:spcBef>
              <a:buNone/>
            </a:pPr>
            <a:r>
              <a:rPr lang="en-US" sz="1400" dirty="0" smtClean="0"/>
              <a:t>4.	Adopting Information Technology</a:t>
            </a:r>
            <a:endParaRPr lang="en-US" sz="1400" dirty="0"/>
          </a:p>
          <a:p>
            <a:pPr marL="0" indent="0">
              <a:spcBef>
                <a:spcPts val="0"/>
              </a:spcBef>
              <a:buNone/>
            </a:pPr>
            <a:r>
              <a:rPr lang="en-US" sz="1200" dirty="0" smtClean="0"/>
              <a:t>	What </a:t>
            </a:r>
            <a:r>
              <a:rPr lang="en-US" sz="1200" dirty="0"/>
              <a:t>is your facility’s capacity to use technology to advance quality </a:t>
            </a:r>
            <a:r>
              <a:rPr lang="en-US" sz="1200" dirty="0" smtClean="0"/>
              <a:t>and manage </a:t>
            </a:r>
            <a:r>
              <a:rPr lang="en-US" sz="1200" dirty="0"/>
              <a:t>care?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200" dirty="0" smtClean="0"/>
              <a:t>	Are </a:t>
            </a:r>
            <a:r>
              <a:rPr lang="en-US" sz="1200" dirty="0"/>
              <a:t>you preparing to or have you met meaningful use </a:t>
            </a:r>
            <a:r>
              <a:rPr lang="en-US" sz="1200" dirty="0" smtClean="0"/>
              <a:t>requirements for an </a:t>
            </a:r>
            <a:r>
              <a:rPr lang="en-US" sz="1200" dirty="0" err="1" smtClean="0"/>
              <a:t>EHR</a:t>
            </a:r>
            <a:r>
              <a:rPr lang="en-US" sz="1200" dirty="0" smtClean="0"/>
              <a:t> system?</a:t>
            </a:r>
          </a:p>
          <a:p>
            <a:pPr marL="0" indent="0">
              <a:spcBef>
                <a:spcPts val="0"/>
              </a:spcBef>
              <a:buNone/>
            </a:pPr>
            <a:endParaRPr lang="en-US" sz="1200" dirty="0" smtClean="0"/>
          </a:p>
          <a:p>
            <a:pPr>
              <a:spcBef>
                <a:spcPts val="0"/>
              </a:spcBef>
              <a:buNone/>
            </a:pPr>
            <a:r>
              <a:rPr lang="en-US" sz="1400" dirty="0"/>
              <a:t>5. </a:t>
            </a:r>
            <a:r>
              <a:rPr lang="en-US" sz="1400" dirty="0" smtClean="0"/>
              <a:t>	Addressing </a:t>
            </a:r>
            <a:r>
              <a:rPr lang="en-US" sz="1400" dirty="0"/>
              <a:t>Compliance/Regulatory Challenges in New Care Arrangements</a:t>
            </a:r>
          </a:p>
        </p:txBody>
      </p:sp>
    </p:spTree>
    <p:extLst>
      <p:ext uri="{BB962C8B-B14F-4D97-AF65-F5344CB8AC3E}">
        <p14:creationId xmlns:p14="http://schemas.microsoft.com/office/powerpoint/2010/main" val="2436716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ue">
  <a:themeElements>
    <a:clrScheme name="">
      <a:dk1>
        <a:srgbClr val="B3CEE9"/>
      </a:dk1>
      <a:lt1>
        <a:srgbClr val="FFFFFF"/>
      </a:lt1>
      <a:dk2>
        <a:srgbClr val="036CB6"/>
      </a:dk2>
      <a:lt2>
        <a:srgbClr val="FFFFFF"/>
      </a:lt2>
      <a:accent1>
        <a:srgbClr val="FFFFFF"/>
      </a:accent1>
      <a:accent2>
        <a:srgbClr val="7DBB21"/>
      </a:accent2>
      <a:accent3>
        <a:srgbClr val="AABAD7"/>
      </a:accent3>
      <a:accent4>
        <a:srgbClr val="DADADA"/>
      </a:accent4>
      <a:accent5>
        <a:srgbClr val="FFFFFF"/>
      </a:accent5>
      <a:accent6>
        <a:srgbClr val="71A91D"/>
      </a:accent6>
      <a:hlink>
        <a:srgbClr val="B3CEE9"/>
      </a:hlink>
      <a:folHlink>
        <a:srgbClr val="234E79"/>
      </a:folHlink>
    </a:clrScheme>
    <a:fontScheme name="Default Design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2"/>
        </a:solidFill>
        <a:ln w="76200" cap="flat" cmpd="sng" algn="ctr">
          <a:solidFill>
            <a:schemeClr val="tx2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rgbClr val="01000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2"/>
        </a:solidFill>
        <a:ln w="76200" cap="flat" cmpd="sng" algn="ctr">
          <a:solidFill>
            <a:schemeClr val="tx2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rgbClr val="01000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3614</Words>
  <Application>Microsoft Office PowerPoint</Application>
  <PresentationFormat>On-screen Show (4:3)</PresentationFormat>
  <Paragraphs>343</Paragraphs>
  <Slides>45</Slides>
  <Notes>45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46" baseType="lpstr">
      <vt:lpstr>Blue</vt:lpstr>
      <vt:lpstr> LeadingAge New York Annual Meeting  Emerging Models of Care Delivery:  From ACOs to Health Homes and Bundled Payments  Tracy E. Miller, Esq. Cadwalader, Wickersham &amp; Taft LLP One World Financial Center New York, New York tracy.miller@cwt.com  May 23, 2012    </vt:lpstr>
      <vt:lpstr>Presentation Overview</vt:lpstr>
      <vt:lpstr>Assessing Strategic Alternatives</vt:lpstr>
      <vt:lpstr>Market and Regulatory Context for Changes in Health Care Delivery System</vt:lpstr>
      <vt:lpstr>Accountable Care Organizations (Affordable Care Act, § 3022(a)) </vt:lpstr>
      <vt:lpstr>Basic Requirements for ACOs </vt:lpstr>
      <vt:lpstr>ACO Formation and Governance </vt:lpstr>
      <vt:lpstr>ACOs—Assigning Beneficiaries</vt:lpstr>
      <vt:lpstr>ACOs—Shared Savings and Losses</vt:lpstr>
      <vt:lpstr>ACOs—Quality Standards</vt:lpstr>
      <vt:lpstr>ACOs—Clearing the Regulatory Minefield</vt:lpstr>
      <vt:lpstr>ACOs—Clearing the Regulatory Minefield</vt:lpstr>
      <vt:lpstr>ACOs—Clearing the Regulatory Minefield—Tax Issues</vt:lpstr>
      <vt:lpstr>ACOs—Key Issues for Long Term Care Providers</vt:lpstr>
      <vt:lpstr>Bundled Payment Arrangements </vt:lpstr>
      <vt:lpstr>Bundled Payments for Care Initiative </vt:lpstr>
      <vt:lpstr>Bundled Payments for Care Initiative</vt:lpstr>
      <vt:lpstr>Four Models for Bundled Payment Initiative</vt:lpstr>
      <vt:lpstr>Bundled Payment Initiative — Model Two</vt:lpstr>
      <vt:lpstr>Bundled Payment Initiative—Model 3</vt:lpstr>
      <vt:lpstr>Bundled Payment Initiative</vt:lpstr>
      <vt:lpstr>Bundled Payment Initiative—Gainsharing</vt:lpstr>
      <vt:lpstr>What is a Health Home?</vt:lpstr>
      <vt:lpstr>CMS Designated Health Home Functions</vt:lpstr>
      <vt:lpstr>CMS Designated Health Home Functions</vt:lpstr>
      <vt:lpstr>Why Establish Health Homes?</vt:lpstr>
      <vt:lpstr>Who is Eligible to Enroll in a Health Home?</vt:lpstr>
      <vt:lpstr>Health Home Program Beneficiary Assignment</vt:lpstr>
      <vt:lpstr>New York State Populations Served</vt:lpstr>
      <vt:lpstr>Health Homes – Implementation Dates</vt:lpstr>
      <vt:lpstr>Who May be a “Lead” Applicant as a Health Home?</vt:lpstr>
      <vt:lpstr>Health Homes – Role for Long Term Care Providers</vt:lpstr>
      <vt:lpstr>Health Homes – NYS Health Home Program</vt:lpstr>
      <vt:lpstr>Health Homes – NYS Requirements</vt:lpstr>
      <vt:lpstr>Health Homes – NYS Requirements</vt:lpstr>
      <vt:lpstr>Health Homes – NYS Requirements</vt:lpstr>
      <vt:lpstr>Health Homes – NYS Requirements</vt:lpstr>
      <vt:lpstr>Health Homes – NYS Requirements</vt:lpstr>
      <vt:lpstr>Health Homes – NYS Requirements</vt:lpstr>
      <vt:lpstr>Health Homes – NYS Requirements</vt:lpstr>
      <vt:lpstr>Health Homes – NYS Reimbursement</vt:lpstr>
      <vt:lpstr>Health Homes – NYS Reimbursement</vt:lpstr>
      <vt:lpstr>Redesigning Healthcare Delivery – State Transition to Managed Care</vt:lpstr>
      <vt:lpstr>Redesigning Healthcare Delivery – Medicaid Pay For Performance</vt:lpstr>
      <vt:lpstr>Strategic Opportunities and Challenges for Long Term Care Providers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LeadingAge New York Annual Meeting  Emerging Models of Care Delivery:  From ACOs to Health Homes and Bundled Payments  Tracy E. Miller, Esq. Cadwalader, Wickersham &amp; Taft LLP One World Financial Center New York, New York tracy.miller@cwt.com  May 23, 2012    </dc:title>
  <cp:lastModifiedBy>Patrick Cucinelli</cp:lastModifiedBy>
  <cp:revision>1</cp:revision>
  <dcterms:modified xsi:type="dcterms:W3CDTF">2012-06-06T15:49:43Z</dcterms:modified>
</cp:coreProperties>
</file>