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3" r:id="rId1"/>
  </p:sldMasterIdLst>
  <p:notesMasterIdLst>
    <p:notesMasterId r:id="rId13"/>
  </p:notesMasterIdLst>
  <p:sldIdLst>
    <p:sldId id="256" r:id="rId2"/>
    <p:sldId id="278" r:id="rId3"/>
    <p:sldId id="362" r:id="rId4"/>
    <p:sldId id="361" r:id="rId5"/>
    <p:sldId id="363" r:id="rId6"/>
    <p:sldId id="365" r:id="rId7"/>
    <p:sldId id="308" r:id="rId8"/>
    <p:sldId id="368" r:id="rId9"/>
    <p:sldId id="349" r:id="rId10"/>
    <p:sldId id="314" r:id="rId11"/>
    <p:sldId id="369" r:id="rId12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43" autoAdjust="0"/>
    <p:restoredTop sz="99177" autoAdjust="0"/>
  </p:normalViewPr>
  <p:slideViewPr>
    <p:cSldViewPr>
      <p:cViewPr varScale="1">
        <p:scale>
          <a:sx n="78" d="100"/>
          <a:sy n="78" d="100"/>
        </p:scale>
        <p:origin x="-317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1650" cy="465138"/>
          </a:xfrm>
          <a:prstGeom prst="rect">
            <a:avLst/>
          </a:prstGeom>
        </p:spPr>
        <p:txBody>
          <a:bodyPr vert="horz" lIns="91423" tIns="45711" rIns="91423" bIns="4571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688" y="0"/>
            <a:ext cx="3041650" cy="465138"/>
          </a:xfrm>
          <a:prstGeom prst="rect">
            <a:avLst/>
          </a:prstGeom>
        </p:spPr>
        <p:txBody>
          <a:bodyPr vert="horz" lIns="91423" tIns="45711" rIns="91423" bIns="4571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7C51DE1-024B-442F-8A55-983C6F42BB0D}" type="datetimeFigureOut">
              <a:rPr lang="en-US"/>
              <a:pPr>
                <a:defRPr/>
              </a:pPr>
              <a:t>5/5/2010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3" tIns="45711" rIns="91423" bIns="4571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6" y="4419602"/>
            <a:ext cx="5616575" cy="4187825"/>
          </a:xfrm>
          <a:prstGeom prst="rect">
            <a:avLst/>
          </a:prstGeom>
        </p:spPr>
        <p:txBody>
          <a:bodyPr vert="horz" lIns="91423" tIns="45711" rIns="91423" bIns="4571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9200"/>
            <a:ext cx="3041650" cy="465138"/>
          </a:xfrm>
          <a:prstGeom prst="rect">
            <a:avLst/>
          </a:prstGeom>
        </p:spPr>
        <p:txBody>
          <a:bodyPr vert="horz" lIns="91423" tIns="45711" rIns="91423" bIns="4571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688" y="8839200"/>
            <a:ext cx="3041650" cy="465138"/>
          </a:xfrm>
          <a:prstGeom prst="rect">
            <a:avLst/>
          </a:prstGeom>
        </p:spPr>
        <p:txBody>
          <a:bodyPr vert="horz" lIns="91423" tIns="45711" rIns="91423" bIns="4571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671EE71-F936-48F9-85CE-6E72CC666E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71EE71-F936-48F9-85CE-6E72CC666E1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52DCAAC-3912-4D2F-B856-B906A76D4B93}" type="datetime1">
              <a:rPr lang="en-US" smtClean="0"/>
              <a:pPr>
                <a:defRPr/>
              </a:pPr>
              <a:t>5/5/2010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2900549-7473-468A-B06A-D282C904842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02C2700-DF48-4770-9E31-0FA96FF61B38}" type="datetime1">
              <a:rPr lang="en-US" smtClean="0"/>
              <a:pPr>
                <a:defRPr/>
              </a:pPr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B28E1F6-451F-48AA-9854-928265470B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D636E1B-3C2C-49FA-B3FC-31EC7F80681E}" type="datetime1">
              <a:rPr lang="en-US" smtClean="0"/>
              <a:pPr>
                <a:defRPr/>
              </a:pPr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9F98923-BBFF-48D4-89CF-2BABB7DBD8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559FF0A-24E0-40FA-B65A-354FA473BC7D}" type="datetime1">
              <a:rPr lang="en-US" smtClean="0"/>
              <a:pPr>
                <a:defRPr/>
              </a:pPr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F7C17C0-6D1A-4D69-AE78-76F577089D2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BBB37BE-7EED-41DD-9BB3-22A39C4BC62B}" type="datetime1">
              <a:rPr lang="en-US" smtClean="0"/>
              <a:pPr>
                <a:defRPr/>
              </a:pPr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62C14E1-E44D-467A-B366-AA8681C1B45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35C17F3-5D05-44D8-AD3F-B7CC64D5FCF3}" type="datetime1">
              <a:rPr lang="en-US" smtClean="0"/>
              <a:pPr>
                <a:defRPr/>
              </a:pPr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A220D4D-CA2F-4C6F-BA2A-1EB63ACB73A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AEFFCFA-9C03-4814-8AC4-611CDF5FAC5F}" type="datetime1">
              <a:rPr lang="en-US" smtClean="0"/>
              <a:pPr>
                <a:defRPr/>
              </a:pPr>
              <a:t>5/5/2010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6C3817D-661E-45AD-9348-1DEBC77ED27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8472D7D-7D81-4780-A675-DA4B93347542}" type="datetime1">
              <a:rPr lang="en-US" smtClean="0"/>
              <a:pPr>
                <a:defRPr/>
              </a:pPr>
              <a:t>5/5/2010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843939C-CD03-4327-9404-AD224435BC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1454C58-89E9-470E-82F8-47EA17E7B047}" type="datetime1">
              <a:rPr lang="en-US" smtClean="0"/>
              <a:pPr>
                <a:defRPr/>
              </a:pPr>
              <a:t>5/5/2010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2155661-9C68-4203-8C1C-CD3FA3A52E8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09ADD3B5-3526-4F26-BE7D-CC6E4AEE2015}" type="datetime1">
              <a:rPr lang="en-US" smtClean="0"/>
              <a:pPr>
                <a:defRPr/>
              </a:pPr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6C732E6-B4C5-4783-8607-CF7612836E4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FECB3CB-415F-4403-AAE9-0CA4622CCB11}" type="datetime1">
              <a:rPr lang="en-US" smtClean="0"/>
              <a:pPr>
                <a:defRPr/>
              </a:pPr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3144258-C2D6-4EDA-8699-2799B8AA52C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3625E8E-57C1-4A93-BB79-5FF9FD1C2152}" type="datetime1">
              <a:rPr lang="en-US" smtClean="0"/>
              <a:pPr>
                <a:defRPr/>
              </a:pPr>
              <a:t>5/5/2010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727E2FF-75F2-4C2B-AE6E-61FDD985E29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3429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Final Nursing Home Rebasing Rates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4362896"/>
            <a:ext cx="7772400" cy="1199704"/>
          </a:xfrm>
        </p:spPr>
        <p:txBody>
          <a:bodyPr/>
          <a:lstStyle/>
          <a:p>
            <a:pPr marR="0" algn="ctr" eaLnBrk="1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2010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7C17C0-6D1A-4D69-AE78-76F577089D2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graphicFrame>
        <p:nvGraphicFramePr>
          <p:cNvPr id="7" name="Content Placeholder 11"/>
          <p:cNvGraphicFramePr>
            <a:graphicFrameLocks noGrp="1"/>
          </p:cNvGraphicFramePr>
          <p:nvPr>
            <p:ph idx="1"/>
          </p:nvPr>
        </p:nvGraphicFramePr>
        <p:xfrm>
          <a:off x="381000" y="1905000"/>
          <a:ext cx="8305800" cy="3276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9931"/>
                <a:gridCol w="643784"/>
                <a:gridCol w="1400085"/>
                <a:gridCol w="838200"/>
                <a:gridCol w="1600200"/>
                <a:gridCol w="2133600"/>
              </a:tblGrid>
              <a:tr h="789542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Region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# 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Impact of Winners</a:t>
                      </a:r>
                    </a:p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# </a:t>
                      </a:r>
                    </a:p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Impact of Losers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Two Year Net Impact of Final Rebasing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 and Trend Elimination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2763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Central</a:t>
                      </a:r>
                      <a:endParaRPr lang="en-US" sz="12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5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4,613,883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  3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(2,714,810)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1,899,073 </a:t>
                      </a:r>
                    </a:p>
                  </a:txBody>
                  <a:tcPr marL="7620" marR="7620" marT="7620" marB="0" anchor="b"/>
                </a:tc>
              </a:tr>
              <a:tr h="2763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Long</a:t>
                      </a:r>
                      <a:r>
                        <a:rPr lang="en-US" sz="1200" b="0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Island</a:t>
                      </a:r>
                      <a:endParaRPr lang="en-US" sz="12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  3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4,800,580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6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(15,162,280)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(10,361,700)</a:t>
                      </a:r>
                    </a:p>
                  </a:txBody>
                  <a:tcPr marL="7620" marR="7620" marT="7620" marB="0" anchor="b"/>
                </a:tc>
              </a:tr>
              <a:tr h="2763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New York City</a:t>
                      </a:r>
                      <a:endParaRPr lang="en-US" sz="12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15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39,335,131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27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(61,974,728)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(22,639,597)</a:t>
                      </a:r>
                    </a:p>
                  </a:txBody>
                  <a:tcPr marL="7620" marR="7620" marT="7620" marB="0" anchor="b"/>
                </a:tc>
              </a:tr>
              <a:tr h="2763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Northeastern</a:t>
                      </a:r>
                      <a:endParaRPr lang="en-US" sz="12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  8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3,473,996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  7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(2,532,098)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  941,897 </a:t>
                      </a:r>
                    </a:p>
                  </a:txBody>
                  <a:tcPr marL="7620" marR="7620" marT="7620" marB="0" anchor="b"/>
                </a:tc>
              </a:tr>
              <a:tr h="2763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No. Metro</a:t>
                      </a:r>
                      <a:endParaRPr lang="en-US" sz="12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15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18,371,133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10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(4,723,702)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13,647,432 </a:t>
                      </a:r>
                    </a:p>
                  </a:txBody>
                  <a:tcPr marL="7620" marR="7620" marT="7620" marB="0" anchor="b"/>
                </a:tc>
              </a:tr>
              <a:tr h="2763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Rochester</a:t>
                      </a:r>
                      <a:endParaRPr lang="en-US" sz="12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  2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1,094,620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  1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(547,643)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  546,977 </a:t>
                      </a:r>
                    </a:p>
                  </a:txBody>
                  <a:tcPr marL="7620" marR="7620" marT="7620" marB="0" anchor="b"/>
                </a:tc>
              </a:tr>
              <a:tr h="2763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Utica</a:t>
                      </a:r>
                      <a:endParaRPr lang="en-US" sz="12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10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7,700,718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  2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(206,297)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7,494,421 </a:t>
                      </a:r>
                    </a:p>
                  </a:txBody>
                  <a:tcPr marL="7620" marR="7620" marT="7620" marB="0" anchor="b"/>
                </a:tc>
              </a:tr>
              <a:tr h="2763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Western</a:t>
                      </a:r>
                      <a:endParaRPr lang="en-US" sz="12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11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11,748,731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  6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(3,164,246)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8,584,485 </a:t>
                      </a:r>
                    </a:p>
                  </a:txBody>
                  <a:tcPr marL="7620" marR="7620" marT="7620" marB="0" anchor="b"/>
                </a:tc>
              </a:tr>
              <a:tr h="2763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Total*</a:t>
                      </a:r>
                      <a:endParaRPr lang="en-US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69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$91,138,792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62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($91,025,805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$112,988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5" name="Title 3"/>
          <p:cNvSpPr txBox="1">
            <a:spLocks/>
          </p:cNvSpPr>
          <p:nvPr/>
        </p:nvSpPr>
        <p:spPr>
          <a:xfrm>
            <a:off x="533400" y="685800"/>
            <a:ext cx="8229600" cy="990600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Nursing Homes with Financial Issues </a:t>
            </a:r>
            <a:endParaRPr kumimoji="0" lang="en-US" sz="2400" b="1" i="0" u="none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Final 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Rebasing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Rates with Trend Elimination 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Compared to Rates Paid Today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Winners/Losers ~ Two Year Impact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000" y="5638800"/>
            <a:ext cx="51054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100" dirty="0" smtClean="0">
                <a:latin typeface="+mj-lt"/>
              </a:rPr>
              <a:t>*Impacts do not include “Banking Adjustment” (i.e., the reconciliation of 2009 trend from 2.1% to -1.4%) applicable to January, February, March of 2009 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228600"/>
            <a:ext cx="8534400" cy="9906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2009 and 2010 MDS Update ~ 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Statewide Changes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7C17C0-6D1A-4D69-AE78-76F577089D2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62000" y="3733800"/>
            <a:ext cx="7467600" cy="1828800"/>
          </a:xfrm>
        </p:spPr>
        <p:txBody>
          <a:bodyPr>
            <a:noAutofit/>
          </a:bodyPr>
          <a:lstStyle/>
          <a:p>
            <a:r>
              <a:rPr lang="en-US" sz="1600" dirty="0" smtClean="0"/>
              <a:t>April 1, 2009 rebasing rates reflect the January 1, 2009 case mix (0.9348) </a:t>
            </a:r>
          </a:p>
          <a:p>
            <a:r>
              <a:rPr lang="en-US" sz="1600" dirty="0" smtClean="0"/>
              <a:t>Statute requires the rates to be updated to reflect the July 1, 2009 case mix of 1.0012.  </a:t>
            </a:r>
          </a:p>
          <a:p>
            <a:r>
              <a:rPr lang="en-US" sz="1600" dirty="0" smtClean="0"/>
              <a:t>The  1.0012 case mix increase of 7.1%  will increase rates by roughly $275 million.  However, the $210 million statutory cap restricts the overall spending increase in Nursing Home spending to $210 million.  </a:t>
            </a:r>
          </a:p>
          <a:p>
            <a:pPr>
              <a:buNone/>
            </a:pPr>
            <a:endParaRPr lang="en-US" sz="1600" dirty="0" smtClean="0"/>
          </a:p>
          <a:p>
            <a:endParaRPr lang="en-US" sz="1600" dirty="0" smtClean="0"/>
          </a:p>
        </p:txBody>
      </p:sp>
      <p:graphicFrame>
        <p:nvGraphicFramePr>
          <p:cNvPr id="7" name="Content Placeholder 7"/>
          <p:cNvGraphicFramePr>
            <a:graphicFrameLocks/>
          </p:cNvGraphicFramePr>
          <p:nvPr/>
        </p:nvGraphicFramePr>
        <p:xfrm>
          <a:off x="990600" y="1447800"/>
          <a:ext cx="6781800" cy="174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0678"/>
                <a:gridCol w="1220560"/>
                <a:gridCol w="1237844"/>
                <a:gridCol w="1356359"/>
                <a:gridCol w="1356359"/>
              </a:tblGrid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Statewide CMI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January 1, 2009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July 1, 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2009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% Change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Jan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2009 to July 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2009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January 1, 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2010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All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Payer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1.0583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1.0948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3.449%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1.1023</a:t>
                      </a:r>
                    </a:p>
                  </a:txBody>
                  <a:tcPr marL="0" marR="0" marT="0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Medicaid Only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0.9348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1.0012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7.103%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1.0064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152400"/>
            <a:ext cx="8534400" cy="7620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Final Rebasing Rates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Major Changes Reflected in Final Rebasing Rates (May 3, 2010)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Compared to Initial Rates (January 13, 2010)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7C17C0-6D1A-4D69-AE78-76F577089D2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5257800"/>
          </a:xfrm>
        </p:spPr>
        <p:txBody>
          <a:bodyPr>
            <a:noAutofit/>
          </a:bodyPr>
          <a:lstStyle/>
          <a:p>
            <a:r>
              <a:rPr lang="en-US" sz="1800" dirty="0" smtClean="0"/>
              <a:t>Modifications to the January 13, 2010 initial rates include:</a:t>
            </a:r>
          </a:p>
          <a:p>
            <a:pPr lvl="1"/>
            <a:r>
              <a:rPr lang="en-US" sz="1800" dirty="0" smtClean="0"/>
              <a:t>Statewide WEF and Peer Groups recalculated to correct for programming/calculation errors  </a:t>
            </a:r>
          </a:p>
          <a:p>
            <a:pPr lvl="1"/>
            <a:r>
              <a:rPr lang="en-US" sz="1800" dirty="0" smtClean="0"/>
              <a:t>Health Recruitment and Retention payments added back to 2002 allowable costs</a:t>
            </a:r>
          </a:p>
          <a:p>
            <a:pPr lvl="1"/>
            <a:r>
              <a:rPr lang="en-US" sz="1800" dirty="0" smtClean="0"/>
              <a:t>Errors in adding criminal background checks add-on corrected  </a:t>
            </a:r>
          </a:p>
          <a:p>
            <a:pPr lvl="1"/>
            <a:r>
              <a:rPr lang="en-US" sz="1800" dirty="0" smtClean="0"/>
              <a:t>Updated cost reports for several facilities that properly filed 2002 costs reports</a:t>
            </a:r>
          </a:p>
          <a:p>
            <a:pPr lvl="1"/>
            <a:r>
              <a:rPr lang="en-US" sz="1800" dirty="0" smtClean="0"/>
              <a:t>Errors in calculation of manual rates corrected </a:t>
            </a:r>
          </a:p>
          <a:p>
            <a:pPr lvl="1"/>
            <a:r>
              <a:rPr lang="en-US" sz="1800" dirty="0" smtClean="0"/>
              <a:t>Last PRI schedule for 128 facilities which includes the processing of all held PRIs</a:t>
            </a:r>
          </a:p>
          <a:p>
            <a:pPr lvl="1"/>
            <a:r>
              <a:rPr lang="en-US" sz="1800" dirty="0" smtClean="0"/>
              <a:t>Modifications to costs for IGT payments for a few public facilities</a:t>
            </a:r>
          </a:p>
          <a:p>
            <a:pPr lvl="1"/>
            <a:r>
              <a:rPr lang="en-US" sz="1800" dirty="0" smtClean="0"/>
              <a:t>Case </a:t>
            </a:r>
            <a:r>
              <a:rPr lang="en-US" sz="1800" dirty="0" smtClean="0"/>
              <a:t>mix calculation has been </a:t>
            </a:r>
            <a:r>
              <a:rPr lang="en-US" sz="1800" dirty="0" smtClean="0"/>
              <a:t>corrected to account for rounding errors </a:t>
            </a:r>
          </a:p>
          <a:p>
            <a:pPr lvl="1"/>
            <a:r>
              <a:rPr lang="en-US" sz="1800" dirty="0" smtClean="0"/>
              <a:t>Costs for Hospital Based </a:t>
            </a:r>
            <a:r>
              <a:rPr lang="en-US" sz="1800" dirty="0" smtClean="0"/>
              <a:t>Facilities have been properly down trended</a:t>
            </a:r>
            <a:endParaRPr lang="en-US" sz="1800" dirty="0" smtClean="0"/>
          </a:p>
          <a:p>
            <a:pPr lvl="1"/>
            <a:r>
              <a:rPr lang="en-US" sz="1800" dirty="0" smtClean="0"/>
              <a:t>Other facility specific issues </a:t>
            </a:r>
          </a:p>
          <a:p>
            <a:r>
              <a:rPr lang="en-US" sz="1800" dirty="0" smtClean="0"/>
              <a:t>2009 Trend reconciliation for first three months of 2009 calendar year is</a:t>
            </a:r>
            <a:r>
              <a:rPr lang="en-US" sz="1800" b="1" dirty="0" smtClean="0"/>
              <a:t> not </a:t>
            </a:r>
            <a:r>
              <a:rPr lang="en-US" sz="1800" dirty="0" smtClean="0"/>
              <a:t>reflected</a:t>
            </a:r>
            <a:r>
              <a:rPr lang="en-US" sz="1800" b="1" dirty="0" smtClean="0"/>
              <a:t> </a:t>
            </a:r>
            <a:r>
              <a:rPr lang="en-US" sz="1800" dirty="0" smtClean="0"/>
              <a:t>in the analysis </a:t>
            </a:r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09600" y="1752600"/>
          <a:ext cx="7620000" cy="3154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2268"/>
                <a:gridCol w="1963918"/>
                <a:gridCol w="2513814"/>
              </a:tblGrid>
              <a:tr h="762000">
                <a:tc>
                  <a:txBody>
                    <a:bodyPr/>
                    <a:lstStyle/>
                    <a:p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Initial Rates</a:t>
                      </a:r>
                    </a:p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(January 13,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2010) </a:t>
                      </a: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Final Rebasing Rates</a:t>
                      </a:r>
                    </a:p>
                    <a:p>
                      <a:pPr algn="ctr"/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(May 3, 2010)</a:t>
                      </a: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Rebasing 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$849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$938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Medicaid Only 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($474)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($478)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Net Impact of Rebasing and  Medicaid only 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$375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$460</a:t>
                      </a: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Scale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Back to $210 Million 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($165)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($250)</a:t>
                      </a: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Final Rebasing Impact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with Med only and Scale Back 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$210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$210</a:t>
                      </a: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Final Impact of Rebasing, Medicaid Only, 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and Adjustment to $210 Million </a:t>
            </a:r>
            <a:endParaRPr lang="en-US" sz="24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7C17C0-6D1A-4D69-AE78-76F577089D2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09600" y="1447800"/>
          <a:ext cx="7696203" cy="42406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2133600"/>
                <a:gridCol w="2514603"/>
              </a:tblGrid>
              <a:tr h="64400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Impacts Compare to 3.31.09 Rate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Paid Today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Initial Rates</a:t>
                      </a:r>
                    </a:p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(January 13,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2010) </a:t>
                      </a: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Final Rebasing Rates</a:t>
                      </a:r>
                    </a:p>
                    <a:p>
                      <a:pPr algn="ctr"/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(May 3, 2010)</a:t>
                      </a: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Rebasing Impact</a:t>
                      </a:r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with Med only and Scale Back 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$210M</a:t>
                      </a: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$210M</a:t>
                      </a: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362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Impact of  Elimination of 2008 and 2009 Trend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($195M)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($199M)</a:t>
                      </a: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318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Net Impact of Rebasing</a:t>
                      </a:r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and Trend </a:t>
                      </a:r>
                      <a:endParaRPr lang="en-US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$15M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$11M</a:t>
                      </a: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4002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Net Impact of Rebasing and Trend Elimination for Two Years </a:t>
                      </a:r>
                    </a:p>
                    <a:p>
                      <a:pPr algn="l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(2009-10 and 2010-11)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$30M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$22M</a:t>
                      </a: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4002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Impact</a:t>
                      </a:r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of “Banking Adjustment” for Trend Applicable to </a:t>
                      </a:r>
                      <a:r>
                        <a:rPr lang="en-US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January, February, March of 2009*</a:t>
                      </a:r>
                      <a:endParaRPr lang="en-US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($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54M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($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54M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4002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Two</a:t>
                      </a:r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Year Net Impact Including Banking Adjustment</a:t>
                      </a:r>
                      <a:endParaRPr lang="en-US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($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24M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($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32M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580D6D-EF96-4BB3-8AB0-1F0FC4ABCF1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219200" y="381000"/>
            <a:ext cx="7162800" cy="533400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imes New Roman" pitchFamily="18" charset="0"/>
              </a:rPr>
              <a:t>Impact of Final Rebasing Rates with the $210 Million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Times New Roman" pitchFamily="18" charset="0"/>
              </a:rPr>
              <a:t>Adjustment PLUS</a:t>
            </a:r>
            <a:b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Times New Roman" pitchFamily="18" charset="0"/>
              </a:rPr>
            </a:b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Times New Roman" pitchFamily="18" charset="0"/>
              </a:rPr>
              <a:t> the Elimination of 2008 and 2009 Trends,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Times New Roman" pitchFamily="18" charset="0"/>
              </a:rPr>
              <a:t>and the “Banking” Adjustment</a:t>
            </a:r>
            <a:endParaRPr kumimoji="0" lang="en-US" sz="1800" b="1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33800" y="5943600"/>
            <a:ext cx="48768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dirty="0" smtClean="0">
                <a:latin typeface="+mj-lt"/>
              </a:rPr>
              <a:t>* “Banking Adjustment” (i.e., the reconciliation </a:t>
            </a:r>
            <a:r>
              <a:rPr lang="en-US" sz="1200" dirty="0">
                <a:latin typeface="+mj-lt"/>
              </a:rPr>
              <a:t>of 2009 trend from 2.1% to -1.4</a:t>
            </a:r>
            <a:r>
              <a:rPr lang="en-US" sz="1200" dirty="0" smtClean="0">
                <a:latin typeface="+mj-lt"/>
              </a:rPr>
              <a:t>%) applicable </a:t>
            </a:r>
            <a:r>
              <a:rPr lang="en-US" sz="1200" dirty="0">
                <a:latin typeface="+mj-lt"/>
              </a:rPr>
              <a:t>to </a:t>
            </a:r>
            <a:r>
              <a:rPr lang="en-US" sz="1200" dirty="0" smtClean="0">
                <a:latin typeface="+mj-lt"/>
              </a:rPr>
              <a:t>January</a:t>
            </a:r>
            <a:r>
              <a:rPr lang="en-US" sz="1200" dirty="0">
                <a:latin typeface="+mj-lt"/>
              </a:rPr>
              <a:t>, February, March of </a:t>
            </a:r>
            <a:r>
              <a:rPr lang="en-US" sz="1200" dirty="0" smtClean="0">
                <a:latin typeface="+mj-lt"/>
              </a:rPr>
              <a:t>2009</a:t>
            </a:r>
            <a:endParaRPr lang="en-US" sz="1200" dirty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905000"/>
          <a:ext cx="8153400" cy="3937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0421"/>
                <a:gridCol w="572168"/>
                <a:gridCol w="1144337"/>
                <a:gridCol w="643690"/>
                <a:gridCol w="1009984"/>
                <a:gridCol w="778043"/>
                <a:gridCol w="1001294"/>
                <a:gridCol w="572168"/>
                <a:gridCol w="1001295"/>
              </a:tblGrid>
              <a:tr h="305391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Initial Rates</a:t>
                      </a:r>
                    </a:p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(January 13,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2010)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Final Rebasing Rates</a:t>
                      </a:r>
                    </a:p>
                    <a:p>
                      <a:pPr algn="ctr"/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(May 3, 2010)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2749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Region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#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Impact Winners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#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Impact Losers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# 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Impact Winners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#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Impact Losers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053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latin typeface="+mj-lt"/>
                          <a:cs typeface="Times New Roman" pitchFamily="18" charset="0"/>
                        </a:rPr>
                        <a:t>Central</a:t>
                      </a:r>
                      <a:endParaRPr lang="en-US" sz="1100" b="0" i="0" u="none" strike="noStrike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41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30,303,256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(3,721,786)</a:t>
                      </a:r>
                    </a:p>
                  </a:txBody>
                  <a:tcPr marL="7620" marR="7620" marT="7620" marB="0" anchor="b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40 </a:t>
                      </a:r>
                    </a:p>
                  </a:txBody>
                  <a:tcPr marL="7620" marR="7620" marT="7620" marB="0" anchor="b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35,730,134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9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(4,007,066)</a:t>
                      </a:r>
                    </a:p>
                  </a:txBody>
                  <a:tcPr marL="7620" marR="7620" marT="7620" marB="0" anchor="b"/>
                </a:tc>
              </a:tr>
              <a:tr h="3053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latin typeface="+mj-lt"/>
                          <a:cs typeface="Times New Roman" pitchFamily="18" charset="0"/>
                        </a:rPr>
                        <a:t>Long</a:t>
                      </a:r>
                      <a:r>
                        <a:rPr lang="en-US" sz="1100" b="0" i="0" u="none" strike="noStrike" baseline="0" dirty="0" smtClean="0">
                          <a:latin typeface="+mj-lt"/>
                          <a:cs typeface="Times New Roman" pitchFamily="18" charset="0"/>
                        </a:rPr>
                        <a:t> Island</a:t>
                      </a:r>
                      <a:endParaRPr lang="en-US" sz="1100" b="0" i="0" u="none" strike="noStrike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42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33,644,433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35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(28,062,286)</a:t>
                      </a:r>
                    </a:p>
                  </a:txBody>
                  <a:tcPr marL="7620" marR="7620" marT="7620" marB="0" anchor="b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39 </a:t>
                      </a:r>
                    </a:p>
                  </a:txBody>
                  <a:tcPr marL="7620" marR="7620" marT="7620" marB="0" anchor="b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30,516,155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38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(37,621,428)</a:t>
                      </a:r>
                    </a:p>
                  </a:txBody>
                  <a:tcPr marL="7620" marR="7620" marT="7620" marB="0" anchor="b"/>
                </a:tc>
              </a:tr>
              <a:tr h="3053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latin typeface="+mj-lt"/>
                          <a:cs typeface="Times New Roman" pitchFamily="18" charset="0"/>
                        </a:rPr>
                        <a:t>New York City</a:t>
                      </a:r>
                      <a:endParaRPr lang="en-US" sz="1100" b="0" i="0" u="none" strike="noStrike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83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108,703,156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95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(88,030,771)</a:t>
                      </a:r>
                    </a:p>
                  </a:txBody>
                  <a:tcPr marL="7620" marR="7620" marT="7620" marB="0" anchor="b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86 </a:t>
                      </a:r>
                    </a:p>
                  </a:txBody>
                  <a:tcPr marL="7620" marR="7620" marT="7620" marB="0" anchor="b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111,503,406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92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(90,008,028)</a:t>
                      </a:r>
                    </a:p>
                  </a:txBody>
                  <a:tcPr marL="7620" marR="7620" marT="7620" marB="0" anchor="b"/>
                </a:tc>
              </a:tr>
              <a:tr h="3053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latin typeface="+mj-lt"/>
                          <a:cs typeface="Times New Roman" pitchFamily="18" charset="0"/>
                        </a:rPr>
                        <a:t>Northeastern</a:t>
                      </a:r>
                      <a:endParaRPr lang="en-US" sz="1100" b="0" i="0" u="none" strike="noStrike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45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38,369,017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(1,627,692)</a:t>
                      </a:r>
                    </a:p>
                  </a:txBody>
                  <a:tcPr marL="7620" marR="7620" marT="7620" marB="0" anchor="b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47 </a:t>
                      </a:r>
                    </a:p>
                  </a:txBody>
                  <a:tcPr marL="7620" marR="7620" marT="7620" marB="0" anchor="b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42,062,111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8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(1,479,523)</a:t>
                      </a:r>
                    </a:p>
                  </a:txBody>
                  <a:tcPr marL="7620" marR="7620" marT="7620" marB="0" anchor="b"/>
                </a:tc>
              </a:tr>
              <a:tr h="3053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latin typeface="+mj-lt"/>
                          <a:cs typeface="Times New Roman" pitchFamily="18" charset="0"/>
                        </a:rPr>
                        <a:t>No. Metro</a:t>
                      </a:r>
                      <a:endParaRPr lang="en-US" sz="1100" b="0" i="0" u="none" strike="noStrike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73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49,645,498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(9,043,421)</a:t>
                      </a:r>
                    </a:p>
                  </a:txBody>
                  <a:tcPr marL="7620" marR="7620" marT="7620" marB="0" anchor="b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74 </a:t>
                      </a:r>
                    </a:p>
                  </a:txBody>
                  <a:tcPr marL="7620" marR="7620" marT="7620" marB="0" anchor="b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53,483,560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20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(9,867,354)</a:t>
                      </a:r>
                    </a:p>
                  </a:txBody>
                  <a:tcPr marL="7620" marR="7620" marT="7620" marB="0" anchor="b"/>
                </a:tc>
              </a:tr>
              <a:tr h="3053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latin typeface="+mj-lt"/>
                          <a:cs typeface="Times New Roman" pitchFamily="18" charset="0"/>
                        </a:rPr>
                        <a:t>Rochester</a:t>
                      </a:r>
                      <a:endParaRPr lang="en-US" sz="1100" b="0" i="0" u="none" strike="noStrike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48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32,184,312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(694,384)</a:t>
                      </a:r>
                    </a:p>
                  </a:txBody>
                  <a:tcPr marL="7620" marR="7620" marT="7620" marB="0" anchor="b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43 </a:t>
                      </a:r>
                    </a:p>
                  </a:txBody>
                  <a:tcPr marL="7620" marR="7620" marT="7620" marB="0" anchor="b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30,291,235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8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(1,758,728)</a:t>
                      </a:r>
                    </a:p>
                  </a:txBody>
                  <a:tcPr marL="7620" marR="7620" marT="7620" marB="0" anchor="b"/>
                </a:tc>
              </a:tr>
              <a:tr h="3053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latin typeface="+mj-lt"/>
                          <a:cs typeface="Times New Roman" pitchFamily="18" charset="0"/>
                        </a:rPr>
                        <a:t>Utica</a:t>
                      </a:r>
                      <a:endParaRPr lang="en-US" sz="1100" b="0" i="0" u="none" strike="noStrike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48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25,603,941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(2,177,983)</a:t>
                      </a:r>
                    </a:p>
                  </a:txBody>
                  <a:tcPr marL="7620" marR="7620" marT="7620" marB="0" anchor="b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47 </a:t>
                      </a:r>
                    </a:p>
                  </a:txBody>
                  <a:tcPr marL="7620" marR="7620" marT="7620" marB="0" anchor="b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27,909,195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9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(3,852,904)</a:t>
                      </a:r>
                    </a:p>
                  </a:txBody>
                  <a:tcPr marL="7620" marR="7620" marT="7620" marB="0" anchor="b"/>
                </a:tc>
              </a:tr>
              <a:tr h="3053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latin typeface="+mj-lt"/>
                          <a:cs typeface="Times New Roman" pitchFamily="18" charset="0"/>
                        </a:rPr>
                        <a:t>Western</a:t>
                      </a:r>
                      <a:endParaRPr lang="en-US" sz="1100" b="0" i="0" u="none" strike="noStrike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57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29,168,540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(4,580,397)</a:t>
                      </a:r>
                    </a:p>
                  </a:txBody>
                  <a:tcPr marL="7620" marR="7620" marT="7620" marB="0" anchor="b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57 </a:t>
                      </a:r>
                    </a:p>
                  </a:txBody>
                  <a:tcPr marL="7620" marR="7620" marT="7620" marB="0" anchor="b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33,728,354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21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(6,629,119)</a:t>
                      </a:r>
                    </a:p>
                  </a:txBody>
                  <a:tcPr marL="7620" marR="7620" marT="7620" marB="0" anchor="b"/>
                </a:tc>
              </a:tr>
              <a:tr h="3053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latin typeface="+mj-lt"/>
                          <a:cs typeface="Times New Roman" pitchFamily="18" charset="0"/>
                        </a:rPr>
                        <a:t>Total</a:t>
                      </a:r>
                      <a:endParaRPr lang="en-US" sz="1100" b="1" i="0" u="none" strike="noStrike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437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$347,622,154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201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($137,938,720)</a:t>
                      </a:r>
                    </a:p>
                  </a:txBody>
                  <a:tcPr marL="7620" marR="7620" marT="7620" marB="0" anchor="b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433 </a:t>
                      </a:r>
                    </a:p>
                  </a:txBody>
                  <a:tcPr marL="7620" marR="7620" marT="7620" marB="0" anchor="b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$365,224,151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205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($155,224,151)</a:t>
                      </a: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7C17C0-6D1A-4D69-AE78-76F577089D2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/>
              <a:t>“Winner/Loser”</a:t>
            </a:r>
            <a:br>
              <a:rPr lang="en-US" sz="2400" dirty="0" smtClean="0"/>
            </a:br>
            <a:r>
              <a:rPr lang="en-US" sz="2400" dirty="0" smtClean="0"/>
              <a:t> Net $210 Million Impact  </a:t>
            </a:r>
            <a:br>
              <a:rPr lang="en-US" sz="2400" dirty="0" smtClean="0"/>
            </a:br>
            <a:r>
              <a:rPr lang="en-US" sz="2400" dirty="0" smtClean="0"/>
              <a:t>Initial Rates Compared to Final Rebasing Rates</a:t>
            </a:r>
            <a:br>
              <a:rPr lang="en-US" sz="2400" dirty="0" smtClean="0"/>
            </a:br>
            <a:r>
              <a:rPr lang="en-US" sz="2400" dirty="0" smtClean="0"/>
              <a:t>By Region 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04800" y="2133601"/>
          <a:ext cx="8382001" cy="29754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589"/>
                <a:gridCol w="598714"/>
                <a:gridCol w="1298682"/>
                <a:gridCol w="637615"/>
                <a:gridCol w="1066800"/>
                <a:gridCol w="731808"/>
                <a:gridCol w="1138455"/>
                <a:gridCol w="601206"/>
                <a:gridCol w="1186132"/>
              </a:tblGrid>
              <a:tr h="679174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Initial Rates</a:t>
                      </a:r>
                    </a:p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(January 13,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2010)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Final Rebasing Rates</a:t>
                      </a:r>
                    </a:p>
                    <a:p>
                      <a:pPr algn="ctr"/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(May 3, 2010)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68114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Sponsor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#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Impact Winners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#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Impact Losers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# 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Impact Winners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#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Impact Losers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820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latin typeface="+mj-lt"/>
                          <a:cs typeface="Times New Roman" pitchFamily="18" charset="0"/>
                        </a:rPr>
                        <a:t>Proprietary</a:t>
                      </a:r>
                      <a:endParaRPr lang="en-US" sz="1200" b="0" i="0" u="none" strike="noStrike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202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126,827,312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115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(67,954,367)</a:t>
                      </a:r>
                    </a:p>
                  </a:txBody>
                  <a:tcPr marL="7620" marR="7620" marT="7620" marB="0" anchor="b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199 </a:t>
                      </a:r>
                    </a:p>
                  </a:txBody>
                  <a:tcPr marL="7620" marR="7620" marT="7620" marB="0" anchor="b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137,519,915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118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(80,432,795)</a:t>
                      </a:r>
                    </a:p>
                  </a:txBody>
                  <a:tcPr marL="7620" marR="7620" marT="7620" marB="0" anchor="b"/>
                </a:tc>
              </a:tr>
              <a:tr h="3820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latin typeface="+mj-lt"/>
                          <a:cs typeface="Times New Roman" pitchFamily="18" charset="0"/>
                        </a:rPr>
                        <a:t>Public</a:t>
                      </a:r>
                      <a:endParaRPr lang="en-US" sz="1200" b="0" i="0" u="none" strike="noStrike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42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76,920,438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(5,636,968)</a:t>
                      </a:r>
                    </a:p>
                  </a:txBody>
                  <a:tcPr marL="7620" marR="7620" marT="7620" marB="0" anchor="b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42 </a:t>
                      </a:r>
                    </a:p>
                  </a:txBody>
                  <a:tcPr marL="7620" marR="7620" marT="7620" marB="0" anchor="b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77,698,259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5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(8,163,472)</a:t>
                      </a:r>
                    </a:p>
                  </a:txBody>
                  <a:tcPr marL="7620" marR="7620" marT="7620" marB="0" anchor="b"/>
                </a:tc>
              </a:tr>
              <a:tr h="382035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latin typeface="+mj-lt"/>
                          <a:cs typeface="Times New Roman" pitchFamily="18" charset="0"/>
                        </a:rPr>
                        <a:t>Voluntary</a:t>
                      </a:r>
                      <a:endParaRPr lang="en-US" sz="1200" b="0" i="0" u="none" strike="noStrike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193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143,874,403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81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(64,347,386)</a:t>
                      </a:r>
                    </a:p>
                  </a:txBody>
                  <a:tcPr marL="7620" marR="7620" marT="7620" marB="0" anchor="b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192 </a:t>
                      </a:r>
                    </a:p>
                  </a:txBody>
                  <a:tcPr marL="7620" marR="7620" marT="7620" marB="0" anchor="b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150,005,977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82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(66,627,884)</a:t>
                      </a:r>
                    </a:p>
                  </a:txBody>
                  <a:tcPr marL="7620" marR="7620" marT="7620" marB="0" anchor="b"/>
                </a:tc>
              </a:tr>
              <a:tr h="3820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latin typeface="+mj-lt"/>
                          <a:cs typeface="Times New Roman" pitchFamily="18" charset="0"/>
                        </a:rPr>
                        <a:t>Total</a:t>
                      </a:r>
                      <a:endParaRPr lang="en-US" sz="1200" b="1" i="0" u="none" strike="noStrike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437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$347,622,154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($137,938,720)</a:t>
                      </a:r>
                    </a:p>
                  </a:txBody>
                  <a:tcPr marL="7620" marR="7620" marT="7620" marB="0" anchor="b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433 </a:t>
                      </a:r>
                    </a:p>
                  </a:txBody>
                  <a:tcPr marL="7620" marR="7620" marT="7620" marB="0" anchor="b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$365,224,151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205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($155,224,151)</a:t>
                      </a: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7C17C0-6D1A-4D69-AE78-76F577089D2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/>
              <a:t>“Winner/Loser”</a:t>
            </a:r>
            <a:br>
              <a:rPr lang="en-US" sz="2400" dirty="0" smtClean="0"/>
            </a:br>
            <a:r>
              <a:rPr lang="en-US" sz="2400" dirty="0" smtClean="0"/>
              <a:t> Net $210 Million Impact</a:t>
            </a:r>
            <a:br>
              <a:rPr lang="en-US" sz="2400" dirty="0" smtClean="0"/>
            </a:br>
            <a:r>
              <a:rPr lang="en-US" sz="2400" dirty="0" smtClean="0"/>
              <a:t>Initial Rates Compared to Final Rebasing Rates</a:t>
            </a:r>
            <a:br>
              <a:rPr lang="en-US" sz="2400" dirty="0" smtClean="0"/>
            </a:br>
            <a:r>
              <a:rPr lang="en-US" sz="2400" dirty="0" smtClean="0"/>
              <a:t>By Sponsor</a:t>
            </a: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7C17C0-6D1A-4D69-AE78-76F577089D2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</p:nvPr>
        </p:nvGraphicFramePr>
        <p:xfrm>
          <a:off x="457200" y="1691640"/>
          <a:ext cx="8229599" cy="4163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4354"/>
                <a:gridCol w="785446"/>
                <a:gridCol w="1746738"/>
                <a:gridCol w="844062"/>
                <a:gridCol w="1371600"/>
                <a:gridCol w="2057399"/>
              </a:tblGrid>
              <a:tr h="7467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Region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#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Impact of Winners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#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Impact of Losers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Two Year Net Impact of  Final Rebasing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&amp; Trend Elimination*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CENTRAL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35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57,671,260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14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(13,866,108)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43,805,152 </a:t>
                      </a: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LONG ISLAND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26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39,188,090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51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(112,544,552)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(73,356,462)</a:t>
                      </a: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NEW YORK CITY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61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135,224,571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117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(283,208,016)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(147,983,445)</a:t>
                      </a: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NORTHEASTERN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40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67,883,757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15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(6,458,063)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61,425,693 </a:t>
                      </a: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NORTHERN METROPOLITAN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56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74,815,510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38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(33,589,877)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41,225,633 </a:t>
                      </a: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ROCHESTER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39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47,357,365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12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(9,320,242)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38,037,123 </a:t>
                      </a: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UTICA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38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43,640,164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18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(12,329,586)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31,310,578 </a:t>
                      </a: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WESTERN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47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52,513,197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31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(24,825,045)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27,688,151 </a:t>
                      </a: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Grand Total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342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$518,293,914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296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($496,141,490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$22,152,424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6" name="Title 3"/>
          <p:cNvSpPr txBox="1">
            <a:spLocks/>
          </p:cNvSpPr>
          <p:nvPr/>
        </p:nvSpPr>
        <p:spPr>
          <a:xfrm>
            <a:off x="457200" y="381000"/>
            <a:ext cx="8229600" cy="990600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Final</a:t>
            </a:r>
            <a:r>
              <a:rPr kumimoji="0" lang="en-US" sz="22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Rebasing Rates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Net $210M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PLUS Elimination of 2008 &amp; 2009 Trend</a:t>
            </a:r>
            <a:b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Compared to Rates Paid Today (3.31.09)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Winners/Losers By Region ~ Two Year Impact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29000" y="6172200"/>
            <a:ext cx="51054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100" dirty="0" smtClean="0">
                <a:latin typeface="+mj-lt"/>
              </a:rPr>
              <a:t>*Impacts do not include “Banking Adjustment” (i.e., the reconciliation of 2009 trend from 2.1% to -1.4%) applicable to January, February, March of 2009 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7C17C0-6D1A-4D69-AE78-76F577089D2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</p:nvPr>
        </p:nvGraphicFramePr>
        <p:xfrm>
          <a:off x="457200" y="2133600"/>
          <a:ext cx="8077200" cy="221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4354"/>
                <a:gridCol w="785446"/>
                <a:gridCol w="1746738"/>
                <a:gridCol w="844062"/>
                <a:gridCol w="1371600"/>
                <a:gridCol w="1905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Region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#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Impact of Winners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#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Impact of Losers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Two Year Net Impact of Final  Rebasing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and Trend Elimination*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Proprietary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146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189,788,599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171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(260,550,658)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(70,762,059)</a:t>
                      </a: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Public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42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122,300,672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5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(26,787,205)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95,513,467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**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Voluntary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154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206,204,643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120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(208,803,627)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(2,598,984)</a:t>
                      </a: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Grand Total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342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$518,293,914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296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($496,141,490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$22,152,424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6" name="Title 3"/>
          <p:cNvSpPr txBox="1">
            <a:spLocks/>
          </p:cNvSpPr>
          <p:nvPr/>
        </p:nvSpPr>
        <p:spPr>
          <a:xfrm>
            <a:off x="457200" y="381000"/>
            <a:ext cx="8229600" cy="990600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Final</a:t>
            </a:r>
            <a:r>
              <a:rPr kumimoji="0" lang="en-US" sz="22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Rebasing Rates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Net $210M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PLUS Elimination of 2008 &amp; 2009 Trend</a:t>
            </a:r>
            <a:b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Compared to Rates Paid Today (3.31.09)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Winners/Losers By Region ~ Two Year Impact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4711005"/>
            <a:ext cx="67818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 smtClean="0">
                <a:latin typeface="+mj-lt"/>
              </a:rPr>
              <a:t>*Impacts do not include “Banking Adjustment” (i.e., the reconciliation of 2009 trend from 2.1% to -1.4%) applicable to January, February, March of 2009  </a:t>
            </a:r>
          </a:p>
          <a:p>
            <a:pPr>
              <a:defRPr/>
            </a:pPr>
            <a:endParaRPr lang="en-US" sz="1400" dirty="0" smtClean="0">
              <a:latin typeface="+mj-lt"/>
            </a:endParaRPr>
          </a:p>
          <a:p>
            <a:pPr>
              <a:defRPr/>
            </a:pPr>
            <a:r>
              <a:rPr lang="en-US" sz="1400" dirty="0" smtClean="0">
                <a:latin typeface="+mj-lt"/>
              </a:rPr>
              <a:t>**The $95.5 million net increase in rates to public facilities (Federal/State) will result in a commensurate reduction in UPL payments provided to facilities (Federal/Local).  Accordingly there will be a $36 million shift in funds from Local to State government.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80" name="Group 28"/>
          <p:cNvGraphicFramePr>
            <a:graphicFrameLocks noGrp="1"/>
          </p:cNvGraphicFramePr>
          <p:nvPr>
            <p:ph idx="1"/>
          </p:nvPr>
        </p:nvGraphicFramePr>
        <p:xfrm>
          <a:off x="914400" y="1295400"/>
          <a:ext cx="7086600" cy="3066128"/>
        </p:xfrm>
        <a:graphic>
          <a:graphicData uri="http://schemas.openxmlformats.org/drawingml/2006/table">
            <a:tbl>
              <a:tblPr/>
              <a:tblGrid>
                <a:gridCol w="5867400"/>
                <a:gridCol w="1219200"/>
              </a:tblGrid>
              <a:tr h="649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</a:rPr>
                        <a:t>Nursing Homes with Financial Issues*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</a:rPr>
                        <a:t>Number of Homes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817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NHs Eligible for 2009 Financially Disadvantaged Funding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0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0F4"/>
                    </a:solidFill>
                  </a:tcPr>
                </a:tc>
              </a:tr>
              <a:tr h="8962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NHs with 2008 Operating Losses that are 5% or More of Total Revenue and Greater than 50% Medicaid Utilization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61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</a:tr>
              <a:tr h="42099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Total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</a:tr>
            </a:tbl>
          </a:graphicData>
        </a:graphic>
      </p:graphicFrame>
      <p:sp>
        <p:nvSpPr>
          <p:cNvPr id="23571" name="TextBox 6"/>
          <p:cNvSpPr txBox="1">
            <a:spLocks noChangeArrowheads="1"/>
          </p:cNvSpPr>
          <p:nvPr/>
        </p:nvSpPr>
        <p:spPr bwMode="auto">
          <a:xfrm>
            <a:off x="1066800" y="4648200"/>
            <a:ext cx="6477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Times New Roman" pitchFamily="18" charset="0"/>
              </a:rPr>
              <a:t>*List </a:t>
            </a:r>
            <a:r>
              <a:rPr lang="en-US" sz="1400" dirty="0">
                <a:latin typeface="Times New Roman" pitchFamily="18" charset="0"/>
              </a:rPr>
              <a:t>Excludes Public Facilities that are eligible for IGT/UPL </a:t>
            </a:r>
            <a:r>
              <a:rPr lang="en-US" sz="1400" dirty="0" smtClean="0">
                <a:latin typeface="Times New Roman" pitchFamily="18" charset="0"/>
              </a:rPr>
              <a:t>Payments</a:t>
            </a:r>
          </a:p>
        </p:txBody>
      </p:sp>
      <p:sp>
        <p:nvSpPr>
          <p:cNvPr id="23572" name="Text Box 25"/>
          <p:cNvSpPr txBox="1">
            <a:spLocks noChangeArrowheads="1"/>
          </p:cNvSpPr>
          <p:nvPr/>
        </p:nvSpPr>
        <p:spPr bwMode="auto">
          <a:xfrm>
            <a:off x="1524000" y="457200"/>
            <a:ext cx="647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73" name="Subtitle 2"/>
          <p:cNvSpPr>
            <a:spLocks/>
          </p:cNvSpPr>
          <p:nvPr/>
        </p:nvSpPr>
        <p:spPr bwMode="auto">
          <a:xfrm>
            <a:off x="685800" y="2286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/>
          <a:lstStyle/>
          <a:p>
            <a:pPr algn="ctr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Nursing </a:t>
            </a:r>
            <a:r>
              <a:rPr lang="en-US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Homes with Financial Issues </a:t>
            </a:r>
            <a:endParaRPr lang="en-US" sz="3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endParaRPr lang="en-US" sz="3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endParaRPr lang="en-US" sz="4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580D6D-EF96-4BB3-8AB0-1F0FC4ABCF1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15343</TotalTime>
  <Words>1334</Words>
  <Application>Microsoft Office PowerPoint</Application>
  <PresentationFormat>On-screen Show (4:3)</PresentationFormat>
  <Paragraphs>421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Final Nursing Home Rebasing Rates   </vt:lpstr>
      <vt:lpstr>Final Rebasing Rates Major Changes Reflected in Final Rebasing Rates (May 3, 2010)  Compared to Initial Rates (January 13, 2010)</vt:lpstr>
      <vt:lpstr>Final Impact of Rebasing, Medicaid Only,  and Adjustment to $210 Million </vt:lpstr>
      <vt:lpstr>Slide 4</vt:lpstr>
      <vt:lpstr>“Winner/Loser”  Net $210 Million Impact   Initial Rates Compared to Final Rebasing Rates By Region </vt:lpstr>
      <vt:lpstr>“Winner/Loser”  Net $210 Million Impact Initial Rates Compared to Final Rebasing Rates By Sponsor</vt:lpstr>
      <vt:lpstr>Slide 7</vt:lpstr>
      <vt:lpstr>Slide 8</vt:lpstr>
      <vt:lpstr>Slide 9</vt:lpstr>
      <vt:lpstr>Slide 10</vt:lpstr>
      <vt:lpstr>2009 and 2010 MDS Update ~  Statewide Changes</vt:lpstr>
    </vt:vector>
  </TitlesOfParts>
  <Company>NYS Dept of Health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lie01</dc:creator>
  <cp:lastModifiedBy>lie01</cp:lastModifiedBy>
  <cp:revision>641</cp:revision>
  <dcterms:created xsi:type="dcterms:W3CDTF">2009-10-30T13:53:39Z</dcterms:created>
  <dcterms:modified xsi:type="dcterms:W3CDTF">2010-05-06T15:01:41Z</dcterms:modified>
</cp:coreProperties>
</file>