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2" r:id="rId9"/>
  </p:sldIdLst>
  <p:sldSz cx="12192000" cy="6858000"/>
  <p:notesSz cx="6858000" cy="12192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9A3D"/>
    <a:srgbClr val="565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1069" autoAdjust="0"/>
  </p:normalViewPr>
  <p:slideViewPr>
    <p:cSldViewPr>
      <p:cViewPr varScale="1">
        <p:scale>
          <a:sx n="100" d="100"/>
          <a:sy n="100" d="100"/>
        </p:scale>
        <p:origin x="918" y="72"/>
      </p:cViewPr>
      <p:guideLst>
        <p:guide orient="horz" pos="4110"/>
        <p:guide pos="2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4608A-BC9D-49B0-B31B-8594A88080B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0CA1B-84EA-4E8A-AF9A-5DE64344E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21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0CA1B-84EA-4E8A-AF9A-5DE64344EC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14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0CA1B-84EA-4E8A-AF9A-5DE64344EC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91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C0CA1B-84EA-4E8A-AF9A-5DE64344EC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9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Ovr>
    <a:masterClrMapping/>
  </p:clrMapOvr>
  <p:hf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142F7A-22E2-42E5-A9D9-7B05F4CBC957}" type="datetimeFigureOut">
              <a:t>2/6/2020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689646-3BB6-40CD-98C4-DCC85091E5C8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12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12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.png"/><Relationship Id="rId5" Type="http://schemas.openxmlformats.org/officeDocument/2006/relationships/image" Target="../media/image29.jpg"/><Relationship Id="rId10" Type="http://schemas.openxmlformats.org/officeDocument/2006/relationships/image" Target="../media/image34.jp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5.jpg"/><Relationship Id="rId18" Type="http://schemas.openxmlformats.org/officeDocument/2006/relationships/image" Target="../media/image20.jpg"/><Relationship Id="rId26" Type="http://schemas.openxmlformats.org/officeDocument/2006/relationships/image" Target="../media/image28.jpg"/><Relationship Id="rId3" Type="http://schemas.openxmlformats.org/officeDocument/2006/relationships/image" Target="../media/image2.png"/><Relationship Id="rId21" Type="http://schemas.openxmlformats.org/officeDocument/2006/relationships/image" Target="../media/image23.jp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17" Type="http://schemas.openxmlformats.org/officeDocument/2006/relationships/image" Target="../media/image19.jpg"/><Relationship Id="rId25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jpg"/><Relationship Id="rId20" Type="http://schemas.openxmlformats.org/officeDocument/2006/relationships/image" Target="../media/image22.jpg"/><Relationship Id="rId29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24" Type="http://schemas.openxmlformats.org/officeDocument/2006/relationships/image" Target="../media/image26.jpg"/><Relationship Id="rId32" Type="http://schemas.openxmlformats.org/officeDocument/2006/relationships/image" Target="../media/image34.jpg"/><Relationship Id="rId5" Type="http://schemas.openxmlformats.org/officeDocument/2006/relationships/image" Target="../media/image7.jpg"/><Relationship Id="rId15" Type="http://schemas.openxmlformats.org/officeDocument/2006/relationships/image" Target="../media/image17.jpg"/><Relationship Id="rId23" Type="http://schemas.openxmlformats.org/officeDocument/2006/relationships/image" Target="../media/image25.jpg"/><Relationship Id="rId28" Type="http://schemas.openxmlformats.org/officeDocument/2006/relationships/image" Target="../media/image30.jpg"/><Relationship Id="rId10" Type="http://schemas.openxmlformats.org/officeDocument/2006/relationships/image" Target="../media/image12.jpg"/><Relationship Id="rId19" Type="http://schemas.openxmlformats.org/officeDocument/2006/relationships/image" Target="../media/image21.jpg"/><Relationship Id="rId31" Type="http://schemas.openxmlformats.org/officeDocument/2006/relationships/image" Target="../media/image33.jpg"/><Relationship Id="rId4" Type="http://schemas.openxmlformats.org/officeDocument/2006/relationships/image" Target="../media/image6.jpg"/><Relationship Id="rId9" Type="http://schemas.openxmlformats.org/officeDocument/2006/relationships/image" Target="../media/image11.jpg"/><Relationship Id="rId14" Type="http://schemas.openxmlformats.org/officeDocument/2006/relationships/image" Target="../media/image16.jpg"/><Relationship Id="rId22" Type="http://schemas.openxmlformats.org/officeDocument/2006/relationships/image" Target="../media/image24.jpg"/><Relationship Id="rId27" Type="http://schemas.openxmlformats.org/officeDocument/2006/relationships/image" Target="../media/image29.jpg"/><Relationship Id="rId30" Type="http://schemas.openxmlformats.org/officeDocument/2006/relationships/image" Target="../media/image3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drawing, food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7718" y="760858"/>
            <a:ext cx="10109532" cy="3866897"/>
          </a:xfrm>
          <a:prstGeom prst="rect">
            <a:avLst/>
          </a:prstGeom>
        </p:spPr>
      </p:pic>
      <p:sp>
        <p:nvSpPr>
          <p:cNvPr id="5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5"/>
          <p:cNvSpPr>
            <a:spLocks/>
          </p:cNvSpPr>
          <p:nvPr/>
        </p:nvSpPr>
        <p:spPr bwMode="auto">
          <a:xfrm>
            <a:off x="767240" y="5785125"/>
            <a:ext cx="9095651" cy="8302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6600" b="1">
                <a:solidFill>
                  <a:srgbClr val="56575B"/>
                </a:solidFill>
                <a:latin typeface="KievitOT-Bold"/>
                <a:ea typeface="+mj-ea"/>
              </a:rPr>
              <a:t>Member Community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2"/>
          <p:cNvSpPr/>
          <p:nvPr/>
        </p:nvSpPr>
        <p:spPr bwMode="auto">
          <a:xfrm>
            <a:off x="344005" y="5626920"/>
            <a:ext cx="7624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56575B"/>
                </a:solidFill>
                <a:latin typeface="KievitOT-Bold"/>
              </a:rPr>
              <a:t>What is the Member Community?</a:t>
            </a:r>
            <a:endParaRPr sz="4000" dirty="0"/>
          </a:p>
        </p:txBody>
      </p:sp>
      <p:sp>
        <p:nvSpPr>
          <p:cNvPr id="7" name="Rectangle 3"/>
          <p:cNvSpPr/>
          <p:nvPr/>
        </p:nvSpPr>
        <p:spPr bwMode="auto">
          <a:xfrm>
            <a:off x="352123" y="363902"/>
            <a:ext cx="1171262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56575B"/>
                </a:solidFill>
              </a:rPr>
              <a:t>The </a:t>
            </a:r>
            <a:r>
              <a:rPr lang="en-US" sz="2800" b="1" i="1" dirty="0">
                <a:solidFill>
                  <a:srgbClr val="799A3D"/>
                </a:solidFill>
              </a:rPr>
              <a:t>My LeadingAge Member Community</a:t>
            </a:r>
            <a:r>
              <a:rPr lang="en-US" sz="2800" b="1" i="1" dirty="0">
                <a:solidFill>
                  <a:srgbClr val="56575B"/>
                </a:solidFill>
              </a:rPr>
              <a:t> </a:t>
            </a:r>
            <a:r>
              <a:rPr lang="en-US" sz="2800" b="1" dirty="0">
                <a:solidFill>
                  <a:srgbClr val="56575B"/>
                </a:solidFill>
              </a:rPr>
              <a:t>is where LeadingAge members across the country </a:t>
            </a:r>
            <a:r>
              <a:rPr lang="en-US" sz="2800" b="1" dirty="0">
                <a:solidFill>
                  <a:srgbClr val="799A3D"/>
                </a:solidFill>
              </a:rPr>
              <a:t>connect</a:t>
            </a:r>
            <a:r>
              <a:rPr lang="en-US" sz="2800" b="1" dirty="0">
                <a:solidFill>
                  <a:srgbClr val="56575B"/>
                </a:solidFill>
              </a:rPr>
              <a:t> with one another online to . . . </a:t>
            </a:r>
          </a:p>
          <a:p>
            <a:pPr>
              <a:defRPr/>
            </a:pPr>
            <a:r>
              <a:rPr lang="en-US" sz="4800" b="1" dirty="0">
                <a:solidFill>
                  <a:srgbClr val="56575B"/>
                </a:solidFill>
              </a:rPr>
              <a:t> </a:t>
            </a:r>
            <a:r>
              <a:rPr lang="en-US" sz="3000" b="1" dirty="0">
                <a:solidFill>
                  <a:srgbClr val="56575B"/>
                </a:solidFill>
              </a:rPr>
              <a:t>	</a:t>
            </a:r>
          </a:p>
          <a:p>
            <a:pPr>
              <a:defRPr/>
            </a:pPr>
            <a:r>
              <a:rPr lang="en-US" sz="3000" b="1" dirty="0">
                <a:solidFill>
                  <a:srgbClr val="56575B"/>
                </a:solidFill>
              </a:rPr>
              <a:t>					</a:t>
            </a:r>
          </a:p>
          <a:p>
            <a:pPr>
              <a:defRPr/>
            </a:pPr>
            <a:endParaRPr lang="en-US" sz="3000" b="1" dirty="0">
              <a:solidFill>
                <a:srgbClr val="56575B"/>
              </a:solidFill>
            </a:endParaRPr>
          </a:p>
          <a:p>
            <a:pPr>
              <a:defRPr/>
            </a:pPr>
            <a:endParaRPr lang="en-US" sz="3000" b="1" dirty="0">
              <a:solidFill>
                <a:srgbClr val="56575B"/>
              </a:solidFill>
            </a:endParaRPr>
          </a:p>
          <a:p>
            <a:pPr>
              <a:defRPr/>
            </a:pPr>
            <a:r>
              <a:rPr lang="en-US" sz="4000" b="1" dirty="0">
                <a:solidFill>
                  <a:srgbClr val="56575B"/>
                </a:solidFill>
              </a:rPr>
              <a:t> </a:t>
            </a:r>
            <a:br>
              <a:rPr lang="en-US" sz="3000" b="1" dirty="0">
                <a:solidFill>
                  <a:srgbClr val="56575B"/>
                </a:solidFill>
              </a:rPr>
            </a:br>
            <a:r>
              <a:rPr lang="en-US" sz="2800" b="1" dirty="0">
                <a:solidFill>
                  <a:srgbClr val="56575B"/>
                </a:solidFill>
              </a:rPr>
              <a:t>Members have access to a personalized, interactive experience </a:t>
            </a:r>
            <a:br>
              <a:rPr lang="en-US" sz="2800" b="1" dirty="0">
                <a:solidFill>
                  <a:srgbClr val="56575B"/>
                </a:solidFill>
              </a:rPr>
            </a:br>
            <a:r>
              <a:rPr lang="en-US" sz="2800" b="1" dirty="0">
                <a:solidFill>
                  <a:srgbClr val="56575B"/>
                </a:solidFill>
              </a:rPr>
              <a:t>that empowers them to engage year-round with their peers </a:t>
            </a:r>
          </a:p>
          <a:p>
            <a:pPr>
              <a:defRPr/>
            </a:pPr>
            <a:r>
              <a:rPr lang="en-US" sz="2800" b="1" dirty="0">
                <a:solidFill>
                  <a:srgbClr val="56575B"/>
                </a:solidFill>
              </a:rPr>
              <a:t>in aging services. </a:t>
            </a:r>
            <a:endParaRPr sz="2800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B9B697D-F169-C64B-A9B3-96C0E6AC1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064" y="5938771"/>
            <a:ext cx="1717600" cy="6689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EF69B7-9263-4767-A14E-BF7A7FF237CE}"/>
              </a:ext>
            </a:extLst>
          </p:cNvPr>
          <p:cNvSpPr/>
          <p:nvPr/>
        </p:nvSpPr>
        <p:spPr>
          <a:xfrm>
            <a:off x="764445" y="1588695"/>
            <a:ext cx="3315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799A3D"/>
                </a:solidFill>
              </a:rPr>
              <a:t>exchange knowledge</a:t>
            </a:r>
            <a:endParaRPr lang="en-US" sz="2800" b="1" dirty="0">
              <a:solidFill>
                <a:srgbClr val="56575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F1212A-AD8E-44AB-B420-62E60F3DAAC5}"/>
              </a:ext>
            </a:extLst>
          </p:cNvPr>
          <p:cNvSpPr/>
          <p:nvPr/>
        </p:nvSpPr>
        <p:spPr>
          <a:xfrm>
            <a:off x="4799856" y="3265820"/>
            <a:ext cx="2531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799A3D"/>
                </a:solidFill>
              </a:rPr>
              <a:t>solve problems</a:t>
            </a:r>
            <a:r>
              <a:rPr lang="en-US" sz="2800" b="1" dirty="0">
                <a:solidFill>
                  <a:srgbClr val="56575B"/>
                </a:solidFill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C96471-0472-4995-B864-96D9EF056E58}"/>
              </a:ext>
            </a:extLst>
          </p:cNvPr>
          <p:cNvSpPr/>
          <p:nvPr/>
        </p:nvSpPr>
        <p:spPr>
          <a:xfrm>
            <a:off x="8659218" y="1644261"/>
            <a:ext cx="2528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799A3D"/>
                </a:solidFill>
              </a:rPr>
              <a:t>share resources</a:t>
            </a:r>
            <a:endParaRPr lang="en-US" sz="2800" b="1" dirty="0">
              <a:solidFill>
                <a:srgbClr val="56575B"/>
              </a:solidFill>
            </a:endParaRPr>
          </a:p>
        </p:txBody>
      </p:sp>
      <p:pic>
        <p:nvPicPr>
          <p:cNvPr id="11" name="Picture 10" descr="A picture containing light&#10;&#10;Description automatically generated">
            <a:extLst>
              <a:ext uri="{FF2B5EF4-FFF2-40B4-BE49-F238E27FC236}">
                <a16:creationId xmlns:a16="http://schemas.microsoft.com/office/drawing/2014/main" id="{AD8EEF55-7DA8-4212-BCBC-A2D9DBBB7E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333" y="1693581"/>
            <a:ext cx="1428740" cy="1550212"/>
          </a:xfrm>
          <a:prstGeom prst="rect">
            <a:avLst/>
          </a:prstGeom>
        </p:spPr>
      </p:pic>
      <p:pic>
        <p:nvPicPr>
          <p:cNvPr id="15" name="Picture 14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7F62679A-13A0-4A54-B66F-0E1BCA2FCA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86" y="2289571"/>
            <a:ext cx="1288578" cy="1229819"/>
          </a:xfrm>
          <a:prstGeom prst="rect">
            <a:avLst/>
          </a:prstGeom>
        </p:spPr>
      </p:pic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2EF8224A-1225-45C4-8963-DCF36D8310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301731"/>
            <a:ext cx="1798901" cy="11272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93884B2-E400-497E-9E0D-DF106989AA40}"/>
              </a:ext>
            </a:extLst>
          </p:cNvPr>
          <p:cNvSpPr txBox="1"/>
          <p:nvPr/>
        </p:nvSpPr>
        <p:spPr bwMode="auto">
          <a:xfrm flipH="1">
            <a:off x="361094" y="642306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75B"/>
                </a:solidFill>
              </a:rPr>
              <a:t>Community.LeadingAge.org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4" descr="A picture containing drawing, sign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69269" y="422549"/>
            <a:ext cx="1566291" cy="1566291"/>
          </a:xfrm>
          <a:prstGeom prst="rect">
            <a:avLst/>
          </a:prstGeom>
        </p:spPr>
      </p:pic>
      <p:pic>
        <p:nvPicPr>
          <p:cNvPr id="8" name="Picture 6" descr="A close up of a logo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9269" y="2935461"/>
            <a:ext cx="1566291" cy="1566291"/>
          </a:xfrm>
          <a:prstGeom prst="rect">
            <a:avLst/>
          </a:prstGeom>
        </p:spPr>
      </p:pic>
      <p:pic>
        <p:nvPicPr>
          <p:cNvPr id="9" name="Picture 8" descr="A picture containing drawing, plate&#10;&#10;Description automatically generated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73525" y="422549"/>
            <a:ext cx="1566291" cy="1566291"/>
          </a:xfrm>
          <a:prstGeom prst="rect">
            <a:avLst/>
          </a:prstGeom>
        </p:spPr>
      </p:pic>
      <p:pic>
        <p:nvPicPr>
          <p:cNvPr id="10" name="Picture 11" descr="A close up of a logo&#10;&#10;Description automatically generated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144556" y="357838"/>
            <a:ext cx="1627372" cy="1627372"/>
          </a:xfrm>
          <a:prstGeom prst="rect">
            <a:avLst/>
          </a:prstGeom>
        </p:spPr>
      </p:pic>
      <p:pic>
        <p:nvPicPr>
          <p:cNvPr id="11" name="Picture 14" descr="A picture containing drawing&#10;&#10;Description automatically generated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532665" y="361468"/>
            <a:ext cx="1627372" cy="1627372"/>
          </a:xfrm>
          <a:prstGeom prst="rect">
            <a:avLst/>
          </a:prstGeom>
        </p:spPr>
      </p:pic>
      <p:pic>
        <p:nvPicPr>
          <p:cNvPr id="12" name="Picture 16" descr="A drawing of a cartoon character&#10;&#10;Description automatically generated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0057784" y="422549"/>
            <a:ext cx="1566291" cy="1566291"/>
          </a:xfrm>
          <a:prstGeom prst="rect">
            <a:avLst/>
          </a:prstGeom>
        </p:spPr>
      </p:pic>
      <p:pic>
        <p:nvPicPr>
          <p:cNvPr id="13" name="Picture 18" descr="A picture containing drawing, sign&#10;&#10;Description automatically generated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888050" y="2924944"/>
            <a:ext cx="1566291" cy="1566291"/>
          </a:xfrm>
          <a:prstGeom prst="rect">
            <a:avLst/>
          </a:prstGeom>
        </p:spPr>
      </p:pic>
      <p:pic>
        <p:nvPicPr>
          <p:cNvPr id="14" name="Picture 22" descr="A picture containing drawing&#10;&#10;Description automatically generated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5177781" y="2942829"/>
            <a:ext cx="1566291" cy="1566291"/>
          </a:xfrm>
          <a:prstGeom prst="rect">
            <a:avLst/>
          </a:prstGeom>
        </p:spPr>
      </p:pic>
      <p:pic>
        <p:nvPicPr>
          <p:cNvPr id="15" name="Picture 24" descr="A drawing of a cartoon character&#10;&#10;Description automatically generated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7546954" y="2924944"/>
            <a:ext cx="1627372" cy="1627372"/>
          </a:xfrm>
          <a:prstGeom prst="rect">
            <a:avLst/>
          </a:prstGeom>
        </p:spPr>
      </p:pic>
      <p:sp>
        <p:nvSpPr>
          <p:cNvPr id="16" name="TextBox 25"/>
          <p:cNvSpPr>
            <a:spLocks/>
          </p:cNvSpPr>
          <p:nvPr/>
        </p:nvSpPr>
        <p:spPr bwMode="auto">
          <a:xfrm>
            <a:off x="398984" y="2025984"/>
            <a:ext cx="1906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/>
              <a:t>Adult Day Services (Medical &amp; Social)</a:t>
            </a:r>
            <a:endParaRPr dirty="0"/>
          </a:p>
        </p:txBody>
      </p:sp>
      <p:sp>
        <p:nvSpPr>
          <p:cNvPr id="17" name="TextBox 26"/>
          <p:cNvSpPr>
            <a:spLocks/>
          </p:cNvSpPr>
          <p:nvPr/>
        </p:nvSpPr>
        <p:spPr bwMode="auto">
          <a:xfrm>
            <a:off x="2743436" y="2027009"/>
            <a:ext cx="190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/>
              <a:t>CAST/Technology</a:t>
            </a:r>
            <a:endParaRPr dirty="0"/>
          </a:p>
        </p:txBody>
      </p:sp>
      <p:sp>
        <p:nvSpPr>
          <p:cNvPr id="18" name="TextBox 27"/>
          <p:cNvSpPr>
            <a:spLocks/>
          </p:cNvSpPr>
          <p:nvPr/>
        </p:nvSpPr>
        <p:spPr bwMode="auto">
          <a:xfrm>
            <a:off x="5087888" y="2025323"/>
            <a:ext cx="176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Communications Collaborative</a:t>
            </a:r>
            <a:endParaRPr dirty="0"/>
          </a:p>
        </p:txBody>
      </p:sp>
      <p:sp>
        <p:nvSpPr>
          <p:cNvPr id="19" name="TextBox 28"/>
          <p:cNvSpPr>
            <a:spLocks/>
          </p:cNvSpPr>
          <p:nvPr/>
        </p:nvSpPr>
        <p:spPr bwMode="auto">
          <a:xfrm>
            <a:off x="7462793" y="2025034"/>
            <a:ext cx="176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Compliance</a:t>
            </a:r>
            <a:endParaRPr/>
          </a:p>
        </p:txBody>
      </p:sp>
      <p:sp>
        <p:nvSpPr>
          <p:cNvPr id="20" name="TextBox 29"/>
          <p:cNvSpPr>
            <a:spLocks/>
          </p:cNvSpPr>
          <p:nvPr/>
        </p:nvSpPr>
        <p:spPr bwMode="auto">
          <a:xfrm>
            <a:off x="9956027" y="2025323"/>
            <a:ext cx="176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Continuing Care at Home (</a:t>
            </a:r>
            <a:r>
              <a:rPr lang="en-US" dirty="0" err="1"/>
              <a:t>CCaH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1" name="TextBox 30"/>
          <p:cNvSpPr>
            <a:spLocks/>
          </p:cNvSpPr>
          <p:nvPr/>
        </p:nvSpPr>
        <p:spPr bwMode="auto">
          <a:xfrm>
            <a:off x="346449" y="4567207"/>
            <a:ext cx="207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Corporate Alliance Program Members</a:t>
            </a:r>
            <a:endParaRPr dirty="0"/>
          </a:p>
        </p:txBody>
      </p:sp>
      <p:sp>
        <p:nvSpPr>
          <p:cNvPr id="22" name="TextBox 31"/>
          <p:cNvSpPr>
            <a:spLocks/>
          </p:cNvSpPr>
          <p:nvPr/>
        </p:nvSpPr>
        <p:spPr bwMode="auto">
          <a:xfrm>
            <a:off x="2345107" y="4567206"/>
            <a:ext cx="2622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Facilities Management Professionals</a:t>
            </a:r>
            <a:endParaRPr/>
          </a:p>
        </p:txBody>
      </p:sp>
      <p:sp>
        <p:nvSpPr>
          <p:cNvPr id="23" name="TextBox 32"/>
          <p:cNvSpPr>
            <a:spLocks/>
          </p:cNvSpPr>
          <p:nvPr/>
        </p:nvSpPr>
        <p:spPr bwMode="auto">
          <a:xfrm>
            <a:off x="5004812" y="4567916"/>
            <a:ext cx="190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Governance</a:t>
            </a:r>
            <a:endParaRPr dirty="0"/>
          </a:p>
        </p:txBody>
      </p:sp>
      <p:sp>
        <p:nvSpPr>
          <p:cNvPr id="24" name="TextBox 33"/>
          <p:cNvSpPr>
            <a:spLocks/>
          </p:cNvSpPr>
          <p:nvPr/>
        </p:nvSpPr>
        <p:spPr bwMode="auto">
          <a:xfrm>
            <a:off x="7407175" y="4575373"/>
            <a:ext cx="1906930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Holistic Wellbeing</a:t>
            </a:r>
            <a:endParaRPr dirty="0"/>
          </a:p>
        </p:txBody>
      </p:sp>
      <p:pic>
        <p:nvPicPr>
          <p:cNvPr id="25" name="Picture 34" descr="A picture containing drawing&#10;&#10;Description automatically generated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10056440" y="2942830"/>
            <a:ext cx="1566290" cy="1566290"/>
          </a:xfrm>
          <a:prstGeom prst="rect">
            <a:avLst/>
          </a:prstGeom>
        </p:spPr>
      </p:pic>
      <p:sp>
        <p:nvSpPr>
          <p:cNvPr id="26" name="TextBox 35"/>
          <p:cNvSpPr>
            <a:spLocks/>
          </p:cNvSpPr>
          <p:nvPr/>
        </p:nvSpPr>
        <p:spPr bwMode="auto">
          <a:xfrm>
            <a:off x="9782649" y="4582869"/>
            <a:ext cx="2254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Home &amp; Community-Based Services</a:t>
            </a:r>
            <a:endParaRPr dirty="0"/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F30B7C08-8B66-F745-9E4F-8626BEB562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064" y="5938771"/>
            <a:ext cx="1717600" cy="668960"/>
          </a:xfrm>
          <a:prstGeom prst="rect">
            <a:avLst/>
          </a:prstGeom>
        </p:spPr>
      </p:pic>
      <p:sp>
        <p:nvSpPr>
          <p:cNvPr id="29" name="Rectangle 2">
            <a:extLst>
              <a:ext uri="{FF2B5EF4-FFF2-40B4-BE49-F238E27FC236}">
                <a16:creationId xmlns:a16="http://schemas.microsoft.com/office/drawing/2014/main" id="{8EAE7C7C-8B7B-4EB2-A516-23B50886B1B2}"/>
              </a:ext>
            </a:extLst>
          </p:cNvPr>
          <p:cNvSpPr/>
          <p:nvPr/>
        </p:nvSpPr>
        <p:spPr bwMode="auto">
          <a:xfrm>
            <a:off x="263352" y="5615605"/>
            <a:ext cx="4916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56575B"/>
                </a:solidFill>
                <a:latin typeface="KievitOT-Bold"/>
              </a:rPr>
              <a:t>More Than 25 Groups</a:t>
            </a:r>
            <a:endParaRPr sz="4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13961B9-C81A-47F8-A98A-F93D0056BB38}"/>
              </a:ext>
            </a:extLst>
          </p:cNvPr>
          <p:cNvSpPr txBox="1"/>
          <p:nvPr/>
        </p:nvSpPr>
        <p:spPr bwMode="auto">
          <a:xfrm flipH="1">
            <a:off x="282824" y="6423065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75B"/>
                </a:solidFill>
              </a:rPr>
              <a:t>Community.LeadingAge.org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7" descr="A close up of a logo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6843" y="422550"/>
            <a:ext cx="1566290" cy="1566290"/>
          </a:xfrm>
          <a:prstGeom prst="rect">
            <a:avLst/>
          </a:prstGeom>
        </p:spPr>
      </p:pic>
      <p:pic>
        <p:nvPicPr>
          <p:cNvPr id="8" name="Picture 13" descr="A close up of a sig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68078" y="422550"/>
            <a:ext cx="1566290" cy="1566290"/>
          </a:xfrm>
          <a:prstGeom prst="rect">
            <a:avLst/>
          </a:prstGeom>
        </p:spPr>
      </p:pic>
      <p:pic>
        <p:nvPicPr>
          <p:cNvPr id="9" name="Picture 21" descr="A close up of a logo&#10;&#10;Description automatically generated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29313" y="422550"/>
            <a:ext cx="1566290" cy="1566290"/>
          </a:xfrm>
          <a:prstGeom prst="rect">
            <a:avLst/>
          </a:prstGeom>
        </p:spPr>
      </p:pic>
      <p:pic>
        <p:nvPicPr>
          <p:cNvPr id="10" name="Picture 27" descr="A picture containing umbrella&#10;&#10;Description automatically generated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712262" y="422550"/>
            <a:ext cx="1566290" cy="1566290"/>
          </a:xfrm>
          <a:prstGeom prst="rect">
            <a:avLst/>
          </a:prstGeom>
        </p:spPr>
      </p:pic>
      <p:pic>
        <p:nvPicPr>
          <p:cNvPr id="11" name="Picture 29" descr="A picture containing building, door, window&#10;&#10;Description automatically generated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06843" y="2924944"/>
            <a:ext cx="1566289" cy="1566289"/>
          </a:xfrm>
          <a:prstGeom prst="rect">
            <a:avLst/>
          </a:prstGeom>
        </p:spPr>
      </p:pic>
      <p:pic>
        <p:nvPicPr>
          <p:cNvPr id="12" name="Picture 31" descr="A picture containing building, clock&#10;&#10;Description automatically generated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768078" y="2924944"/>
            <a:ext cx="1566289" cy="1566289"/>
          </a:xfrm>
          <a:prstGeom prst="rect">
            <a:avLst/>
          </a:prstGeom>
        </p:spPr>
      </p:pic>
      <p:pic>
        <p:nvPicPr>
          <p:cNvPr id="13" name="Picture 33" descr="A picture containing drawing&#10;&#10;Description automatically generated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015880" y="2924944"/>
            <a:ext cx="1566289" cy="1566289"/>
          </a:xfrm>
          <a:prstGeom prst="rect">
            <a:avLst/>
          </a:prstGeom>
        </p:spPr>
      </p:pic>
      <p:pic>
        <p:nvPicPr>
          <p:cNvPr id="14" name="Picture 35" descr="A picture containing drawing&#10;&#10;Description automatically generated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7266015" y="2942831"/>
            <a:ext cx="1566289" cy="1566289"/>
          </a:xfrm>
          <a:prstGeom prst="rect">
            <a:avLst/>
          </a:prstGeom>
        </p:spPr>
      </p:pic>
      <p:pic>
        <p:nvPicPr>
          <p:cNvPr id="15" name="Picture 37" descr="A picture containing object, clock&#10;&#10;Description automatically generated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714287" y="2942831"/>
            <a:ext cx="1566289" cy="1566289"/>
          </a:xfrm>
          <a:prstGeom prst="rect">
            <a:avLst/>
          </a:prstGeom>
        </p:spPr>
      </p:pic>
      <p:pic>
        <p:nvPicPr>
          <p:cNvPr id="16" name="Picture 38" descr="A picture containing drawing&#10;&#10;Description automatically generated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7290548" y="422550"/>
            <a:ext cx="1566290" cy="1566290"/>
          </a:xfrm>
          <a:prstGeom prst="rect">
            <a:avLst/>
          </a:prstGeom>
        </p:spPr>
      </p:pic>
      <p:sp>
        <p:nvSpPr>
          <p:cNvPr id="17" name="TextBox 39"/>
          <p:cNvSpPr>
            <a:spLocks/>
          </p:cNvSpPr>
          <p:nvPr/>
        </p:nvSpPr>
        <p:spPr bwMode="auto">
          <a:xfrm>
            <a:off x="336557" y="2017727"/>
            <a:ext cx="190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Home Health</a:t>
            </a:r>
            <a:endParaRPr/>
          </a:p>
        </p:txBody>
      </p:sp>
      <p:sp>
        <p:nvSpPr>
          <p:cNvPr id="18" name="TextBox 40"/>
          <p:cNvSpPr>
            <a:spLocks/>
          </p:cNvSpPr>
          <p:nvPr/>
        </p:nvSpPr>
        <p:spPr bwMode="auto">
          <a:xfrm>
            <a:off x="2604965" y="2025047"/>
            <a:ext cx="190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Hospice</a:t>
            </a:r>
            <a:endParaRPr/>
          </a:p>
        </p:txBody>
      </p:sp>
      <p:sp>
        <p:nvSpPr>
          <p:cNvPr id="19" name="TextBox 41"/>
          <p:cNvSpPr>
            <a:spLocks/>
          </p:cNvSpPr>
          <p:nvPr/>
        </p:nvSpPr>
        <p:spPr bwMode="auto">
          <a:xfrm>
            <a:off x="4751843" y="2026920"/>
            <a:ext cx="213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Housing Operations &amp; Policy</a:t>
            </a:r>
            <a:endParaRPr dirty="0"/>
          </a:p>
        </p:txBody>
      </p:sp>
      <p:sp>
        <p:nvSpPr>
          <p:cNvPr id="20" name="TextBox 42"/>
          <p:cNvSpPr>
            <a:spLocks/>
          </p:cNvSpPr>
          <p:nvPr/>
        </p:nvSpPr>
        <p:spPr bwMode="auto">
          <a:xfrm>
            <a:off x="6982574" y="2017727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HR/Workforce</a:t>
            </a:r>
            <a:endParaRPr/>
          </a:p>
        </p:txBody>
      </p:sp>
      <p:sp>
        <p:nvSpPr>
          <p:cNvPr id="21" name="TextBox 43"/>
          <p:cNvSpPr>
            <a:spLocks/>
          </p:cNvSpPr>
          <p:nvPr/>
        </p:nvSpPr>
        <p:spPr bwMode="auto">
          <a:xfrm>
            <a:off x="9432363" y="2015135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LGBT</a:t>
            </a:r>
            <a:endParaRPr dirty="0"/>
          </a:p>
        </p:txBody>
      </p:sp>
      <p:sp>
        <p:nvSpPr>
          <p:cNvPr id="22" name="TextBox 44"/>
          <p:cNvSpPr>
            <a:spLocks/>
          </p:cNvSpPr>
          <p:nvPr/>
        </p:nvSpPr>
        <p:spPr bwMode="auto">
          <a:xfrm>
            <a:off x="221863" y="4514137"/>
            <a:ext cx="213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Life Plan Community (CCRC) </a:t>
            </a:r>
            <a:endParaRPr dirty="0"/>
          </a:p>
        </p:txBody>
      </p:sp>
      <p:sp>
        <p:nvSpPr>
          <p:cNvPr id="23" name="TextBox 45"/>
          <p:cNvSpPr>
            <a:spLocks/>
          </p:cNvSpPr>
          <p:nvPr/>
        </p:nvSpPr>
        <p:spPr bwMode="auto">
          <a:xfrm>
            <a:off x="2423592" y="4521894"/>
            <a:ext cx="2240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Life Plan Community (CCRC) - Single Site Providers</a:t>
            </a:r>
            <a:endParaRPr dirty="0"/>
          </a:p>
        </p:txBody>
      </p:sp>
      <p:sp>
        <p:nvSpPr>
          <p:cNvPr id="24" name="TextBox 46"/>
          <p:cNvSpPr>
            <a:spLocks/>
          </p:cNvSpPr>
          <p:nvPr/>
        </p:nvSpPr>
        <p:spPr bwMode="auto">
          <a:xfrm>
            <a:off x="4727848" y="4530529"/>
            <a:ext cx="213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Living Well With Dementia</a:t>
            </a:r>
            <a:endParaRPr dirty="0"/>
          </a:p>
        </p:txBody>
      </p:sp>
      <p:sp>
        <p:nvSpPr>
          <p:cNvPr id="25" name="TextBox 47"/>
          <p:cNvSpPr>
            <a:spLocks/>
          </p:cNvSpPr>
          <p:nvPr/>
        </p:nvSpPr>
        <p:spPr bwMode="auto">
          <a:xfrm>
            <a:off x="7005569" y="4533156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Managed Care</a:t>
            </a:r>
            <a:endParaRPr/>
          </a:p>
        </p:txBody>
      </p:sp>
      <p:sp>
        <p:nvSpPr>
          <p:cNvPr id="26" name="TextBox 48"/>
          <p:cNvSpPr>
            <a:spLocks/>
          </p:cNvSpPr>
          <p:nvPr/>
        </p:nvSpPr>
        <p:spPr bwMode="auto">
          <a:xfrm>
            <a:off x="9432363" y="4564912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Marketing</a:t>
            </a:r>
            <a:endParaRPr dirty="0"/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A475F234-7BCC-F240-B102-CBC4D77EE1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064" y="5938771"/>
            <a:ext cx="1717600" cy="668960"/>
          </a:xfrm>
          <a:prstGeom prst="rect">
            <a:avLst/>
          </a:prstGeom>
        </p:spPr>
      </p:pic>
      <p:sp>
        <p:nvSpPr>
          <p:cNvPr id="29" name="Rectangle 2">
            <a:extLst>
              <a:ext uri="{FF2B5EF4-FFF2-40B4-BE49-F238E27FC236}">
                <a16:creationId xmlns:a16="http://schemas.microsoft.com/office/drawing/2014/main" id="{501D6C22-8F6A-428C-A48C-7E618B2EBA4A}"/>
              </a:ext>
            </a:extLst>
          </p:cNvPr>
          <p:cNvSpPr/>
          <p:nvPr/>
        </p:nvSpPr>
        <p:spPr bwMode="auto">
          <a:xfrm>
            <a:off x="243165" y="5615605"/>
            <a:ext cx="4916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56575B"/>
                </a:solidFill>
                <a:latin typeface="KievitOT-Bold"/>
              </a:rPr>
              <a:t>More Than 25 Groups</a:t>
            </a:r>
            <a:endParaRPr sz="4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221707-C587-47D2-A0B4-D1D8B2F5CA7B}"/>
              </a:ext>
            </a:extLst>
          </p:cNvPr>
          <p:cNvSpPr txBox="1"/>
          <p:nvPr/>
        </p:nvSpPr>
        <p:spPr bwMode="auto">
          <a:xfrm flipH="1">
            <a:off x="262637" y="6423065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75B"/>
                </a:solidFill>
              </a:rPr>
              <a:t>Community.LeadingAge.org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4" descr="A picture containing drawing&#10;&#10;Description automatically generated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58103" y="449441"/>
            <a:ext cx="1566290" cy="1566290"/>
          </a:xfrm>
          <a:prstGeom prst="rect">
            <a:avLst/>
          </a:prstGeom>
        </p:spPr>
      </p:pic>
      <p:pic>
        <p:nvPicPr>
          <p:cNvPr id="8" name="Picture 6" descr="A drawing of a cartoon character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62578" y="449441"/>
            <a:ext cx="1566290" cy="1566290"/>
          </a:xfrm>
          <a:prstGeom prst="rect">
            <a:avLst/>
          </a:prstGeom>
        </p:spPr>
      </p:pic>
      <p:pic>
        <p:nvPicPr>
          <p:cNvPr id="9" name="Picture 9" descr="A close up of a sign&#10;&#10;Description automatically generated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03088" y="449441"/>
            <a:ext cx="1566290" cy="1566290"/>
          </a:xfrm>
          <a:prstGeom prst="rect">
            <a:avLst/>
          </a:prstGeom>
        </p:spPr>
      </p:pic>
      <p:pic>
        <p:nvPicPr>
          <p:cNvPr id="10" name="Picture 14" descr="A picture containing drawing&#10;&#10;Description automatically generated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188913" y="439597"/>
            <a:ext cx="1566290" cy="1566290"/>
          </a:xfrm>
          <a:prstGeom prst="rect">
            <a:avLst/>
          </a:prstGeom>
        </p:spPr>
      </p:pic>
      <p:pic>
        <p:nvPicPr>
          <p:cNvPr id="11" name="Picture 16" descr="A close up of a logo&#10;&#10;Description automatically generated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461155" y="429752"/>
            <a:ext cx="1566290" cy="1566290"/>
          </a:xfrm>
          <a:prstGeom prst="rect">
            <a:avLst/>
          </a:prstGeom>
        </p:spPr>
      </p:pic>
      <p:pic>
        <p:nvPicPr>
          <p:cNvPr id="12" name="Picture 18" descr="A picture containing drawing&#10;&#10;Description automatically generated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594455" y="2942830"/>
            <a:ext cx="1566290" cy="1566290"/>
          </a:xfrm>
          <a:prstGeom prst="rect">
            <a:avLst/>
          </a:prstGeom>
        </p:spPr>
      </p:pic>
      <p:pic>
        <p:nvPicPr>
          <p:cNvPr id="13" name="Picture 20" descr="A close up of a logo&#10;&#10;Description automatically generated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3796053" y="2942830"/>
            <a:ext cx="1566290" cy="1566290"/>
          </a:xfrm>
          <a:prstGeom prst="rect">
            <a:avLst/>
          </a:prstGeom>
        </p:spPr>
      </p:pic>
      <p:pic>
        <p:nvPicPr>
          <p:cNvPr id="14" name="Picture 25" descr="A close up of a sign&#10;&#10;Description automatically generated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6136563" y="2942830"/>
            <a:ext cx="1566290" cy="1566290"/>
          </a:xfrm>
          <a:prstGeom prst="rect">
            <a:avLst/>
          </a:prstGeom>
        </p:spPr>
      </p:pic>
      <p:pic>
        <p:nvPicPr>
          <p:cNvPr id="15" name="Picture 32" descr="A picture containing table&#10;&#10;Description automatically generated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8492847" y="2942830"/>
            <a:ext cx="1566290" cy="1566290"/>
          </a:xfrm>
          <a:prstGeom prst="rect">
            <a:avLst/>
          </a:prstGeom>
        </p:spPr>
      </p:pic>
      <p:sp>
        <p:nvSpPr>
          <p:cNvPr id="16" name="TextBox 38"/>
          <p:cNvSpPr>
            <a:spLocks/>
          </p:cNvSpPr>
          <p:nvPr/>
        </p:nvSpPr>
        <p:spPr bwMode="auto">
          <a:xfrm>
            <a:off x="173125" y="2015731"/>
            <a:ext cx="213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Next Gen Professionals</a:t>
            </a:r>
            <a:endParaRPr dirty="0"/>
          </a:p>
        </p:txBody>
      </p:sp>
      <p:sp>
        <p:nvSpPr>
          <p:cNvPr id="17" name="TextBox 39"/>
          <p:cNvSpPr>
            <a:spLocks/>
          </p:cNvSpPr>
          <p:nvPr/>
        </p:nvSpPr>
        <p:spPr bwMode="auto">
          <a:xfrm>
            <a:off x="2377600" y="2032027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Nursing Homes</a:t>
            </a:r>
            <a:endParaRPr/>
          </a:p>
        </p:txBody>
      </p:sp>
      <p:sp>
        <p:nvSpPr>
          <p:cNvPr id="18" name="TextBox 40"/>
          <p:cNvSpPr>
            <a:spLocks/>
          </p:cNvSpPr>
          <p:nvPr/>
        </p:nvSpPr>
        <p:spPr bwMode="auto">
          <a:xfrm>
            <a:off x="4718110" y="2032027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PACE</a:t>
            </a:r>
            <a:endParaRPr/>
          </a:p>
        </p:txBody>
      </p:sp>
      <p:sp>
        <p:nvSpPr>
          <p:cNvPr id="19" name="TextBox 41"/>
          <p:cNvSpPr>
            <a:spLocks/>
          </p:cNvSpPr>
          <p:nvPr/>
        </p:nvSpPr>
        <p:spPr bwMode="auto">
          <a:xfrm>
            <a:off x="6903934" y="2032027"/>
            <a:ext cx="213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Payroll-Based Journal (PBJ)</a:t>
            </a:r>
            <a:endParaRPr dirty="0"/>
          </a:p>
        </p:txBody>
      </p:sp>
      <p:sp>
        <p:nvSpPr>
          <p:cNvPr id="20" name="TextBox 42"/>
          <p:cNvSpPr>
            <a:spLocks/>
          </p:cNvSpPr>
          <p:nvPr/>
        </p:nvSpPr>
        <p:spPr bwMode="auto">
          <a:xfrm>
            <a:off x="9244444" y="2044946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Philanthropy</a:t>
            </a:r>
            <a:endParaRPr/>
          </a:p>
        </p:txBody>
      </p:sp>
      <p:sp>
        <p:nvSpPr>
          <p:cNvPr id="21" name="TextBox 43"/>
          <p:cNvSpPr>
            <a:spLocks/>
          </p:cNvSpPr>
          <p:nvPr/>
        </p:nvSpPr>
        <p:spPr bwMode="auto">
          <a:xfrm>
            <a:off x="1306958" y="4571836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Rural Providers</a:t>
            </a:r>
            <a:endParaRPr dirty="0"/>
          </a:p>
        </p:txBody>
      </p:sp>
      <p:sp>
        <p:nvSpPr>
          <p:cNvPr id="22" name="TextBox 44"/>
          <p:cNvSpPr>
            <a:spLocks/>
          </p:cNvSpPr>
          <p:nvPr/>
        </p:nvSpPr>
        <p:spPr bwMode="auto">
          <a:xfrm>
            <a:off x="3503712" y="4558917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Social Accountability </a:t>
            </a:r>
            <a:endParaRPr dirty="0"/>
          </a:p>
        </p:txBody>
      </p:sp>
      <p:sp>
        <p:nvSpPr>
          <p:cNvPr id="23" name="TextBox 45"/>
          <p:cNvSpPr>
            <a:spLocks/>
          </p:cNvSpPr>
          <p:nvPr/>
        </p:nvSpPr>
        <p:spPr bwMode="auto">
          <a:xfrm>
            <a:off x="5891843" y="4558917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/>
              <a:t>Social Work</a:t>
            </a:r>
            <a:endParaRPr/>
          </a:p>
        </p:txBody>
      </p:sp>
      <p:sp>
        <p:nvSpPr>
          <p:cNvPr id="24" name="TextBox 47"/>
          <p:cNvSpPr>
            <a:spLocks/>
          </p:cNvSpPr>
          <p:nvPr/>
        </p:nvSpPr>
        <p:spPr bwMode="auto">
          <a:xfrm>
            <a:off x="8208227" y="4567184"/>
            <a:ext cx="213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/>
              <a:t>Student Program</a:t>
            </a:r>
            <a:endParaRPr dirty="0"/>
          </a:p>
        </p:txBody>
      </p:sp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746F0A9B-19E6-B94A-B780-1EF843A55D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064" y="5938771"/>
            <a:ext cx="1717600" cy="668960"/>
          </a:xfrm>
          <a:prstGeom prst="rect">
            <a:avLst/>
          </a:prstGeom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2B44E93B-587D-4AD5-8B4F-56F5CFFAC3B5}"/>
              </a:ext>
            </a:extLst>
          </p:cNvPr>
          <p:cNvSpPr/>
          <p:nvPr/>
        </p:nvSpPr>
        <p:spPr bwMode="auto">
          <a:xfrm>
            <a:off x="263352" y="5615605"/>
            <a:ext cx="4916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56575B"/>
                </a:solidFill>
                <a:latin typeface="KievitOT-Bold"/>
              </a:rPr>
              <a:t>More Than 25 Groups</a:t>
            </a:r>
            <a:endParaRPr sz="4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43D432-C56D-46AA-A644-1CBCABB7F7DD}"/>
              </a:ext>
            </a:extLst>
          </p:cNvPr>
          <p:cNvSpPr txBox="1"/>
          <p:nvPr/>
        </p:nvSpPr>
        <p:spPr bwMode="auto">
          <a:xfrm flipH="1">
            <a:off x="282824" y="6423065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75B"/>
                </a:solidFill>
              </a:rPr>
              <a:t>Community.LeadingAge.org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B9B697D-F169-C64B-A9B3-96C0E6AC1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064" y="5938771"/>
            <a:ext cx="1717600" cy="668960"/>
          </a:xfrm>
          <a:prstGeom prst="rect">
            <a:avLst/>
          </a:prstGeom>
        </p:spPr>
      </p:pic>
      <p:pic>
        <p:nvPicPr>
          <p:cNvPr id="7" name="Picture 4" descr="A picture containing drawing, sign&#10;&#10;Description automatically generated">
            <a:extLst>
              <a:ext uri="{FF2B5EF4-FFF2-40B4-BE49-F238E27FC236}">
                <a16:creationId xmlns:a16="http://schemas.microsoft.com/office/drawing/2014/main" id="{1A1B3E68-875E-4631-AD6F-E412E8375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32263" y="1058020"/>
            <a:ext cx="836628" cy="836628"/>
          </a:xfrm>
          <a:prstGeom prst="rect">
            <a:avLst/>
          </a:prstGeom>
        </p:spPr>
      </p:pic>
      <p:pic>
        <p:nvPicPr>
          <p:cNvPr id="9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806BE21-234B-4C0A-8485-471BFB4E6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264186" y="1058977"/>
            <a:ext cx="836627" cy="836627"/>
          </a:xfrm>
          <a:prstGeom prst="rect">
            <a:avLst/>
          </a:prstGeom>
        </p:spPr>
      </p:pic>
      <p:pic>
        <p:nvPicPr>
          <p:cNvPr id="10" name="Picture 9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73DC6B3A-7276-4163-8004-61830F24F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866851" y="1058020"/>
            <a:ext cx="836628" cy="836628"/>
          </a:xfrm>
          <a:prstGeom prst="rect">
            <a:avLst/>
          </a:prstGeom>
        </p:spPr>
      </p:pic>
      <p:pic>
        <p:nvPicPr>
          <p:cNvPr id="11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B3970C08-0BEB-4044-AEEE-2C5FF669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023825" y="1058020"/>
            <a:ext cx="836628" cy="836628"/>
          </a:xfrm>
          <a:prstGeom prst="rect">
            <a:avLst/>
          </a:prstGeom>
        </p:spPr>
      </p:pic>
      <p:pic>
        <p:nvPicPr>
          <p:cNvPr id="12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ECDD27-9A1C-4132-9B63-1829D566AB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116638" y="1052340"/>
            <a:ext cx="836628" cy="836628"/>
          </a:xfrm>
          <a:prstGeom prst="rect">
            <a:avLst/>
          </a:prstGeom>
        </p:spPr>
      </p:pic>
      <p:pic>
        <p:nvPicPr>
          <p:cNvPr id="13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521F2D5-F14C-4276-B591-9E0DDAC2B1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5184064" y="1058535"/>
            <a:ext cx="836629" cy="836629"/>
          </a:xfrm>
          <a:prstGeom prst="rect">
            <a:avLst/>
          </a:prstGeom>
        </p:spPr>
      </p:pic>
      <p:pic>
        <p:nvPicPr>
          <p:cNvPr id="14" name="Picture 18" descr="A picture containing drawing, sign&#10;&#10;Description automatically generated">
            <a:extLst>
              <a:ext uri="{FF2B5EF4-FFF2-40B4-BE49-F238E27FC236}">
                <a16:creationId xmlns:a16="http://schemas.microsoft.com/office/drawing/2014/main" id="{52FF9729-59AE-46B8-8C21-872FAD8DAD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7354057" y="1058977"/>
            <a:ext cx="836629" cy="836629"/>
          </a:xfrm>
          <a:prstGeom prst="rect">
            <a:avLst/>
          </a:prstGeom>
        </p:spPr>
      </p:pic>
      <p:pic>
        <p:nvPicPr>
          <p:cNvPr id="15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F4F70F-E070-432D-90F9-BDBACB9DDE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8386699" y="1047859"/>
            <a:ext cx="836627" cy="836627"/>
          </a:xfrm>
          <a:prstGeom prst="rect">
            <a:avLst/>
          </a:prstGeom>
        </p:spPr>
      </p:pic>
      <p:pic>
        <p:nvPicPr>
          <p:cNvPr id="16" name="Picture 2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1B97CC3-2450-4ECD-9250-53FE8BE769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9428532" y="1047858"/>
            <a:ext cx="836627" cy="836627"/>
          </a:xfrm>
          <a:prstGeom prst="rect">
            <a:avLst/>
          </a:prstGeom>
        </p:spPr>
      </p:pic>
      <p:pic>
        <p:nvPicPr>
          <p:cNvPr id="17" name="Picture 3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C01866F-7C7A-4CB8-8248-A05513212E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10512657" y="1047857"/>
            <a:ext cx="836628" cy="836628"/>
          </a:xfrm>
          <a:prstGeom prst="rect">
            <a:avLst/>
          </a:prstGeom>
        </p:spPr>
      </p:pic>
      <p:pic>
        <p:nvPicPr>
          <p:cNvPr id="1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D1FD97E-9369-481A-A665-2348EC2E4C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732260" y="2103093"/>
            <a:ext cx="836628" cy="836628"/>
          </a:xfrm>
          <a:prstGeom prst="rect">
            <a:avLst/>
          </a:prstGeom>
        </p:spPr>
      </p:pic>
      <p:pic>
        <p:nvPicPr>
          <p:cNvPr id="19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8B091BF8-EAE6-4B85-9B61-0C269A4E9E8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1871697" y="2109288"/>
            <a:ext cx="836628" cy="836628"/>
          </a:xfrm>
          <a:prstGeom prst="rect">
            <a:avLst/>
          </a:prstGeom>
        </p:spPr>
      </p:pic>
      <p:pic>
        <p:nvPicPr>
          <p:cNvPr id="20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9504115E-CEA6-4B40-AA46-86F02D2298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3023825" y="2109288"/>
            <a:ext cx="836628" cy="836628"/>
          </a:xfrm>
          <a:prstGeom prst="rect">
            <a:avLst/>
          </a:prstGeom>
        </p:spPr>
      </p:pic>
      <p:pic>
        <p:nvPicPr>
          <p:cNvPr id="21" name="Picture 27" descr="A picture containing umbrella&#10;&#10;Description automatically generated">
            <a:extLst>
              <a:ext uri="{FF2B5EF4-FFF2-40B4-BE49-F238E27FC236}">
                <a16:creationId xmlns:a16="http://schemas.microsoft.com/office/drawing/2014/main" id="{1ACA0972-11A6-43D6-9903-B26A85383EE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5197172" y="2103093"/>
            <a:ext cx="836628" cy="836628"/>
          </a:xfrm>
          <a:prstGeom prst="rect">
            <a:avLst/>
          </a:prstGeom>
        </p:spPr>
      </p:pic>
      <p:pic>
        <p:nvPicPr>
          <p:cNvPr id="22" name="Picture 29" descr="A picture containing building, door, window&#10;&#10;Description automatically generated">
            <a:extLst>
              <a:ext uri="{FF2B5EF4-FFF2-40B4-BE49-F238E27FC236}">
                <a16:creationId xmlns:a16="http://schemas.microsoft.com/office/drawing/2014/main" id="{36561700-FD51-4037-8F0E-17DFE4A152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/>
        </p:blipFill>
        <p:spPr bwMode="auto">
          <a:xfrm>
            <a:off x="6264186" y="2103094"/>
            <a:ext cx="836627" cy="836627"/>
          </a:xfrm>
          <a:prstGeom prst="rect">
            <a:avLst/>
          </a:prstGeom>
        </p:spPr>
      </p:pic>
      <p:pic>
        <p:nvPicPr>
          <p:cNvPr id="23" name="Picture 31" descr="A picture containing building, clock&#10;&#10;Description automatically generated">
            <a:extLst>
              <a:ext uri="{FF2B5EF4-FFF2-40B4-BE49-F238E27FC236}">
                <a16:creationId xmlns:a16="http://schemas.microsoft.com/office/drawing/2014/main" id="{193160B0-8889-45E5-A338-5737213E14E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>
            <a:off x="7354057" y="2103094"/>
            <a:ext cx="836627" cy="836627"/>
          </a:xfrm>
          <a:prstGeom prst="rect">
            <a:avLst/>
          </a:prstGeom>
        </p:spPr>
      </p:pic>
      <p:pic>
        <p:nvPicPr>
          <p:cNvPr id="24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FA65D19-9318-4137-BFDF-3A39F1D89DC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 bwMode="auto">
          <a:xfrm>
            <a:off x="8395879" y="2119784"/>
            <a:ext cx="836627" cy="836627"/>
          </a:xfrm>
          <a:prstGeom prst="rect">
            <a:avLst/>
          </a:prstGeom>
        </p:spPr>
      </p:pic>
      <p:pic>
        <p:nvPicPr>
          <p:cNvPr id="25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72CF6FB-B204-4120-B323-18249D4495E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>
            <a:off x="9428531" y="2119784"/>
            <a:ext cx="836627" cy="836627"/>
          </a:xfrm>
          <a:prstGeom prst="rect">
            <a:avLst/>
          </a:prstGeom>
        </p:spPr>
      </p:pic>
      <p:pic>
        <p:nvPicPr>
          <p:cNvPr id="26" name="Picture 3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939CC39D-326E-4166-8502-1903355B8A7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/>
        </p:blipFill>
        <p:spPr bwMode="auto">
          <a:xfrm>
            <a:off x="10515957" y="2131971"/>
            <a:ext cx="836627" cy="836627"/>
          </a:xfrm>
          <a:prstGeom prst="rect">
            <a:avLst/>
          </a:prstGeom>
        </p:spPr>
      </p:pic>
      <p:pic>
        <p:nvPicPr>
          <p:cNvPr id="27" name="Picture 38" descr="A picture containing drawing&#10;&#10;Description automatically generated">
            <a:extLst>
              <a:ext uri="{FF2B5EF4-FFF2-40B4-BE49-F238E27FC236}">
                <a16:creationId xmlns:a16="http://schemas.microsoft.com/office/drawing/2014/main" id="{20C5DA29-218A-4CB1-8ADE-AD782DBAF0A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/>
        </p:blipFill>
        <p:spPr bwMode="auto">
          <a:xfrm>
            <a:off x="4116638" y="2103093"/>
            <a:ext cx="836628" cy="836628"/>
          </a:xfrm>
          <a:prstGeom prst="rect">
            <a:avLst/>
          </a:prstGeom>
        </p:spPr>
      </p:pic>
      <p:pic>
        <p:nvPicPr>
          <p:cNvPr id="28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170DF75-BCD2-4A3C-BE76-3E5C3FCA1FA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/>
        </p:blipFill>
        <p:spPr bwMode="auto">
          <a:xfrm>
            <a:off x="722868" y="3148274"/>
            <a:ext cx="836628" cy="836628"/>
          </a:xfrm>
          <a:prstGeom prst="rect">
            <a:avLst/>
          </a:prstGeom>
        </p:spPr>
      </p:pic>
      <p:pic>
        <p:nvPicPr>
          <p:cNvPr id="29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0665842-0FE8-4EEA-8109-1736BD5D51A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/>
        </p:blipFill>
        <p:spPr bwMode="auto">
          <a:xfrm>
            <a:off x="1874996" y="3148274"/>
            <a:ext cx="836628" cy="836628"/>
          </a:xfrm>
          <a:prstGeom prst="rect">
            <a:avLst/>
          </a:prstGeom>
        </p:spPr>
      </p:pic>
      <p:pic>
        <p:nvPicPr>
          <p:cNvPr id="3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CAE1240F-DAEA-4C9E-A237-9895EE61C56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/>
        </p:blipFill>
        <p:spPr bwMode="auto">
          <a:xfrm>
            <a:off x="3023825" y="3148274"/>
            <a:ext cx="836628" cy="836628"/>
          </a:xfrm>
          <a:prstGeom prst="rect">
            <a:avLst/>
          </a:prstGeom>
        </p:spPr>
      </p:pic>
      <p:pic>
        <p:nvPicPr>
          <p:cNvPr id="31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06D304-92C6-4BC0-A1F1-AAC3EFF3680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/>
        </p:blipFill>
        <p:spPr bwMode="auto">
          <a:xfrm>
            <a:off x="4103945" y="3148274"/>
            <a:ext cx="836628" cy="836628"/>
          </a:xfrm>
          <a:prstGeom prst="rect">
            <a:avLst/>
          </a:prstGeom>
        </p:spPr>
      </p:pic>
      <p:pic>
        <p:nvPicPr>
          <p:cNvPr id="32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65080A3-3F83-4D35-99A8-6A5221BEABB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/>
        </p:blipFill>
        <p:spPr bwMode="auto">
          <a:xfrm>
            <a:off x="5184065" y="3147650"/>
            <a:ext cx="836628" cy="836628"/>
          </a:xfrm>
          <a:prstGeom prst="rect">
            <a:avLst/>
          </a:prstGeom>
        </p:spPr>
      </p:pic>
      <p:pic>
        <p:nvPicPr>
          <p:cNvPr id="33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2EC6E05-7AEA-4068-BAA0-E9C3DD9F79E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/>
        </p:blipFill>
        <p:spPr bwMode="auto">
          <a:xfrm>
            <a:off x="6264185" y="3147650"/>
            <a:ext cx="836628" cy="836628"/>
          </a:xfrm>
          <a:prstGeom prst="rect">
            <a:avLst/>
          </a:prstGeom>
        </p:spPr>
      </p:pic>
      <p:pic>
        <p:nvPicPr>
          <p:cNvPr id="34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989E7C33-D3CA-4458-8AE2-0B668D7345F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/>
        </p:blipFill>
        <p:spPr bwMode="auto">
          <a:xfrm>
            <a:off x="7341740" y="3140968"/>
            <a:ext cx="836628" cy="836628"/>
          </a:xfrm>
          <a:prstGeom prst="rect">
            <a:avLst/>
          </a:prstGeom>
        </p:spPr>
      </p:pic>
      <p:pic>
        <p:nvPicPr>
          <p:cNvPr id="35" name="Picture 25" descr="A close up of a sign&#10;&#10;Description automatically generated">
            <a:extLst>
              <a:ext uri="{FF2B5EF4-FFF2-40B4-BE49-F238E27FC236}">
                <a16:creationId xmlns:a16="http://schemas.microsoft.com/office/drawing/2014/main" id="{09366BBE-8E6A-4309-8869-DA3DEC58F65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/>
        </p:blipFill>
        <p:spPr bwMode="auto">
          <a:xfrm>
            <a:off x="8386698" y="3140968"/>
            <a:ext cx="836628" cy="836628"/>
          </a:xfrm>
          <a:prstGeom prst="rect">
            <a:avLst/>
          </a:prstGeom>
        </p:spPr>
      </p:pic>
      <p:pic>
        <p:nvPicPr>
          <p:cNvPr id="36" name="Picture 32" descr="A picture containing table&#10;&#10;Description automatically generated">
            <a:extLst>
              <a:ext uri="{FF2B5EF4-FFF2-40B4-BE49-F238E27FC236}">
                <a16:creationId xmlns:a16="http://schemas.microsoft.com/office/drawing/2014/main" id="{917E2A98-C0D0-4879-9AE3-A3A154F369A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/>
        </p:blipFill>
        <p:spPr bwMode="auto">
          <a:xfrm>
            <a:off x="9432537" y="3147650"/>
            <a:ext cx="836628" cy="836628"/>
          </a:xfrm>
          <a:prstGeom prst="rect">
            <a:avLst/>
          </a:prstGeom>
        </p:spPr>
      </p:pic>
      <p:sp>
        <p:nvSpPr>
          <p:cNvPr id="38" name="Rectangle 2">
            <a:extLst>
              <a:ext uri="{FF2B5EF4-FFF2-40B4-BE49-F238E27FC236}">
                <a16:creationId xmlns:a16="http://schemas.microsoft.com/office/drawing/2014/main" id="{6145DFE5-D58D-4115-AB49-F2909B3D6A61}"/>
              </a:ext>
            </a:extLst>
          </p:cNvPr>
          <p:cNvSpPr/>
          <p:nvPr/>
        </p:nvSpPr>
        <p:spPr bwMode="auto">
          <a:xfrm>
            <a:off x="263352" y="5615605"/>
            <a:ext cx="4916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56575B"/>
                </a:solidFill>
                <a:latin typeface="KievitOT-Bold"/>
              </a:rPr>
              <a:t>More Than 25 Groups</a:t>
            </a:r>
            <a:endParaRPr sz="4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2C5359-8DC0-41B4-9E2A-604B8C05627B}"/>
              </a:ext>
            </a:extLst>
          </p:cNvPr>
          <p:cNvSpPr txBox="1"/>
          <p:nvPr/>
        </p:nvSpPr>
        <p:spPr bwMode="auto">
          <a:xfrm flipH="1">
            <a:off x="282824" y="6423065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75B"/>
                </a:solidFill>
              </a:rPr>
              <a:t>Community.LeadingAge.org</a:t>
            </a:r>
          </a:p>
        </p:txBody>
      </p:sp>
    </p:spTree>
    <p:extLst>
      <p:ext uri="{BB962C8B-B14F-4D97-AF65-F5344CB8AC3E}">
        <p14:creationId xmlns:p14="http://schemas.microsoft.com/office/powerpoint/2010/main" val="3331939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B9B697D-F169-C64B-A9B3-96C0E6AC1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064" y="5938771"/>
            <a:ext cx="1717600" cy="6689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EA96DF7-62CE-4A5A-8AD2-8BA60A7D469F}"/>
              </a:ext>
            </a:extLst>
          </p:cNvPr>
          <p:cNvSpPr/>
          <p:nvPr/>
        </p:nvSpPr>
        <p:spPr>
          <a:xfrm>
            <a:off x="263352" y="395214"/>
            <a:ext cx="4019049" cy="4755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Adult Day Services (Medical &amp; Social)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CAST/Technology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Communications Collaborative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Compliance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Continuing Care at Home (</a:t>
            </a:r>
            <a:r>
              <a:rPr lang="en-US" sz="1900" b="1" dirty="0" err="1">
                <a:solidFill>
                  <a:srgbClr val="56575B"/>
                </a:solidFill>
              </a:rPr>
              <a:t>CCaH</a:t>
            </a:r>
            <a:r>
              <a:rPr lang="en-US" sz="1900" b="1" dirty="0">
                <a:solidFill>
                  <a:srgbClr val="56575B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Corporate Alliance Program Members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Facilities Management Professionals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Governance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Holistic Wellbeing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Home &amp; Community-Based Services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CD8059-5C44-4B2F-818D-1C51E744BFC8}"/>
              </a:ext>
            </a:extLst>
          </p:cNvPr>
          <p:cNvSpPr/>
          <p:nvPr/>
        </p:nvSpPr>
        <p:spPr bwMode="auto">
          <a:xfrm>
            <a:off x="4494262" y="395214"/>
            <a:ext cx="4410182" cy="4755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Home Health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Hospice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Housing Operations &amp; Policy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HR/Workforce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LGBT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Life Plan Community (CCRC)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Life Plan Community-Single Site Providers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Living Well with Dementia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Managed Care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Marketing</a:t>
            </a:r>
          </a:p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3D69BA-BE7A-4590-9AB2-A68C313DF1B8}"/>
              </a:ext>
            </a:extLst>
          </p:cNvPr>
          <p:cNvSpPr/>
          <p:nvPr/>
        </p:nvSpPr>
        <p:spPr bwMode="auto">
          <a:xfrm>
            <a:off x="9099759" y="395214"/>
            <a:ext cx="2917786" cy="39942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Next Gen Professionals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Nursing Homes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PACE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Payroll-Based Journal (PBJ)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Philanthropy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Rural Providers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Social Accountability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799A3D"/>
                </a:solidFill>
              </a:rPr>
              <a:t>Social Work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56575B"/>
                </a:solidFill>
              </a:rPr>
              <a:t>Student Program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20BDC4ED-B265-4351-8221-528B9838504C}"/>
              </a:ext>
            </a:extLst>
          </p:cNvPr>
          <p:cNvSpPr/>
          <p:nvPr/>
        </p:nvSpPr>
        <p:spPr bwMode="auto">
          <a:xfrm>
            <a:off x="243165" y="5615605"/>
            <a:ext cx="4916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56575B"/>
                </a:solidFill>
                <a:latin typeface="KievitOT-Bold"/>
              </a:rPr>
              <a:t>More Than 25 Groups</a:t>
            </a:r>
            <a:endParaRPr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4AE191-35B6-49A8-8D62-4B2F97C49B51}"/>
              </a:ext>
            </a:extLst>
          </p:cNvPr>
          <p:cNvSpPr txBox="1"/>
          <p:nvPr/>
        </p:nvSpPr>
        <p:spPr bwMode="auto">
          <a:xfrm flipH="1">
            <a:off x="262637" y="6423065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75B"/>
                </a:solidFill>
              </a:rPr>
              <a:t>Community.LeadingAge.org</a:t>
            </a:r>
          </a:p>
        </p:txBody>
      </p:sp>
    </p:spTree>
    <p:extLst>
      <p:ext uri="{BB962C8B-B14F-4D97-AF65-F5344CB8AC3E}">
        <p14:creationId xmlns:p14="http://schemas.microsoft.com/office/powerpoint/2010/main" val="417728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: Shap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 extrusionOk="0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: Shap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 extrusionOk="0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C2F68CF-1F18-7D4F-853D-F35F554CDC38}"/>
              </a:ext>
            </a:extLst>
          </p:cNvPr>
          <p:cNvSpPr/>
          <p:nvPr/>
        </p:nvSpPr>
        <p:spPr>
          <a:xfrm>
            <a:off x="399089" y="5801357"/>
            <a:ext cx="964907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5400" b="1" dirty="0">
                <a:solidFill>
                  <a:srgbClr val="56575B"/>
                </a:solidFill>
                <a:latin typeface="KievitOT-Bold"/>
              </a:rPr>
              <a:t>Community.LeadingAge.org</a:t>
            </a:r>
            <a:endParaRPr lang="en-US" sz="5400" dirty="0"/>
          </a:p>
        </p:txBody>
      </p:sp>
      <p:pic>
        <p:nvPicPr>
          <p:cNvPr id="7" name="Picture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2C2B7536-857B-4CE6-9A86-D09DB11C9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7718" y="760858"/>
            <a:ext cx="10109532" cy="38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20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267</Words>
  <Application>Microsoft Office PowerPoint</Application>
  <PresentationFormat>Widescreen</PresentationFormat>
  <Paragraphs>85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KievitOT-Bold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Clement Coulston</dc:creator>
  <cp:lastModifiedBy>Clement Coulston</cp:lastModifiedBy>
  <cp:revision>29</cp:revision>
  <dcterms:modified xsi:type="dcterms:W3CDTF">2020-02-06T21:54:01Z</dcterms:modified>
</cp:coreProperties>
</file>