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tmp" ContentType="image/png"/>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2.xml" ContentType="application/vnd.openxmlformats-officedocument.theme+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theme/theme3.xml" ContentType="application/vnd.openxmlformats-officedocument.theme+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omments/comment1.xml" ContentType="application/vnd.openxmlformats-officedocument.presentationml.comments+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charts/chart1.xml" ContentType="application/vnd.openxmlformats-officedocument.drawingml.chart+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 id="2147483708" r:id="rId2"/>
    <p:sldMasterId id="2147483718" r:id="rId3"/>
    <p:sldMasterId id="2147483660" r:id="rId4"/>
  </p:sldMasterIdLst>
  <p:notesMasterIdLst>
    <p:notesMasterId r:id="rId60"/>
  </p:notesMasterIdLst>
  <p:handoutMasterIdLst>
    <p:handoutMasterId r:id="rId61"/>
  </p:handoutMasterIdLst>
  <p:sldIdLst>
    <p:sldId id="257" r:id="rId5"/>
    <p:sldId id="258" r:id="rId6"/>
    <p:sldId id="259" r:id="rId7"/>
    <p:sldId id="322" r:id="rId8"/>
    <p:sldId id="260" r:id="rId9"/>
    <p:sldId id="261" r:id="rId10"/>
    <p:sldId id="262" r:id="rId11"/>
    <p:sldId id="256" r:id="rId12"/>
    <p:sldId id="278" r:id="rId13"/>
    <p:sldId id="295" r:id="rId14"/>
    <p:sldId id="298" r:id="rId15"/>
    <p:sldId id="296" r:id="rId16"/>
    <p:sldId id="301" r:id="rId17"/>
    <p:sldId id="302" r:id="rId18"/>
    <p:sldId id="297" r:id="rId19"/>
    <p:sldId id="300" r:id="rId20"/>
    <p:sldId id="303" r:id="rId21"/>
    <p:sldId id="304" r:id="rId22"/>
    <p:sldId id="323" r:id="rId23"/>
    <p:sldId id="305" r:id="rId24"/>
    <p:sldId id="299" r:id="rId25"/>
    <p:sldId id="283" r:id="rId26"/>
    <p:sldId id="306" r:id="rId27"/>
    <p:sldId id="287" r:id="rId28"/>
    <p:sldId id="307" r:id="rId29"/>
    <p:sldId id="285" r:id="rId30"/>
    <p:sldId id="308" r:id="rId31"/>
    <p:sldId id="309" r:id="rId32"/>
    <p:sldId id="310" r:id="rId33"/>
    <p:sldId id="275" r:id="rId34"/>
    <p:sldId id="311" r:id="rId35"/>
    <p:sldId id="312" r:id="rId36"/>
    <p:sldId id="313" r:id="rId37"/>
    <p:sldId id="314" r:id="rId38"/>
    <p:sldId id="315" r:id="rId39"/>
    <p:sldId id="316" r:id="rId40"/>
    <p:sldId id="271" r:id="rId41"/>
    <p:sldId id="274" r:id="rId42"/>
    <p:sldId id="273" r:id="rId43"/>
    <p:sldId id="317" r:id="rId44"/>
    <p:sldId id="318" r:id="rId45"/>
    <p:sldId id="319" r:id="rId46"/>
    <p:sldId id="324" r:id="rId47"/>
    <p:sldId id="325" r:id="rId48"/>
    <p:sldId id="326" r:id="rId49"/>
    <p:sldId id="327" r:id="rId50"/>
    <p:sldId id="328" r:id="rId51"/>
    <p:sldId id="329" r:id="rId52"/>
    <p:sldId id="330" r:id="rId53"/>
    <p:sldId id="331" r:id="rId54"/>
    <p:sldId id="332" r:id="rId55"/>
    <p:sldId id="333" r:id="rId56"/>
    <p:sldId id="334" r:id="rId57"/>
    <p:sldId id="335" r:id="rId58"/>
    <p:sldId id="321" r:id="rId5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guide id="3" pos="7296" userDrawn="1">
          <p15:clr>
            <a:srgbClr val="A4A3A4"/>
          </p15:clr>
        </p15:guide>
        <p15:guide id="4" orient="horz" pos="4128"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nne Hill" initials="AH" lastIdx="1" clrIdx="0">
    <p:extLst>
      <p:ext uri="{19B8F6BF-5375-455C-9EA6-DF929625EA0E}">
        <p15:presenceInfo xmlns:p15="http://schemas.microsoft.com/office/powerpoint/2012/main" userId="S::ahill@leadingageny.org::e91a23f3-0d4b-4a4c-b3ce-1802b7737cec" providerId="AD"/>
      </p:ext>
    </p:extLst>
  </p:cmAuthor>
  <p:cmAuthor id="2" name="Kathie Kane" initials="" lastIdx="0"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3B4B98B0-60AC-42C2-AFA5-B58CD77FA1E5}">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0016" autoAdjust="0"/>
    <p:restoredTop sz="89911" autoAdjust="0"/>
  </p:normalViewPr>
  <p:slideViewPr>
    <p:cSldViewPr snapToGrid="0">
      <p:cViewPr varScale="1">
        <p:scale>
          <a:sx n="102" d="100"/>
          <a:sy n="102" d="100"/>
        </p:scale>
        <p:origin x="666" y="114"/>
      </p:cViewPr>
      <p:guideLst>
        <p:guide orient="horz" pos="2160"/>
        <p:guide pos="3840"/>
        <p:guide pos="7296"/>
        <p:guide orient="horz" pos="4128"/>
      </p:guideLst>
    </p:cSldViewPr>
  </p:slideViewPr>
  <p:notesTextViewPr>
    <p:cViewPr>
      <p:scale>
        <a:sx n="3" d="2"/>
        <a:sy n="3" d="2"/>
      </p:scale>
      <p:origin x="0" y="0"/>
    </p:cViewPr>
  </p:notesTextViewPr>
  <p:notesViewPr>
    <p:cSldViewPr snapToGrid="0" showGuides="1">
      <p:cViewPr varScale="1">
        <p:scale>
          <a:sx n="54" d="100"/>
          <a:sy n="54" d="100"/>
        </p:scale>
        <p:origin x="1674" y="66"/>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slide" Target="slides/slide46.xml"/><Relationship Id="rId55" Type="http://schemas.openxmlformats.org/officeDocument/2006/relationships/slide" Target="slides/slide51.xml"/><Relationship Id="rId63" Type="http://schemas.openxmlformats.org/officeDocument/2006/relationships/presProps" Target="presProps.xml"/><Relationship Id="rId7" Type="http://schemas.openxmlformats.org/officeDocument/2006/relationships/slide" Target="slides/slide3.xml"/><Relationship Id="rId2" Type="http://schemas.openxmlformats.org/officeDocument/2006/relationships/slideMaster" Target="slideMasters/slideMaster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slide" Target="slides/slide37.xml"/><Relationship Id="rId54" Type="http://schemas.openxmlformats.org/officeDocument/2006/relationships/slide" Target="slides/slide50.xml"/><Relationship Id="rId62" Type="http://schemas.openxmlformats.org/officeDocument/2006/relationships/commentAuthors" Target="commentAuthors.xml"/><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slide" Target="slides/slide49.xml"/><Relationship Id="rId58" Type="http://schemas.openxmlformats.org/officeDocument/2006/relationships/slide" Target="slides/slide54.xml"/><Relationship Id="rId66"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slide" Target="slides/slide53.xml"/><Relationship Id="rId61" Type="http://schemas.openxmlformats.org/officeDocument/2006/relationships/handoutMaster" Target="handoutMasters/handoutMaster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notesMaster" Target="notesMasters/notesMaster1.xml"/><Relationship Id="rId65" Type="http://schemas.openxmlformats.org/officeDocument/2006/relationships/theme" Target="theme/theme1.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slide" Target="slides/slide52.xml"/><Relationship Id="rId64" Type="http://schemas.openxmlformats.org/officeDocument/2006/relationships/viewProps" Target="viewProps.xml"/><Relationship Id="rId8" Type="http://schemas.openxmlformats.org/officeDocument/2006/relationships/slide" Target="slides/slide4.xml"/><Relationship Id="rId51" Type="http://schemas.openxmlformats.org/officeDocument/2006/relationships/slide" Target="slides/slide47.xml"/><Relationship Id="rId3" Type="http://schemas.openxmlformats.org/officeDocument/2006/relationships/slideMaster" Target="slideMasters/slideMaster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slide" Target="slides/slide55.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pieChart>
        <c:varyColors val="1"/>
        <c:dLbls>
          <c:showLegendKey val="0"/>
          <c:showVal val="0"/>
          <c:showCatName val="0"/>
          <c:showSerName val="0"/>
          <c:showPercent val="0"/>
          <c:showBubbleSize val="0"/>
          <c:showLeaderLines val="0"/>
        </c:dLbls>
        <c:firstSliceAng val="0"/>
      </c:pieChart>
    </c:plotArea>
    <c:legend>
      <c:legendPos val="r"/>
      <c:overlay val="0"/>
    </c:legend>
    <c:plotVisOnly val="1"/>
    <c:dispBlanksAs val="gap"/>
    <c:showDLblsOverMax val="0"/>
  </c:chart>
  <c:txPr>
    <a:bodyPr/>
    <a:lstStyle/>
    <a:p>
      <a:pPr>
        <a:defRPr sz="1800"/>
      </a:pPr>
      <a:endParaRPr lang="en-US"/>
    </a:p>
  </c:txPr>
  <c:externalData r:id="rId1">
    <c:autoUpdate val="0"/>
  </c:externalData>
</c:chartSpace>
</file>

<file path=ppt/comments/comment1.xml><?xml version="1.0" encoding="utf-8"?>
<p:cmLst xmlns:a="http://schemas.openxmlformats.org/drawingml/2006/main" xmlns:r="http://schemas.openxmlformats.org/officeDocument/2006/relationships" xmlns:p="http://schemas.openxmlformats.org/presentationml/2006/main">
  <p:cm authorId="1" dt="2020-06-08T15:06:56.176" idx="1">
    <p:pos x="10" y="10"/>
    <p:text/>
    <p:extLst>
      <p:ext uri="{C676402C-5697-4E1C-873F-D02D1690AC5C}">
        <p15:threadingInfo xmlns:p15="http://schemas.microsoft.com/office/powerpoint/2012/main" timeZoneBias="240"/>
      </p:ext>
    </p:extLst>
  </p:cm>
</p:cmLst>
</file>

<file path=ppt/handoutMasters/_rels/handoutMaster1.xml.rels><?xml version="1.0" encoding="UTF-8" standalone="yes"?>
<Relationships xmlns="http://schemas.openxmlformats.org/package/2006/relationships"><Relationship Id="rId1" Type="http://schemas.openxmlformats.org/officeDocument/2006/relationships/theme" Target="../theme/theme6.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68796EA6-6F25-4F19-87BA-7ADCC16DAEFF}" type="datetimeFigureOut">
              <a:rPr lang="en-US" smtClean="0"/>
              <a:t>6/18/2020</a:t>
            </a:fld>
            <a:endParaRPr lang="en-US" dirty="0"/>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C64E50CC-F33A-4EF4-9F12-93EC4A21A0CF}" type="slidenum">
              <a:rPr lang="en-US" smtClean="0"/>
              <a:t>‹#›</a:t>
            </a:fld>
            <a:endParaRPr lang="en-US" dirty="0"/>
          </a:p>
        </p:txBody>
      </p:sp>
    </p:spTree>
    <p:extLst>
      <p:ext uri="{BB962C8B-B14F-4D97-AF65-F5344CB8AC3E}">
        <p14:creationId xmlns:p14="http://schemas.microsoft.com/office/powerpoint/2010/main" val="132329507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39C172E-A8B5-46F6-B05C-DFA3E2E0F207}" type="datetimeFigureOut">
              <a:rPr lang="en-US" smtClean="0"/>
              <a:t>6/18/2020</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2674CE4-FBD8-4481-AEFB-CA53E599A745}" type="slidenum">
              <a:rPr lang="en-US" smtClean="0"/>
              <a:t>‹#›</a:t>
            </a:fld>
            <a:endParaRPr lang="en-US" dirty="0"/>
          </a:p>
        </p:txBody>
      </p:sp>
    </p:spTree>
    <p:extLst>
      <p:ext uri="{BB962C8B-B14F-4D97-AF65-F5344CB8AC3E}">
        <p14:creationId xmlns:p14="http://schemas.microsoft.com/office/powerpoint/2010/main" val="127326818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2674CE4-FBD8-4481-AEFB-CA53E599A745}" type="slidenum">
              <a:rPr lang="en-US" smtClean="0"/>
              <a:t>1</a:t>
            </a:fld>
            <a:endParaRPr lang="en-US" dirty="0"/>
          </a:p>
        </p:txBody>
      </p:sp>
    </p:spTree>
    <p:extLst>
      <p:ext uri="{BB962C8B-B14F-4D97-AF65-F5344CB8AC3E}">
        <p14:creationId xmlns:p14="http://schemas.microsoft.com/office/powerpoint/2010/main" val="214797424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Very supportive Senior</a:t>
            </a:r>
            <a:r>
              <a:rPr lang="en-US" baseline="0" dirty="0"/>
              <a:t> Leadership Team led to a brainstorming session of how can we support our participants with this sudden hold in program.  A team of 3-4 of us met a couple of times and we had a plan put together in 48 hours.  </a:t>
            </a:r>
            <a:endParaRPr lang="en-US" dirty="0"/>
          </a:p>
          <a:p>
            <a:endParaRPr lang="en-US" dirty="0"/>
          </a:p>
        </p:txBody>
      </p:sp>
      <p:sp>
        <p:nvSpPr>
          <p:cNvPr id="4" name="Slide Number Placehold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65726911-B30A-400F-879F-8E1F133EE3CB}"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12</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78890597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baseline="0" dirty="0"/>
              <a:t>All participants receive a call from the Wellness Coordinator.  Coordinator is also helping set-up medical appointments. </a:t>
            </a:r>
            <a:r>
              <a:rPr lang="en-US" dirty="0"/>
              <a:t>Coordinate transportation for medical need/s e.g.. Picking up medical shoes;</a:t>
            </a:r>
            <a:r>
              <a:rPr lang="en-US" baseline="0" dirty="0"/>
              <a:t> </a:t>
            </a:r>
            <a:r>
              <a:rPr lang="en-US" dirty="0"/>
              <a:t>Weekly check in to see how participants are doing and what their needs are – Provide social stimulations  by communicating to the participants and provide reassurance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RN keep in touch with health care providers , RN will  set up medi-sets ; sending medication list/s; RN works with external vendors to address MDE ( Medical durable equipment )</a:t>
            </a:r>
          </a:p>
          <a:p>
            <a:pPr marL="171450" indent="-171450">
              <a:buFontTx/>
              <a:buChar char="-"/>
            </a:pPr>
            <a:r>
              <a:rPr lang="en-US" baseline="0" dirty="0"/>
              <a:t>Medical participants receive a call from the nurse to follow up on their medical needs.</a:t>
            </a:r>
          </a:p>
          <a:p>
            <a:pPr marL="171450" indent="-171450">
              <a:buFontTx/>
              <a:buChar char="-"/>
            </a:pPr>
            <a:r>
              <a:rPr lang="en-US" baseline="0" dirty="0"/>
              <a:t>Meals – arrangements made with  Meals on wheels &amp; Nutrition Services at St. Ann’s to provide one hot meal pack  with juice/milk and cookie for 5 days</a:t>
            </a:r>
          </a:p>
          <a:p>
            <a:pPr marL="171450" indent="-171450">
              <a:buFontTx/>
              <a:buChar char="-"/>
            </a:pPr>
            <a:r>
              <a:rPr lang="en-US" baseline="0" dirty="0"/>
              <a:t>Supplements – provided to those who were receiving it to boost intake at program</a:t>
            </a:r>
          </a:p>
          <a:p>
            <a:pPr marL="171450" indent="-171450">
              <a:buFontTx/>
              <a:buChar char="-"/>
            </a:pPr>
            <a:r>
              <a:rPr lang="en-US" baseline="0" dirty="0"/>
              <a:t>Weekly Activity packets – put together by the Life Enrichment Therapist. Crayons, pencils provided.  Activities include pictures to color, puzzles, word search</a:t>
            </a:r>
          </a:p>
          <a:p>
            <a:pPr marL="171450" marR="0" lvl="0" indent="-171450" algn="l" defTabSz="914400" rtl="0" eaLnBrk="1" fontAlgn="auto" latinLnBrk="0" hangingPunct="1">
              <a:lnSpc>
                <a:spcPct val="100000"/>
              </a:lnSpc>
              <a:spcBef>
                <a:spcPts val="0"/>
              </a:spcBef>
              <a:spcAft>
                <a:spcPts val="0"/>
              </a:spcAft>
              <a:buClrTx/>
              <a:buSzTx/>
              <a:buFontTx/>
              <a:buChar char="-"/>
              <a:tabLst/>
              <a:defRPr/>
            </a:pPr>
            <a:r>
              <a:rPr lang="en-US" baseline="0" dirty="0"/>
              <a:t>Pharmacy refills - </a:t>
            </a:r>
            <a:r>
              <a:rPr lang="en-US" dirty="0"/>
              <a:t>for those who use the pharmacy then the drivers  will  deliver the  medications to participants </a:t>
            </a:r>
          </a:p>
          <a:p>
            <a:pPr marL="171450" marR="0" lvl="0" indent="-171450" algn="l" defTabSz="914400" rtl="0" eaLnBrk="1" fontAlgn="auto" latinLnBrk="0" hangingPunct="1">
              <a:lnSpc>
                <a:spcPct val="100000"/>
              </a:lnSpc>
              <a:spcBef>
                <a:spcPts val="0"/>
              </a:spcBef>
              <a:spcAft>
                <a:spcPts val="0"/>
              </a:spcAft>
              <a:buClrTx/>
              <a:buSzTx/>
              <a:buFontTx/>
              <a:buChar char="-"/>
              <a:tabLst/>
              <a:defRPr/>
            </a:pPr>
            <a:r>
              <a:rPr lang="en-US" dirty="0"/>
              <a:t>Digital</a:t>
            </a:r>
            <a:r>
              <a:rPr lang="en-US" baseline="0" dirty="0"/>
              <a:t> Devices - </a:t>
            </a:r>
            <a:r>
              <a:rPr lang="en-US" dirty="0"/>
              <a:t>RN  provides instructions/education  on how to use equipment</a:t>
            </a:r>
          </a:p>
          <a:p>
            <a:pPr marL="171450" marR="0" lvl="0" indent="-171450" algn="l" defTabSz="914400" rtl="0" eaLnBrk="1" fontAlgn="auto" latinLnBrk="0" hangingPunct="1">
              <a:lnSpc>
                <a:spcPct val="100000"/>
              </a:lnSpc>
              <a:spcBef>
                <a:spcPts val="0"/>
              </a:spcBef>
              <a:spcAft>
                <a:spcPts val="0"/>
              </a:spcAft>
              <a:buClrTx/>
              <a:buSzTx/>
              <a:buFontTx/>
              <a:buChar char="-"/>
              <a:tabLst/>
              <a:defRPr/>
            </a:pPr>
            <a:r>
              <a:rPr lang="en-US" dirty="0"/>
              <a:t>incontinent  garments for people who  are in need of such items, redness with recommendation/s </a:t>
            </a:r>
          </a:p>
          <a:p>
            <a:pPr marL="171450" marR="0" lvl="0" indent="-171450" algn="l" defTabSz="914400" rtl="0" eaLnBrk="1" fontAlgn="auto" latinLnBrk="0" hangingPunct="1">
              <a:lnSpc>
                <a:spcPct val="100000"/>
              </a:lnSpc>
              <a:spcBef>
                <a:spcPts val="0"/>
              </a:spcBef>
              <a:spcAft>
                <a:spcPts val="0"/>
              </a:spcAft>
              <a:buClrTx/>
              <a:buSzTx/>
              <a:buFontTx/>
              <a:buChar char="-"/>
              <a:tabLst/>
              <a:defRPr/>
            </a:pPr>
            <a:endParaRPr lang="en-US" dirty="0"/>
          </a:p>
          <a:p>
            <a:pPr marL="171450" marR="0" lvl="0" indent="-171450" algn="l" defTabSz="914400" rtl="0" eaLnBrk="1" fontAlgn="auto" latinLnBrk="0" hangingPunct="1">
              <a:lnSpc>
                <a:spcPct val="100000"/>
              </a:lnSpc>
              <a:spcBef>
                <a:spcPts val="0"/>
              </a:spcBef>
              <a:spcAft>
                <a:spcPts val="0"/>
              </a:spcAft>
              <a:buClrTx/>
              <a:buSzTx/>
              <a:buFontTx/>
              <a:buChar char="-"/>
              <a:tabLst/>
              <a:defRPr/>
            </a:pPr>
            <a:endParaRPr lang="en-US" dirty="0"/>
          </a:p>
          <a:p>
            <a:pPr marL="171450" indent="-171450">
              <a:buFontTx/>
              <a:buChar char="-"/>
            </a:pPr>
            <a:endParaRPr lang="en-US" baseline="0" dirty="0"/>
          </a:p>
          <a:p>
            <a:pPr marL="171450" indent="-171450">
              <a:buFontTx/>
              <a:buChar char="-"/>
            </a:pPr>
            <a:endParaRPr lang="en-US" baseline="0" dirty="0"/>
          </a:p>
        </p:txBody>
      </p:sp>
      <p:sp>
        <p:nvSpPr>
          <p:cNvPr id="4" name="Slide Number Placehold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65726911-B30A-400F-879F-8E1F133EE3CB}"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14</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24636066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Setting</a:t>
            </a:r>
            <a:r>
              <a:rPr lang="en-US" baseline="0" dirty="0"/>
              <a:t> up transportation requires calling the insurance company for medi-cab service</a:t>
            </a:r>
            <a:endParaRPr lang="en-US" dirty="0"/>
          </a:p>
        </p:txBody>
      </p:sp>
      <p:sp>
        <p:nvSpPr>
          <p:cNvPr id="4" name="Slide Number Placehold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65726911-B30A-400F-879F-8E1F133EE3CB}"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18</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71340326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65726911-B30A-400F-879F-8E1F133EE3CB}"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22</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98961454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r>
              <a:rPr lang="en-US" dirty="0"/>
              <a:t>Share</a:t>
            </a:r>
            <a:r>
              <a:rPr lang="en-US" baseline="0" dirty="0"/>
              <a:t> a side challenge – that with insurances having different models for reimbursement. In-spite of providing highest quality services we are unsure of how much will be reimbursed.</a:t>
            </a:r>
            <a:endParaRPr lang="en-US" dirty="0"/>
          </a:p>
        </p:txBody>
      </p:sp>
      <p:sp>
        <p:nvSpPr>
          <p:cNvPr id="4" name="Slide Number Placehold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65726911-B30A-400F-879F-8E1F133EE3CB}"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23</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423696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2674CE4-FBD8-4481-AEFB-CA53E599A745}"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55</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64982950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Big leap for our industry; acting on good faith that we will get compensated for the work. Remember that these claims will be audited and you have to validate your service and billing. No sense of additional guidance from DOH. Consulted with lobbyists and give you the best information we can. </a:t>
            </a:r>
          </a:p>
        </p:txBody>
      </p:sp>
      <p:sp>
        <p:nvSpPr>
          <p:cNvPr id="4" name="Slide Number Placeholder 3"/>
          <p:cNvSpPr>
            <a:spLocks noGrp="1"/>
          </p:cNvSpPr>
          <p:nvPr>
            <p:ph type="sldNum" sz="quarter" idx="10"/>
          </p:nvPr>
        </p:nvSpPr>
        <p:spPr/>
        <p:txBody>
          <a:bodyPr/>
          <a:lstStyle/>
          <a:p>
            <a:fld id="{CF2FD335-6D8E-486A-8F5F-DFC7325903FF}" type="slidenum">
              <a:rPr lang="en-US" smtClean="0"/>
              <a:t>2</a:t>
            </a:fld>
            <a:endParaRPr lang="en-US" dirty="0"/>
          </a:p>
        </p:txBody>
      </p:sp>
    </p:spTree>
    <p:extLst>
      <p:ext uri="{BB962C8B-B14F-4D97-AF65-F5344CB8AC3E}">
        <p14:creationId xmlns:p14="http://schemas.microsoft.com/office/powerpoint/2010/main" val="11886700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endParaRPr lang="en-US" dirty="0"/>
          </a:p>
        </p:txBody>
      </p:sp>
      <p:sp>
        <p:nvSpPr>
          <p:cNvPr id="4" name="Slide Number Placeholder 3"/>
          <p:cNvSpPr>
            <a:spLocks noGrp="1"/>
          </p:cNvSpPr>
          <p:nvPr>
            <p:ph type="sldNum" sz="quarter" idx="10"/>
          </p:nvPr>
        </p:nvSpPr>
        <p:spPr/>
        <p:txBody>
          <a:bodyPr/>
          <a:lstStyle/>
          <a:p>
            <a:fld id="{CF2FD335-6D8E-486A-8F5F-DFC7325903FF}" type="slidenum">
              <a:rPr lang="en-US" smtClean="0"/>
              <a:t>3</a:t>
            </a:fld>
            <a:endParaRPr lang="en-US" dirty="0"/>
          </a:p>
        </p:txBody>
      </p:sp>
    </p:spTree>
    <p:extLst>
      <p:ext uri="{BB962C8B-B14F-4D97-AF65-F5344CB8AC3E}">
        <p14:creationId xmlns:p14="http://schemas.microsoft.com/office/powerpoint/2010/main" val="95587111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endParaRPr lang="en-US" dirty="0"/>
          </a:p>
        </p:txBody>
      </p:sp>
      <p:sp>
        <p:nvSpPr>
          <p:cNvPr id="4" name="Slide Number Placeholder 3"/>
          <p:cNvSpPr>
            <a:spLocks noGrp="1"/>
          </p:cNvSpPr>
          <p:nvPr>
            <p:ph type="sldNum" sz="quarter" idx="10"/>
          </p:nvPr>
        </p:nvSpPr>
        <p:spPr/>
        <p:txBody>
          <a:bodyPr/>
          <a:lstStyle/>
          <a:p>
            <a:fld id="{CF2FD335-6D8E-486A-8F5F-DFC7325903FF}" type="slidenum">
              <a:rPr lang="en-US" smtClean="0"/>
              <a:t>4</a:t>
            </a:fld>
            <a:endParaRPr lang="en-US" dirty="0"/>
          </a:p>
        </p:txBody>
      </p:sp>
    </p:spTree>
    <p:extLst>
      <p:ext uri="{BB962C8B-B14F-4D97-AF65-F5344CB8AC3E}">
        <p14:creationId xmlns:p14="http://schemas.microsoft.com/office/powerpoint/2010/main" val="22004404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Example objectives</a:t>
            </a:r>
          </a:p>
          <a:p>
            <a:pPr marL="0" indent="0">
              <a:buFont typeface="Arial" panose="020B0604020202020204" pitchFamily="34" charset="0"/>
              <a:buNone/>
            </a:pPr>
            <a:r>
              <a:rPr lang="en-US" dirty="0"/>
              <a:t>At the end of this lesson, you will be able to:</a:t>
            </a:r>
          </a:p>
          <a:p>
            <a:pPr marL="171450" indent="-171450">
              <a:buFont typeface="Arial" panose="020B0604020202020204" pitchFamily="34" charset="0"/>
              <a:buChar char="•"/>
            </a:pPr>
            <a:r>
              <a:rPr lang="en-US" dirty="0"/>
              <a:t>Save files to the team Web server.</a:t>
            </a:r>
          </a:p>
          <a:p>
            <a:pPr marL="171450" indent="-171450">
              <a:buFont typeface="Arial" panose="020B0604020202020204" pitchFamily="34" charset="0"/>
              <a:buChar char="•"/>
            </a:pPr>
            <a:r>
              <a:rPr lang="en-US" dirty="0"/>
              <a:t>Move files to different locations on the team Web server.</a:t>
            </a:r>
          </a:p>
          <a:p>
            <a:pPr marL="171450" indent="-171450">
              <a:buFont typeface="Arial" panose="020B0604020202020204" pitchFamily="34" charset="0"/>
              <a:buChar char="•"/>
            </a:pPr>
            <a:r>
              <a:rPr lang="en-US" dirty="0"/>
              <a:t>Share files on the team Web server.</a:t>
            </a:r>
          </a:p>
          <a:p>
            <a:endParaRPr lang="en-US" dirty="0"/>
          </a:p>
          <a:p>
            <a:endParaRPr lang="en-US" dirty="0"/>
          </a:p>
        </p:txBody>
      </p:sp>
      <p:sp>
        <p:nvSpPr>
          <p:cNvPr id="4" name="Slide Number Placeholder 3"/>
          <p:cNvSpPr>
            <a:spLocks noGrp="1"/>
          </p:cNvSpPr>
          <p:nvPr>
            <p:ph type="sldNum" sz="quarter" idx="10"/>
          </p:nvPr>
        </p:nvSpPr>
        <p:spPr/>
        <p:txBody>
          <a:bodyPr/>
          <a:lstStyle/>
          <a:p>
            <a:fld id="{CF2FD335-6D8E-486A-8F5F-DFC7325903FF}" type="slidenum">
              <a:rPr lang="en-US" smtClean="0"/>
              <a:t>5</a:t>
            </a:fld>
            <a:endParaRPr lang="en-US" dirty="0"/>
          </a:p>
        </p:txBody>
      </p:sp>
    </p:spTree>
    <p:extLst>
      <p:ext uri="{BB962C8B-B14F-4D97-AF65-F5344CB8AC3E}">
        <p14:creationId xmlns:p14="http://schemas.microsoft.com/office/powerpoint/2010/main" val="306944131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32674CE4-FBD8-4481-AEFB-CA53E599A745}" type="slidenum">
              <a:rPr lang="en-US" smtClean="0"/>
              <a:t>6</a:t>
            </a:fld>
            <a:endParaRPr lang="en-US" dirty="0"/>
          </a:p>
        </p:txBody>
      </p:sp>
    </p:spTree>
    <p:extLst>
      <p:ext uri="{BB962C8B-B14F-4D97-AF65-F5344CB8AC3E}">
        <p14:creationId xmlns:p14="http://schemas.microsoft.com/office/powerpoint/2010/main" val="257835037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32674CE4-FBD8-4481-AEFB-CA53E599A745}" type="slidenum">
              <a:rPr lang="en-US" smtClean="0"/>
              <a:t>7</a:t>
            </a:fld>
            <a:endParaRPr lang="en-US" dirty="0"/>
          </a:p>
        </p:txBody>
      </p:sp>
    </p:spTree>
    <p:extLst>
      <p:ext uri="{BB962C8B-B14F-4D97-AF65-F5344CB8AC3E}">
        <p14:creationId xmlns:p14="http://schemas.microsoft.com/office/powerpoint/2010/main" val="242816987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65726911-B30A-400F-879F-8E1F133EE3CB}"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8</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44222142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form has the name of the participant</a:t>
            </a:r>
            <a:r>
              <a:rPr lang="en-US" baseline="0" dirty="0"/>
              <a:t> – includes mediset filled at program, check if participant has family support at home, will he/she need food, does the participant need injections at program, is the participant at risk for skin breakdown, does the participant need diabetic management and testing; does the participant need lab draws – how can the organization mitigate the risk.  Last column in “Green” – participant will need program support ongoing.</a:t>
            </a:r>
          </a:p>
          <a:p>
            <a:r>
              <a:rPr lang="en-US" b="1" baseline="0" dirty="0"/>
              <a:t>Evaluation key in yellow </a:t>
            </a:r>
            <a:r>
              <a:rPr lang="en-US" baseline="0" dirty="0"/>
              <a:t>– suggests </a:t>
            </a:r>
            <a:r>
              <a:rPr lang="en-US" b="1" baseline="0" dirty="0"/>
              <a:t>High risk </a:t>
            </a:r>
            <a:r>
              <a:rPr lang="en-US" baseline="0" dirty="0"/>
              <a:t>– if three or more areas are checked off; </a:t>
            </a:r>
            <a:r>
              <a:rPr lang="en-US" b="1" baseline="0" dirty="0"/>
              <a:t>Moderate risk </a:t>
            </a:r>
            <a:r>
              <a:rPr lang="en-US" baseline="0" dirty="0"/>
              <a:t>is two areas are checked and </a:t>
            </a:r>
            <a:r>
              <a:rPr lang="en-US" b="1" baseline="0" dirty="0"/>
              <a:t>low risk </a:t>
            </a:r>
            <a:r>
              <a:rPr lang="en-US" baseline="0" dirty="0"/>
              <a:t>if one area is checked.</a:t>
            </a:r>
            <a:endParaRPr lang="en-US" dirty="0"/>
          </a:p>
        </p:txBody>
      </p:sp>
      <p:sp>
        <p:nvSpPr>
          <p:cNvPr id="4" name="Slide Number Placehold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65726911-B30A-400F-879F-8E1F133EE3CB}"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10</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0093107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9" name="Rectangle 18"/>
          <p:cNvSpPr/>
          <p:nvPr/>
        </p:nvSpPr>
        <p:spPr>
          <a:xfrm>
            <a:off x="0" y="0"/>
            <a:ext cx="12192000" cy="3701700"/>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dirty="0"/>
          </a:p>
        </p:txBody>
      </p:sp>
      <p:sp>
        <p:nvSpPr>
          <p:cNvPr id="23" name="Rectangle 22"/>
          <p:cNvSpPr/>
          <p:nvPr/>
        </p:nvSpPr>
        <p:spPr>
          <a:xfrm flipV="1">
            <a:off x="7213577" y="3810001"/>
            <a:ext cx="4978425" cy="910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dirty="0"/>
          </a:p>
        </p:txBody>
      </p:sp>
      <p:sp>
        <p:nvSpPr>
          <p:cNvPr id="24" name="Rectangle 23"/>
          <p:cNvSpPr/>
          <p:nvPr/>
        </p:nvSpPr>
        <p:spPr>
          <a:xfrm flipV="1">
            <a:off x="7213601" y="3897010"/>
            <a:ext cx="4978401" cy="192024"/>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dirty="0"/>
          </a:p>
        </p:txBody>
      </p:sp>
      <p:sp>
        <p:nvSpPr>
          <p:cNvPr id="25" name="Rectangle 24"/>
          <p:cNvSpPr/>
          <p:nvPr/>
        </p:nvSpPr>
        <p:spPr>
          <a:xfrm flipV="1">
            <a:off x="7213601" y="4115167"/>
            <a:ext cx="4978401" cy="9144"/>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dirty="0"/>
          </a:p>
        </p:txBody>
      </p:sp>
      <p:sp>
        <p:nvSpPr>
          <p:cNvPr id="26" name="Rectangle 25"/>
          <p:cNvSpPr/>
          <p:nvPr/>
        </p:nvSpPr>
        <p:spPr>
          <a:xfrm flipV="1">
            <a:off x="7213600" y="4164403"/>
            <a:ext cx="2621280" cy="18288"/>
          </a:xfrm>
          <a:prstGeom prst="rect">
            <a:avLst/>
          </a:prstGeom>
          <a:solidFill>
            <a:schemeClr val="accent2">
              <a:alpha val="6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dirty="0"/>
          </a:p>
        </p:txBody>
      </p:sp>
      <p:sp>
        <p:nvSpPr>
          <p:cNvPr id="27" name="Rectangle 26"/>
          <p:cNvSpPr/>
          <p:nvPr/>
        </p:nvSpPr>
        <p:spPr>
          <a:xfrm flipV="1">
            <a:off x="7213600" y="4199572"/>
            <a:ext cx="2621280" cy="9144"/>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dirty="0"/>
          </a:p>
        </p:txBody>
      </p:sp>
      <p:sp useBgFill="1">
        <p:nvSpPr>
          <p:cNvPr id="30" name="Rounded Rectangle 29"/>
          <p:cNvSpPr/>
          <p:nvPr/>
        </p:nvSpPr>
        <p:spPr bwMode="white">
          <a:xfrm>
            <a:off x="7213600" y="3962400"/>
            <a:ext cx="4084320" cy="2743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dirty="0"/>
          </a:p>
        </p:txBody>
      </p:sp>
      <p:sp useBgFill="1">
        <p:nvSpPr>
          <p:cNvPr id="31" name="Rounded Rectangle 30"/>
          <p:cNvSpPr/>
          <p:nvPr/>
        </p:nvSpPr>
        <p:spPr bwMode="white">
          <a:xfrm>
            <a:off x="9835343" y="4060983"/>
            <a:ext cx="2133600" cy="36576"/>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dirty="0"/>
          </a:p>
        </p:txBody>
      </p:sp>
      <p:sp>
        <p:nvSpPr>
          <p:cNvPr id="7" name="Rectangle 6"/>
          <p:cNvSpPr/>
          <p:nvPr/>
        </p:nvSpPr>
        <p:spPr>
          <a:xfrm>
            <a:off x="1" y="3649662"/>
            <a:ext cx="12192000" cy="244170"/>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dirty="0"/>
          </a:p>
        </p:txBody>
      </p:sp>
      <p:sp>
        <p:nvSpPr>
          <p:cNvPr id="10" name="Rectangle 9"/>
          <p:cNvSpPr/>
          <p:nvPr/>
        </p:nvSpPr>
        <p:spPr>
          <a:xfrm>
            <a:off x="1" y="3675528"/>
            <a:ext cx="12192001" cy="14067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dirty="0"/>
          </a:p>
        </p:txBody>
      </p:sp>
      <p:sp>
        <p:nvSpPr>
          <p:cNvPr id="11" name="Rectangle 10"/>
          <p:cNvSpPr/>
          <p:nvPr/>
        </p:nvSpPr>
        <p:spPr>
          <a:xfrm flipV="1">
            <a:off x="8552068" y="3643090"/>
            <a:ext cx="3639933" cy="248432"/>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dirty="0"/>
          </a:p>
        </p:txBody>
      </p:sp>
      <p:sp>
        <p:nvSpPr>
          <p:cNvPr id="8" name="Title 7"/>
          <p:cNvSpPr>
            <a:spLocks noGrp="1"/>
          </p:cNvSpPr>
          <p:nvPr>
            <p:ph type="ctrTitle"/>
          </p:nvPr>
        </p:nvSpPr>
        <p:spPr>
          <a:xfrm>
            <a:off x="609600" y="2389009"/>
            <a:ext cx="11277600" cy="1470025"/>
          </a:xfrm>
        </p:spPr>
        <p:txBody>
          <a:bodyPr anchor="b"/>
          <a:lstStyle>
            <a:lvl1pPr>
              <a:defRPr sz="4400">
                <a:solidFill>
                  <a:schemeClr val="bg1"/>
                </a:solidFill>
              </a:defRPr>
            </a:lvl1pPr>
          </a:lstStyle>
          <a:p>
            <a:r>
              <a:rPr kumimoji="0" lang="en-US"/>
              <a:t>Click to edit Master title style</a:t>
            </a:r>
          </a:p>
        </p:txBody>
      </p:sp>
      <p:sp>
        <p:nvSpPr>
          <p:cNvPr id="9" name="Subtitle 8"/>
          <p:cNvSpPr>
            <a:spLocks noGrp="1"/>
          </p:cNvSpPr>
          <p:nvPr>
            <p:ph type="subTitle" idx="1"/>
          </p:nvPr>
        </p:nvSpPr>
        <p:spPr>
          <a:xfrm>
            <a:off x="609600" y="3899938"/>
            <a:ext cx="6604000" cy="1752600"/>
          </a:xfrm>
        </p:spPr>
        <p:txBody>
          <a:bodyPr/>
          <a:lstStyle>
            <a:lvl1pPr marL="64008" indent="0" algn="l">
              <a:buNone/>
              <a:defRPr sz="24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a:t>Click to edit Master subtitle style</a:t>
            </a:r>
            <a:endParaRPr kumimoji="0" lang="en-US" dirty="0"/>
          </a:p>
        </p:txBody>
      </p:sp>
      <p:sp>
        <p:nvSpPr>
          <p:cNvPr id="17" name="Footer Placeholder 16"/>
          <p:cNvSpPr>
            <a:spLocks noGrp="1"/>
          </p:cNvSpPr>
          <p:nvPr>
            <p:ph type="ftr" sz="quarter" idx="11"/>
          </p:nvPr>
        </p:nvSpPr>
        <p:spPr>
          <a:xfrm>
            <a:off x="7265116" y="4205288"/>
            <a:ext cx="1727200" cy="457200"/>
          </a:xfrm>
        </p:spPr>
        <p:txBody>
          <a:bodyPr/>
          <a:lstStyle>
            <a:lvl1pPr>
              <a:defRPr>
                <a:solidFill>
                  <a:schemeClr val="accent2">
                    <a:lumMod val="75000"/>
                  </a:schemeClr>
                </a:solidFill>
              </a:defRPr>
            </a:lvl1pPr>
          </a:lstStyle>
          <a:p>
            <a:r>
              <a:rPr lang="en-US"/>
              <a:t>Add a footer</a:t>
            </a:r>
            <a:endParaRPr lang="en-US" dirty="0"/>
          </a:p>
        </p:txBody>
      </p:sp>
      <p:sp>
        <p:nvSpPr>
          <p:cNvPr id="28" name="Date Placeholder 27"/>
          <p:cNvSpPr>
            <a:spLocks noGrp="1"/>
          </p:cNvSpPr>
          <p:nvPr>
            <p:ph type="dt" sz="half" idx="10"/>
          </p:nvPr>
        </p:nvSpPr>
        <p:spPr>
          <a:xfrm>
            <a:off x="9043832" y="4206240"/>
            <a:ext cx="1280160" cy="457200"/>
          </a:xfrm>
        </p:spPr>
        <p:txBody>
          <a:bodyPr/>
          <a:lstStyle>
            <a:lvl1pPr>
              <a:defRPr>
                <a:solidFill>
                  <a:schemeClr val="accent2">
                    <a:lumMod val="75000"/>
                  </a:schemeClr>
                </a:solidFill>
              </a:defRPr>
            </a:lvl1pPr>
          </a:lstStyle>
          <a:p>
            <a:fld id="{4E708F12-96AD-4ED4-8132-A78F5E42C1F5}" type="datetime1">
              <a:rPr lang="en-US" smtClean="0"/>
              <a:pPr/>
              <a:t>6/18/2020</a:t>
            </a:fld>
            <a:endParaRPr lang="en-US" dirty="0"/>
          </a:p>
        </p:txBody>
      </p:sp>
      <p:sp>
        <p:nvSpPr>
          <p:cNvPr id="29" name="Slide Number Placeholder 28"/>
          <p:cNvSpPr>
            <a:spLocks noGrp="1"/>
          </p:cNvSpPr>
          <p:nvPr>
            <p:ph type="sldNum" sz="quarter" idx="12"/>
          </p:nvPr>
        </p:nvSpPr>
        <p:spPr>
          <a:xfrm>
            <a:off x="11093451" y="1136"/>
            <a:ext cx="996949" cy="365760"/>
          </a:xfrm>
        </p:spPr>
        <p:txBody>
          <a:bodyPr/>
          <a:lstStyle>
            <a:lvl1pPr algn="r">
              <a:defRPr sz="1800">
                <a:solidFill>
                  <a:schemeClr val="bg1"/>
                </a:solidFill>
              </a:defRPr>
            </a:lvl1pPr>
          </a:lstStyle>
          <a:p>
            <a:fld id="{401CF334-2D5C-4859-84A6-CA7E6E43FAEB}" type="slidenum">
              <a:rPr lang="en-US" smtClean="0"/>
              <a:t>‹#›</a:t>
            </a:fld>
            <a:endParaRPr lang="en-US" dirty="0"/>
          </a:p>
        </p:txBody>
      </p:sp>
    </p:spTree>
    <p:extLst>
      <p:ext uri="{BB962C8B-B14F-4D97-AF65-F5344CB8AC3E}">
        <p14:creationId xmlns:p14="http://schemas.microsoft.com/office/powerpoint/2010/main" val="36011521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Vertical Text Placeholder 2"/>
          <p:cNvSpPr>
            <a:spLocks noGrp="1"/>
          </p:cNvSpPr>
          <p:nvPr>
            <p:ph type="body" orient="vert" idx="1"/>
          </p:nvPr>
        </p:nvSpPr>
        <p:spPr/>
        <p:txBody>
          <a:bodyPr vert="eaVert"/>
          <a:lstStyle>
            <a:lvl1pPr>
              <a:defRPr/>
            </a:lvl1pPr>
            <a:lvl5pPr>
              <a:defRPr/>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dirty="0"/>
          </a:p>
        </p:txBody>
      </p:sp>
      <p:sp>
        <p:nvSpPr>
          <p:cNvPr id="5" name="Footer Placeholder 4"/>
          <p:cNvSpPr>
            <a:spLocks noGrp="1"/>
          </p:cNvSpPr>
          <p:nvPr>
            <p:ph type="ftr" sz="quarter" idx="11"/>
          </p:nvPr>
        </p:nvSpPr>
        <p:spPr/>
        <p:txBody>
          <a:bodyPr/>
          <a:lstStyle/>
          <a:p>
            <a:r>
              <a:rPr lang="en-US" dirty="0"/>
              <a:t>Add a footer</a:t>
            </a:r>
          </a:p>
        </p:txBody>
      </p:sp>
      <p:sp>
        <p:nvSpPr>
          <p:cNvPr id="4" name="Date Placeholder 3"/>
          <p:cNvSpPr>
            <a:spLocks noGrp="1"/>
          </p:cNvSpPr>
          <p:nvPr>
            <p:ph type="dt" sz="half" idx="10"/>
          </p:nvPr>
        </p:nvSpPr>
        <p:spPr/>
        <p:txBody>
          <a:bodyPr/>
          <a:lstStyle/>
          <a:p>
            <a:fld id="{7B7FA170-8299-44AD-AEEF-FC686C3D7804}" type="datetime1">
              <a:rPr lang="en-US" smtClean="0"/>
              <a:t>6/18/2020</a:t>
            </a:fld>
            <a:endParaRPr lang="en-US" dirty="0"/>
          </a:p>
        </p:txBody>
      </p:sp>
      <p:sp>
        <p:nvSpPr>
          <p:cNvPr id="6" name="Slide Number Placeholder 5"/>
          <p:cNvSpPr>
            <a:spLocks noGrp="1"/>
          </p:cNvSpPr>
          <p:nvPr>
            <p:ph type="sldNum" sz="quarter" idx="12"/>
          </p:nvPr>
        </p:nvSpPr>
        <p:spPr/>
        <p:txBody>
          <a:bodyPr/>
          <a:lstStyle/>
          <a:p>
            <a:fld id="{401CF334-2D5C-4859-84A6-CA7E6E43FAEB}" type="slidenum">
              <a:rPr lang="en-US" smtClean="0"/>
              <a:t>‹#›</a:t>
            </a:fld>
            <a:endParaRPr lang="en-US" dirty="0"/>
          </a:p>
        </p:txBody>
      </p:sp>
    </p:spTree>
    <p:extLst>
      <p:ext uri="{BB962C8B-B14F-4D97-AF65-F5344CB8AC3E}">
        <p14:creationId xmlns:p14="http://schemas.microsoft.com/office/powerpoint/2010/main" val="34678442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hasCustomPrompt="1"/>
          </p:nvPr>
        </p:nvSpPr>
        <p:spPr>
          <a:xfrm>
            <a:off x="9042400" y="1143000"/>
            <a:ext cx="2540000" cy="5448300"/>
          </a:xfrm>
        </p:spPr>
        <p:txBody>
          <a:bodyPr vert="eaVert"/>
          <a:lstStyle>
            <a:lvl1pPr>
              <a:defRPr/>
            </a:lvl1pPr>
          </a:lstStyle>
          <a:p>
            <a:r>
              <a:rPr kumimoji="0" lang="en-US" dirty="0"/>
              <a:t>Edit Master title style</a:t>
            </a:r>
          </a:p>
        </p:txBody>
      </p:sp>
      <p:sp>
        <p:nvSpPr>
          <p:cNvPr id="3" name="Vertical Text Placeholder 2"/>
          <p:cNvSpPr>
            <a:spLocks noGrp="1"/>
          </p:cNvSpPr>
          <p:nvPr>
            <p:ph type="body" orient="vert" idx="1" hasCustomPrompt="1"/>
          </p:nvPr>
        </p:nvSpPr>
        <p:spPr>
          <a:xfrm>
            <a:off x="609600" y="1143000"/>
            <a:ext cx="8331200" cy="5448300"/>
          </a:xfrm>
        </p:spPr>
        <p:txBody>
          <a:bodyPr vert="eaVert"/>
          <a:lstStyle>
            <a:lvl5pPr>
              <a:defRPr/>
            </a:lvl5pPr>
          </a:lstStyle>
          <a:p>
            <a:pPr lvl="0" eaLnBrk="1" latinLnBrk="0" hangingPunct="1"/>
            <a:r>
              <a:rPr lang="en-US" dirty="0"/>
              <a:t>Click to edit Master text styles</a:t>
            </a:r>
          </a:p>
          <a:p>
            <a:pPr lvl="1" eaLnBrk="1" latinLnBrk="0" hangingPunct="1"/>
            <a:r>
              <a:rPr lang="en-US" dirty="0"/>
              <a:t>Second level</a:t>
            </a:r>
          </a:p>
          <a:p>
            <a:pPr lvl="2" eaLnBrk="1" latinLnBrk="0" hangingPunct="1"/>
            <a:r>
              <a:rPr lang="en-US" dirty="0"/>
              <a:t>Third level</a:t>
            </a:r>
          </a:p>
          <a:p>
            <a:pPr lvl="3" eaLnBrk="1" latinLnBrk="0" hangingPunct="1"/>
            <a:r>
              <a:rPr lang="en-US" dirty="0"/>
              <a:t>Fourth level</a:t>
            </a:r>
          </a:p>
          <a:p>
            <a:pPr lvl="4" eaLnBrk="1" latinLnBrk="0" hangingPunct="1"/>
            <a:r>
              <a:rPr lang="en-US" dirty="0"/>
              <a:t>Fifth level</a:t>
            </a:r>
            <a:endParaRPr kumimoji="0" lang="en-US" dirty="0"/>
          </a:p>
        </p:txBody>
      </p:sp>
      <p:sp>
        <p:nvSpPr>
          <p:cNvPr id="5" name="Footer Placeholder 4"/>
          <p:cNvSpPr>
            <a:spLocks noGrp="1"/>
          </p:cNvSpPr>
          <p:nvPr>
            <p:ph type="ftr" sz="quarter" idx="11"/>
          </p:nvPr>
        </p:nvSpPr>
        <p:spPr/>
        <p:txBody>
          <a:bodyPr/>
          <a:lstStyle/>
          <a:p>
            <a:r>
              <a:rPr lang="en-US" dirty="0"/>
              <a:t>Add a footer</a:t>
            </a:r>
          </a:p>
        </p:txBody>
      </p:sp>
      <p:sp>
        <p:nvSpPr>
          <p:cNvPr id="4" name="Date Placeholder 3"/>
          <p:cNvSpPr>
            <a:spLocks noGrp="1"/>
          </p:cNvSpPr>
          <p:nvPr>
            <p:ph type="dt" sz="half" idx="10"/>
          </p:nvPr>
        </p:nvSpPr>
        <p:spPr/>
        <p:txBody>
          <a:bodyPr/>
          <a:lstStyle/>
          <a:p>
            <a:fld id="{2231763A-68EC-4ECD-9620-D9FE9CDDD622}" type="datetime1">
              <a:rPr lang="en-US" smtClean="0"/>
              <a:t>6/18/2020</a:t>
            </a:fld>
            <a:endParaRPr lang="en-US" dirty="0"/>
          </a:p>
        </p:txBody>
      </p:sp>
      <p:sp>
        <p:nvSpPr>
          <p:cNvPr id="6" name="Slide Number Placeholder 5"/>
          <p:cNvSpPr>
            <a:spLocks noGrp="1"/>
          </p:cNvSpPr>
          <p:nvPr>
            <p:ph type="sldNum" sz="quarter" idx="12"/>
          </p:nvPr>
        </p:nvSpPr>
        <p:spPr/>
        <p:txBody>
          <a:bodyPr/>
          <a:lstStyle/>
          <a:p>
            <a:fld id="{401CF334-2D5C-4859-84A6-CA7E6E43FAEB}" type="slidenum">
              <a:rPr lang="en-US" smtClean="0"/>
              <a:t>‹#›</a:t>
            </a:fld>
            <a:endParaRPr lang="en-US" dirty="0"/>
          </a:p>
        </p:txBody>
      </p:sp>
    </p:spTree>
    <p:extLst>
      <p:ext uri="{BB962C8B-B14F-4D97-AF65-F5344CB8AC3E}">
        <p14:creationId xmlns:p14="http://schemas.microsoft.com/office/powerpoint/2010/main" val="29780883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10224"/>
            <a:ext cx="12192000" cy="6760464"/>
          </a:xfrm>
          <a:prstGeom prst="rect">
            <a:avLst/>
          </a:prstGeom>
        </p:spPr>
      </p:pic>
      <p:sp>
        <p:nvSpPr>
          <p:cNvPr id="2" name="Title 1"/>
          <p:cNvSpPr>
            <a:spLocks noGrp="1"/>
          </p:cNvSpPr>
          <p:nvPr>
            <p:ph type="ctrTitle" hasCustomPrompt="1"/>
          </p:nvPr>
        </p:nvSpPr>
        <p:spPr>
          <a:xfrm>
            <a:off x="6868903" y="974928"/>
            <a:ext cx="4575651" cy="965971"/>
          </a:xfrm>
        </p:spPr>
        <p:txBody>
          <a:bodyPr>
            <a:normAutofit/>
          </a:bodyPr>
          <a:lstStyle>
            <a:lvl1pPr algn="r">
              <a:lnSpc>
                <a:spcPts val="2940"/>
              </a:lnSpc>
              <a:defRPr sz="3600">
                <a:latin typeface="Times"/>
                <a:cs typeface="Times"/>
              </a:defRPr>
            </a:lvl1pPr>
          </a:lstStyle>
          <a:p>
            <a:r>
              <a:rPr lang="en-US" dirty="0"/>
              <a:t>CLICK TO </a:t>
            </a:r>
            <a:br>
              <a:rPr lang="en-US" dirty="0"/>
            </a:br>
            <a:r>
              <a:rPr lang="en-US" dirty="0"/>
              <a:t>EDIT</a:t>
            </a:r>
          </a:p>
        </p:txBody>
      </p:sp>
      <p:sp>
        <p:nvSpPr>
          <p:cNvPr id="4" name="Date Placeholder 3"/>
          <p:cNvSpPr>
            <a:spLocks noGrp="1"/>
          </p:cNvSpPr>
          <p:nvPr>
            <p:ph type="dt" sz="half" idx="10"/>
          </p:nvPr>
        </p:nvSpPr>
        <p:spPr/>
        <p:txBody>
          <a:bodyPr/>
          <a:lstStyle/>
          <a:p>
            <a:fld id="{7C972968-E65D-824A-85FE-C130A687A751}" type="datetimeFigureOut">
              <a:rPr lang="en-US" smtClean="0"/>
              <a:t>6/18/2020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5A16C02-0267-3246-B667-1F067BB0DDBB}" type="slidenum">
              <a:rPr lang="en-US" smtClean="0"/>
              <a:t>‹#›</a:t>
            </a:fld>
            <a:endParaRPr lang="en-US" dirty="0"/>
          </a:p>
        </p:txBody>
      </p:sp>
      <p:sp>
        <p:nvSpPr>
          <p:cNvPr id="11" name="Text Placeholder 10"/>
          <p:cNvSpPr>
            <a:spLocks noGrp="1"/>
          </p:cNvSpPr>
          <p:nvPr>
            <p:ph type="body" sz="quarter" idx="13" hasCustomPrompt="1"/>
          </p:nvPr>
        </p:nvSpPr>
        <p:spPr>
          <a:xfrm>
            <a:off x="7870481" y="705118"/>
            <a:ext cx="3505200" cy="367454"/>
          </a:xfrm>
        </p:spPr>
        <p:txBody>
          <a:bodyPr>
            <a:normAutofit/>
          </a:bodyPr>
          <a:lstStyle>
            <a:lvl1pPr algn="r">
              <a:defRPr lang="en-US" sz="1200" b="0" i="0" u="none" baseline="0" smtClean="0">
                <a:latin typeface="Times"/>
                <a:cs typeface="Times"/>
              </a:defRPr>
            </a:lvl1pPr>
          </a:lstStyle>
          <a:p>
            <a:r>
              <a:rPr lang="en-US" sz="1200" u="none" baseline="0" dirty="0">
                <a:solidFill>
                  <a:srgbClr val="000000"/>
                </a:solidFill>
                <a:latin typeface="Times-Roman"/>
              </a:rPr>
              <a:t>Prepared For</a:t>
            </a:r>
          </a:p>
        </p:txBody>
      </p:sp>
      <p:sp>
        <p:nvSpPr>
          <p:cNvPr id="13" name="Text Placeholder 12"/>
          <p:cNvSpPr>
            <a:spLocks noGrp="1"/>
          </p:cNvSpPr>
          <p:nvPr>
            <p:ph type="body" sz="quarter" idx="14" hasCustomPrompt="1"/>
          </p:nvPr>
        </p:nvSpPr>
        <p:spPr>
          <a:xfrm>
            <a:off x="7882407" y="1833485"/>
            <a:ext cx="3482829" cy="538509"/>
          </a:xfrm>
        </p:spPr>
        <p:txBody>
          <a:bodyPr>
            <a:normAutofit/>
          </a:bodyPr>
          <a:lstStyle>
            <a:lvl1pPr algn="r">
              <a:defRPr sz="1200" b="0" i="0">
                <a:latin typeface="Times"/>
                <a:cs typeface="Times"/>
              </a:defRPr>
            </a:lvl1pPr>
          </a:lstStyle>
          <a:p>
            <a:pPr lvl="0"/>
            <a:r>
              <a:rPr lang="en-US" sz="1200" u="none" baseline="0" dirty="0">
                <a:solidFill>
                  <a:srgbClr val="000000"/>
                </a:solidFill>
                <a:latin typeface="Times-Roman"/>
              </a:rPr>
              <a:t>MONTH 00, 2014 </a:t>
            </a:r>
            <a:endParaRPr lang="en-US" dirty="0"/>
          </a:p>
        </p:txBody>
      </p:sp>
    </p:spTree>
    <p:extLst>
      <p:ext uri="{BB962C8B-B14F-4D97-AF65-F5344CB8AC3E}">
        <p14:creationId xmlns:p14="http://schemas.microsoft.com/office/powerpoint/2010/main" val="145295890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1538349" y="274638"/>
            <a:ext cx="10044052" cy="1143000"/>
          </a:xfrm>
        </p:spPr>
        <p:txBody>
          <a:bodyPr/>
          <a:lstStyle/>
          <a:p>
            <a:r>
              <a:rPr lang="en-US" dirty="0"/>
              <a:t>CLICK TO EDIT MASTER TITLE STYLE</a:t>
            </a:r>
          </a:p>
        </p:txBody>
      </p:sp>
      <p:sp>
        <p:nvSpPr>
          <p:cNvPr id="3" name="Content Placeholder 2"/>
          <p:cNvSpPr>
            <a:spLocks noGrp="1"/>
          </p:cNvSpPr>
          <p:nvPr>
            <p:ph idx="1"/>
          </p:nvPr>
        </p:nvSpPr>
        <p:spPr>
          <a:xfrm>
            <a:off x="1538349" y="1600201"/>
            <a:ext cx="10044052" cy="45259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7C972968-E65D-824A-85FE-C130A687A751}" type="datetimeFigureOut">
              <a:rPr lang="en-US" smtClean="0"/>
              <a:t>6/18/2020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5A16C02-0267-3246-B667-1F067BB0DDBB}" type="slidenum">
              <a:rPr lang="en-US" smtClean="0"/>
              <a:t>‹#›</a:t>
            </a:fld>
            <a:endParaRPr lang="en-US" dirty="0"/>
          </a:p>
        </p:txBody>
      </p:sp>
    </p:spTree>
    <p:extLst>
      <p:ext uri="{BB962C8B-B14F-4D97-AF65-F5344CB8AC3E}">
        <p14:creationId xmlns:p14="http://schemas.microsoft.com/office/powerpoint/2010/main" val="190034084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538348" y="4406901"/>
            <a:ext cx="9787936" cy="1362075"/>
          </a:xfrm>
        </p:spPr>
        <p:txBody>
          <a:bodyPr anchor="t">
            <a:normAutofit/>
          </a:bodyPr>
          <a:lstStyle>
            <a:lvl1pPr algn="l">
              <a:lnSpc>
                <a:spcPts val="3320"/>
              </a:lnSpc>
              <a:defRPr sz="3600" b="1" cap="all"/>
            </a:lvl1pPr>
          </a:lstStyle>
          <a:p>
            <a:r>
              <a:rPr lang="en-US"/>
              <a:t>Click to edit Master title style</a:t>
            </a:r>
            <a:endParaRPr lang="en-US" dirty="0"/>
          </a:p>
        </p:txBody>
      </p:sp>
      <p:sp>
        <p:nvSpPr>
          <p:cNvPr id="3" name="Text Placeholder 2"/>
          <p:cNvSpPr>
            <a:spLocks noGrp="1"/>
          </p:cNvSpPr>
          <p:nvPr>
            <p:ph type="body" idx="1"/>
          </p:nvPr>
        </p:nvSpPr>
        <p:spPr>
          <a:xfrm>
            <a:off x="1538348" y="2906713"/>
            <a:ext cx="9787936"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7C972968-E65D-824A-85FE-C130A687A751}" type="datetimeFigureOut">
              <a:rPr lang="en-US" smtClean="0"/>
              <a:t>6/18/2020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5A16C02-0267-3246-B667-1F067BB0DDBB}" type="slidenum">
              <a:rPr lang="en-US" smtClean="0"/>
              <a:t>‹#›</a:t>
            </a:fld>
            <a:endParaRPr lang="en-US" dirty="0"/>
          </a:p>
        </p:txBody>
      </p:sp>
    </p:spTree>
    <p:extLst>
      <p:ext uri="{BB962C8B-B14F-4D97-AF65-F5344CB8AC3E}">
        <p14:creationId xmlns:p14="http://schemas.microsoft.com/office/powerpoint/2010/main" val="226171480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1538347" y="274638"/>
            <a:ext cx="10044052" cy="1143000"/>
          </a:xfrm>
        </p:spPr>
        <p:txBody>
          <a:bodyPr/>
          <a:lstStyle/>
          <a:p>
            <a:r>
              <a:rPr lang="en-US" dirty="0"/>
              <a:t>CLICK TO EDIT MASTER TITLE STYLE</a:t>
            </a:r>
          </a:p>
        </p:txBody>
      </p:sp>
      <p:sp>
        <p:nvSpPr>
          <p:cNvPr id="3" name="Content Placeholder 2"/>
          <p:cNvSpPr>
            <a:spLocks noGrp="1"/>
          </p:cNvSpPr>
          <p:nvPr>
            <p:ph sz="half" idx="1"/>
          </p:nvPr>
        </p:nvSpPr>
        <p:spPr>
          <a:xfrm>
            <a:off x="1538347" y="1600201"/>
            <a:ext cx="4829696" cy="4525963"/>
          </a:xfrm>
        </p:spPr>
        <p:txBody>
          <a:bodyPr>
            <a:normAutofit/>
          </a:bodyPr>
          <a:lstStyle>
            <a:lvl1pPr>
              <a:defRPr sz="2000"/>
            </a:lvl1pPr>
            <a:lvl2pPr>
              <a:defRPr sz="2000"/>
            </a:lvl2pPr>
            <a:lvl3pPr>
              <a:defRPr sz="2000"/>
            </a:lvl3pPr>
            <a:lvl4pPr>
              <a:defRPr sz="2000"/>
            </a:lvl4pPr>
            <a:lvl5pPr>
              <a:defRPr sz="20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713873" y="1600201"/>
            <a:ext cx="4868527" cy="3669029"/>
          </a:xfrm>
        </p:spPr>
        <p:txBody>
          <a:bodyPr>
            <a:normAutofit/>
          </a:bodyPr>
          <a:lstStyle>
            <a:lvl1pPr>
              <a:defRPr sz="2000"/>
            </a:lvl1pPr>
            <a:lvl2pPr>
              <a:defRPr sz="2000"/>
            </a:lvl2pPr>
            <a:lvl3pPr>
              <a:defRPr sz="2000"/>
            </a:lvl3pPr>
            <a:lvl4pPr>
              <a:defRPr sz="2000"/>
            </a:lvl4pPr>
            <a:lvl5pPr>
              <a:defRPr sz="20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p:cNvSpPr>
            <a:spLocks noGrp="1"/>
          </p:cNvSpPr>
          <p:nvPr>
            <p:ph type="dt" sz="half" idx="10"/>
          </p:nvPr>
        </p:nvSpPr>
        <p:spPr/>
        <p:txBody>
          <a:bodyPr/>
          <a:lstStyle/>
          <a:p>
            <a:fld id="{7C972968-E65D-824A-85FE-C130A687A751}" type="datetimeFigureOut">
              <a:rPr lang="en-US" smtClean="0"/>
              <a:t>6/18/2020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95A16C02-0267-3246-B667-1F067BB0DDBB}" type="slidenum">
              <a:rPr lang="en-US" smtClean="0"/>
              <a:t>‹#›</a:t>
            </a:fld>
            <a:endParaRPr lang="en-US" dirty="0"/>
          </a:p>
        </p:txBody>
      </p:sp>
    </p:spTree>
    <p:extLst>
      <p:ext uri="{BB962C8B-B14F-4D97-AF65-F5344CB8AC3E}">
        <p14:creationId xmlns:p14="http://schemas.microsoft.com/office/powerpoint/2010/main" val="404619098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1538347" y="274638"/>
            <a:ext cx="10044052" cy="1143000"/>
          </a:xfrm>
        </p:spPr>
        <p:txBody>
          <a:bodyPr/>
          <a:lstStyle>
            <a:lvl1pPr>
              <a:defRPr/>
            </a:lvl1pPr>
          </a:lstStyle>
          <a:p>
            <a:r>
              <a:rPr lang="en-US" dirty="0"/>
              <a:t>CLICK TO EDIT MASTER TITLE STYLE</a:t>
            </a:r>
          </a:p>
        </p:txBody>
      </p:sp>
      <p:sp>
        <p:nvSpPr>
          <p:cNvPr id="3" name="Text Placeholder 2"/>
          <p:cNvSpPr>
            <a:spLocks noGrp="1"/>
          </p:cNvSpPr>
          <p:nvPr>
            <p:ph type="body" idx="1"/>
          </p:nvPr>
        </p:nvSpPr>
        <p:spPr>
          <a:xfrm>
            <a:off x="1538346" y="1535113"/>
            <a:ext cx="4655020" cy="639762"/>
          </a:xfrm>
        </p:spPr>
        <p:txBody>
          <a:bodyPr anchor="b"/>
          <a:lstStyle>
            <a:lvl1pPr marL="0" indent="0">
              <a:buNone/>
              <a:defRPr sz="2400" b="0">
                <a:solidFill>
                  <a:srgbClr val="009981"/>
                </a:solidFill>
                <a:latin typeface="Times"/>
                <a:cs typeface="Time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538344" y="2174875"/>
            <a:ext cx="4655021" cy="3951288"/>
          </a:xfrm>
        </p:spPr>
        <p:txBody>
          <a:bodyPr>
            <a:normAutofit/>
          </a:bodyPr>
          <a:lstStyle>
            <a:lvl1pPr>
              <a:defRPr sz="2000"/>
            </a:lvl1pPr>
            <a:lvl2pPr>
              <a:defRPr sz="2000"/>
            </a:lvl2pPr>
            <a:lvl3pPr>
              <a:defRPr sz="2000"/>
            </a:lvl3pPr>
            <a:lvl4pPr>
              <a:defRPr sz="2000"/>
            </a:lvl4pPr>
            <a:lvl5pPr>
              <a:defRPr sz="20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773501" y="1535113"/>
            <a:ext cx="4808900" cy="639762"/>
          </a:xfrm>
        </p:spPr>
        <p:txBody>
          <a:bodyPr anchor="b"/>
          <a:lstStyle>
            <a:lvl1pPr marL="0" indent="0">
              <a:buNone/>
              <a:defRPr sz="2400" b="0">
                <a:solidFill>
                  <a:srgbClr val="009981"/>
                </a:solidFill>
                <a:latin typeface="Times"/>
                <a:cs typeface="Time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773500" y="2174875"/>
            <a:ext cx="4808901" cy="3951288"/>
          </a:xfrm>
        </p:spPr>
        <p:txBody>
          <a:bodyPr>
            <a:normAutofit/>
          </a:bodyPr>
          <a:lstStyle>
            <a:lvl1pPr>
              <a:defRPr sz="2000"/>
            </a:lvl1pPr>
            <a:lvl2pPr>
              <a:defRPr sz="2000"/>
            </a:lvl2pPr>
            <a:lvl3pPr>
              <a:defRPr sz="2000"/>
            </a:lvl3pPr>
            <a:lvl4pPr>
              <a:defRPr sz="2000"/>
            </a:lvl4pPr>
            <a:lvl5pPr>
              <a:defRPr sz="20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7C972968-E65D-824A-85FE-C130A687A751}" type="datetimeFigureOut">
              <a:rPr lang="en-US" smtClean="0"/>
              <a:t>6/18/2020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95A16C02-0267-3246-B667-1F067BB0DDBB}" type="slidenum">
              <a:rPr lang="en-US" smtClean="0"/>
              <a:t>‹#›</a:t>
            </a:fld>
            <a:endParaRPr lang="en-US" dirty="0"/>
          </a:p>
        </p:txBody>
      </p:sp>
    </p:spTree>
    <p:extLst>
      <p:ext uri="{BB962C8B-B14F-4D97-AF65-F5344CB8AC3E}">
        <p14:creationId xmlns:p14="http://schemas.microsoft.com/office/powerpoint/2010/main" val="186244022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1538347" y="274638"/>
            <a:ext cx="10044052" cy="1143000"/>
          </a:xfrm>
        </p:spPr>
        <p:txBody>
          <a:bodyPr/>
          <a:lstStyle/>
          <a:p>
            <a:r>
              <a:rPr lang="en-US" dirty="0"/>
              <a:t>CLICK TO EDIT MASTER TITLE STYLE</a:t>
            </a:r>
          </a:p>
        </p:txBody>
      </p:sp>
      <p:sp>
        <p:nvSpPr>
          <p:cNvPr id="3" name="Date Placeholder 2"/>
          <p:cNvSpPr>
            <a:spLocks noGrp="1"/>
          </p:cNvSpPr>
          <p:nvPr>
            <p:ph type="dt" sz="half" idx="10"/>
          </p:nvPr>
        </p:nvSpPr>
        <p:spPr/>
        <p:txBody>
          <a:bodyPr/>
          <a:lstStyle/>
          <a:p>
            <a:fld id="{7C972968-E65D-824A-85FE-C130A687A751}" type="datetimeFigureOut">
              <a:rPr lang="en-US" smtClean="0"/>
              <a:t>6/18/2020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95A16C02-0267-3246-B667-1F067BB0DDBB}" type="slidenum">
              <a:rPr lang="en-US" smtClean="0"/>
              <a:t>‹#›</a:t>
            </a:fld>
            <a:endParaRPr lang="en-US" dirty="0"/>
          </a:p>
        </p:txBody>
      </p:sp>
    </p:spTree>
    <p:extLst>
      <p:ext uri="{BB962C8B-B14F-4D97-AF65-F5344CB8AC3E}">
        <p14:creationId xmlns:p14="http://schemas.microsoft.com/office/powerpoint/2010/main" val="44767486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Custom Layou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609600" y="24206"/>
            <a:ext cx="10972800" cy="1143000"/>
          </a:xfrm>
        </p:spPr>
        <p:txBody>
          <a:bodyPr>
            <a:normAutofit/>
          </a:bodyPr>
          <a:lstStyle>
            <a:lvl1pPr>
              <a:defRPr sz="2800" baseline="0"/>
            </a:lvl1pPr>
          </a:lstStyle>
          <a:p>
            <a:r>
              <a:rPr lang="en-US" dirty="0"/>
              <a:t>ST. ANN’S COMMUNITY IRONDEQUOIT CAMPUS</a:t>
            </a:r>
          </a:p>
        </p:txBody>
      </p:sp>
      <p:sp>
        <p:nvSpPr>
          <p:cNvPr id="3" name="Date Placeholder 2"/>
          <p:cNvSpPr>
            <a:spLocks noGrp="1"/>
          </p:cNvSpPr>
          <p:nvPr>
            <p:ph type="dt" sz="half" idx="10"/>
          </p:nvPr>
        </p:nvSpPr>
        <p:spPr/>
        <p:txBody>
          <a:bodyPr/>
          <a:lstStyle/>
          <a:p>
            <a:fld id="{7C972968-E65D-824A-85FE-C130A687A751}" type="datetimeFigureOut">
              <a:rPr lang="en-US" smtClean="0"/>
              <a:t>6/18/2020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95A16C02-0267-3246-B667-1F067BB0DDBB}" type="slidenum">
              <a:rPr lang="en-US" smtClean="0"/>
              <a:t>‹#›</a:t>
            </a:fld>
            <a:endParaRPr lang="en-US" dirty="0"/>
          </a:p>
        </p:txBody>
      </p:sp>
    </p:spTree>
    <p:extLst>
      <p:ext uri="{BB962C8B-B14F-4D97-AF65-F5344CB8AC3E}">
        <p14:creationId xmlns:p14="http://schemas.microsoft.com/office/powerpoint/2010/main" val="29022678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48768"/>
            <a:ext cx="12192000" cy="6760464"/>
          </a:xfrm>
          <a:prstGeom prst="rect">
            <a:avLst/>
          </a:prstGeom>
        </p:spPr>
      </p:pic>
      <p:sp>
        <p:nvSpPr>
          <p:cNvPr id="2" name="Date Placeholder 1"/>
          <p:cNvSpPr>
            <a:spLocks noGrp="1"/>
          </p:cNvSpPr>
          <p:nvPr>
            <p:ph type="dt" sz="half" idx="10"/>
          </p:nvPr>
        </p:nvSpPr>
        <p:spPr/>
        <p:txBody>
          <a:bodyPr/>
          <a:lstStyle/>
          <a:p>
            <a:fld id="{7C972968-E65D-824A-85FE-C130A687A751}" type="datetimeFigureOut">
              <a:rPr lang="en-US" smtClean="0"/>
              <a:t>6/18/2020</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95A16C02-0267-3246-B667-1F067BB0DDBB}" type="slidenum">
              <a:rPr lang="en-US" smtClean="0"/>
              <a:t>‹#›</a:t>
            </a:fld>
            <a:endParaRPr lang="en-US" dirty="0"/>
          </a:p>
        </p:txBody>
      </p:sp>
    </p:spTree>
    <p:extLst>
      <p:ext uri="{BB962C8B-B14F-4D97-AF65-F5344CB8AC3E}">
        <p14:creationId xmlns:p14="http://schemas.microsoft.com/office/powerpoint/2010/main" val="324846353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Content Placeholder 2"/>
          <p:cNvSpPr>
            <a:spLocks noGrp="1"/>
          </p:cNvSpPr>
          <p:nvPr>
            <p:ph idx="1"/>
          </p:nvPr>
        </p:nvSpPr>
        <p:spPr/>
        <p:txBody>
          <a:bodyPr/>
          <a:lstStyle>
            <a:lvl1pPr>
              <a:defRPr/>
            </a:lvl1pPr>
            <a:lvl5pPr>
              <a:defRPr/>
            </a:lvl5pPr>
            <a:lvl6pPr>
              <a:defRPr/>
            </a:lvl6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dirty="0"/>
          </a:p>
        </p:txBody>
      </p:sp>
      <p:sp>
        <p:nvSpPr>
          <p:cNvPr id="5" name="Footer Placeholder 4"/>
          <p:cNvSpPr>
            <a:spLocks noGrp="1"/>
          </p:cNvSpPr>
          <p:nvPr>
            <p:ph type="ftr" sz="quarter" idx="11"/>
          </p:nvPr>
        </p:nvSpPr>
        <p:spPr/>
        <p:txBody>
          <a:bodyPr/>
          <a:lstStyle/>
          <a:p>
            <a:r>
              <a:rPr lang="en-US" dirty="0"/>
              <a:t>Add a footer</a:t>
            </a:r>
          </a:p>
        </p:txBody>
      </p:sp>
      <p:sp>
        <p:nvSpPr>
          <p:cNvPr id="4" name="Date Placeholder 3"/>
          <p:cNvSpPr>
            <a:spLocks noGrp="1"/>
          </p:cNvSpPr>
          <p:nvPr>
            <p:ph type="dt" sz="half" idx="10"/>
          </p:nvPr>
        </p:nvSpPr>
        <p:spPr/>
        <p:txBody>
          <a:bodyPr/>
          <a:lstStyle/>
          <a:p>
            <a:fld id="{7B98BEDD-6160-49BB-B372-861DE7DE9BA5}" type="datetime1">
              <a:rPr lang="en-US" smtClean="0"/>
              <a:t>6/18/2020</a:t>
            </a:fld>
            <a:endParaRPr lang="en-US" dirty="0"/>
          </a:p>
        </p:txBody>
      </p:sp>
      <p:sp>
        <p:nvSpPr>
          <p:cNvPr id="6" name="Slide Number Placeholder 5"/>
          <p:cNvSpPr>
            <a:spLocks noGrp="1"/>
          </p:cNvSpPr>
          <p:nvPr>
            <p:ph type="sldNum" sz="quarter" idx="12"/>
          </p:nvPr>
        </p:nvSpPr>
        <p:spPr/>
        <p:txBody>
          <a:bodyPr/>
          <a:lstStyle/>
          <a:p>
            <a:fld id="{401CF334-2D5C-4859-84A6-CA7E6E43FAEB}" type="slidenum">
              <a:rPr lang="en-US" smtClean="0"/>
              <a:t>‹#›</a:t>
            </a:fld>
            <a:endParaRPr lang="en-US" dirty="0"/>
          </a:p>
        </p:txBody>
      </p:sp>
    </p:spTree>
    <p:extLst>
      <p:ext uri="{BB962C8B-B14F-4D97-AF65-F5344CB8AC3E}">
        <p14:creationId xmlns:p14="http://schemas.microsoft.com/office/powerpoint/2010/main" val="35943031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End Slide">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7C972968-E65D-824A-85FE-C130A687A751}" type="datetimeFigureOut">
              <a:rPr lang="en-US" smtClean="0"/>
              <a:t>6/18/2020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95A16C02-0267-3246-B667-1F067BB0DDBB}" type="slidenum">
              <a:rPr lang="en-US" smtClean="0"/>
              <a:t>‹#›</a:t>
            </a:fld>
            <a:endParaRPr lang="en-US" dirty="0"/>
          </a:p>
        </p:txBody>
      </p:sp>
    </p:spTree>
    <p:extLst>
      <p:ext uri="{BB962C8B-B14F-4D97-AF65-F5344CB8AC3E}">
        <p14:creationId xmlns:p14="http://schemas.microsoft.com/office/powerpoint/2010/main" val="256325574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itle" preserve="1">
  <p:cSld name="Title Slide">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lgn="ctr">
              <a:defRPr sz="3800">
                <a:solidFill>
                  <a:srgbClr val="262626"/>
                </a:solidFill>
              </a:defRPr>
            </a:lvl1pPr>
          </a:lstStyle>
          <a:p>
            <a:r>
              <a:rPr lang="en-US"/>
              <a:t>Click to edit Master title style</a:t>
            </a:r>
            <a:endParaRPr lang="en-US" dirty="0"/>
          </a:p>
        </p:txBody>
      </p:sp>
      <p:sp>
        <p:nvSpPr>
          <p:cNvPr id="3" name="Subtitle 2"/>
          <p:cNvSpPr>
            <a:spLocks noGrp="1"/>
          </p:cNvSpPr>
          <p:nvPr>
            <p:ph type="subTitle" idx="1"/>
          </p:nvPr>
        </p:nvSpPr>
        <p:spPr>
          <a:xfrm>
            <a:off x="2695194" y="4352544"/>
            <a:ext cx="6801612" cy="1239894"/>
          </a:xfrm>
          <a:noFill/>
        </p:spPr>
        <p:txBody>
          <a:bodyPr>
            <a:normAutofit/>
          </a:bodyPr>
          <a:lstStyle>
            <a:lvl1pPr marL="0" indent="0" algn="ctr">
              <a:buNone/>
              <a:defRPr sz="2000">
                <a:solidFill>
                  <a:schemeClr val="tx1">
                    <a:lumMod val="75000"/>
                    <a:lumOff val="25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smtClean="0"/>
              <a:pPr/>
              <a:t>6/18/2020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894548686"/>
      </p:ext>
    </p:extLst>
  </p:cSld>
  <p:clrMapOvr>
    <a:overrideClrMapping bg1="dk1" tx1="lt1" bg2="dk2" tx2="lt2" accent1="accent1" accent2="accent2" accent3="accent3" accent4="accent4" accent5="accent5" accent6="accent6" hlink="hlink" folHlink="folHlink"/>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smtClean="0"/>
              <a:pPr/>
              <a:t>6/18/2020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405435606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secHead" preserve="1">
  <p:cSld name="Section Header">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defRPr sz="3800">
                <a:solidFill>
                  <a:srgbClr val="262626"/>
                </a:solidFill>
              </a:defRPr>
            </a:lvl1pPr>
          </a:lstStyle>
          <a:p>
            <a:r>
              <a:rPr lang="en-US"/>
              <a:t>Click to edit Master title style</a:t>
            </a:r>
            <a:endParaRPr lang="en-US" dirty="0"/>
          </a:p>
        </p:txBody>
      </p:sp>
      <p:sp>
        <p:nvSpPr>
          <p:cNvPr id="3" name="Text Placeholder 2"/>
          <p:cNvSpPr>
            <a:spLocks noGrp="1"/>
          </p:cNvSpPr>
          <p:nvPr>
            <p:ph type="body" idx="1"/>
          </p:nvPr>
        </p:nvSpPr>
        <p:spPr>
          <a:xfrm>
            <a:off x="2695194" y="4352465"/>
            <a:ext cx="6801612" cy="1265082"/>
          </a:xfrm>
        </p:spPr>
        <p:txBody>
          <a:bodyPr anchor="t" anchorCtr="1">
            <a:normAutofit/>
          </a:bodyPr>
          <a:lstStyle>
            <a:lvl1pPr marL="0" indent="0">
              <a:buNone/>
              <a:defRPr sz="20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7" name="Date Placeholder 6"/>
          <p:cNvSpPr>
            <a:spLocks noGrp="1"/>
          </p:cNvSpPr>
          <p:nvPr>
            <p:ph type="dt" sz="half" idx="10"/>
          </p:nvPr>
        </p:nvSpPr>
        <p:spPr/>
        <p:txBody>
          <a:bodyPr/>
          <a:lstStyle/>
          <a:p>
            <a:fld id="{B61BEF0D-F0BB-DE4B-95CE-6DB70DBA9567}" type="datetimeFigureOut">
              <a:rPr lang="en-US" smtClean="0"/>
              <a:pPr/>
              <a:t>6/18/2020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304947536"/>
      </p:ext>
    </p:extLst>
  </p:cSld>
  <p:clrMapOvr>
    <a:overrideClrMapping bg1="dk1" tx1="lt1" bg2="dk2" tx2="lt2" accent1="accent1" accent2="accent2" accent3="accent3" accent4="accent4" accent5="accent5" accent6="accent6" hlink="hlink" folHlink="folHlink"/>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581912" y="2638044"/>
            <a:ext cx="4271771" cy="310198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338315" y="2638044"/>
            <a:ext cx="4270247" cy="310198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Date Placeholder 7"/>
          <p:cNvSpPr>
            <a:spLocks noGrp="1"/>
          </p:cNvSpPr>
          <p:nvPr>
            <p:ph type="dt" sz="half" idx="10"/>
          </p:nvPr>
        </p:nvSpPr>
        <p:spPr/>
        <p:txBody>
          <a:bodyPr/>
          <a:lstStyle/>
          <a:p>
            <a:fld id="{B61BEF0D-F0BB-DE4B-95CE-6DB70DBA9567}" type="datetimeFigureOut">
              <a:rPr lang="en-US" smtClean="0"/>
              <a:pPr/>
              <a:t>6/18/2020</a:t>
            </a:fld>
            <a:endParaRPr lang="en-US" dirty="0"/>
          </a:p>
        </p:txBody>
      </p:sp>
      <p:sp>
        <p:nvSpPr>
          <p:cNvPr id="9" name="Footer Placeholder 8"/>
          <p:cNvSpPr>
            <a:spLocks noGrp="1"/>
          </p:cNvSpPr>
          <p:nvPr>
            <p:ph type="ftr" sz="quarter" idx="11"/>
          </p:nvPr>
        </p:nvSpPr>
        <p:spPr/>
        <p:txBody>
          <a:bodyPr/>
          <a:lstStyle/>
          <a:p>
            <a:endParaRPr lang="en-US" dirty="0"/>
          </a:p>
        </p:txBody>
      </p:sp>
      <p:sp>
        <p:nvSpPr>
          <p:cNvPr id="10" name="Slide Number Placeholder 9"/>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732872636"/>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58343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583436" y="3143250"/>
            <a:ext cx="4270248" cy="259677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Content Placeholder 5"/>
          <p:cNvSpPr>
            <a:spLocks noGrp="1"/>
          </p:cNvSpPr>
          <p:nvPr>
            <p:ph sz="quarter" idx="4"/>
          </p:nvPr>
        </p:nvSpPr>
        <p:spPr>
          <a:xfrm>
            <a:off x="6338316" y="3143250"/>
            <a:ext cx="4253484" cy="2596776"/>
          </a:xfrm>
        </p:spPr>
        <p:txBody>
          <a:bodyPr/>
          <a:lstStyle>
            <a:lvl5pP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Text Placeholder 4"/>
          <p:cNvSpPr>
            <a:spLocks noGrp="1"/>
          </p:cNvSpPr>
          <p:nvPr>
            <p:ph type="body" sz="quarter" idx="13"/>
          </p:nvPr>
        </p:nvSpPr>
        <p:spPr>
          <a:xfrm>
            <a:off x="633831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7" name="Date Placeholder 6"/>
          <p:cNvSpPr>
            <a:spLocks noGrp="1"/>
          </p:cNvSpPr>
          <p:nvPr>
            <p:ph type="dt" sz="half" idx="10"/>
          </p:nvPr>
        </p:nvSpPr>
        <p:spPr/>
        <p:txBody>
          <a:bodyPr/>
          <a:lstStyle/>
          <a:p>
            <a:fld id="{B61BEF0D-F0BB-DE4B-95CE-6DB70DBA9567}" type="datetimeFigureOut">
              <a:rPr lang="en-US" smtClean="0"/>
              <a:pPr/>
              <a:t>6/18/2020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smtClean="0"/>
              <a:pPr/>
              <a:t>‹#›</a:t>
            </a:fld>
            <a:endParaRPr lang="en-US" dirty="0"/>
          </a:p>
        </p:txBody>
      </p:sp>
      <p:sp>
        <p:nvSpPr>
          <p:cNvPr id="10" name="Title 9"/>
          <p:cNvSpPr>
            <a:spLocks noGrp="1"/>
          </p:cNvSpPr>
          <p:nvPr>
            <p:ph type="title"/>
          </p:nvPr>
        </p:nvSpPr>
        <p:spPr/>
        <p:txBody>
          <a:bodyPr/>
          <a:lstStyle/>
          <a:p>
            <a:r>
              <a:rPr lang="en-US"/>
              <a:t>Click to edit Master title style</a:t>
            </a:r>
            <a:endParaRPr lang="en-US" dirty="0"/>
          </a:p>
        </p:txBody>
      </p:sp>
    </p:spTree>
    <p:extLst>
      <p:ext uri="{BB962C8B-B14F-4D97-AF65-F5344CB8AC3E}">
        <p14:creationId xmlns:p14="http://schemas.microsoft.com/office/powerpoint/2010/main" val="3469964709"/>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smtClean="0"/>
              <a:pPr/>
              <a:t>6/18/2020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878860745"/>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smtClean="0"/>
              <a:pPr/>
              <a:t>6/18/2020</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376154975"/>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6" name="Rectangle 25"/>
          <p:cNvSpPr/>
          <p:nvPr/>
        </p:nvSpPr>
        <p:spPr>
          <a:xfrm>
            <a:off x="0" y="0"/>
            <a:ext cx="6096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4672" y="2243828"/>
            <a:ext cx="4486656" cy="1141497"/>
          </a:xfrm>
          <a:solidFill>
            <a:srgbClr val="FFFFFF"/>
          </a:solidFill>
          <a:ln>
            <a:solidFill>
              <a:srgbClr val="404040"/>
            </a:solidFill>
          </a:ln>
        </p:spPr>
        <p:txBody>
          <a:bodyPr anchor="ctr" anchorCtr="1">
            <a:normAutofit/>
          </a:bodyPr>
          <a:lstStyle>
            <a:lvl1pPr>
              <a:defRPr sz="2200">
                <a:solidFill>
                  <a:srgbClr val="262626"/>
                </a:solidFill>
              </a:defRPr>
            </a:lvl1pPr>
          </a:lstStyle>
          <a:p>
            <a:r>
              <a:rPr lang="en-US"/>
              <a:t>Click to edit Master title style</a:t>
            </a:r>
            <a:endParaRPr lang="en-US" dirty="0"/>
          </a:p>
        </p:txBody>
      </p:sp>
      <p:sp>
        <p:nvSpPr>
          <p:cNvPr id="3" name="Content Placeholder 2"/>
          <p:cNvSpPr>
            <a:spLocks noGrp="1"/>
          </p:cNvSpPr>
          <p:nvPr>
            <p:ph idx="1"/>
          </p:nvPr>
        </p:nvSpPr>
        <p:spPr>
          <a:xfrm>
            <a:off x="6736080" y="804672"/>
            <a:ext cx="4815840" cy="5248656"/>
          </a:xfrm>
        </p:spPr>
        <p:txBody>
          <a:bodyPr>
            <a:normAutofit/>
          </a:bodyPr>
          <a:lstStyle>
            <a:lvl1pPr>
              <a:defRPr sz="1900">
                <a:solidFill>
                  <a:schemeClr val="tx1"/>
                </a:solidFill>
              </a:defRPr>
            </a:lvl1pPr>
            <a:lvl2pPr>
              <a:defRPr sz="1600">
                <a:solidFill>
                  <a:schemeClr val="tx1"/>
                </a:solidFill>
              </a:defRPr>
            </a:lvl2pPr>
            <a:lvl3pPr>
              <a:defRPr sz="1600">
                <a:solidFill>
                  <a:schemeClr val="tx1"/>
                </a:solidFill>
              </a:defRPr>
            </a:lvl3pPr>
            <a:lvl4pPr>
              <a:defRPr sz="1600">
                <a:solidFill>
                  <a:schemeClr val="tx1"/>
                </a:solidFill>
              </a:defRPr>
            </a:lvl4pPr>
            <a:lvl5pPr>
              <a:defRPr sz="1600">
                <a:solidFill>
                  <a:schemeClr val="tx1"/>
                </a:solidFill>
              </a:defRPr>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115568" y="3549918"/>
            <a:ext cx="3794760" cy="2194036"/>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9" name="Date Placeholder 8"/>
          <p:cNvSpPr>
            <a:spLocks noGrp="1"/>
          </p:cNvSpPr>
          <p:nvPr>
            <p:ph type="dt" sz="half" idx="10"/>
          </p:nvPr>
        </p:nvSpPr>
        <p:spPr/>
        <p:txBody>
          <a:bodyPr/>
          <a:lstStyle/>
          <a:p>
            <a:fld id="{B61BEF0D-F0BB-DE4B-95CE-6DB70DBA9567}" type="datetimeFigureOut">
              <a:rPr lang="en-US" smtClean="0"/>
              <a:pPr/>
              <a:t>6/18/2020</a:t>
            </a:fld>
            <a:endParaRPr lang="en-US" dirty="0"/>
          </a:p>
        </p:txBody>
      </p:sp>
      <p:sp>
        <p:nvSpPr>
          <p:cNvPr id="10" name="Footer Placeholder 9"/>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dirty="0"/>
          </a:p>
        </p:txBody>
      </p:sp>
      <p:sp>
        <p:nvSpPr>
          <p:cNvPr id="11" name="Slide Number Placeholder 10"/>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798649722"/>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18" name="Rectangle 17"/>
          <p:cNvSpPr/>
          <p:nvPr/>
        </p:nvSpPr>
        <p:spPr>
          <a:xfrm>
            <a:off x="0" y="0"/>
            <a:ext cx="6095999"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8523" y="2243828"/>
            <a:ext cx="4494998" cy="1134640"/>
          </a:xfrm>
          <a:solidFill>
            <a:srgbClr val="FFFFFF"/>
          </a:solidFill>
          <a:ln>
            <a:solidFill>
              <a:srgbClr val="404040"/>
            </a:solidFill>
          </a:ln>
        </p:spPr>
        <p:txBody>
          <a:bodyPr anchor="ctr" anchorCtr="1">
            <a:noAutofit/>
          </a:bodyPr>
          <a:lstStyle>
            <a:lvl1pPr>
              <a:defRPr sz="2200">
                <a:solidFill>
                  <a:srgbClr val="262626"/>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6095999" y="0"/>
            <a:ext cx="6102097" cy="6858000"/>
          </a:xfrm>
          <a:solidFill>
            <a:schemeClr val="bg1">
              <a:lumMod val="75000"/>
            </a:schemeClr>
          </a:solidFill>
        </p:spPr>
        <p:txBody>
          <a:bodyPr anchor="t"/>
          <a:lstStyle>
            <a:lvl1pPr marL="0" indent="0">
              <a:buNone/>
              <a:defRPr sz="3200">
                <a:solidFill>
                  <a:schemeClr val="bg1">
                    <a:lumMod val="85000"/>
                    <a:lumOff val="1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1115568" y="3549918"/>
            <a:ext cx="3794760" cy="2194037"/>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8" name="Date Placeholder 7"/>
          <p:cNvSpPr>
            <a:spLocks noGrp="1"/>
          </p:cNvSpPr>
          <p:nvPr>
            <p:ph type="dt" sz="half" idx="10"/>
          </p:nvPr>
        </p:nvSpPr>
        <p:spPr/>
        <p:txBody>
          <a:bodyPr/>
          <a:lstStyle>
            <a:lvl1pPr>
              <a:defRPr>
                <a:solidFill>
                  <a:srgbClr val="FFFFFF"/>
                </a:solidFill>
                <a:effectLst>
                  <a:outerShdw blurRad="50800" dist="38100" dir="2700000" algn="tl" rotWithShape="0">
                    <a:prstClr val="black">
                      <a:alpha val="43000"/>
                    </a:prstClr>
                  </a:outerShdw>
                </a:effectLst>
              </a:defRPr>
            </a:lvl1pPr>
          </a:lstStyle>
          <a:p>
            <a:fld id="{B61BEF0D-F0BB-DE4B-95CE-6DB70DBA9567}" type="datetimeFigureOut">
              <a:rPr lang="en-US" smtClean="0"/>
              <a:pPr/>
              <a:t>6/18/2020</a:t>
            </a:fld>
            <a:endParaRPr lang="en-US" dirty="0"/>
          </a:p>
        </p:txBody>
      </p:sp>
      <p:sp>
        <p:nvSpPr>
          <p:cNvPr id="9" name="Footer Placeholder 8"/>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dirty="0"/>
          </a:p>
        </p:txBody>
      </p:sp>
      <p:sp>
        <p:nvSpPr>
          <p:cNvPr id="10" name="Slide Number Placeholder 9"/>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10876517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1968322"/>
            <a:ext cx="10363200" cy="1362075"/>
          </a:xfrm>
        </p:spPr>
        <p:txBody>
          <a:bodyPr anchor="b">
            <a:noAutofit/>
          </a:bodyPr>
          <a:lstStyle>
            <a:lvl1pPr algn="l">
              <a:buNone/>
              <a:defRPr sz="4300" b="1" cap="none" baseline="0">
                <a:ln w="12700">
                  <a:solidFill>
                    <a:schemeClr val="accent2">
                      <a:shade val="90000"/>
                      <a:satMod val="150000"/>
                    </a:schemeClr>
                  </a:solidFill>
                </a:ln>
                <a:solidFill>
                  <a:schemeClr val="accent2"/>
                </a:solidFill>
                <a:effectLst/>
              </a:defRPr>
            </a:lvl1pPr>
          </a:lstStyle>
          <a:p>
            <a:r>
              <a:rPr kumimoji="0" lang="en-US"/>
              <a:t>Click to edit Master title style</a:t>
            </a:r>
            <a:endParaRPr kumimoji="0" lang="en-US" dirty="0"/>
          </a:p>
        </p:txBody>
      </p:sp>
      <p:sp>
        <p:nvSpPr>
          <p:cNvPr id="3" name="Text Placeholder 2"/>
          <p:cNvSpPr>
            <a:spLocks noGrp="1"/>
          </p:cNvSpPr>
          <p:nvPr>
            <p:ph type="body" idx="1"/>
          </p:nvPr>
        </p:nvSpPr>
        <p:spPr>
          <a:xfrm>
            <a:off x="963084" y="3367088"/>
            <a:ext cx="10363200" cy="1509712"/>
          </a:xfrm>
        </p:spPr>
        <p:txBody>
          <a:bodyPr anchor="t"/>
          <a:lstStyle>
            <a:lvl1pPr marL="45720" indent="0">
              <a:buNone/>
              <a:defRPr sz="2100" b="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a:t>Click to edit Master text styles</a:t>
            </a:r>
          </a:p>
        </p:txBody>
      </p:sp>
      <p:sp>
        <p:nvSpPr>
          <p:cNvPr id="5" name="Footer Placeholder 4"/>
          <p:cNvSpPr>
            <a:spLocks noGrp="1"/>
          </p:cNvSpPr>
          <p:nvPr>
            <p:ph type="ftr" sz="quarter" idx="11"/>
          </p:nvPr>
        </p:nvSpPr>
        <p:spPr/>
        <p:txBody>
          <a:bodyPr/>
          <a:lstStyle/>
          <a:p>
            <a:r>
              <a:rPr lang="en-US" dirty="0"/>
              <a:t>Add a footer</a:t>
            </a:r>
          </a:p>
        </p:txBody>
      </p:sp>
      <p:sp>
        <p:nvSpPr>
          <p:cNvPr id="4" name="Date Placeholder 3"/>
          <p:cNvSpPr>
            <a:spLocks noGrp="1"/>
          </p:cNvSpPr>
          <p:nvPr>
            <p:ph type="dt" sz="half" idx="10"/>
          </p:nvPr>
        </p:nvSpPr>
        <p:spPr/>
        <p:txBody>
          <a:bodyPr/>
          <a:lstStyle/>
          <a:p>
            <a:fld id="{0AAE819F-B7FD-4B29-8F66-9E318144BC2A}" type="datetime1">
              <a:rPr lang="en-US" smtClean="0"/>
              <a:t>6/18/2020</a:t>
            </a:fld>
            <a:endParaRPr lang="en-US" dirty="0"/>
          </a:p>
        </p:txBody>
      </p:sp>
      <p:sp>
        <p:nvSpPr>
          <p:cNvPr id="6" name="Slide Number Placeholder 5"/>
          <p:cNvSpPr>
            <a:spLocks noGrp="1"/>
          </p:cNvSpPr>
          <p:nvPr>
            <p:ph type="sldNum" sz="quarter" idx="12"/>
          </p:nvPr>
        </p:nvSpPr>
        <p:spPr/>
        <p:txBody>
          <a:bodyPr/>
          <a:lstStyle/>
          <a:p>
            <a:fld id="{401CF334-2D5C-4859-84A6-CA7E6E43FAEB}" type="slidenum">
              <a:rPr lang="en-US" smtClean="0"/>
              <a:t>‹#›</a:t>
            </a:fld>
            <a:endParaRPr lang="en-US" dirty="0"/>
          </a:p>
        </p:txBody>
      </p:sp>
    </p:spTree>
    <p:extLst>
      <p:ext uri="{BB962C8B-B14F-4D97-AF65-F5344CB8AC3E}">
        <p14:creationId xmlns:p14="http://schemas.microsoft.com/office/powerpoint/2010/main" val="27051272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6/18/2020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416087685"/>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53112" y="937260"/>
            <a:ext cx="1298608" cy="498348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2231136" y="937260"/>
            <a:ext cx="6198489" cy="498348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6/18/2020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468405879"/>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E33BDB54-E8EF-40D3-99EF-AF9E38DACDB8}" type="datetime1">
              <a:rPr lang="en-US" smtClean="0">
                <a:solidFill>
                  <a:prstClr val="black">
                    <a:tint val="75000"/>
                  </a:prstClr>
                </a:solidFill>
              </a:rPr>
              <a:pPr/>
              <a:t>6/18/2020</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E7886999-4218-49CF-81E9-131D0358FA7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4257920674"/>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F95A95DA-4025-4247-9ED9-22044720A2BF}" type="datetime1">
              <a:rPr lang="en-US" smtClean="0">
                <a:solidFill>
                  <a:prstClr val="black">
                    <a:tint val="75000"/>
                  </a:prstClr>
                </a:solidFill>
              </a:rPr>
              <a:pPr/>
              <a:t>6/18/2020</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E7886999-4218-49CF-81E9-131D0358FA7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405519183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Content Placeholder 2"/>
          <p:cNvSpPr>
            <a:spLocks noGrp="1"/>
          </p:cNvSpPr>
          <p:nvPr>
            <p:ph sz="half" idx="1"/>
          </p:nvPr>
        </p:nvSpPr>
        <p:spPr>
          <a:xfrm>
            <a:off x="609600" y="2249425"/>
            <a:ext cx="5384800" cy="4341875"/>
          </a:xfrm>
        </p:spPr>
        <p:txBody>
          <a:bodyPr/>
          <a:lstStyle>
            <a:lvl1pPr>
              <a:defRPr sz="2000"/>
            </a:lvl1pPr>
            <a:lvl2pPr>
              <a:defRPr sz="1900"/>
            </a:lvl2pPr>
            <a:lvl3pPr>
              <a:defRPr sz="1800"/>
            </a:lvl3pPr>
            <a:lvl4pPr>
              <a:defRPr sz="1800"/>
            </a:lvl4pPr>
            <a:lvl5pPr>
              <a:defRPr sz="18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dirty="0"/>
          </a:p>
        </p:txBody>
      </p:sp>
      <p:sp>
        <p:nvSpPr>
          <p:cNvPr id="4" name="Content Placeholder 3"/>
          <p:cNvSpPr>
            <a:spLocks noGrp="1"/>
          </p:cNvSpPr>
          <p:nvPr>
            <p:ph sz="half" idx="2"/>
          </p:nvPr>
        </p:nvSpPr>
        <p:spPr>
          <a:xfrm>
            <a:off x="6197600" y="2249425"/>
            <a:ext cx="5384800" cy="4341875"/>
          </a:xfrm>
        </p:spPr>
        <p:txBody>
          <a:bodyPr/>
          <a:lstStyle>
            <a:lvl1pPr>
              <a:defRPr sz="2000"/>
            </a:lvl1pPr>
            <a:lvl2pPr>
              <a:defRPr sz="1900"/>
            </a:lvl2pPr>
            <a:lvl3pPr>
              <a:defRPr sz="1800"/>
            </a:lvl3pPr>
            <a:lvl4pPr>
              <a:defRPr sz="1800"/>
            </a:lvl4pPr>
            <a:lvl5pPr>
              <a:defRPr sz="18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dirty="0"/>
          </a:p>
        </p:txBody>
      </p:sp>
      <p:sp>
        <p:nvSpPr>
          <p:cNvPr id="6" name="Footer Placeholder 5"/>
          <p:cNvSpPr>
            <a:spLocks noGrp="1"/>
          </p:cNvSpPr>
          <p:nvPr>
            <p:ph type="ftr" sz="quarter" idx="11"/>
          </p:nvPr>
        </p:nvSpPr>
        <p:spPr/>
        <p:txBody>
          <a:bodyPr/>
          <a:lstStyle/>
          <a:p>
            <a:r>
              <a:rPr lang="en-US" dirty="0"/>
              <a:t>Add a footer</a:t>
            </a:r>
          </a:p>
        </p:txBody>
      </p:sp>
      <p:sp>
        <p:nvSpPr>
          <p:cNvPr id="5" name="Date Placeholder 4"/>
          <p:cNvSpPr>
            <a:spLocks noGrp="1"/>
          </p:cNvSpPr>
          <p:nvPr>
            <p:ph type="dt" sz="half" idx="10"/>
          </p:nvPr>
        </p:nvSpPr>
        <p:spPr/>
        <p:txBody>
          <a:bodyPr/>
          <a:lstStyle/>
          <a:p>
            <a:fld id="{D4CA159C-B6E0-4F10-9F4A-2FA57003B139}" type="datetime1">
              <a:rPr lang="en-US" smtClean="0"/>
              <a:t>6/18/2020</a:t>
            </a:fld>
            <a:endParaRPr lang="en-US" dirty="0"/>
          </a:p>
        </p:txBody>
      </p:sp>
      <p:sp>
        <p:nvSpPr>
          <p:cNvPr id="7" name="Slide Number Placeholder 6"/>
          <p:cNvSpPr>
            <a:spLocks noGrp="1"/>
          </p:cNvSpPr>
          <p:nvPr>
            <p:ph type="sldNum" sz="quarter" idx="12"/>
          </p:nvPr>
        </p:nvSpPr>
        <p:spPr/>
        <p:txBody>
          <a:bodyPr/>
          <a:lstStyle/>
          <a:p>
            <a:fld id="{401CF334-2D5C-4859-84A6-CA7E6E43FAEB}" type="slidenum">
              <a:rPr lang="en-US" smtClean="0"/>
              <a:t>‹#›</a:t>
            </a:fld>
            <a:endParaRPr lang="en-US" dirty="0"/>
          </a:p>
        </p:txBody>
      </p:sp>
    </p:spTree>
    <p:extLst>
      <p:ext uri="{BB962C8B-B14F-4D97-AF65-F5344CB8AC3E}">
        <p14:creationId xmlns:p14="http://schemas.microsoft.com/office/powerpoint/2010/main" val="34464451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0" orient="horz" pos="2160" userDrawn="1">
          <p15:clr>
            <a:srgbClr val="FBAE40"/>
          </p15:clr>
        </p15:guide>
        <p15:guide id="1" pos="3840" userDrawn="1">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08000" y="1143000"/>
            <a:ext cx="11176000" cy="1069848"/>
          </a:xfrm>
        </p:spPr>
        <p:txBody>
          <a:bodyPr anchor="ctr"/>
          <a:lstStyle>
            <a:lvl1pPr>
              <a:defRPr sz="4000" b="0" i="0" cap="none" baseline="0"/>
            </a:lvl1pPr>
          </a:lstStyle>
          <a:p>
            <a:r>
              <a:rPr kumimoji="0" lang="en-US"/>
              <a:t>Click to edit Master title style</a:t>
            </a:r>
          </a:p>
        </p:txBody>
      </p:sp>
      <p:sp>
        <p:nvSpPr>
          <p:cNvPr id="3" name="Text Placeholder 2"/>
          <p:cNvSpPr>
            <a:spLocks noGrp="1"/>
          </p:cNvSpPr>
          <p:nvPr>
            <p:ph type="body" idx="1"/>
          </p:nvPr>
        </p:nvSpPr>
        <p:spPr>
          <a:xfrm>
            <a:off x="508000" y="2244970"/>
            <a:ext cx="5388864" cy="457200"/>
          </a:xfrm>
          <a:solidFill>
            <a:schemeClr val="accent2">
              <a:lumMod val="60000"/>
              <a:lumOff val="4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a:t>Click to edit Master text styles</a:t>
            </a:r>
          </a:p>
        </p:txBody>
      </p:sp>
      <p:sp>
        <p:nvSpPr>
          <p:cNvPr id="5" name="Content Placeholder 4"/>
          <p:cNvSpPr>
            <a:spLocks noGrp="1"/>
          </p:cNvSpPr>
          <p:nvPr>
            <p:ph sz="quarter" idx="2"/>
          </p:nvPr>
        </p:nvSpPr>
        <p:spPr>
          <a:xfrm>
            <a:off x="508000" y="2708519"/>
            <a:ext cx="5388864" cy="3886200"/>
          </a:xfrm>
        </p:spPr>
        <p:txBody>
          <a:bodyPr/>
          <a:lstStyle>
            <a:lvl1pPr>
              <a:defRPr sz="2000"/>
            </a:lvl1pPr>
            <a:lvl2pPr>
              <a:defRPr sz="2000"/>
            </a:lvl2pPr>
            <a:lvl3pPr>
              <a:defRPr sz="1800"/>
            </a:lvl3pPr>
            <a:lvl4pPr>
              <a:defRPr sz="1600"/>
            </a:lvl4pPr>
            <a:lvl5pPr>
              <a:defRPr sz="16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dirty="0"/>
          </a:p>
        </p:txBody>
      </p:sp>
      <p:sp>
        <p:nvSpPr>
          <p:cNvPr id="4" name="Text Placeholder 3"/>
          <p:cNvSpPr>
            <a:spLocks noGrp="1"/>
          </p:cNvSpPr>
          <p:nvPr>
            <p:ph type="body" sz="half" idx="3"/>
          </p:nvPr>
        </p:nvSpPr>
        <p:spPr>
          <a:xfrm>
            <a:off x="6294968" y="2244970"/>
            <a:ext cx="5389033" cy="457200"/>
          </a:xfrm>
          <a:solidFill>
            <a:schemeClr val="accent2">
              <a:lumMod val="60000"/>
              <a:lumOff val="4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a:t>Click to edit Master text styles</a:t>
            </a:r>
          </a:p>
        </p:txBody>
      </p:sp>
      <p:sp>
        <p:nvSpPr>
          <p:cNvPr id="6" name="Content Placeholder 5"/>
          <p:cNvSpPr>
            <a:spLocks noGrp="1"/>
          </p:cNvSpPr>
          <p:nvPr>
            <p:ph sz="quarter" idx="4"/>
          </p:nvPr>
        </p:nvSpPr>
        <p:spPr>
          <a:xfrm>
            <a:off x="6291073" y="2708519"/>
            <a:ext cx="5389033" cy="3886200"/>
          </a:xfrm>
        </p:spPr>
        <p:txBody>
          <a:bodyPr/>
          <a:lstStyle>
            <a:lvl1pPr>
              <a:defRPr sz="2000"/>
            </a:lvl1pPr>
            <a:lvl2pPr>
              <a:defRPr sz="2000"/>
            </a:lvl2pPr>
            <a:lvl3pPr>
              <a:defRPr sz="1800"/>
            </a:lvl3pPr>
            <a:lvl4pPr>
              <a:defRPr sz="1600"/>
            </a:lvl4pPr>
            <a:lvl5pPr>
              <a:defRPr sz="16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dirty="0"/>
          </a:p>
        </p:txBody>
      </p:sp>
      <p:sp>
        <p:nvSpPr>
          <p:cNvPr id="28" name="Footer Placeholder 27"/>
          <p:cNvSpPr>
            <a:spLocks noGrp="1"/>
          </p:cNvSpPr>
          <p:nvPr>
            <p:ph type="ftr" sz="quarter" idx="12"/>
          </p:nvPr>
        </p:nvSpPr>
        <p:spPr/>
        <p:txBody>
          <a:bodyPr rtlCol="0"/>
          <a:lstStyle/>
          <a:p>
            <a:r>
              <a:rPr lang="en-US" dirty="0"/>
              <a:t>Add a footer</a:t>
            </a:r>
          </a:p>
        </p:txBody>
      </p:sp>
      <p:sp>
        <p:nvSpPr>
          <p:cNvPr id="26" name="Date Placeholder 25"/>
          <p:cNvSpPr>
            <a:spLocks noGrp="1"/>
          </p:cNvSpPr>
          <p:nvPr>
            <p:ph type="dt" sz="half" idx="10"/>
          </p:nvPr>
        </p:nvSpPr>
        <p:spPr/>
        <p:txBody>
          <a:bodyPr rtlCol="0"/>
          <a:lstStyle/>
          <a:p>
            <a:fld id="{8170CBBB-D1D1-4386-A5E9-07F3477B78F3}" type="datetime1">
              <a:rPr lang="en-US" smtClean="0"/>
              <a:t>6/18/2020</a:t>
            </a:fld>
            <a:endParaRPr lang="en-US" dirty="0"/>
          </a:p>
        </p:txBody>
      </p:sp>
      <p:sp>
        <p:nvSpPr>
          <p:cNvPr id="27" name="Slide Number Placeholder 26"/>
          <p:cNvSpPr>
            <a:spLocks noGrp="1"/>
          </p:cNvSpPr>
          <p:nvPr>
            <p:ph type="sldNum" sz="quarter" idx="11"/>
          </p:nvPr>
        </p:nvSpPr>
        <p:spPr/>
        <p:txBody>
          <a:bodyPr rtlCol="0"/>
          <a:lstStyle/>
          <a:p>
            <a:fld id="{401CF334-2D5C-4859-84A6-CA7E6E43FAEB}" type="slidenum">
              <a:rPr lang="en-US" smtClean="0"/>
              <a:t>‹#›</a:t>
            </a:fld>
            <a:endParaRPr lang="en-US" dirty="0"/>
          </a:p>
        </p:txBody>
      </p:sp>
    </p:spTree>
    <p:extLst>
      <p:ext uri="{BB962C8B-B14F-4D97-AF65-F5344CB8AC3E}">
        <p14:creationId xmlns:p14="http://schemas.microsoft.com/office/powerpoint/2010/main" val="3707165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09600" y="1143000"/>
            <a:ext cx="10972800" cy="1069848"/>
          </a:xfrm>
        </p:spPr>
        <p:txBody>
          <a:bodyPr anchor="ctr"/>
          <a:lstStyle>
            <a:lvl1pPr>
              <a:defRPr sz="4000">
                <a:solidFill>
                  <a:schemeClr val="tx2"/>
                </a:solidFill>
              </a:defRPr>
            </a:lvl1pPr>
          </a:lstStyle>
          <a:p>
            <a:r>
              <a:rPr kumimoji="0" lang="en-US"/>
              <a:t>Click to edit Master title style</a:t>
            </a:r>
          </a:p>
        </p:txBody>
      </p:sp>
      <p:sp>
        <p:nvSpPr>
          <p:cNvPr id="4" name="Footer Placeholder 3"/>
          <p:cNvSpPr>
            <a:spLocks noGrp="1"/>
          </p:cNvSpPr>
          <p:nvPr>
            <p:ph type="ftr" sz="quarter" idx="11"/>
          </p:nvPr>
        </p:nvSpPr>
        <p:spPr>
          <a:xfrm>
            <a:off x="7010400" y="612648"/>
            <a:ext cx="1767840" cy="457200"/>
          </a:xfrm>
        </p:spPr>
        <p:txBody>
          <a:bodyPr/>
          <a:lstStyle/>
          <a:p>
            <a:r>
              <a:rPr lang="en-US" dirty="0"/>
              <a:t>Add a footer</a:t>
            </a:r>
          </a:p>
        </p:txBody>
      </p:sp>
      <p:sp>
        <p:nvSpPr>
          <p:cNvPr id="3" name="Date Placeholder 2"/>
          <p:cNvSpPr>
            <a:spLocks noGrp="1"/>
          </p:cNvSpPr>
          <p:nvPr>
            <p:ph type="dt" sz="half" idx="10"/>
          </p:nvPr>
        </p:nvSpPr>
        <p:spPr>
          <a:xfrm>
            <a:off x="8778240" y="612648"/>
            <a:ext cx="1276352" cy="457200"/>
          </a:xfrm>
        </p:spPr>
        <p:txBody>
          <a:bodyPr/>
          <a:lstStyle/>
          <a:p>
            <a:fld id="{9FA4CAD8-0EA7-4615-B69B-B2F199EF3A93}" type="datetime1">
              <a:rPr lang="en-US" smtClean="0"/>
              <a:t>6/18/2020</a:t>
            </a:fld>
            <a:endParaRPr lang="en-US" dirty="0"/>
          </a:p>
        </p:txBody>
      </p:sp>
      <p:sp>
        <p:nvSpPr>
          <p:cNvPr id="5" name="Slide Number Placeholder 4"/>
          <p:cNvSpPr>
            <a:spLocks noGrp="1"/>
          </p:cNvSpPr>
          <p:nvPr>
            <p:ph type="sldNum" sz="quarter" idx="12"/>
          </p:nvPr>
        </p:nvSpPr>
        <p:spPr>
          <a:xfrm>
            <a:off x="10899648" y="2272"/>
            <a:ext cx="1016000" cy="365760"/>
          </a:xfrm>
        </p:spPr>
        <p:txBody>
          <a:bodyPr/>
          <a:lstStyle/>
          <a:p>
            <a:fld id="{401CF334-2D5C-4859-84A6-CA7E6E43FAEB}" type="slidenum">
              <a:rPr lang="en-US" smtClean="0"/>
              <a:t>‹#›</a:t>
            </a:fld>
            <a:endParaRPr lang="en-US" dirty="0"/>
          </a:p>
        </p:txBody>
      </p:sp>
    </p:spTree>
    <p:extLst>
      <p:ext uri="{BB962C8B-B14F-4D97-AF65-F5344CB8AC3E}">
        <p14:creationId xmlns:p14="http://schemas.microsoft.com/office/powerpoint/2010/main" val="38219525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US" dirty="0"/>
              <a:t>Add a footer</a:t>
            </a:r>
          </a:p>
        </p:txBody>
      </p:sp>
      <p:sp>
        <p:nvSpPr>
          <p:cNvPr id="2" name="Date Placeholder 1"/>
          <p:cNvSpPr>
            <a:spLocks noGrp="1"/>
          </p:cNvSpPr>
          <p:nvPr>
            <p:ph type="dt" sz="half" idx="10"/>
          </p:nvPr>
        </p:nvSpPr>
        <p:spPr/>
        <p:txBody>
          <a:bodyPr/>
          <a:lstStyle/>
          <a:p>
            <a:fld id="{B9234BD7-6953-492C-921B-E68B2D7F14C8}" type="datetime1">
              <a:rPr lang="en-US" smtClean="0"/>
              <a:t>6/18/2020</a:t>
            </a:fld>
            <a:endParaRPr lang="en-US" dirty="0"/>
          </a:p>
        </p:txBody>
      </p:sp>
      <p:sp>
        <p:nvSpPr>
          <p:cNvPr id="4" name="Slide Number Placeholder 3"/>
          <p:cNvSpPr>
            <a:spLocks noGrp="1"/>
          </p:cNvSpPr>
          <p:nvPr>
            <p:ph type="sldNum" sz="quarter" idx="12"/>
          </p:nvPr>
        </p:nvSpPr>
        <p:spPr/>
        <p:txBody>
          <a:bodyPr/>
          <a:lstStyle/>
          <a:p>
            <a:fld id="{401CF334-2D5C-4859-84A6-CA7E6E43FAEB}" type="slidenum">
              <a:rPr lang="en-US" smtClean="0"/>
              <a:t>‹#›</a:t>
            </a:fld>
            <a:endParaRPr lang="en-US" dirty="0"/>
          </a:p>
        </p:txBody>
      </p:sp>
    </p:spTree>
    <p:extLst>
      <p:ext uri="{BB962C8B-B14F-4D97-AF65-F5344CB8AC3E}">
        <p14:creationId xmlns:p14="http://schemas.microsoft.com/office/powerpoint/2010/main" val="11356951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7137995" y="1101970"/>
            <a:ext cx="4511040" cy="877824"/>
          </a:xfrm>
        </p:spPr>
        <p:txBody>
          <a:bodyPr anchor="b"/>
          <a:lstStyle>
            <a:lvl1pPr algn="l">
              <a:buNone/>
              <a:defRPr sz="1800" b="1"/>
            </a:lvl1pPr>
          </a:lstStyle>
          <a:p>
            <a:r>
              <a:rPr kumimoji="0" lang="en-US" dirty="0"/>
              <a:t>Edit Master title style</a:t>
            </a:r>
          </a:p>
        </p:txBody>
      </p:sp>
      <p:sp>
        <p:nvSpPr>
          <p:cNvPr id="4" name="Content Placeholder 3"/>
          <p:cNvSpPr>
            <a:spLocks noGrp="1"/>
          </p:cNvSpPr>
          <p:nvPr>
            <p:ph sz="half" idx="1"/>
          </p:nvPr>
        </p:nvSpPr>
        <p:spPr>
          <a:xfrm>
            <a:off x="203200" y="776287"/>
            <a:ext cx="6803136" cy="5805083"/>
          </a:xfrm>
        </p:spPr>
        <p:txBody>
          <a:bodyPr/>
          <a:lstStyle>
            <a:lvl1pPr>
              <a:defRPr sz="3200"/>
            </a:lvl1pPr>
            <a:lvl2pPr>
              <a:defRPr sz="2800"/>
            </a:lvl2pPr>
            <a:lvl3pPr>
              <a:defRPr sz="2400"/>
            </a:lvl3pPr>
            <a:lvl4pPr>
              <a:defRPr sz="2000"/>
            </a:lvl4pPr>
            <a:lvl5pPr>
              <a:defRPr sz="20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dirty="0"/>
          </a:p>
        </p:txBody>
      </p:sp>
      <p:sp>
        <p:nvSpPr>
          <p:cNvPr id="3" name="Text Placeholder 2"/>
          <p:cNvSpPr>
            <a:spLocks noGrp="1"/>
          </p:cNvSpPr>
          <p:nvPr>
            <p:ph type="body" idx="2"/>
          </p:nvPr>
        </p:nvSpPr>
        <p:spPr>
          <a:xfrm>
            <a:off x="7137995" y="2010727"/>
            <a:ext cx="4511040" cy="4580573"/>
          </a:xfrm>
        </p:spPr>
        <p:txBody>
          <a:bodyPr/>
          <a:lstStyle>
            <a:lvl1pPr marL="9144"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a:t>Click to edit Master text styles</a:t>
            </a:r>
          </a:p>
        </p:txBody>
      </p:sp>
      <p:sp>
        <p:nvSpPr>
          <p:cNvPr id="6" name="Footer Placeholder 5"/>
          <p:cNvSpPr>
            <a:spLocks noGrp="1"/>
          </p:cNvSpPr>
          <p:nvPr>
            <p:ph type="ftr" sz="quarter" idx="11"/>
          </p:nvPr>
        </p:nvSpPr>
        <p:spPr/>
        <p:txBody>
          <a:bodyPr/>
          <a:lstStyle/>
          <a:p>
            <a:r>
              <a:rPr lang="en-US" dirty="0"/>
              <a:t>Add a footer</a:t>
            </a:r>
          </a:p>
        </p:txBody>
      </p:sp>
      <p:sp>
        <p:nvSpPr>
          <p:cNvPr id="5" name="Date Placeholder 4"/>
          <p:cNvSpPr>
            <a:spLocks noGrp="1"/>
          </p:cNvSpPr>
          <p:nvPr>
            <p:ph type="dt" sz="half" idx="10"/>
          </p:nvPr>
        </p:nvSpPr>
        <p:spPr/>
        <p:txBody>
          <a:bodyPr/>
          <a:lstStyle/>
          <a:p>
            <a:fld id="{35A17D9B-D4D3-4E23-88DF-2E354FA43196}" type="datetime1">
              <a:rPr lang="en-US" smtClean="0"/>
              <a:t>6/18/2020</a:t>
            </a:fld>
            <a:endParaRPr lang="en-US" dirty="0"/>
          </a:p>
        </p:txBody>
      </p:sp>
      <p:sp>
        <p:nvSpPr>
          <p:cNvPr id="7" name="Slide Number Placeholder 6"/>
          <p:cNvSpPr>
            <a:spLocks noGrp="1"/>
          </p:cNvSpPr>
          <p:nvPr>
            <p:ph type="sldNum" sz="quarter" idx="12"/>
          </p:nvPr>
        </p:nvSpPr>
        <p:spPr/>
        <p:txBody>
          <a:bodyPr/>
          <a:lstStyle/>
          <a:p>
            <a:fld id="{401CF334-2D5C-4859-84A6-CA7E6E43FAEB}" type="slidenum">
              <a:rPr lang="en-US" smtClean="0"/>
              <a:t>‹#›</a:t>
            </a:fld>
            <a:endParaRPr lang="en-US" dirty="0"/>
          </a:p>
        </p:txBody>
      </p:sp>
    </p:spTree>
    <p:extLst>
      <p:ext uri="{BB962C8B-B14F-4D97-AF65-F5344CB8AC3E}">
        <p14:creationId xmlns:p14="http://schemas.microsoft.com/office/powerpoint/2010/main" val="4986852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253913" y="1109161"/>
            <a:ext cx="782404" cy="4681637"/>
          </a:xfrm>
        </p:spPr>
        <p:txBody>
          <a:bodyPr vert="vert270" lIns="45720" tIns="0" rIns="45720" anchor="t"/>
          <a:lstStyle>
            <a:lvl1pPr algn="ctr">
              <a:buNone/>
              <a:defRPr sz="2000" b="1"/>
            </a:lvl1pPr>
          </a:lstStyle>
          <a:p>
            <a:r>
              <a:rPr kumimoji="0" lang="en-US"/>
              <a:t>Click to edit Master title style</a:t>
            </a:r>
          </a:p>
        </p:txBody>
      </p:sp>
      <p:sp>
        <p:nvSpPr>
          <p:cNvPr id="3" name="Picture Placeholder 2" descr="An empty placeholder to add an image. Click on the placeholder and select the image that you wish to add"/>
          <p:cNvSpPr>
            <a:spLocks noGrp="1"/>
          </p:cNvSpPr>
          <p:nvPr>
            <p:ph type="pic" idx="1"/>
          </p:nvPr>
        </p:nvSpPr>
        <p:spPr>
          <a:xfrm>
            <a:off x="538228" y="1143000"/>
            <a:ext cx="6096000" cy="4572000"/>
          </a:xfrm>
          <a:solidFill>
            <a:srgbClr val="EAEAEA"/>
          </a:solidFill>
          <a:ln w="50800">
            <a:solidFill>
              <a:srgbClr val="FFFFFF"/>
            </a:solidFill>
            <a:miter lim="800000"/>
          </a:ln>
          <a:effectLst>
            <a:outerShdw blurRad="57150" dist="31750" dir="4800000" algn="tl" rotWithShape="0">
              <a:srgbClr val="000000">
                <a:alpha val="25000"/>
              </a:srgbClr>
            </a:outerShdw>
          </a:effectLst>
          <a:scene3d>
            <a:camera prst="orthographicFront"/>
            <a:lightRig rig="twoPt" dir="t">
              <a:rot lat="0" lon="0" rev="7200000"/>
            </a:lightRig>
          </a:scene3d>
          <a:sp3d contourW="2540">
            <a:bevelT w="25400" h="19050"/>
            <a:contourClr>
              <a:srgbClr val="AEAEAE"/>
            </a:contourClr>
          </a:sp3d>
        </p:spPr>
        <p:txBody>
          <a:bodyPr/>
          <a:lstStyle>
            <a:lvl1pPr marL="0" indent="0">
              <a:buNone/>
              <a:defRPr sz="3200"/>
            </a:lvl1pPr>
          </a:lstStyle>
          <a:p>
            <a:r>
              <a:rPr kumimoji="0" lang="en-US"/>
              <a:t>Click icon to add picture</a:t>
            </a:r>
            <a:endParaRPr kumimoji="0" lang="en-US" dirty="0"/>
          </a:p>
        </p:txBody>
      </p:sp>
      <p:sp>
        <p:nvSpPr>
          <p:cNvPr id="4" name="Text Placeholder 3"/>
          <p:cNvSpPr>
            <a:spLocks noGrp="1"/>
          </p:cNvSpPr>
          <p:nvPr>
            <p:ph type="body" sz="half" idx="2"/>
          </p:nvPr>
        </p:nvSpPr>
        <p:spPr>
          <a:xfrm>
            <a:off x="8117924" y="3274309"/>
            <a:ext cx="3454400" cy="2516489"/>
          </a:xfrm>
        </p:spPr>
        <p:txBody>
          <a:bodyPr lIns="0" tIns="0" rIns="45720" anchor="t"/>
          <a:lstStyle>
            <a:lvl1pPr marL="0" indent="0">
              <a:lnSpc>
                <a:spcPct val="100000"/>
              </a:lnSpc>
              <a:spcBef>
                <a:spcPts val="0"/>
              </a:spcBef>
              <a:buFontTx/>
              <a:buNone/>
              <a:defRPr sz="13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a:t>Click to edit Master text styles</a:t>
            </a:r>
          </a:p>
        </p:txBody>
      </p:sp>
      <p:sp>
        <p:nvSpPr>
          <p:cNvPr id="6" name="Footer Placeholder 5"/>
          <p:cNvSpPr>
            <a:spLocks noGrp="1"/>
          </p:cNvSpPr>
          <p:nvPr>
            <p:ph type="ftr" sz="quarter" idx="11"/>
          </p:nvPr>
        </p:nvSpPr>
        <p:spPr/>
        <p:txBody>
          <a:bodyPr/>
          <a:lstStyle/>
          <a:p>
            <a:r>
              <a:rPr lang="en-US" dirty="0"/>
              <a:t>Add a footer</a:t>
            </a:r>
          </a:p>
        </p:txBody>
      </p:sp>
      <p:sp>
        <p:nvSpPr>
          <p:cNvPr id="5" name="Date Placeholder 4"/>
          <p:cNvSpPr>
            <a:spLocks noGrp="1"/>
          </p:cNvSpPr>
          <p:nvPr>
            <p:ph type="dt" sz="half" idx="10"/>
          </p:nvPr>
        </p:nvSpPr>
        <p:spPr/>
        <p:txBody>
          <a:bodyPr/>
          <a:lstStyle/>
          <a:p>
            <a:fld id="{541F67C5-D04E-4576-B61C-12ABA14BBD6C}" type="datetime1">
              <a:rPr lang="en-US" smtClean="0"/>
              <a:t>6/18/2020</a:t>
            </a:fld>
            <a:endParaRPr lang="en-US" dirty="0"/>
          </a:p>
        </p:txBody>
      </p:sp>
      <p:sp>
        <p:nvSpPr>
          <p:cNvPr id="7" name="Slide Number Placeholder 6"/>
          <p:cNvSpPr>
            <a:spLocks noGrp="1"/>
          </p:cNvSpPr>
          <p:nvPr>
            <p:ph type="sldNum" sz="quarter" idx="12"/>
          </p:nvPr>
        </p:nvSpPr>
        <p:spPr/>
        <p:txBody>
          <a:bodyPr/>
          <a:lstStyle/>
          <a:p>
            <a:fld id="{401CF334-2D5C-4859-84A6-CA7E6E43FAEB}" type="slidenum">
              <a:rPr lang="en-US" smtClean="0"/>
              <a:t>‹#›</a:t>
            </a:fld>
            <a:endParaRPr lang="en-US" dirty="0"/>
          </a:p>
        </p:txBody>
      </p:sp>
    </p:spTree>
    <p:extLst>
      <p:ext uri="{BB962C8B-B14F-4D97-AF65-F5344CB8AC3E}">
        <p14:creationId xmlns:p14="http://schemas.microsoft.com/office/powerpoint/2010/main" val="18836198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image" Target="../media/image2.jpg"/><Relationship Id="rId5" Type="http://schemas.openxmlformats.org/officeDocument/2006/relationships/slideLayout" Target="../slideLayouts/slideLayout16.xml"/><Relationship Id="rId10" Type="http://schemas.openxmlformats.org/officeDocument/2006/relationships/theme" Target="../theme/theme2.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8.xml"/><Relationship Id="rId3" Type="http://schemas.openxmlformats.org/officeDocument/2006/relationships/slideLayout" Target="../slideLayouts/slideLayout23.xml"/><Relationship Id="rId7" Type="http://schemas.openxmlformats.org/officeDocument/2006/relationships/slideLayout" Target="../slideLayouts/slideLayout27.xml"/><Relationship Id="rId12" Type="http://schemas.openxmlformats.org/officeDocument/2006/relationships/theme" Target="../theme/theme3.xml"/><Relationship Id="rId2" Type="http://schemas.openxmlformats.org/officeDocument/2006/relationships/slideLayout" Target="../slideLayouts/slideLayout22.xml"/><Relationship Id="rId1" Type="http://schemas.openxmlformats.org/officeDocument/2006/relationships/slideLayout" Target="../slideLayouts/slideLayout21.xml"/><Relationship Id="rId6" Type="http://schemas.openxmlformats.org/officeDocument/2006/relationships/slideLayout" Target="../slideLayouts/slideLayout26.xml"/><Relationship Id="rId11" Type="http://schemas.openxmlformats.org/officeDocument/2006/relationships/slideLayout" Target="../slideLayouts/slideLayout31.xml"/><Relationship Id="rId5" Type="http://schemas.openxmlformats.org/officeDocument/2006/relationships/slideLayout" Target="../slideLayouts/slideLayout25.xml"/><Relationship Id="rId10" Type="http://schemas.openxmlformats.org/officeDocument/2006/relationships/slideLayout" Target="../slideLayouts/slideLayout30.xml"/><Relationship Id="rId4" Type="http://schemas.openxmlformats.org/officeDocument/2006/relationships/slideLayout" Target="../slideLayouts/slideLayout24.xml"/><Relationship Id="rId9" Type="http://schemas.openxmlformats.org/officeDocument/2006/relationships/slideLayout" Target="../slideLayouts/slideLayout29.xml"/></Relationships>
</file>

<file path=ppt/slideMasters/_rels/slideMaster4.xml.rels><?xml version="1.0" encoding="UTF-8" standalone="yes"?>
<Relationships xmlns="http://schemas.openxmlformats.org/package/2006/relationships"><Relationship Id="rId3" Type="http://schemas.openxmlformats.org/officeDocument/2006/relationships/theme" Target="../theme/theme4.xml"/><Relationship Id="rId2" Type="http://schemas.openxmlformats.org/officeDocument/2006/relationships/slideLayout" Target="../slideLayouts/slideLayout33.xml"/><Relationship Id="rId1" Type="http://schemas.openxmlformats.org/officeDocument/2006/relationships/slideLayout" Target="../slideLayouts/slideLayout32.xml"/><Relationship Id="rId4" Type="http://schemas.openxmlformats.org/officeDocument/2006/relationships/image" Target="../media/image5.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8" name="Rectangle 27"/>
          <p:cNvSpPr/>
          <p:nvPr/>
        </p:nvSpPr>
        <p:spPr>
          <a:xfrm>
            <a:off x="1" y="366819"/>
            <a:ext cx="12192000" cy="84407"/>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dirty="0"/>
          </a:p>
        </p:txBody>
      </p:sp>
      <p:sp>
        <p:nvSpPr>
          <p:cNvPr id="29" name="Rectangle 28"/>
          <p:cNvSpPr/>
          <p:nvPr/>
        </p:nvSpPr>
        <p:spPr>
          <a:xfrm>
            <a:off x="0" y="-1"/>
            <a:ext cx="12192000" cy="310663"/>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dirty="0"/>
          </a:p>
        </p:txBody>
      </p:sp>
      <p:sp>
        <p:nvSpPr>
          <p:cNvPr id="30" name="Rectangle 29"/>
          <p:cNvSpPr/>
          <p:nvPr/>
        </p:nvSpPr>
        <p:spPr>
          <a:xfrm>
            <a:off x="1" y="308277"/>
            <a:ext cx="12192001" cy="91441"/>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dirty="0"/>
          </a:p>
        </p:txBody>
      </p:sp>
      <p:sp>
        <p:nvSpPr>
          <p:cNvPr id="31" name="Rectangle 30"/>
          <p:cNvSpPr/>
          <p:nvPr/>
        </p:nvSpPr>
        <p:spPr>
          <a:xfrm flipV="1">
            <a:off x="7213577" y="360247"/>
            <a:ext cx="4978425" cy="910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dirty="0"/>
          </a:p>
        </p:txBody>
      </p:sp>
      <p:sp>
        <p:nvSpPr>
          <p:cNvPr id="32" name="Rectangle 31"/>
          <p:cNvSpPr/>
          <p:nvPr/>
        </p:nvSpPr>
        <p:spPr>
          <a:xfrm flipV="1">
            <a:off x="7213601" y="440113"/>
            <a:ext cx="4978401" cy="180035"/>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dirty="0"/>
          </a:p>
        </p:txBody>
      </p:sp>
      <p:sp useBgFill="1">
        <p:nvSpPr>
          <p:cNvPr id="33" name="Rounded Rectangle 32"/>
          <p:cNvSpPr/>
          <p:nvPr/>
        </p:nvSpPr>
        <p:spPr bwMode="white">
          <a:xfrm>
            <a:off x="7209785" y="497504"/>
            <a:ext cx="4084320" cy="2743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dirty="0"/>
          </a:p>
        </p:txBody>
      </p:sp>
      <p:sp useBgFill="1">
        <p:nvSpPr>
          <p:cNvPr id="34" name="Rounded Rectangle 33"/>
          <p:cNvSpPr/>
          <p:nvPr/>
        </p:nvSpPr>
        <p:spPr bwMode="white">
          <a:xfrm>
            <a:off x="9831528" y="588943"/>
            <a:ext cx="2133600" cy="36576"/>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dirty="0"/>
          </a:p>
        </p:txBody>
      </p:sp>
      <p:sp>
        <p:nvSpPr>
          <p:cNvPr id="35" name="Rectangle 34"/>
          <p:cNvSpPr/>
          <p:nvPr/>
        </p:nvSpPr>
        <p:spPr bwMode="invGray">
          <a:xfrm>
            <a:off x="12113288" y="-2001"/>
            <a:ext cx="76835" cy="621792"/>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dirty="0"/>
          </a:p>
        </p:txBody>
      </p:sp>
      <p:sp>
        <p:nvSpPr>
          <p:cNvPr id="36" name="Rectangle 35"/>
          <p:cNvSpPr/>
          <p:nvPr/>
        </p:nvSpPr>
        <p:spPr bwMode="invGray">
          <a:xfrm>
            <a:off x="12059308" y="-2001"/>
            <a:ext cx="36576" cy="621792"/>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dirty="0"/>
          </a:p>
        </p:txBody>
      </p:sp>
      <p:sp>
        <p:nvSpPr>
          <p:cNvPr id="37" name="Rectangle 36"/>
          <p:cNvSpPr/>
          <p:nvPr/>
        </p:nvSpPr>
        <p:spPr bwMode="invGray">
          <a:xfrm>
            <a:off x="12033904" y="-2001"/>
            <a:ext cx="12192" cy="621792"/>
          </a:xfrm>
          <a:prstGeom prst="rect">
            <a:avLst/>
          </a:prstGeom>
          <a:solidFill>
            <a:srgbClr val="FFFFFF">
              <a:alpha val="6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dirty="0"/>
          </a:p>
        </p:txBody>
      </p:sp>
      <p:sp>
        <p:nvSpPr>
          <p:cNvPr id="38" name="Rectangle 37"/>
          <p:cNvSpPr/>
          <p:nvPr/>
        </p:nvSpPr>
        <p:spPr bwMode="invGray">
          <a:xfrm>
            <a:off x="11967231" y="-2001"/>
            <a:ext cx="36576" cy="621792"/>
          </a:xfrm>
          <a:prstGeom prst="rect">
            <a:avLst/>
          </a:prstGeom>
          <a:solidFill>
            <a:srgbClr val="FFFFFF">
              <a:alpha val="4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dirty="0"/>
          </a:p>
        </p:txBody>
      </p:sp>
      <p:sp>
        <p:nvSpPr>
          <p:cNvPr id="39" name="Rectangle 38"/>
          <p:cNvSpPr/>
          <p:nvPr/>
        </p:nvSpPr>
        <p:spPr bwMode="invGray">
          <a:xfrm>
            <a:off x="11887569" y="380"/>
            <a:ext cx="73152" cy="585216"/>
          </a:xfrm>
          <a:prstGeom prst="rect">
            <a:avLst/>
          </a:prstGeom>
          <a:solidFill>
            <a:srgbClr val="FFFFFF">
              <a:alpha val="2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dirty="0"/>
          </a:p>
        </p:txBody>
      </p:sp>
      <p:sp>
        <p:nvSpPr>
          <p:cNvPr id="40" name="Rectangle 39"/>
          <p:cNvSpPr/>
          <p:nvPr/>
        </p:nvSpPr>
        <p:spPr bwMode="invGray">
          <a:xfrm>
            <a:off x="11831300" y="380"/>
            <a:ext cx="12192" cy="585216"/>
          </a:xfrm>
          <a:prstGeom prst="rect">
            <a:avLst/>
          </a:prstGeom>
          <a:solidFill>
            <a:srgbClr val="FFFFFF">
              <a:alpha val="30196"/>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dirty="0"/>
          </a:p>
        </p:txBody>
      </p:sp>
      <p:sp>
        <p:nvSpPr>
          <p:cNvPr id="22" name="Title Placeholder 21"/>
          <p:cNvSpPr>
            <a:spLocks noGrp="1"/>
          </p:cNvSpPr>
          <p:nvPr>
            <p:ph type="title"/>
          </p:nvPr>
        </p:nvSpPr>
        <p:spPr>
          <a:xfrm>
            <a:off x="609600" y="1143000"/>
            <a:ext cx="10972800" cy="1066800"/>
          </a:xfrm>
          <a:prstGeom prst="rect">
            <a:avLst/>
          </a:prstGeom>
        </p:spPr>
        <p:txBody>
          <a:bodyPr vert="horz" anchor="ctr">
            <a:normAutofit/>
          </a:bodyPr>
          <a:lstStyle/>
          <a:p>
            <a:r>
              <a:rPr kumimoji="0" lang="en-US"/>
              <a:t>Click to edit Master title style</a:t>
            </a:r>
            <a:endParaRPr kumimoji="0" lang="en-US" dirty="0"/>
          </a:p>
        </p:txBody>
      </p:sp>
      <p:sp>
        <p:nvSpPr>
          <p:cNvPr id="13" name="Text Placeholder 12"/>
          <p:cNvSpPr>
            <a:spLocks noGrp="1"/>
          </p:cNvSpPr>
          <p:nvPr>
            <p:ph type="body" idx="1"/>
          </p:nvPr>
        </p:nvSpPr>
        <p:spPr>
          <a:xfrm>
            <a:off x="609600" y="2249424"/>
            <a:ext cx="10972800" cy="4325112"/>
          </a:xfrm>
          <a:prstGeom prst="rect">
            <a:avLst/>
          </a:prstGeom>
        </p:spPr>
        <p:txBody>
          <a:bodyPr vert="horz">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Footer Placeholder 2"/>
          <p:cNvSpPr>
            <a:spLocks noGrp="1"/>
          </p:cNvSpPr>
          <p:nvPr>
            <p:ph type="ftr" sz="quarter" idx="3"/>
          </p:nvPr>
        </p:nvSpPr>
        <p:spPr>
          <a:xfrm>
            <a:off x="7010400" y="612648"/>
            <a:ext cx="1767840" cy="457200"/>
          </a:xfrm>
          <a:prstGeom prst="rect">
            <a:avLst/>
          </a:prstGeom>
        </p:spPr>
        <p:txBody>
          <a:bodyPr vert="horz"/>
          <a:lstStyle>
            <a:lvl1pPr algn="r" eaLnBrk="1" latinLnBrk="0" hangingPunct="1">
              <a:defRPr kumimoji="0" sz="1100">
                <a:solidFill>
                  <a:schemeClr val="accent2">
                    <a:lumMod val="75000"/>
                  </a:schemeClr>
                </a:solidFill>
              </a:defRPr>
            </a:lvl1pPr>
          </a:lstStyle>
          <a:p>
            <a:r>
              <a:rPr lang="en-US"/>
              <a:t>Add a footer</a:t>
            </a:r>
            <a:endParaRPr lang="en-US" dirty="0"/>
          </a:p>
        </p:txBody>
      </p:sp>
      <p:sp>
        <p:nvSpPr>
          <p:cNvPr id="14" name="Date Placeholder 13"/>
          <p:cNvSpPr>
            <a:spLocks noGrp="1"/>
          </p:cNvSpPr>
          <p:nvPr>
            <p:ph type="dt" sz="half" idx="2"/>
          </p:nvPr>
        </p:nvSpPr>
        <p:spPr>
          <a:xfrm>
            <a:off x="8782048" y="612648"/>
            <a:ext cx="1276352" cy="457200"/>
          </a:xfrm>
          <a:prstGeom prst="rect">
            <a:avLst/>
          </a:prstGeom>
        </p:spPr>
        <p:txBody>
          <a:bodyPr vert="horz"/>
          <a:lstStyle>
            <a:lvl1pPr algn="l" eaLnBrk="1" latinLnBrk="0" hangingPunct="1">
              <a:defRPr kumimoji="0" sz="1100">
                <a:solidFill>
                  <a:schemeClr val="accent2">
                    <a:lumMod val="75000"/>
                  </a:schemeClr>
                </a:solidFill>
              </a:defRPr>
            </a:lvl1pPr>
          </a:lstStyle>
          <a:p>
            <a:fld id="{C20F09E4-6EA4-4BF3-9FC8-FF40373B88E6}" type="datetime1">
              <a:rPr lang="en-US" smtClean="0"/>
              <a:pPr/>
              <a:t>6/18/2020</a:t>
            </a:fld>
            <a:endParaRPr lang="en-US" dirty="0"/>
          </a:p>
        </p:txBody>
      </p:sp>
      <p:sp>
        <p:nvSpPr>
          <p:cNvPr id="23" name="Slide Number Placeholder 22"/>
          <p:cNvSpPr>
            <a:spLocks noGrp="1"/>
          </p:cNvSpPr>
          <p:nvPr>
            <p:ph type="sldNum" sz="quarter" idx="4"/>
          </p:nvPr>
        </p:nvSpPr>
        <p:spPr>
          <a:xfrm>
            <a:off x="10899648" y="2272"/>
            <a:ext cx="1016000" cy="365760"/>
          </a:xfrm>
          <a:prstGeom prst="rect">
            <a:avLst/>
          </a:prstGeom>
        </p:spPr>
        <p:txBody>
          <a:bodyPr vert="horz" anchor="b"/>
          <a:lstStyle>
            <a:lvl1pPr algn="r" eaLnBrk="1" latinLnBrk="0" hangingPunct="1">
              <a:defRPr kumimoji="0" sz="1800">
                <a:solidFill>
                  <a:srgbClr val="FFFFFF"/>
                </a:solidFill>
              </a:defRPr>
            </a:lvl1pPr>
          </a:lstStyle>
          <a:p>
            <a:fld id="{401CF334-2D5C-4859-84A6-CA7E6E43FAEB}" type="slidenum">
              <a:rPr lang="en-US" smtClean="0"/>
              <a:t>‹#›</a:t>
            </a:fld>
            <a:endParaRPr lang="en-US" dirty="0"/>
          </a:p>
        </p:txBody>
      </p:sp>
    </p:spTree>
    <p:extLst>
      <p:ext uri="{BB962C8B-B14F-4D97-AF65-F5344CB8AC3E}">
        <p14:creationId xmlns:p14="http://schemas.microsoft.com/office/powerpoint/2010/main" val="2132171725"/>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sldNum="0" hdr="0" ftr="0" dt="0"/>
  <p:txStyles>
    <p:titleStyle>
      <a:lvl1pPr algn="l" rtl="0" eaLnBrk="1" latinLnBrk="0" hangingPunct="1">
        <a:spcBef>
          <a:spcPct val="0"/>
        </a:spcBef>
        <a:buNone/>
        <a:defRPr kumimoji="0" sz="4000" kern="1200">
          <a:solidFill>
            <a:schemeClr val="tx2"/>
          </a:solidFill>
          <a:latin typeface="+mj-lt"/>
          <a:ea typeface="+mj-ea"/>
          <a:cs typeface="+mj-cs"/>
        </a:defRPr>
      </a:lvl1pPr>
    </p:titleStyle>
    <p:bodyStyle>
      <a:lvl1pPr marL="365760" indent="-256032" algn="l" rtl="0" eaLnBrk="1" latinLnBrk="0" hangingPunct="1">
        <a:spcBef>
          <a:spcPts val="300"/>
        </a:spcBef>
        <a:buClr>
          <a:schemeClr val="accent3">
            <a:lumMod val="75000"/>
          </a:schemeClr>
        </a:buClr>
        <a:buFont typeface="Georgia"/>
        <a:buChar char="•"/>
        <a:defRPr kumimoji="0" sz="2800" kern="1200">
          <a:solidFill>
            <a:schemeClr val="tx2"/>
          </a:solidFill>
          <a:latin typeface="+mn-lt"/>
          <a:ea typeface="+mn-ea"/>
          <a:cs typeface="+mn-cs"/>
        </a:defRPr>
      </a:lvl1pPr>
      <a:lvl2pPr marL="658368" indent="-246888" algn="l" rtl="0" eaLnBrk="1" latinLnBrk="0" hangingPunct="1">
        <a:spcBef>
          <a:spcPts val="300"/>
        </a:spcBef>
        <a:buClr>
          <a:schemeClr val="accent2">
            <a:lumMod val="75000"/>
          </a:schemeClr>
        </a:buClr>
        <a:buFont typeface="Georgia"/>
        <a:buChar char="▫"/>
        <a:defRPr kumimoji="0" sz="2600" kern="1200">
          <a:solidFill>
            <a:schemeClr val="tx2"/>
          </a:solidFill>
          <a:latin typeface="+mn-lt"/>
          <a:ea typeface="+mn-ea"/>
          <a:cs typeface="+mn-cs"/>
        </a:defRPr>
      </a:lvl2pPr>
      <a:lvl3pPr marL="923544" indent="-219456" algn="l" rtl="0" eaLnBrk="1" latinLnBrk="0" hangingPunct="1">
        <a:spcBef>
          <a:spcPts val="300"/>
        </a:spcBef>
        <a:buClr>
          <a:schemeClr val="accent1">
            <a:lumMod val="50000"/>
          </a:schemeClr>
        </a:buClr>
        <a:buFont typeface="Wingdings 2" panose="05020102010507070707" pitchFamily="18" charset="2"/>
        <a:buChar char=""/>
        <a:defRPr kumimoji="0" sz="2400" kern="1200">
          <a:solidFill>
            <a:schemeClr val="tx2"/>
          </a:solidFill>
          <a:latin typeface="+mn-lt"/>
          <a:ea typeface="+mn-ea"/>
          <a:cs typeface="+mn-cs"/>
        </a:defRPr>
      </a:lvl3pPr>
      <a:lvl4pPr marL="1179576" indent="-201168" algn="l" rtl="0" eaLnBrk="1" latinLnBrk="0" hangingPunct="1">
        <a:spcBef>
          <a:spcPts val="300"/>
        </a:spcBef>
        <a:buClr>
          <a:schemeClr val="accent1">
            <a:lumMod val="50000"/>
          </a:schemeClr>
        </a:buClr>
        <a:buFont typeface="Wingdings 2" panose="05020102010507070707" pitchFamily="18" charset="2"/>
        <a:buChar char=""/>
        <a:defRPr kumimoji="0" sz="2200" kern="1200">
          <a:solidFill>
            <a:schemeClr val="tx2"/>
          </a:solidFill>
          <a:latin typeface="+mn-lt"/>
          <a:ea typeface="+mn-ea"/>
          <a:cs typeface="+mn-cs"/>
        </a:defRPr>
      </a:lvl4pPr>
      <a:lvl5pPr marL="1389888" indent="-182880" algn="l" rtl="0" eaLnBrk="1" latinLnBrk="0" hangingPunct="1">
        <a:spcBef>
          <a:spcPts val="300"/>
        </a:spcBef>
        <a:buClr>
          <a:schemeClr val="accent1">
            <a:lumMod val="50000"/>
          </a:schemeClr>
        </a:buClr>
        <a:buFont typeface="Wingdings 2" panose="05020102010507070707" pitchFamily="18" charset="2"/>
        <a:buChar char=""/>
        <a:defRPr kumimoji="0" sz="2000" kern="1200">
          <a:solidFill>
            <a:schemeClr val="tx2"/>
          </a:solidFill>
          <a:latin typeface="+mn-lt"/>
          <a:ea typeface="+mn-ea"/>
          <a:cs typeface="+mn-cs"/>
        </a:defRPr>
      </a:lvl5pPr>
      <a:lvl6pPr marL="1609344" indent="-182880" algn="l" rtl="0" eaLnBrk="1" latinLnBrk="0" hangingPunct="1">
        <a:spcBef>
          <a:spcPts val="300"/>
        </a:spcBef>
        <a:buClr>
          <a:schemeClr val="accent1">
            <a:lumMod val="50000"/>
          </a:schemeClr>
        </a:buClr>
        <a:buFont typeface="Wingdings 2" panose="05020102010507070707" pitchFamily="18" charset="2"/>
        <a:buChar char=""/>
        <a:defRPr kumimoji="0" sz="1800" kern="1200">
          <a:solidFill>
            <a:schemeClr val="tx2"/>
          </a:solidFill>
          <a:latin typeface="+mn-lt"/>
          <a:ea typeface="+mn-ea"/>
          <a:cs typeface="+mn-cs"/>
        </a:defRPr>
      </a:lvl6pPr>
      <a:lvl7pPr marL="1828800" indent="-182880" algn="l" rtl="0" eaLnBrk="1" latinLnBrk="0" hangingPunct="1">
        <a:spcBef>
          <a:spcPts val="300"/>
        </a:spcBef>
        <a:buClr>
          <a:schemeClr val="accent1">
            <a:lumMod val="50000"/>
          </a:schemeClr>
        </a:buClr>
        <a:buFont typeface="Wingdings 2" panose="05020102010507070707" pitchFamily="18" charset="2"/>
        <a:buChar char=""/>
        <a:defRPr kumimoji="0" sz="1600" kern="1200">
          <a:solidFill>
            <a:schemeClr val="tx2"/>
          </a:solidFill>
          <a:latin typeface="+mn-lt"/>
          <a:ea typeface="+mn-ea"/>
          <a:cs typeface="+mn-cs"/>
        </a:defRPr>
      </a:lvl7pPr>
      <a:lvl8pPr marL="2029968" indent="-182880" algn="l" rtl="0" eaLnBrk="1" latinLnBrk="0" hangingPunct="1">
        <a:spcBef>
          <a:spcPts val="300"/>
        </a:spcBef>
        <a:buClr>
          <a:schemeClr val="accent1">
            <a:lumMod val="50000"/>
          </a:schemeClr>
        </a:buClr>
        <a:buFont typeface="Wingdings 2" panose="05020102010507070707" pitchFamily="18" charset="2"/>
        <a:buChar char=""/>
        <a:defRPr kumimoji="0" sz="1500" kern="1200">
          <a:solidFill>
            <a:schemeClr val="tx2"/>
          </a:solidFill>
          <a:latin typeface="+mn-lt"/>
          <a:ea typeface="+mn-ea"/>
          <a:cs typeface="+mn-cs"/>
        </a:defRPr>
      </a:lvl8pPr>
      <a:lvl9pPr marL="2240280" indent="-182880" algn="l" rtl="0" eaLnBrk="1" latinLnBrk="0" hangingPunct="1">
        <a:spcBef>
          <a:spcPts val="300"/>
        </a:spcBef>
        <a:buClr>
          <a:schemeClr val="accent1">
            <a:lumMod val="50000"/>
          </a:schemeClr>
        </a:buClr>
        <a:buFont typeface="Wingdings 2" panose="05020102010507070707" pitchFamily="18" charset="2"/>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extLst>
    <p:ext uri="{27BBF7A9-308A-43DC-89C8-2F10F3537804}">
      <p15:sldGuideLst xmlns:p15="http://schemas.microsoft.com/office/powerpoint/2012/main">
        <p15:guide id="0" orient="horz" pos="2160" userDrawn="1">
          <p15:clr>
            <a:srgbClr val="F26B43"/>
          </p15:clr>
        </p15:guide>
        <p15:guide id="1" pos="3840" userDrawn="1">
          <p15:clr>
            <a:srgbClr val="F26B43"/>
          </p15:clr>
        </p15:guide>
        <p15:guide id="2" orient="horz" pos="4152" userDrawn="1">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11">
            <a:extLst>
              <a:ext uri="{28A0092B-C50C-407E-A947-70E740481C1C}">
                <a14:useLocalDpi xmlns:a14="http://schemas.microsoft.com/office/drawing/2010/main" val="0"/>
              </a:ext>
            </a:extLst>
          </a:blip>
          <a:stretch>
            <a:fillRect/>
          </a:stretch>
        </p:blipFill>
        <p:spPr>
          <a:xfrm>
            <a:off x="0" y="48768"/>
            <a:ext cx="12192000" cy="6760464"/>
          </a:xfrm>
          <a:prstGeom prst="rect">
            <a:avLst/>
          </a:prstGeom>
        </p:spPr>
      </p:pic>
      <p:sp>
        <p:nvSpPr>
          <p:cNvPr id="2" name="Title Placeholder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C972968-E65D-824A-85FE-C130A687A751}" type="datetimeFigureOut">
              <a:rPr lang="en-US" smtClean="0"/>
              <a:t>6/18/2020</a:t>
            </a:fld>
            <a:endParaRPr lang="en-US" dirty="0"/>
          </a:p>
        </p:txBody>
      </p:sp>
      <p:sp>
        <p:nvSpPr>
          <p:cNvPr id="5" name="Footer Placeholder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5A16C02-0267-3246-B667-1F067BB0DDBB}" type="slidenum">
              <a:rPr lang="en-US" smtClean="0"/>
              <a:t>‹#›</a:t>
            </a:fld>
            <a:endParaRPr lang="en-US" dirty="0"/>
          </a:p>
        </p:txBody>
      </p:sp>
    </p:spTree>
    <p:extLst>
      <p:ext uri="{BB962C8B-B14F-4D97-AF65-F5344CB8AC3E}">
        <p14:creationId xmlns:p14="http://schemas.microsoft.com/office/powerpoint/2010/main" val="2261023690"/>
      </p:ext>
    </p:extLst>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Lst>
  <p:txStyles>
    <p:titleStyle>
      <a:lvl1pPr algn="l" defTabSz="457200" rtl="0" eaLnBrk="1" latinLnBrk="0" hangingPunct="1">
        <a:spcBef>
          <a:spcPct val="0"/>
        </a:spcBef>
        <a:buNone/>
        <a:defRPr sz="3200" kern="1200">
          <a:solidFill>
            <a:schemeClr val="tx1"/>
          </a:solidFill>
          <a:latin typeface="Times"/>
          <a:ea typeface="+mj-ea"/>
          <a:cs typeface="Times"/>
        </a:defRPr>
      </a:lvl1pPr>
    </p:titleStyle>
    <p:bodyStyle>
      <a:lvl1pPr marL="0" indent="0" algn="l" defTabSz="457200" rtl="0" eaLnBrk="1" latinLnBrk="0" hangingPunct="1">
        <a:spcBef>
          <a:spcPct val="20000"/>
        </a:spcBef>
        <a:buClr>
          <a:srgbClr val="00785F"/>
        </a:buClr>
        <a:buFont typeface="Arial"/>
        <a:buNone/>
        <a:defRPr sz="2000" kern="1200">
          <a:solidFill>
            <a:schemeClr val="tx1"/>
          </a:solidFill>
          <a:latin typeface="Arial"/>
          <a:ea typeface="+mn-ea"/>
          <a:cs typeface="Arial"/>
        </a:defRPr>
      </a:lvl1pPr>
      <a:lvl2pPr marL="742950" indent="-287338" algn="l" defTabSz="457200" rtl="0" eaLnBrk="1" latinLnBrk="0" hangingPunct="1">
        <a:spcBef>
          <a:spcPct val="20000"/>
        </a:spcBef>
        <a:buClr>
          <a:srgbClr val="009981"/>
        </a:buClr>
        <a:buSzPct val="140000"/>
        <a:buFont typeface="Lucida Grande"/>
        <a:buChar char="●"/>
        <a:defRPr sz="2000" kern="1200">
          <a:solidFill>
            <a:schemeClr val="tx1"/>
          </a:solidFill>
          <a:latin typeface="Arial"/>
          <a:ea typeface="+mn-ea"/>
          <a:cs typeface="Arial"/>
        </a:defRPr>
      </a:lvl2pPr>
      <a:lvl3pPr marL="1143000" indent="-228600" algn="l" defTabSz="457200" rtl="0" eaLnBrk="1" latinLnBrk="0" hangingPunct="1">
        <a:spcBef>
          <a:spcPct val="20000"/>
        </a:spcBef>
        <a:buClr>
          <a:schemeClr val="bg1">
            <a:lumMod val="50000"/>
          </a:schemeClr>
        </a:buClr>
        <a:buFont typeface="Lucida Grande"/>
        <a:buChar char="●"/>
        <a:defRPr sz="2000" kern="1200">
          <a:solidFill>
            <a:schemeClr val="tx1"/>
          </a:solidFill>
          <a:latin typeface="Arial"/>
          <a:ea typeface="+mn-ea"/>
          <a:cs typeface="Arial"/>
        </a:defRPr>
      </a:lvl3pPr>
      <a:lvl4pPr marL="1600200" indent="-228600" algn="l" defTabSz="457200" rtl="0" eaLnBrk="1" latinLnBrk="0" hangingPunct="1">
        <a:spcBef>
          <a:spcPct val="20000"/>
        </a:spcBef>
        <a:buClr>
          <a:schemeClr val="bg1">
            <a:lumMod val="65000"/>
          </a:schemeClr>
        </a:buClr>
        <a:buFont typeface="Lucida Grande"/>
        <a:buChar char="●"/>
        <a:defRPr sz="2000" kern="1200">
          <a:solidFill>
            <a:schemeClr val="tx1"/>
          </a:solidFill>
          <a:latin typeface="Arial"/>
          <a:ea typeface="+mn-ea"/>
          <a:cs typeface="Arial"/>
        </a:defRPr>
      </a:lvl4pPr>
      <a:lvl5pPr marL="2057400" indent="-228600" algn="l" defTabSz="457200" rtl="0" eaLnBrk="1" latinLnBrk="0" hangingPunct="1">
        <a:spcBef>
          <a:spcPct val="20000"/>
        </a:spcBef>
        <a:buClr>
          <a:schemeClr val="bg1">
            <a:lumMod val="75000"/>
          </a:schemeClr>
        </a:buClr>
        <a:buFont typeface="Lucida Grande"/>
        <a:buChar char="●"/>
        <a:defRPr sz="2000" kern="1200">
          <a:solidFill>
            <a:schemeClr val="tx1"/>
          </a:solidFill>
          <a:latin typeface="Arial"/>
          <a:ea typeface="+mn-ea"/>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bwMode="black">
          <a:xfrm>
            <a:off x="2231136" y="964692"/>
            <a:ext cx="7729728" cy="1188720"/>
          </a:xfrm>
          <a:prstGeom prst="rect">
            <a:avLst/>
          </a:prstGeom>
          <a:solidFill>
            <a:srgbClr val="FFFFFF"/>
          </a:solidFill>
          <a:ln w="31750" cap="sq">
            <a:solidFill>
              <a:srgbClr val="404040"/>
            </a:solidFill>
            <a:miter lim="800000"/>
          </a:ln>
        </p:spPr>
        <p:txBody>
          <a:bodyPr vert="horz" lIns="182880" tIns="182880" rIns="182880" bIns="18288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2231136" y="2638044"/>
            <a:ext cx="7729728" cy="310198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821429" y="6238816"/>
            <a:ext cx="2753746" cy="323968"/>
          </a:xfrm>
          <a:prstGeom prst="rect">
            <a:avLst/>
          </a:prstGeom>
        </p:spPr>
        <p:txBody>
          <a:bodyPr vert="horz" lIns="91440" tIns="45720" rIns="91440" bIns="45720" rtlCol="0" anchor="ctr"/>
          <a:lstStyle>
            <a:lvl1pPr algn="r">
              <a:defRPr sz="1050">
                <a:solidFill>
                  <a:schemeClr val="tx1">
                    <a:alpha val="70000"/>
                  </a:schemeClr>
                </a:solidFill>
              </a:defRPr>
            </a:lvl1pPr>
          </a:lstStyle>
          <a:p>
            <a:fld id="{B61BEF0D-F0BB-DE4B-95CE-6DB70DBA9567}" type="datetimeFigureOut">
              <a:rPr lang="en-US" smtClean="0"/>
              <a:pPr/>
              <a:t>6/18/2020</a:t>
            </a:fld>
            <a:endParaRPr lang="en-US" dirty="0"/>
          </a:p>
        </p:txBody>
      </p:sp>
      <p:sp>
        <p:nvSpPr>
          <p:cNvPr id="5" name="Footer Placeholder 4"/>
          <p:cNvSpPr>
            <a:spLocks noGrp="1"/>
          </p:cNvSpPr>
          <p:nvPr>
            <p:ph type="ftr" sz="quarter" idx="3"/>
          </p:nvPr>
        </p:nvSpPr>
        <p:spPr>
          <a:xfrm>
            <a:off x="1600200" y="6236208"/>
            <a:ext cx="5901189" cy="320040"/>
          </a:xfrm>
          <a:prstGeom prst="rect">
            <a:avLst/>
          </a:prstGeom>
        </p:spPr>
        <p:txBody>
          <a:bodyPr vert="horz" lIns="91440" tIns="45720" rIns="91440" bIns="45720" rtlCol="0" anchor="ctr"/>
          <a:lstStyle>
            <a:lvl1pPr algn="l">
              <a:defRPr sz="1050">
                <a:solidFill>
                  <a:schemeClr val="tx1">
                    <a:alpha val="70000"/>
                  </a:schemeClr>
                </a:solidFill>
              </a:defRPr>
            </a:lvl1pPr>
          </a:lstStyle>
          <a:p>
            <a:endParaRPr lang="en-US" dirty="0"/>
          </a:p>
        </p:txBody>
      </p:sp>
      <p:sp>
        <p:nvSpPr>
          <p:cNvPr id="6" name="Slide Number Placeholder 5"/>
          <p:cNvSpPr>
            <a:spLocks noGrp="1"/>
          </p:cNvSpPr>
          <p:nvPr>
            <p:ph type="sldNum" sz="quarter" idx="4"/>
          </p:nvPr>
        </p:nvSpPr>
        <p:spPr>
          <a:xfrm>
            <a:off x="10758922" y="6217920"/>
            <a:ext cx="365760" cy="365760"/>
          </a:xfrm>
          <a:prstGeom prst="ellipse">
            <a:avLst/>
          </a:prstGeom>
          <a:solidFill>
            <a:srgbClr val="1D1D1D">
              <a:alpha val="70000"/>
            </a:srgbClr>
          </a:solidFill>
        </p:spPr>
        <p:txBody>
          <a:bodyPr vert="horz" lIns="18288" tIns="45720" rIns="18288" bIns="45720" rtlCol="0" anchor="ctr">
            <a:noAutofit/>
          </a:bodyPr>
          <a:lstStyle>
            <a:lvl1pPr algn="ctr">
              <a:defRPr sz="1100" spc="0" baseline="0">
                <a:solidFill>
                  <a:srgbClr val="FFFFFF"/>
                </a:solidFill>
              </a:defRPr>
            </a:lvl1p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44077842"/>
      </p:ext>
    </p:extLst>
  </p:cSld>
  <p:clrMap bg1="lt1" tx1="dk1" bg2="lt2" tx2="dk2" accent1="accent1" accent2="accent2" accent3="accent3" accent4="accent4" accent5="accent5" accent6="accent6" hlink="hlink" folHlink="folHlink"/>
  <p:sldLayoutIdLst>
    <p:sldLayoutId id="2147483719" r:id="rId1"/>
    <p:sldLayoutId id="2147483720" r:id="rId2"/>
    <p:sldLayoutId id="2147483721" r:id="rId3"/>
    <p:sldLayoutId id="2147483722" r:id="rId4"/>
    <p:sldLayoutId id="2147483723" r:id="rId5"/>
    <p:sldLayoutId id="2147483724" r:id="rId6"/>
    <p:sldLayoutId id="2147483725" r:id="rId7"/>
    <p:sldLayoutId id="2147483726" r:id="rId8"/>
    <p:sldLayoutId id="2147483727" r:id="rId9"/>
    <p:sldLayoutId id="2147483728" r:id="rId10"/>
    <p:sldLayoutId id="2147483729" r:id="rId11"/>
  </p:sldLayoutIdLst>
  <p:txStyles>
    <p:title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p:titleStyle>
    <p:bodyStyle>
      <a:lvl1pPr marL="228600" indent="-228600" algn="l" defTabSz="914400" rtl="0" eaLnBrk="1" latinLnBrk="0" hangingPunct="1">
        <a:lnSpc>
          <a:spcPct val="100000"/>
        </a:lnSpc>
        <a:spcBef>
          <a:spcPts val="1000"/>
        </a:spcBef>
        <a:buClr>
          <a:schemeClr val="accent2"/>
        </a:buClr>
        <a:buFont typeface="Arial" panose="020B0604020202020204" pitchFamily="34" charset="0"/>
        <a:buChar char="•"/>
        <a:defRPr sz="1800" kern="1200">
          <a:solidFill>
            <a:schemeClr val="tx1">
              <a:lumMod val="85000"/>
              <a:lumOff val="15000"/>
            </a:schemeClr>
          </a:solidFill>
          <a:latin typeface="+mn-lt"/>
          <a:ea typeface="+mn-ea"/>
          <a:cs typeface="+mn-cs"/>
        </a:defRPr>
      </a:lvl1pPr>
      <a:lvl2pPr marL="4572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2pPr>
      <a:lvl3pPr marL="6858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3pPr>
      <a:lvl4pPr marL="9144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4pPr>
      <a:lvl5pPr marL="11430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5pPr>
      <a:lvl6pPr marL="131286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6pPr>
      <a:lvl7pPr marL="148431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7pPr>
      <a:lvl8pPr marL="165735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8pPr>
      <a:lvl9pPr marL="1882775"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70AE8A0-8648-4C7A-A1D4-9557AA4C1B06}" type="datetime1">
              <a:rPr lang="en-US" smtClean="0">
                <a:solidFill>
                  <a:prstClr val="black">
                    <a:tint val="75000"/>
                  </a:prstClr>
                </a:solidFill>
              </a:rPr>
              <a:pPr/>
              <a:t>6/18/2020</a:t>
            </a:fld>
            <a:endParaRPr 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7886999-4218-49CF-81E9-131D0358FA7F}" type="slidenum">
              <a:rPr lang="en-US" smtClean="0">
                <a:solidFill>
                  <a:prstClr val="black">
                    <a:tint val="75000"/>
                  </a:prstClr>
                </a:solidFill>
              </a:rPr>
              <a:pPr/>
              <a:t>‹#›</a:t>
            </a:fld>
            <a:endParaRPr lang="en-US">
              <a:solidFill>
                <a:prstClr val="black">
                  <a:tint val="75000"/>
                </a:prstClr>
              </a:solidFill>
            </a:endParaRPr>
          </a:p>
        </p:txBody>
      </p:sp>
      <p:pic>
        <p:nvPicPr>
          <p:cNvPr id="7" name="Picture 6"/>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295422" y="5123303"/>
            <a:ext cx="2630658" cy="1821225"/>
          </a:xfrm>
          <a:prstGeom prst="rect">
            <a:avLst/>
          </a:prstGeom>
        </p:spPr>
      </p:pic>
    </p:spTree>
    <p:extLst>
      <p:ext uri="{BB962C8B-B14F-4D97-AF65-F5344CB8AC3E}">
        <p14:creationId xmlns:p14="http://schemas.microsoft.com/office/powerpoint/2010/main" val="1662211778"/>
      </p:ext>
    </p:extLst>
  </p:cSld>
  <p:clrMap bg1="lt1" tx1="dk1" bg2="lt2" tx2="dk2" accent1="accent1" accent2="accent2" accent3="accent3" accent4="accent4" accent5="accent5" accent6="accent6" hlink="hlink" folHlink="folHlink"/>
  <p:sldLayoutIdLst>
    <p:sldLayoutId id="2147483662" r:id="rId1"/>
    <p:sldLayoutId id="2147483661" r:id="rId2"/>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9.xml"/><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xml.rels><?xml version="1.0" encoding="UTF-8" standalone="yes"?>
<Relationships xmlns="http://schemas.openxmlformats.org/package/2006/relationships"><Relationship Id="rId3" Type="http://schemas.openxmlformats.org/officeDocument/2006/relationships/hyperlink" Target="http://www.adhcc.org/"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comments" Target="../comments/commen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7.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5.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37.xml.rels><?xml version="1.0" encoding="UTF-8" standalone="yes"?>
<Relationships xmlns="http://schemas.openxmlformats.org/package/2006/relationships"><Relationship Id="rId2" Type="http://schemas.openxmlformats.org/officeDocument/2006/relationships/image" Target="../media/image11.tmp"/><Relationship Id="rId1" Type="http://schemas.openxmlformats.org/officeDocument/2006/relationships/slideLayout" Target="../slideLayouts/slideLayout22.xml"/></Relationships>
</file>

<file path=ppt/slides/_rels/slide38.xml.rels><?xml version="1.0" encoding="UTF-8" standalone="yes"?>
<Relationships xmlns="http://schemas.openxmlformats.org/package/2006/relationships"><Relationship Id="rId2" Type="http://schemas.openxmlformats.org/officeDocument/2006/relationships/image" Target="../media/image12.tmp"/><Relationship Id="rId1" Type="http://schemas.openxmlformats.org/officeDocument/2006/relationships/slideLayout" Target="../slideLayouts/slideLayout27.xml"/></Relationships>
</file>

<file path=ppt/slides/_rels/slide39.xml.rels><?xml version="1.0" encoding="UTF-8" standalone="yes"?>
<Relationships xmlns="http://schemas.openxmlformats.org/package/2006/relationships"><Relationship Id="rId2" Type="http://schemas.openxmlformats.org/officeDocument/2006/relationships/image" Target="../media/image13.tmp"/><Relationship Id="rId1" Type="http://schemas.openxmlformats.org/officeDocument/2006/relationships/slideLayout" Target="../slideLayouts/slideLayout2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14.tmp"/><Relationship Id="rId1" Type="http://schemas.openxmlformats.org/officeDocument/2006/relationships/slideLayout" Target="../slideLayouts/slideLayout2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33.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3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3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3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3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3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32.xml"/></Relationships>
</file>

<file path=ppt/slides/_rels/slide5.xml.rels><?xml version="1.0" encoding="UTF-8" standalone="yes"?>
<Relationships xmlns="http://schemas.openxmlformats.org/package/2006/relationships"><Relationship Id="rId3" Type="http://schemas.openxmlformats.org/officeDocument/2006/relationships/image" Target="../media/image6.tmp"/><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3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3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3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32.xml"/></Relationships>
</file>

<file path=ppt/slides/_rels/slide54.xml.rels><?xml version="1.0" encoding="UTF-8" standalone="yes"?>
<Relationships xmlns="http://schemas.openxmlformats.org/package/2006/relationships"><Relationship Id="rId3" Type="http://schemas.openxmlformats.org/officeDocument/2006/relationships/hyperlink" Target="http://leadingageannualmeeting.org/" TargetMode="External"/><Relationship Id="rId2" Type="http://schemas.openxmlformats.org/officeDocument/2006/relationships/hyperlink" Target="http://www.leadingage.org/COVID19" TargetMode="External"/><Relationship Id="rId1" Type="http://schemas.openxmlformats.org/officeDocument/2006/relationships/slideLayout" Target="../slideLayouts/slideLayout32.xml"/><Relationship Id="rId6" Type="http://schemas.openxmlformats.org/officeDocument/2006/relationships/hyperlink" Target="mailto:bflinn@leadingage.org" TargetMode="External"/><Relationship Id="rId5" Type="http://schemas.openxmlformats.org/officeDocument/2006/relationships/hyperlink" Target="https://www.leadingage.org/member-community" TargetMode="External"/><Relationship Id="rId4" Type="http://schemas.openxmlformats.org/officeDocument/2006/relationships/hyperlink" Target="https://learninghub.leadingage.org/" TargetMode="Externa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7.tmp"/><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8.tmp"/><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09600" y="2338209"/>
            <a:ext cx="11277600" cy="1470025"/>
          </a:xfrm>
        </p:spPr>
        <p:txBody>
          <a:bodyPr/>
          <a:lstStyle/>
          <a:p>
            <a:r>
              <a:rPr lang="en-US" dirty="0"/>
              <a:t>ADHC Without Walls: Benefits, Barriers, and the Business of Telehealth</a:t>
            </a:r>
          </a:p>
        </p:txBody>
      </p:sp>
      <p:sp>
        <p:nvSpPr>
          <p:cNvPr id="3" name="Subtitle 2"/>
          <p:cNvSpPr>
            <a:spLocks noGrp="1"/>
          </p:cNvSpPr>
          <p:nvPr>
            <p:ph type="subTitle" idx="1"/>
          </p:nvPr>
        </p:nvSpPr>
        <p:spPr>
          <a:xfrm>
            <a:off x="609599" y="4280937"/>
            <a:ext cx="9804401" cy="2289195"/>
          </a:xfrm>
        </p:spPr>
        <p:txBody>
          <a:bodyPr>
            <a:normAutofit/>
          </a:bodyPr>
          <a:lstStyle/>
          <a:p>
            <a:r>
              <a:rPr lang="en-US" dirty="0"/>
              <a:t>Candice Duffy, director, Schofield ADHC</a:t>
            </a:r>
          </a:p>
          <a:p>
            <a:r>
              <a:rPr lang="en-US" dirty="0"/>
              <a:t>Kathleen DiPietro, director, Middle Island West and Middle Island East ADHC</a:t>
            </a:r>
          </a:p>
          <a:p>
            <a:r>
              <a:rPr lang="en-US" dirty="0"/>
              <a:t>Brendan Flinn, director, HCBS policy, LeadingAge</a:t>
            </a:r>
          </a:p>
          <a:p>
            <a:r>
              <a:rPr lang="en-US" dirty="0"/>
              <a:t>Rola O’Meally, director, St. Ann’s Community ADHC programs</a:t>
            </a:r>
          </a:p>
        </p:txBody>
      </p:sp>
    </p:spTree>
    <p:extLst>
      <p:ext uri="{BB962C8B-B14F-4D97-AF65-F5344CB8AC3E}">
        <p14:creationId xmlns:p14="http://schemas.microsoft.com/office/powerpoint/2010/main" val="7063055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97619" y="183198"/>
            <a:ext cx="7533039" cy="1143000"/>
          </a:xfrm>
        </p:spPr>
        <p:txBody>
          <a:bodyPr/>
          <a:lstStyle/>
          <a:p>
            <a:r>
              <a:rPr lang="en-US" dirty="0"/>
              <a:t>Participant Risk Assessment</a:t>
            </a:r>
          </a:p>
        </p:txBody>
      </p:sp>
      <p:sp>
        <p:nvSpPr>
          <p:cNvPr id="3" name="Content Placeholder 2"/>
          <p:cNvSpPr>
            <a:spLocks noGrp="1"/>
          </p:cNvSpPr>
          <p:nvPr>
            <p:ph idx="1"/>
          </p:nvPr>
        </p:nvSpPr>
        <p:spPr>
          <a:xfrm>
            <a:off x="1897618" y="1508761"/>
            <a:ext cx="8198882" cy="1143001"/>
          </a:xfrm>
        </p:spPr>
        <p:txBody>
          <a:bodyPr/>
          <a:lstStyle/>
          <a:p>
            <a:r>
              <a:rPr lang="en-US" dirty="0"/>
              <a:t>During the first week of program on hold a risk assessment was performed on all the ADS participants via a telephone call – guidelines and form from the Adult Day Health Care Council.</a:t>
            </a:r>
          </a:p>
        </p:txBody>
      </p:sp>
      <p:pic>
        <p:nvPicPr>
          <p:cNvPr id="4" name="Picture 3"/>
          <p:cNvPicPr>
            <a:picLocks noChangeAspect="1"/>
          </p:cNvPicPr>
          <p:nvPr/>
        </p:nvPicPr>
        <p:blipFill>
          <a:blip r:embed="rId3"/>
          <a:stretch>
            <a:fillRect/>
          </a:stretch>
        </p:blipFill>
        <p:spPr>
          <a:xfrm>
            <a:off x="1897618" y="2866653"/>
            <a:ext cx="8500218" cy="2482588"/>
          </a:xfrm>
          <a:prstGeom prst="rect">
            <a:avLst/>
          </a:prstGeom>
        </p:spPr>
      </p:pic>
    </p:spTree>
    <p:extLst>
      <p:ext uri="{BB962C8B-B14F-4D97-AF65-F5344CB8AC3E}">
        <p14:creationId xmlns:p14="http://schemas.microsoft.com/office/powerpoint/2010/main" val="349745244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58216" y="83128"/>
            <a:ext cx="7533039" cy="1143000"/>
          </a:xfrm>
        </p:spPr>
        <p:txBody>
          <a:bodyPr/>
          <a:lstStyle/>
          <a:p>
            <a:r>
              <a:rPr lang="en-US" dirty="0"/>
              <a:t>Results of the Risk Assessment</a:t>
            </a:r>
          </a:p>
        </p:txBody>
      </p:sp>
      <p:sp>
        <p:nvSpPr>
          <p:cNvPr id="3" name="Content Placeholder 2"/>
          <p:cNvSpPr>
            <a:spLocks noGrp="1"/>
          </p:cNvSpPr>
          <p:nvPr>
            <p:ph idx="1"/>
          </p:nvPr>
        </p:nvSpPr>
        <p:spPr>
          <a:xfrm>
            <a:off x="2158217" y="1226128"/>
            <a:ext cx="7533039" cy="5049982"/>
          </a:xfrm>
        </p:spPr>
        <p:txBody>
          <a:bodyPr/>
          <a:lstStyle/>
          <a:p>
            <a:pPr marL="342900" indent="-342900">
              <a:lnSpc>
                <a:spcPct val="150000"/>
              </a:lnSpc>
              <a:buFont typeface="Arial" panose="020B0604020202020204" pitchFamily="34" charset="0"/>
              <a:buChar char="•"/>
            </a:pPr>
            <a:r>
              <a:rPr lang="en-US" dirty="0"/>
              <a:t>We identified that there were 25-30 participant who fell in the high risk category</a:t>
            </a:r>
          </a:p>
          <a:p>
            <a:pPr marL="342900" indent="-342900">
              <a:lnSpc>
                <a:spcPct val="150000"/>
              </a:lnSpc>
              <a:buFont typeface="Arial" panose="020B0604020202020204" pitchFamily="34" charset="0"/>
              <a:buChar char="•"/>
            </a:pPr>
            <a:r>
              <a:rPr lang="en-US" dirty="0"/>
              <a:t>Participants very confused overall with the sudden placement of program on hold</a:t>
            </a:r>
          </a:p>
          <a:p>
            <a:pPr marL="342900" indent="-342900">
              <a:lnSpc>
                <a:spcPct val="150000"/>
              </a:lnSpc>
              <a:buFont typeface="Arial" panose="020B0604020202020204" pitchFamily="34" charset="0"/>
              <a:buChar char="•"/>
            </a:pPr>
            <a:r>
              <a:rPr lang="en-US" dirty="0"/>
              <a:t>They needed a lot of questions answered related to Covid-19</a:t>
            </a:r>
          </a:p>
          <a:p>
            <a:pPr marL="342900" indent="-342900">
              <a:lnSpc>
                <a:spcPct val="150000"/>
              </a:lnSpc>
              <a:buFont typeface="Arial" panose="020B0604020202020204" pitchFamily="34" charset="0"/>
              <a:buChar char="•"/>
            </a:pPr>
            <a:r>
              <a:rPr lang="en-US" dirty="0"/>
              <a:t>These participants had little or no support at home</a:t>
            </a:r>
          </a:p>
          <a:p>
            <a:pPr marL="342900" indent="-342900">
              <a:lnSpc>
                <a:spcPct val="150000"/>
              </a:lnSpc>
              <a:buFont typeface="Arial" panose="020B0604020202020204" pitchFamily="34" charset="0"/>
              <a:buChar char="•"/>
            </a:pPr>
            <a:r>
              <a:rPr lang="en-US" dirty="0"/>
              <a:t>They were concerned of meeting their daily needs of nutrition/care support</a:t>
            </a:r>
          </a:p>
          <a:p>
            <a:pPr marL="342900" indent="-342900">
              <a:lnSpc>
                <a:spcPct val="150000"/>
              </a:lnSpc>
              <a:buFont typeface="Arial" panose="020B0604020202020204" pitchFamily="34" charset="0"/>
              <a:buChar char="•"/>
            </a:pPr>
            <a:r>
              <a:rPr lang="en-US" dirty="0"/>
              <a:t>They did not know how they would spend their time at home</a:t>
            </a:r>
          </a:p>
          <a:p>
            <a:pPr marL="342900" indent="-342900">
              <a:buFont typeface="Arial" panose="020B0604020202020204" pitchFamily="34" charset="0"/>
              <a:buChar char="•"/>
            </a:pPr>
            <a:endParaRPr lang="en-US" dirty="0"/>
          </a:p>
        </p:txBody>
      </p:sp>
    </p:spTree>
    <p:extLst>
      <p:ext uri="{BB962C8B-B14F-4D97-AF65-F5344CB8AC3E}">
        <p14:creationId xmlns:p14="http://schemas.microsoft.com/office/powerpoint/2010/main" val="222646181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39637" y="274638"/>
            <a:ext cx="8271164" cy="1143000"/>
          </a:xfrm>
        </p:spPr>
        <p:txBody>
          <a:bodyPr>
            <a:noAutofit/>
          </a:bodyPr>
          <a:lstStyle/>
          <a:p>
            <a:pPr algn="ctr"/>
            <a:r>
              <a:rPr lang="en-US" sz="3600" b="1" dirty="0"/>
              <a:t>St Ann’s Development of an ADS Wellness Program</a:t>
            </a:r>
          </a:p>
        </p:txBody>
      </p:sp>
      <p:sp>
        <p:nvSpPr>
          <p:cNvPr id="3" name="Content Placeholder 2"/>
          <p:cNvSpPr>
            <a:spLocks noGrp="1"/>
          </p:cNvSpPr>
          <p:nvPr>
            <p:ph idx="1"/>
          </p:nvPr>
        </p:nvSpPr>
        <p:spPr>
          <a:xfrm>
            <a:off x="1939637" y="1974274"/>
            <a:ext cx="8271164" cy="4525963"/>
          </a:xfrm>
        </p:spPr>
        <p:txBody>
          <a:bodyPr>
            <a:normAutofit/>
          </a:bodyPr>
          <a:lstStyle/>
          <a:p>
            <a:pPr algn="ctr"/>
            <a:r>
              <a:rPr lang="en-US" sz="2800" dirty="0"/>
              <a:t>Organization’s Primary Goal</a:t>
            </a:r>
          </a:p>
          <a:p>
            <a:pPr marL="342900" indent="-342900">
              <a:buFont typeface="Arial" panose="020B0604020202020204" pitchFamily="34" charset="0"/>
              <a:buChar char="•"/>
            </a:pPr>
            <a:endParaRPr lang="en-US" sz="2800" dirty="0"/>
          </a:p>
          <a:p>
            <a:pPr algn="ctr"/>
            <a:r>
              <a:rPr lang="en-US" sz="2800" dirty="0"/>
              <a:t>To ensure wellness and safety of the participants, minimizing their use of Emergency Department while the program is on hold</a:t>
            </a:r>
          </a:p>
        </p:txBody>
      </p:sp>
    </p:spTree>
    <p:extLst>
      <p:ext uri="{BB962C8B-B14F-4D97-AF65-F5344CB8AC3E}">
        <p14:creationId xmlns:p14="http://schemas.microsoft.com/office/powerpoint/2010/main" val="279337563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29481" y="457200"/>
            <a:ext cx="7533039" cy="1143000"/>
          </a:xfrm>
        </p:spPr>
        <p:txBody>
          <a:bodyPr>
            <a:normAutofit/>
          </a:bodyPr>
          <a:lstStyle/>
          <a:p>
            <a:pPr algn="ctr"/>
            <a:r>
              <a:rPr lang="en-US" sz="3600" b="1" dirty="0"/>
              <a:t>Funding to Initiate the Program</a:t>
            </a:r>
          </a:p>
        </p:txBody>
      </p:sp>
      <p:sp>
        <p:nvSpPr>
          <p:cNvPr id="3" name="Content Placeholder 2"/>
          <p:cNvSpPr>
            <a:spLocks noGrp="1"/>
          </p:cNvSpPr>
          <p:nvPr>
            <p:ph idx="1"/>
          </p:nvPr>
        </p:nvSpPr>
        <p:spPr>
          <a:xfrm>
            <a:off x="2329481" y="1782763"/>
            <a:ext cx="7533039" cy="4525963"/>
          </a:xfrm>
        </p:spPr>
        <p:txBody>
          <a:bodyPr>
            <a:normAutofit/>
          </a:bodyPr>
          <a:lstStyle/>
          <a:p>
            <a:pPr algn="ctr">
              <a:lnSpc>
                <a:spcPct val="150000"/>
              </a:lnSpc>
            </a:pPr>
            <a:r>
              <a:rPr lang="en-US" sz="3200" dirty="0"/>
              <a:t>This program was put in place with the seed money from an existing grant to Adult Day Services from the</a:t>
            </a:r>
          </a:p>
          <a:p>
            <a:pPr algn="ctr">
              <a:lnSpc>
                <a:spcPct val="150000"/>
              </a:lnSpc>
            </a:pPr>
            <a:r>
              <a:rPr lang="en-US" sz="3200" dirty="0"/>
              <a:t> </a:t>
            </a:r>
            <a:r>
              <a:rPr lang="en-US" sz="3200" b="1" dirty="0"/>
              <a:t>Greater Rochester Health Foundation</a:t>
            </a:r>
          </a:p>
        </p:txBody>
      </p:sp>
    </p:spTree>
    <p:extLst>
      <p:ext uri="{BB962C8B-B14F-4D97-AF65-F5344CB8AC3E}">
        <p14:creationId xmlns:p14="http://schemas.microsoft.com/office/powerpoint/2010/main" val="234029437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07821" y="194440"/>
            <a:ext cx="7533039" cy="677863"/>
          </a:xfrm>
        </p:spPr>
        <p:txBody>
          <a:bodyPr/>
          <a:lstStyle/>
          <a:p>
            <a:r>
              <a:rPr lang="en-US" dirty="0"/>
              <a:t>Services Provided</a:t>
            </a:r>
          </a:p>
        </p:txBody>
      </p:sp>
      <p:sp>
        <p:nvSpPr>
          <p:cNvPr id="4" name="Title 1"/>
          <p:cNvSpPr txBox="1">
            <a:spLocks/>
          </p:cNvSpPr>
          <p:nvPr/>
        </p:nvSpPr>
        <p:spPr>
          <a:xfrm>
            <a:off x="5348388" y="2547136"/>
            <a:ext cx="7533039" cy="1143000"/>
          </a:xfrm>
          <a:prstGeom prst="rect">
            <a:avLst/>
          </a:prstGeom>
        </p:spPr>
        <p:txBody>
          <a:bodyPr vert="horz" lIns="91440" tIns="45720" rIns="91440" bIns="45720" rtlCol="0" anchor="ctr">
            <a:normAutofit/>
          </a:bodyPr>
          <a:lstStyle>
            <a:lvl1pPr algn="l" defTabSz="457200" rtl="0" eaLnBrk="1" latinLnBrk="0" hangingPunct="1">
              <a:spcBef>
                <a:spcPct val="0"/>
              </a:spcBef>
              <a:buNone/>
              <a:defRPr sz="3200" kern="1200">
                <a:solidFill>
                  <a:schemeClr val="tx1"/>
                </a:solidFill>
                <a:latin typeface="Times"/>
                <a:ea typeface="+mj-ea"/>
                <a:cs typeface="Times"/>
              </a:defRPr>
            </a:lvl1pPr>
          </a:lstStyle>
          <a:p>
            <a:endParaRPr lang="en-US" dirty="0">
              <a:solidFill>
                <a:prstClr val="black"/>
              </a:solidFill>
            </a:endParaRPr>
          </a:p>
        </p:txBody>
      </p:sp>
      <p:sp>
        <p:nvSpPr>
          <p:cNvPr id="5" name="Title 1"/>
          <p:cNvSpPr txBox="1">
            <a:spLocks/>
          </p:cNvSpPr>
          <p:nvPr/>
        </p:nvSpPr>
        <p:spPr>
          <a:xfrm>
            <a:off x="1981201" y="4946116"/>
            <a:ext cx="7533039" cy="1143000"/>
          </a:xfrm>
          <a:prstGeom prst="rect">
            <a:avLst/>
          </a:prstGeom>
        </p:spPr>
        <p:txBody>
          <a:bodyPr vert="horz" lIns="91440" tIns="45720" rIns="91440" bIns="45720" rtlCol="0" anchor="ctr">
            <a:normAutofit/>
          </a:bodyPr>
          <a:lstStyle>
            <a:lvl1pPr algn="l" defTabSz="457200" rtl="0" eaLnBrk="1" latinLnBrk="0" hangingPunct="1">
              <a:spcBef>
                <a:spcPct val="0"/>
              </a:spcBef>
              <a:buNone/>
              <a:defRPr sz="3200" kern="1200">
                <a:solidFill>
                  <a:schemeClr val="tx1"/>
                </a:solidFill>
                <a:latin typeface="Times"/>
                <a:ea typeface="+mj-ea"/>
                <a:cs typeface="Times"/>
              </a:defRPr>
            </a:lvl1pPr>
          </a:lstStyle>
          <a:p>
            <a:endParaRPr lang="en-US" dirty="0">
              <a:solidFill>
                <a:prstClr val="black"/>
              </a:solidFill>
            </a:endParaRPr>
          </a:p>
        </p:txBody>
      </p:sp>
      <p:sp>
        <p:nvSpPr>
          <p:cNvPr id="6" name="AutoShape 4" descr="Image result for impact"/>
          <p:cNvSpPr>
            <a:spLocks noChangeAspect="1" noChangeArrowheads="1"/>
          </p:cNvSpPr>
          <p:nvPr/>
        </p:nvSpPr>
        <p:spPr bwMode="auto">
          <a:xfrm>
            <a:off x="1524000"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defTabSz="457200"/>
            <a:endParaRPr lang="en-US" dirty="0">
              <a:solidFill>
                <a:prstClr val="black"/>
              </a:solidFill>
              <a:latin typeface="Calibri"/>
            </a:endParaRPr>
          </a:p>
        </p:txBody>
      </p:sp>
      <p:sp>
        <p:nvSpPr>
          <p:cNvPr id="7" name="AutoShape 6" descr="Image result for impact"/>
          <p:cNvSpPr>
            <a:spLocks noChangeAspect="1" noChangeArrowheads="1"/>
          </p:cNvSpPr>
          <p:nvPr/>
        </p:nvSpPr>
        <p:spPr bwMode="auto">
          <a:xfrm>
            <a:off x="1676400" y="7938"/>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defTabSz="457200"/>
            <a:endParaRPr lang="en-US" dirty="0">
              <a:solidFill>
                <a:prstClr val="black"/>
              </a:solidFill>
              <a:latin typeface="Calibri"/>
            </a:endParaRPr>
          </a:p>
        </p:txBody>
      </p:sp>
      <p:sp>
        <p:nvSpPr>
          <p:cNvPr id="3" name="TextBox 2"/>
          <p:cNvSpPr txBox="1"/>
          <p:nvPr/>
        </p:nvSpPr>
        <p:spPr>
          <a:xfrm>
            <a:off x="1607821" y="1012955"/>
            <a:ext cx="8951259" cy="4247317"/>
          </a:xfrm>
          <a:prstGeom prst="rect">
            <a:avLst/>
          </a:prstGeom>
          <a:noFill/>
        </p:spPr>
        <p:txBody>
          <a:bodyPr wrap="square" rtlCol="0">
            <a:spAutoFit/>
          </a:bodyPr>
          <a:lstStyle/>
          <a:p>
            <a:pPr marL="285750" indent="-285750" defTabSz="457200">
              <a:buFont typeface="Arial" panose="020B0604020202020204" pitchFamily="34" charset="0"/>
              <a:buChar char="•"/>
            </a:pPr>
            <a:r>
              <a:rPr lang="en-US" sz="2700" dirty="0">
                <a:solidFill>
                  <a:prstClr val="black"/>
                </a:solidFill>
                <a:latin typeface="Calibri"/>
              </a:rPr>
              <a:t>Telephone calls to participants weekly and/or biweekly basis</a:t>
            </a:r>
          </a:p>
          <a:p>
            <a:pPr marL="742950" lvl="1" indent="-285750" defTabSz="457200">
              <a:buFont typeface="Arial" panose="020B0604020202020204" pitchFamily="34" charset="0"/>
              <a:buChar char="•"/>
            </a:pPr>
            <a:r>
              <a:rPr lang="en-US" sz="2700" dirty="0">
                <a:solidFill>
                  <a:prstClr val="black"/>
                </a:solidFill>
                <a:latin typeface="Calibri"/>
              </a:rPr>
              <a:t>Wellness Coordinator</a:t>
            </a:r>
          </a:p>
          <a:p>
            <a:pPr marL="742950" lvl="1" indent="-285750" defTabSz="457200">
              <a:buFont typeface="Arial" panose="020B0604020202020204" pitchFamily="34" charset="0"/>
              <a:buChar char="•"/>
            </a:pPr>
            <a:r>
              <a:rPr lang="en-US" sz="2700" dirty="0">
                <a:solidFill>
                  <a:prstClr val="black"/>
                </a:solidFill>
                <a:latin typeface="Calibri"/>
              </a:rPr>
              <a:t>RN nurse – medical participants</a:t>
            </a:r>
          </a:p>
          <a:p>
            <a:pPr marL="285750" indent="-285750" defTabSz="457200">
              <a:buFont typeface="Arial" panose="020B0604020202020204" pitchFamily="34" charset="0"/>
              <a:buChar char="•"/>
            </a:pPr>
            <a:r>
              <a:rPr lang="en-US" sz="2700" dirty="0">
                <a:solidFill>
                  <a:prstClr val="black"/>
                </a:solidFill>
                <a:latin typeface="Calibri"/>
              </a:rPr>
              <a:t>Delivery of meals</a:t>
            </a:r>
          </a:p>
          <a:p>
            <a:pPr marL="285750" indent="-285750" defTabSz="457200">
              <a:buFont typeface="Arial" panose="020B0604020202020204" pitchFamily="34" charset="0"/>
              <a:buChar char="•"/>
            </a:pPr>
            <a:r>
              <a:rPr lang="en-US" sz="2700" dirty="0">
                <a:solidFill>
                  <a:prstClr val="black"/>
                </a:solidFill>
                <a:latin typeface="Calibri"/>
              </a:rPr>
              <a:t>Supplements</a:t>
            </a:r>
          </a:p>
          <a:p>
            <a:pPr marL="285750" indent="-285750" defTabSz="457200">
              <a:buFont typeface="Arial" panose="020B0604020202020204" pitchFamily="34" charset="0"/>
              <a:buChar char="•"/>
            </a:pPr>
            <a:r>
              <a:rPr lang="en-US" sz="2700" dirty="0">
                <a:solidFill>
                  <a:prstClr val="black"/>
                </a:solidFill>
                <a:latin typeface="Calibri"/>
              </a:rPr>
              <a:t>Activity Kits</a:t>
            </a:r>
          </a:p>
          <a:p>
            <a:pPr marL="285750" indent="-285750" defTabSz="457200">
              <a:buFont typeface="Arial" panose="020B0604020202020204" pitchFamily="34" charset="0"/>
              <a:buChar char="•"/>
            </a:pPr>
            <a:r>
              <a:rPr lang="en-US" sz="2700" dirty="0">
                <a:solidFill>
                  <a:prstClr val="black"/>
                </a:solidFill>
                <a:latin typeface="Calibri"/>
              </a:rPr>
              <a:t>Pharmacy Refills</a:t>
            </a:r>
          </a:p>
          <a:p>
            <a:pPr marL="285750" indent="-285750" defTabSz="457200">
              <a:buFont typeface="Arial" panose="020B0604020202020204" pitchFamily="34" charset="0"/>
              <a:buChar char="•"/>
            </a:pPr>
            <a:r>
              <a:rPr lang="en-US" sz="2700" dirty="0">
                <a:solidFill>
                  <a:prstClr val="black"/>
                </a:solidFill>
                <a:latin typeface="Calibri"/>
              </a:rPr>
              <a:t>Digital blood pressure cuffs, thermometers and pulse oximeters provide to high risk participants. </a:t>
            </a:r>
          </a:p>
          <a:p>
            <a:pPr marL="285750" indent="-285750" defTabSz="457200">
              <a:buFont typeface="Arial" panose="020B0604020202020204" pitchFamily="34" charset="0"/>
              <a:buChar char="•"/>
            </a:pPr>
            <a:r>
              <a:rPr lang="en-US" sz="2700" dirty="0">
                <a:solidFill>
                  <a:prstClr val="black"/>
                </a:solidFill>
                <a:latin typeface="Calibri"/>
              </a:rPr>
              <a:t>Incontinent  garments </a:t>
            </a:r>
          </a:p>
        </p:txBody>
      </p:sp>
    </p:spTree>
    <p:extLst>
      <p:ext uri="{BB962C8B-B14F-4D97-AF65-F5344CB8AC3E}">
        <p14:creationId xmlns:p14="http://schemas.microsoft.com/office/powerpoint/2010/main" val="245763481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54852" y="274638"/>
            <a:ext cx="7533039" cy="1143000"/>
          </a:xfrm>
        </p:spPr>
        <p:txBody>
          <a:bodyPr/>
          <a:lstStyle/>
          <a:p>
            <a:r>
              <a:rPr lang="en-US" dirty="0"/>
              <a:t>Logistics</a:t>
            </a:r>
          </a:p>
        </p:txBody>
      </p:sp>
      <p:sp>
        <p:nvSpPr>
          <p:cNvPr id="3" name="Content Placeholder 2"/>
          <p:cNvSpPr>
            <a:spLocks noGrp="1"/>
          </p:cNvSpPr>
          <p:nvPr>
            <p:ph idx="1"/>
          </p:nvPr>
        </p:nvSpPr>
        <p:spPr>
          <a:xfrm>
            <a:off x="2244831" y="1417639"/>
            <a:ext cx="7533039" cy="5045507"/>
          </a:xfrm>
        </p:spPr>
        <p:txBody>
          <a:bodyPr>
            <a:normAutofit/>
          </a:bodyPr>
          <a:lstStyle/>
          <a:p>
            <a:pPr marL="342900" indent="-342900">
              <a:spcAft>
                <a:spcPts val="1200"/>
              </a:spcAft>
              <a:buFont typeface="Arial" panose="020B0604020202020204" pitchFamily="34" charset="0"/>
              <a:buChar char="•"/>
            </a:pPr>
            <a:r>
              <a:rPr lang="en-US" sz="2400" dirty="0"/>
              <a:t>As all charts for participants on EMR were on hold.  We created call logs for all participants in excel</a:t>
            </a:r>
          </a:p>
          <a:p>
            <a:pPr marL="342900" indent="-342900">
              <a:spcAft>
                <a:spcPts val="1200"/>
              </a:spcAft>
              <a:buFont typeface="Arial" panose="020B0604020202020204" pitchFamily="34" charset="0"/>
              <a:buChar char="•"/>
            </a:pPr>
            <a:r>
              <a:rPr lang="en-US" sz="2400" dirty="0"/>
              <a:t>Logs have specific information to be filled in by the Wellness Coordinator or nurse</a:t>
            </a:r>
          </a:p>
          <a:p>
            <a:pPr marL="342900" indent="-342900">
              <a:spcAft>
                <a:spcPts val="1200"/>
              </a:spcAft>
              <a:buFont typeface="Arial" panose="020B0604020202020204" pitchFamily="34" charset="0"/>
              <a:buChar char="•"/>
            </a:pPr>
            <a:r>
              <a:rPr lang="en-US" sz="2400" dirty="0"/>
              <a:t>Life Enrichment Therapist prepares weekly activity packet to engage participants at home.  At the first delivery crayons/pencils and pens were provided to the participants</a:t>
            </a:r>
          </a:p>
          <a:p>
            <a:pPr marL="342900" indent="-342900">
              <a:lnSpc>
                <a:spcPct val="170000"/>
              </a:lnSpc>
              <a:buFont typeface="Arial" panose="020B0604020202020204" pitchFamily="34" charset="0"/>
              <a:buChar char="•"/>
            </a:pPr>
            <a:endParaRPr lang="en-US" dirty="0"/>
          </a:p>
          <a:p>
            <a:pPr marL="1085850" lvl="1" indent="-342900">
              <a:buFont typeface="Arial" panose="020B0604020202020204" pitchFamily="34" charset="0"/>
              <a:buChar char="•"/>
            </a:pPr>
            <a:endParaRPr lang="en-US" dirty="0"/>
          </a:p>
          <a:p>
            <a:pPr marL="342900" indent="-342900">
              <a:buFont typeface="Arial" panose="020B0604020202020204" pitchFamily="34" charset="0"/>
              <a:buChar char="•"/>
            </a:pPr>
            <a:endParaRPr lang="en-US" dirty="0"/>
          </a:p>
        </p:txBody>
      </p:sp>
    </p:spTree>
    <p:extLst>
      <p:ext uri="{BB962C8B-B14F-4D97-AF65-F5344CB8AC3E}">
        <p14:creationId xmlns:p14="http://schemas.microsoft.com/office/powerpoint/2010/main" val="140509042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74842" y="274638"/>
            <a:ext cx="7533039" cy="1143000"/>
          </a:xfrm>
        </p:spPr>
        <p:txBody>
          <a:bodyPr/>
          <a:lstStyle/>
          <a:p>
            <a:r>
              <a:rPr lang="en-US" i="1" dirty="0"/>
              <a:t>Continued…</a:t>
            </a:r>
          </a:p>
        </p:txBody>
      </p:sp>
      <p:sp>
        <p:nvSpPr>
          <p:cNvPr id="3" name="Content Placeholder 2"/>
          <p:cNvSpPr>
            <a:spLocks noGrp="1"/>
          </p:cNvSpPr>
          <p:nvPr>
            <p:ph idx="1"/>
          </p:nvPr>
        </p:nvSpPr>
        <p:spPr>
          <a:xfrm>
            <a:off x="2174842" y="1184565"/>
            <a:ext cx="7533039" cy="4941599"/>
          </a:xfrm>
        </p:spPr>
        <p:txBody>
          <a:bodyPr>
            <a:noAutofit/>
          </a:bodyPr>
          <a:lstStyle/>
          <a:p>
            <a:pPr marL="342900" indent="-342900">
              <a:buFont typeface="Arial" panose="020B0604020202020204" pitchFamily="34" charset="0"/>
              <a:buChar char="•"/>
            </a:pPr>
            <a:endParaRPr lang="en-US" sz="2400" dirty="0"/>
          </a:p>
          <a:p>
            <a:pPr marL="342900" indent="-342900">
              <a:buFont typeface="Arial" panose="020B0604020202020204" pitchFamily="34" charset="0"/>
              <a:buChar char="•"/>
            </a:pPr>
            <a:r>
              <a:rPr lang="en-US" sz="2400" dirty="0"/>
              <a:t>Each call by the coordinator and nurse are logged  with check marks and comments to the guided questions</a:t>
            </a:r>
          </a:p>
          <a:p>
            <a:endParaRPr lang="en-US" sz="2400" dirty="0"/>
          </a:p>
          <a:p>
            <a:pPr marL="342900" indent="-342900">
              <a:buFont typeface="Arial" panose="020B0604020202020204" pitchFamily="34" charset="0"/>
              <a:buChar char="•"/>
            </a:pPr>
            <a:r>
              <a:rPr lang="en-US" sz="2400" dirty="0"/>
              <a:t>Coordinator tasks:</a:t>
            </a:r>
          </a:p>
          <a:p>
            <a:pPr marL="1085850" lvl="1" indent="-342900">
              <a:buFont typeface="Arial" panose="020B0604020202020204" pitchFamily="34" charset="0"/>
              <a:buChar char="•"/>
            </a:pPr>
            <a:r>
              <a:rPr lang="en-US" sz="2400" dirty="0"/>
              <a:t>Call all participants once a week. High risk vulnerable participants are called twice a week or as per their needs</a:t>
            </a:r>
          </a:p>
        </p:txBody>
      </p:sp>
    </p:spTree>
    <p:extLst>
      <p:ext uri="{BB962C8B-B14F-4D97-AF65-F5344CB8AC3E}">
        <p14:creationId xmlns:p14="http://schemas.microsoft.com/office/powerpoint/2010/main" val="113120777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12002" y="274638"/>
            <a:ext cx="7533039" cy="1143000"/>
          </a:xfrm>
        </p:spPr>
        <p:txBody>
          <a:bodyPr/>
          <a:lstStyle/>
          <a:p>
            <a:r>
              <a:rPr lang="en-US" i="1" dirty="0"/>
              <a:t>Continued…</a:t>
            </a:r>
          </a:p>
        </p:txBody>
      </p:sp>
      <p:sp>
        <p:nvSpPr>
          <p:cNvPr id="3" name="Content Placeholder 2"/>
          <p:cNvSpPr>
            <a:spLocks noGrp="1"/>
          </p:cNvSpPr>
          <p:nvPr>
            <p:ph idx="1"/>
          </p:nvPr>
        </p:nvSpPr>
        <p:spPr>
          <a:xfrm>
            <a:off x="2312002" y="1600201"/>
            <a:ext cx="7533039" cy="4525963"/>
          </a:xfrm>
        </p:spPr>
        <p:txBody>
          <a:bodyPr/>
          <a:lstStyle/>
          <a:p>
            <a:pPr marL="1085850" lvl="1" indent="-342900">
              <a:buFont typeface="Arial" panose="020B0604020202020204" pitchFamily="34" charset="0"/>
              <a:buChar char="•"/>
            </a:pPr>
            <a:r>
              <a:rPr lang="en-US" sz="2400" dirty="0"/>
              <a:t>Maintain call logs</a:t>
            </a:r>
          </a:p>
          <a:p>
            <a:pPr lvl="1" indent="0">
              <a:buNone/>
            </a:pPr>
            <a:endParaRPr lang="en-US" sz="2400" dirty="0"/>
          </a:p>
          <a:p>
            <a:pPr marL="1085850" lvl="1" indent="-342900">
              <a:buFont typeface="Arial" panose="020B0604020202020204" pitchFamily="34" charset="0"/>
              <a:buChar char="•"/>
            </a:pPr>
            <a:r>
              <a:rPr lang="en-US" sz="2400" dirty="0"/>
              <a:t>Prepare lists for drivers to deliver meals</a:t>
            </a:r>
          </a:p>
          <a:p>
            <a:pPr lvl="1" indent="0">
              <a:buNone/>
            </a:pPr>
            <a:endParaRPr lang="en-US" sz="2400" dirty="0"/>
          </a:p>
          <a:p>
            <a:pPr marL="1085850" lvl="1" indent="-342900">
              <a:buFont typeface="Arial" panose="020B0604020202020204" pitchFamily="34" charset="0"/>
              <a:buChar char="•"/>
            </a:pPr>
            <a:r>
              <a:rPr lang="en-US" sz="2400" dirty="0"/>
              <a:t>Prepare packages ready which includes meals, continence care, supplements, medical devices and medication deliveries</a:t>
            </a:r>
          </a:p>
          <a:p>
            <a:pPr lvl="1" indent="0">
              <a:lnSpc>
                <a:spcPct val="170000"/>
              </a:lnSpc>
              <a:buNone/>
            </a:pPr>
            <a:r>
              <a:rPr lang="en-US" sz="2400" dirty="0"/>
              <a:t> </a:t>
            </a:r>
          </a:p>
          <a:p>
            <a:endParaRPr lang="en-US" dirty="0"/>
          </a:p>
        </p:txBody>
      </p:sp>
    </p:spTree>
    <p:extLst>
      <p:ext uri="{BB962C8B-B14F-4D97-AF65-F5344CB8AC3E}">
        <p14:creationId xmlns:p14="http://schemas.microsoft.com/office/powerpoint/2010/main" val="414772066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77712" y="274638"/>
            <a:ext cx="7533039" cy="1143000"/>
          </a:xfrm>
        </p:spPr>
        <p:txBody>
          <a:bodyPr/>
          <a:lstStyle/>
          <a:p>
            <a:r>
              <a:rPr lang="en-US" i="1" dirty="0"/>
              <a:t>Continued…</a:t>
            </a:r>
          </a:p>
        </p:txBody>
      </p:sp>
      <p:sp>
        <p:nvSpPr>
          <p:cNvPr id="3" name="Content Placeholder 2"/>
          <p:cNvSpPr>
            <a:spLocks noGrp="1"/>
          </p:cNvSpPr>
          <p:nvPr>
            <p:ph idx="1"/>
          </p:nvPr>
        </p:nvSpPr>
        <p:spPr>
          <a:xfrm>
            <a:off x="2277712" y="1600201"/>
            <a:ext cx="7533039" cy="4525963"/>
          </a:xfrm>
        </p:spPr>
        <p:txBody>
          <a:bodyPr>
            <a:normAutofit/>
          </a:bodyPr>
          <a:lstStyle/>
          <a:p>
            <a:pPr marL="1085850" lvl="1" indent="-342900">
              <a:buFont typeface="Arial" panose="020B0604020202020204" pitchFamily="34" charset="0"/>
              <a:buChar char="•"/>
            </a:pPr>
            <a:r>
              <a:rPr lang="en-US" sz="2400" dirty="0"/>
              <a:t>Assist with setting-up transportation for participants</a:t>
            </a:r>
          </a:p>
          <a:p>
            <a:pPr marL="1085850" lvl="1" indent="-342900">
              <a:buFont typeface="Arial" panose="020B0604020202020204" pitchFamily="34" charset="0"/>
              <a:buChar char="•"/>
            </a:pPr>
            <a:r>
              <a:rPr lang="en-US" sz="2400" dirty="0"/>
              <a:t>Making appointments for participants as needed for doctor’s office; Wound Center, Podiatry, Physical Therapy</a:t>
            </a:r>
          </a:p>
          <a:p>
            <a:pPr marL="1085850" lvl="1" indent="-342900">
              <a:buFont typeface="Arial" panose="020B0604020202020204" pitchFamily="34" charset="0"/>
              <a:buChar char="•"/>
            </a:pPr>
            <a:r>
              <a:rPr lang="en-US" sz="2400" dirty="0"/>
              <a:t>Billing: </a:t>
            </a:r>
          </a:p>
          <a:p>
            <a:pPr marL="1485900" lvl="2" indent="-342900">
              <a:buFont typeface="Arial" panose="020B0604020202020204" pitchFamily="34" charset="0"/>
              <a:buChar char="•"/>
            </a:pPr>
            <a:r>
              <a:rPr lang="en-US" sz="2400" dirty="0"/>
              <a:t>Calls for authorization from insurance</a:t>
            </a:r>
          </a:p>
          <a:p>
            <a:pPr marL="1485900" lvl="2" indent="-342900">
              <a:buFont typeface="Arial" panose="020B0604020202020204" pitchFamily="34" charset="0"/>
              <a:buChar char="•"/>
            </a:pPr>
            <a:r>
              <a:rPr lang="en-US" sz="2400" dirty="0"/>
              <a:t>Consent from participant</a:t>
            </a:r>
          </a:p>
          <a:p>
            <a:pPr marL="1085850" lvl="1" indent="-342900">
              <a:buFont typeface="Arial" panose="020B0604020202020204" pitchFamily="34" charset="0"/>
              <a:buChar char="•"/>
            </a:pPr>
            <a:r>
              <a:rPr lang="en-US" sz="2400" dirty="0"/>
              <a:t>Processing participant request for prescription refills at the in-house pharmacy</a:t>
            </a:r>
          </a:p>
        </p:txBody>
      </p:sp>
    </p:spTree>
    <p:extLst>
      <p:ext uri="{BB962C8B-B14F-4D97-AF65-F5344CB8AC3E}">
        <p14:creationId xmlns:p14="http://schemas.microsoft.com/office/powerpoint/2010/main" val="189336258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Sample Participant Care Plan</a:t>
            </a:r>
          </a:p>
        </p:txBody>
      </p:sp>
      <p:sp>
        <p:nvSpPr>
          <p:cNvPr id="3" name="TextBox 2"/>
          <p:cNvSpPr txBox="1"/>
          <p:nvPr/>
        </p:nvSpPr>
        <p:spPr>
          <a:xfrm>
            <a:off x="444500" y="1167206"/>
            <a:ext cx="9766300" cy="5262979"/>
          </a:xfrm>
          <a:prstGeom prst="rect">
            <a:avLst/>
          </a:prstGeom>
          <a:noFill/>
        </p:spPr>
        <p:txBody>
          <a:bodyPr wrap="square" rtlCol="0">
            <a:spAutoFit/>
          </a:bodyPr>
          <a:lstStyle/>
          <a:p>
            <a:pPr lvl="0">
              <a:defRPr/>
            </a:pPr>
            <a:r>
              <a:rPr lang="en-US" sz="2000" b="1" kern="0" dirty="0">
                <a:solidFill>
                  <a:sysClr val="windowText" lastClr="000000"/>
                </a:solidFill>
              </a:rPr>
              <a:t>Care Plan</a:t>
            </a:r>
          </a:p>
          <a:p>
            <a:pPr lvl="0">
              <a:defRPr/>
            </a:pPr>
            <a:r>
              <a:rPr lang="en-US" sz="2000" b="1" kern="0">
                <a:solidFill>
                  <a:sysClr val="windowText" lastClr="000000"/>
                </a:solidFill>
              </a:rPr>
              <a:t>Interventions: </a:t>
            </a:r>
            <a:r>
              <a:rPr lang="en-US" sz="2000" kern="0" dirty="0">
                <a:solidFill>
                  <a:sysClr val="windowText" lastClr="000000"/>
                </a:solidFill>
              </a:rPr>
              <a:t>Provide wellness checks for our participants during this time when ADHC programs are on hold related to Covid-19 virus pandemic; provide social and emotional support, assess for lack of support, identify home bound needs such as food insecurities, ADL challenges, concerns for HTN management, diabetes management, medication  management or other chronic condition management. Identify lack of transportation to obtain necessities or attend medically necessary appointments, identify any safety concerns, provide </a:t>
            </a:r>
            <a:r>
              <a:rPr lang="en-US" sz="2000" kern="0" dirty="0" err="1">
                <a:solidFill>
                  <a:sysClr val="windowText" lastClr="000000"/>
                </a:solidFill>
              </a:rPr>
              <a:t>Covid</a:t>
            </a:r>
            <a:r>
              <a:rPr lang="en-US" sz="2000" kern="0" dirty="0">
                <a:solidFill>
                  <a:sysClr val="windowText" lastClr="000000"/>
                </a:solidFill>
              </a:rPr>
              <a:t> wellness checks (per ADHC questionnaire). Measures taken will help maintain health and minimize emergency usage</a:t>
            </a:r>
          </a:p>
          <a:p>
            <a:pPr lvl="0">
              <a:defRPr/>
            </a:pPr>
            <a:r>
              <a:rPr lang="en-US" sz="2000" b="1" kern="0" dirty="0">
                <a:solidFill>
                  <a:sysClr val="windowText" lastClr="000000"/>
                </a:solidFill>
              </a:rPr>
              <a:t>Outcome: </a:t>
            </a:r>
            <a:r>
              <a:rPr lang="en-US" sz="2000" kern="0" dirty="0">
                <a:solidFill>
                  <a:sysClr val="windowText" lastClr="000000"/>
                </a:solidFill>
              </a:rPr>
              <a:t>Participant will remain well and safe at home with adequate support</a:t>
            </a:r>
          </a:p>
          <a:p>
            <a:pPr lvl="0">
              <a:defRPr/>
            </a:pPr>
            <a:r>
              <a:rPr lang="en-US" sz="2000" b="1" kern="0" dirty="0">
                <a:solidFill>
                  <a:sysClr val="windowText" lastClr="000000"/>
                </a:solidFill>
              </a:rPr>
              <a:t>Plan:</a:t>
            </a:r>
          </a:p>
          <a:p>
            <a:pPr marL="171450" lvl="0" indent="-171450">
              <a:buFont typeface="Wingdings" panose="05000000000000000000" pitchFamily="2" charset="2"/>
              <a:buChar char="§"/>
              <a:defRPr/>
            </a:pPr>
            <a:r>
              <a:rPr lang="en-US" sz="2000" kern="0" dirty="0">
                <a:solidFill>
                  <a:sysClr val="windowText" lastClr="000000"/>
                </a:solidFill>
              </a:rPr>
              <a:t>Provide Weekly Wellness calls</a:t>
            </a:r>
          </a:p>
          <a:p>
            <a:pPr marL="171450" lvl="0" indent="-171450">
              <a:buFont typeface="Wingdings" panose="05000000000000000000" pitchFamily="2" charset="2"/>
              <a:buChar char="§"/>
              <a:defRPr/>
            </a:pPr>
            <a:r>
              <a:rPr lang="en-US" sz="2000" kern="0" dirty="0">
                <a:solidFill>
                  <a:sysClr val="windowText" lastClr="000000"/>
                </a:solidFill>
              </a:rPr>
              <a:t>Assist with access to services Registrant may need, but does not have at home</a:t>
            </a:r>
          </a:p>
          <a:p>
            <a:pPr marL="171450" lvl="0" indent="-171450">
              <a:buFont typeface="Wingdings" panose="05000000000000000000" pitchFamily="2" charset="2"/>
              <a:buChar char="§"/>
              <a:defRPr/>
            </a:pPr>
            <a:r>
              <a:rPr lang="en-US" sz="2000" kern="0" dirty="0">
                <a:solidFill>
                  <a:sysClr val="windowText" lastClr="000000"/>
                </a:solidFill>
              </a:rPr>
              <a:t>F/U with diabetes and asthma management </a:t>
            </a:r>
          </a:p>
          <a:p>
            <a:pPr marL="171450" lvl="0" indent="-171450">
              <a:buFont typeface="Wingdings" panose="05000000000000000000" pitchFamily="2" charset="2"/>
              <a:buChar char="§"/>
              <a:defRPr/>
            </a:pPr>
            <a:r>
              <a:rPr lang="en-US" sz="2000" kern="0" dirty="0">
                <a:solidFill>
                  <a:sysClr val="windowText" lastClr="000000"/>
                </a:solidFill>
              </a:rPr>
              <a:t>Provide 5 meals per week</a:t>
            </a:r>
          </a:p>
          <a:p>
            <a:pPr marL="171450" lvl="0" indent="-171450">
              <a:buFont typeface="Wingdings" panose="05000000000000000000" pitchFamily="2" charset="2"/>
              <a:buChar char="§"/>
              <a:defRPr/>
            </a:pPr>
            <a:r>
              <a:rPr lang="en-US" sz="2000" kern="0" dirty="0">
                <a:solidFill>
                  <a:sysClr val="windowText" lastClr="000000"/>
                </a:solidFill>
              </a:rPr>
              <a:t>Provide activity packets weekly </a:t>
            </a:r>
          </a:p>
          <a:p>
            <a:endParaRPr lang="en-US" dirty="0"/>
          </a:p>
        </p:txBody>
      </p:sp>
    </p:spTree>
    <p:extLst>
      <p:ext uri="{BB962C8B-B14F-4D97-AF65-F5344CB8AC3E}">
        <p14:creationId xmlns:p14="http://schemas.microsoft.com/office/powerpoint/2010/main" val="130695674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Introduction and Agenda</a:t>
            </a:r>
          </a:p>
        </p:txBody>
      </p:sp>
      <p:sp>
        <p:nvSpPr>
          <p:cNvPr id="3" name="Content Placeholder 2"/>
          <p:cNvSpPr>
            <a:spLocks noGrp="1"/>
          </p:cNvSpPr>
          <p:nvPr>
            <p:ph idx="1"/>
          </p:nvPr>
        </p:nvSpPr>
        <p:spPr/>
        <p:txBody>
          <a:bodyPr>
            <a:normAutofit/>
          </a:bodyPr>
          <a:lstStyle/>
          <a:p>
            <a:r>
              <a:rPr lang="en-US" sz="3200" dirty="0"/>
              <a:t>Welcome and a brief review, disclaimer</a:t>
            </a:r>
          </a:p>
          <a:p>
            <a:r>
              <a:rPr lang="en-US" sz="3200" dirty="0"/>
              <a:t>Resources available on </a:t>
            </a:r>
            <a:r>
              <a:rPr lang="en-US" sz="3200" dirty="0">
                <a:hlinkClick r:id="rId3"/>
              </a:rPr>
              <a:t>www.adhcc.org</a:t>
            </a:r>
            <a:r>
              <a:rPr lang="en-US" sz="3200" dirty="0"/>
              <a:t> </a:t>
            </a:r>
          </a:p>
          <a:p>
            <a:r>
              <a:rPr lang="en-US" sz="3200" dirty="0"/>
              <a:t>Tool kit to be completed and available in July</a:t>
            </a:r>
          </a:p>
          <a:p>
            <a:r>
              <a:rPr lang="en-US" sz="3200" dirty="0"/>
              <a:t>Why another webinar on telehealth?</a:t>
            </a:r>
          </a:p>
          <a:p>
            <a:r>
              <a:rPr lang="en-US" sz="3200" dirty="0"/>
              <a:t>Each panelist brings unique perspective on telehealth business</a:t>
            </a:r>
          </a:p>
          <a:p>
            <a:r>
              <a:rPr lang="en-US" sz="3200" dirty="0"/>
              <a:t>A view from national </a:t>
            </a:r>
          </a:p>
          <a:p>
            <a:r>
              <a:rPr lang="en-US" sz="3200" dirty="0"/>
              <a:t>Q&amp;A</a:t>
            </a:r>
          </a:p>
        </p:txBody>
      </p:sp>
    </p:spTree>
    <p:extLst>
      <p:ext uri="{BB962C8B-B14F-4D97-AF65-F5344CB8AC3E}">
        <p14:creationId xmlns:p14="http://schemas.microsoft.com/office/powerpoint/2010/main" val="18518960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15070" y="177800"/>
            <a:ext cx="8952930" cy="990600"/>
          </a:xfrm>
        </p:spPr>
        <p:txBody>
          <a:bodyPr>
            <a:noAutofit/>
          </a:bodyPr>
          <a:lstStyle/>
          <a:p>
            <a:r>
              <a:rPr lang="en-US" dirty="0"/>
              <a:t>Telehealth Calls –</a:t>
            </a:r>
            <a:br>
              <a:rPr lang="en-US" dirty="0"/>
            </a:br>
            <a:r>
              <a:rPr lang="en-US" dirty="0"/>
              <a:t>Guideline Questions For Wellness Coordinator </a:t>
            </a:r>
          </a:p>
        </p:txBody>
      </p:sp>
      <p:sp>
        <p:nvSpPr>
          <p:cNvPr id="4" name="TextBox 3"/>
          <p:cNvSpPr txBox="1"/>
          <p:nvPr/>
        </p:nvSpPr>
        <p:spPr>
          <a:xfrm>
            <a:off x="1715071" y="1168401"/>
            <a:ext cx="8621460" cy="5570756"/>
          </a:xfrm>
          <a:prstGeom prst="rect">
            <a:avLst/>
          </a:prstGeom>
          <a:noFill/>
        </p:spPr>
        <p:txBody>
          <a:bodyPr wrap="square" rtlCol="0">
            <a:spAutoFit/>
          </a:bodyPr>
          <a:lstStyle/>
          <a:p>
            <a:pPr marL="285750" indent="-285750" defTabSz="457200">
              <a:buFont typeface="Arial" panose="020B0604020202020204" pitchFamily="34" charset="0"/>
              <a:buChar char="•"/>
            </a:pPr>
            <a:r>
              <a:rPr lang="en-US" sz="2000" dirty="0">
                <a:solidFill>
                  <a:prstClr val="black"/>
                </a:solidFill>
                <a:latin typeface="Calibri"/>
              </a:rPr>
              <a:t>How is your overall health?</a:t>
            </a:r>
          </a:p>
          <a:p>
            <a:pPr marL="285750" indent="-285750" defTabSz="457200">
              <a:buFont typeface="Arial" panose="020B0604020202020204" pitchFamily="34" charset="0"/>
              <a:buChar char="•"/>
            </a:pPr>
            <a:r>
              <a:rPr lang="en-US" sz="2000" dirty="0">
                <a:solidFill>
                  <a:prstClr val="black"/>
                </a:solidFill>
                <a:latin typeface="Calibri"/>
              </a:rPr>
              <a:t>Do you have home care services visiting to help you with care?</a:t>
            </a:r>
          </a:p>
          <a:p>
            <a:pPr marL="285750" indent="-285750" defTabSz="457200">
              <a:buFont typeface="Arial" panose="020B0604020202020204" pitchFamily="34" charset="0"/>
              <a:buChar char="•"/>
            </a:pPr>
            <a:r>
              <a:rPr lang="en-US" sz="2000" dirty="0">
                <a:solidFill>
                  <a:prstClr val="black"/>
                </a:solidFill>
                <a:latin typeface="Calibri"/>
              </a:rPr>
              <a:t>Have you been checking your body temperature?</a:t>
            </a:r>
          </a:p>
          <a:p>
            <a:pPr marL="285750" indent="-285750" defTabSz="457200">
              <a:buFont typeface="Arial" panose="020B0604020202020204" pitchFamily="34" charset="0"/>
              <a:buChar char="•"/>
            </a:pPr>
            <a:r>
              <a:rPr lang="en-US" sz="2000" dirty="0">
                <a:solidFill>
                  <a:prstClr val="black"/>
                </a:solidFill>
                <a:latin typeface="Calibri"/>
              </a:rPr>
              <a:t>Do you have any symptoms of cold, dry cough, nausea, vomiting and diarrhea?</a:t>
            </a:r>
          </a:p>
          <a:p>
            <a:pPr marL="285750" indent="-285750" defTabSz="457200">
              <a:buFont typeface="Arial" panose="020B0604020202020204" pitchFamily="34" charset="0"/>
              <a:buChar char="•"/>
            </a:pPr>
            <a:r>
              <a:rPr lang="en-US" sz="2000" dirty="0">
                <a:solidFill>
                  <a:prstClr val="black"/>
                </a:solidFill>
                <a:latin typeface="Calibri"/>
              </a:rPr>
              <a:t>Have you lost sense of taste or smell?</a:t>
            </a:r>
          </a:p>
          <a:p>
            <a:pPr marL="285750" indent="-285750" defTabSz="457200">
              <a:buFont typeface="Arial" panose="020B0604020202020204" pitchFamily="34" charset="0"/>
              <a:buChar char="•"/>
            </a:pPr>
            <a:r>
              <a:rPr lang="en-US" sz="2000" dirty="0">
                <a:solidFill>
                  <a:prstClr val="black"/>
                </a:solidFill>
                <a:latin typeface="Calibri"/>
              </a:rPr>
              <a:t>If receiving meals – how have your meals been.  Are you satisfied?</a:t>
            </a:r>
          </a:p>
          <a:p>
            <a:pPr marL="285750" indent="-285750" defTabSz="457200">
              <a:buFont typeface="Arial" panose="020B0604020202020204" pitchFamily="34" charset="0"/>
              <a:buChar char="•"/>
            </a:pPr>
            <a:r>
              <a:rPr lang="en-US" sz="2000" dirty="0">
                <a:solidFill>
                  <a:prstClr val="black"/>
                </a:solidFill>
                <a:latin typeface="Calibri"/>
              </a:rPr>
              <a:t>How is your appetite and intake?</a:t>
            </a:r>
          </a:p>
          <a:p>
            <a:pPr marL="285750" indent="-285750" defTabSz="457200">
              <a:buFont typeface="Arial" panose="020B0604020202020204" pitchFamily="34" charset="0"/>
              <a:buChar char="•"/>
            </a:pPr>
            <a:r>
              <a:rPr lang="en-US" sz="2000" dirty="0">
                <a:solidFill>
                  <a:prstClr val="black"/>
                </a:solidFill>
                <a:latin typeface="Calibri"/>
              </a:rPr>
              <a:t>Are you drinking adequately?</a:t>
            </a:r>
          </a:p>
          <a:p>
            <a:pPr marL="285750" indent="-285750" defTabSz="457200">
              <a:buFont typeface="Arial" panose="020B0604020202020204" pitchFamily="34" charset="0"/>
              <a:buChar char="•"/>
            </a:pPr>
            <a:r>
              <a:rPr lang="en-US" sz="2000" dirty="0">
                <a:solidFill>
                  <a:prstClr val="black"/>
                </a:solidFill>
                <a:latin typeface="Calibri"/>
              </a:rPr>
              <a:t>Are you taking the medications as prescribed by your physician?</a:t>
            </a:r>
          </a:p>
          <a:p>
            <a:pPr marL="285750" indent="-285750" defTabSz="457200">
              <a:buFont typeface="Arial" panose="020B0604020202020204" pitchFamily="34" charset="0"/>
              <a:buChar char="•"/>
            </a:pPr>
            <a:r>
              <a:rPr lang="en-US" sz="2000" dirty="0">
                <a:solidFill>
                  <a:prstClr val="black"/>
                </a:solidFill>
                <a:latin typeface="Calibri"/>
              </a:rPr>
              <a:t>Are you enjoying the activity kit?</a:t>
            </a:r>
          </a:p>
          <a:p>
            <a:pPr marL="285750" indent="-285750" defTabSz="457200">
              <a:buFont typeface="Arial" panose="020B0604020202020204" pitchFamily="34" charset="0"/>
              <a:buChar char="•"/>
            </a:pPr>
            <a:r>
              <a:rPr lang="en-US" sz="2000" dirty="0">
                <a:solidFill>
                  <a:prstClr val="black"/>
                </a:solidFill>
                <a:latin typeface="Calibri"/>
              </a:rPr>
              <a:t>Do you feel you have adequate information related to the pandemic –       Covid-19. What’s happening around you?</a:t>
            </a:r>
          </a:p>
          <a:p>
            <a:pPr marL="285750" indent="-285750" defTabSz="457200">
              <a:buFont typeface="Arial" panose="020B0604020202020204" pitchFamily="34" charset="0"/>
              <a:buChar char="•"/>
            </a:pPr>
            <a:r>
              <a:rPr lang="en-US" sz="2000" dirty="0">
                <a:solidFill>
                  <a:prstClr val="black"/>
                </a:solidFill>
                <a:latin typeface="Calibri"/>
              </a:rPr>
              <a:t>Are there any changes in your health condition that you would like us to follow-up or help you set up and appointment with your physician?</a:t>
            </a:r>
          </a:p>
          <a:p>
            <a:pPr marL="285750" indent="-285750" defTabSz="457200">
              <a:buFont typeface="Arial" panose="020B0604020202020204" pitchFamily="34" charset="0"/>
              <a:buChar char="•"/>
            </a:pPr>
            <a:r>
              <a:rPr lang="en-US" sz="2000" dirty="0">
                <a:solidFill>
                  <a:prstClr val="black"/>
                </a:solidFill>
                <a:latin typeface="Calibri"/>
              </a:rPr>
              <a:t>How are you taking care of yourself at home.</a:t>
            </a:r>
          </a:p>
          <a:p>
            <a:pPr marL="285750" indent="-285750" defTabSz="457200">
              <a:buFont typeface="Arial" panose="020B0604020202020204" pitchFamily="34" charset="0"/>
              <a:buChar char="•"/>
            </a:pPr>
            <a:r>
              <a:rPr lang="en-US" sz="2000" dirty="0">
                <a:solidFill>
                  <a:prstClr val="black"/>
                </a:solidFill>
                <a:latin typeface="Calibri"/>
              </a:rPr>
              <a:t>Who is visiting you?</a:t>
            </a:r>
          </a:p>
          <a:p>
            <a:pPr marL="285750" indent="-285750" defTabSz="457200">
              <a:buFont typeface="Arial" panose="020B0604020202020204" pitchFamily="34" charset="0"/>
              <a:buChar char="•"/>
            </a:pPr>
            <a:r>
              <a:rPr lang="en-US" sz="2000" dirty="0">
                <a:solidFill>
                  <a:prstClr val="black"/>
                </a:solidFill>
                <a:latin typeface="Calibri"/>
              </a:rPr>
              <a:t>Checking on incontinence wear needs</a:t>
            </a:r>
          </a:p>
          <a:p>
            <a:pPr defTabSz="457200"/>
            <a:endParaRPr lang="en-US" dirty="0">
              <a:solidFill>
                <a:prstClr val="black"/>
              </a:solidFill>
              <a:latin typeface="Calibri"/>
            </a:endParaRPr>
          </a:p>
        </p:txBody>
      </p:sp>
    </p:spTree>
    <p:extLst>
      <p:ext uri="{BB962C8B-B14F-4D97-AF65-F5344CB8AC3E}">
        <p14:creationId xmlns:p14="http://schemas.microsoft.com/office/powerpoint/2010/main" val="219410373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69102" y="457200"/>
            <a:ext cx="7533039" cy="1143000"/>
          </a:xfrm>
        </p:spPr>
        <p:txBody>
          <a:bodyPr>
            <a:normAutofit/>
          </a:bodyPr>
          <a:lstStyle/>
          <a:p>
            <a:r>
              <a:rPr lang="en-US" dirty="0"/>
              <a:t>Telehealth Calls –</a:t>
            </a:r>
            <a:br>
              <a:rPr lang="en-US" dirty="0"/>
            </a:br>
            <a:r>
              <a:rPr lang="en-US" dirty="0"/>
              <a:t>Guideline Questions For Nurse</a:t>
            </a:r>
          </a:p>
        </p:txBody>
      </p:sp>
      <p:sp>
        <p:nvSpPr>
          <p:cNvPr id="3" name="Content Placeholder 2"/>
          <p:cNvSpPr>
            <a:spLocks noGrp="1"/>
          </p:cNvSpPr>
          <p:nvPr>
            <p:ph idx="1"/>
          </p:nvPr>
        </p:nvSpPr>
        <p:spPr>
          <a:xfrm>
            <a:off x="1969102" y="1782763"/>
            <a:ext cx="7533039" cy="4525963"/>
          </a:xfrm>
        </p:spPr>
        <p:txBody>
          <a:bodyPr/>
          <a:lstStyle/>
          <a:p>
            <a:pPr marL="342900" indent="-342900">
              <a:buFont typeface="Arial" panose="020B0604020202020204" pitchFamily="34" charset="0"/>
              <a:buChar char="•"/>
            </a:pPr>
            <a:r>
              <a:rPr lang="en-US" dirty="0"/>
              <a:t>RN calls are made to participants who have on-going medical needs</a:t>
            </a:r>
          </a:p>
          <a:p>
            <a:pPr marL="342900" indent="-342900">
              <a:buFont typeface="Arial" panose="020B0604020202020204" pitchFamily="34" charset="0"/>
              <a:buChar char="•"/>
            </a:pPr>
            <a:r>
              <a:rPr lang="en-US" dirty="0"/>
              <a:t>These participants were identified at the initial risk assessment and ongoing additions are made based on needs as identified by the Wellness Coordinator</a:t>
            </a:r>
          </a:p>
          <a:p>
            <a:pPr marL="342900" indent="-342900">
              <a:buFont typeface="Arial" panose="020B0604020202020204" pitchFamily="34" charset="0"/>
              <a:buChar char="•"/>
            </a:pPr>
            <a:r>
              <a:rPr lang="en-US" dirty="0"/>
              <a:t>Nurse primarily provides direction on using digital devices – thermometer, wrist blood pressure machine, glucometer. </a:t>
            </a:r>
          </a:p>
          <a:p>
            <a:pPr marL="342900" indent="-342900">
              <a:buFont typeface="Arial" panose="020B0604020202020204" pitchFamily="34" charset="0"/>
              <a:buChar char="•"/>
            </a:pPr>
            <a:r>
              <a:rPr lang="en-US" dirty="0"/>
              <a:t>Direction to participants with diabetes, hypertension and wounds on medication management, dressing change reminders.</a:t>
            </a:r>
          </a:p>
          <a:p>
            <a:pPr marL="342900" indent="-342900">
              <a:buFont typeface="Arial" panose="020B0604020202020204" pitchFamily="34" charset="0"/>
              <a:buChar char="•"/>
            </a:pPr>
            <a:r>
              <a:rPr lang="en-US" dirty="0"/>
              <a:t>Assessment for psycho-social support is made during the call</a:t>
            </a:r>
          </a:p>
        </p:txBody>
      </p:sp>
    </p:spTree>
    <p:extLst>
      <p:ext uri="{BB962C8B-B14F-4D97-AF65-F5344CB8AC3E}">
        <p14:creationId xmlns:p14="http://schemas.microsoft.com/office/powerpoint/2010/main" val="342230681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2329481" y="274638"/>
            <a:ext cx="7533039" cy="1143000"/>
          </a:xfrm>
        </p:spPr>
        <p:txBody>
          <a:bodyPr/>
          <a:lstStyle/>
          <a:p>
            <a:r>
              <a:rPr lang="en-US" dirty="0"/>
              <a:t>Benefits of Telehealth</a:t>
            </a:r>
          </a:p>
        </p:txBody>
      </p:sp>
      <p:sp>
        <p:nvSpPr>
          <p:cNvPr id="2" name="TextBox 1"/>
          <p:cNvSpPr txBox="1"/>
          <p:nvPr/>
        </p:nvSpPr>
        <p:spPr>
          <a:xfrm>
            <a:off x="2292928" y="1417638"/>
            <a:ext cx="6797733" cy="3785652"/>
          </a:xfrm>
          <a:prstGeom prst="rect">
            <a:avLst/>
          </a:prstGeom>
          <a:noFill/>
        </p:spPr>
        <p:txBody>
          <a:bodyPr wrap="square" rtlCol="0">
            <a:spAutoFit/>
          </a:bodyPr>
          <a:lstStyle/>
          <a:p>
            <a:pPr marL="285750" indent="-285750" defTabSz="457200">
              <a:buFont typeface="Arial" panose="020B0604020202020204" pitchFamily="34" charset="0"/>
              <a:buChar char="•"/>
            </a:pPr>
            <a:r>
              <a:rPr lang="en-US" sz="2400" dirty="0">
                <a:solidFill>
                  <a:prstClr val="black"/>
                </a:solidFill>
                <a:latin typeface="Calibri"/>
              </a:rPr>
              <a:t>Coordinator is bilingual so she is able to meet the needs of Spanish speaking participant.</a:t>
            </a:r>
          </a:p>
          <a:p>
            <a:pPr marL="285750" indent="-285750" defTabSz="457200">
              <a:buFont typeface="Arial" panose="020B0604020202020204" pitchFamily="34" charset="0"/>
              <a:buChar char="•"/>
            </a:pPr>
            <a:r>
              <a:rPr lang="en-US" sz="2400" dirty="0">
                <a:solidFill>
                  <a:prstClr val="black"/>
                </a:solidFill>
                <a:latin typeface="Calibri"/>
              </a:rPr>
              <a:t>Developed a connection with the participant. Some participants wait to receive her call</a:t>
            </a:r>
          </a:p>
          <a:p>
            <a:pPr marL="285750" indent="-285750" defTabSz="457200">
              <a:buFont typeface="Arial" panose="020B0604020202020204" pitchFamily="34" charset="0"/>
              <a:buChar char="•"/>
            </a:pPr>
            <a:r>
              <a:rPr lang="en-US" sz="2400" dirty="0">
                <a:solidFill>
                  <a:prstClr val="black"/>
                </a:solidFill>
                <a:latin typeface="Calibri"/>
              </a:rPr>
              <a:t>Good way to check on the physical and emotional health of the participant</a:t>
            </a:r>
          </a:p>
          <a:p>
            <a:pPr marL="285750" indent="-285750" defTabSz="457200">
              <a:buFont typeface="Arial" panose="020B0604020202020204" pitchFamily="34" charset="0"/>
              <a:buChar char="•"/>
            </a:pPr>
            <a:r>
              <a:rPr lang="en-US" sz="2400" dirty="0">
                <a:solidFill>
                  <a:prstClr val="black"/>
                </a:solidFill>
                <a:latin typeface="Calibri"/>
              </a:rPr>
              <a:t>Provide timely update information related to Covid-19 as many are feeling lost</a:t>
            </a:r>
          </a:p>
          <a:p>
            <a:pPr marL="285750" indent="-285750" defTabSz="457200">
              <a:buFont typeface="Arial" panose="020B0604020202020204" pitchFamily="34" charset="0"/>
              <a:buChar char="•"/>
            </a:pPr>
            <a:r>
              <a:rPr lang="en-US" sz="2400" dirty="0">
                <a:solidFill>
                  <a:prstClr val="black"/>
                </a:solidFill>
                <a:latin typeface="Calibri"/>
              </a:rPr>
              <a:t>Last but most important – Ability to provide reminder to stay safe and healthy </a:t>
            </a:r>
          </a:p>
        </p:txBody>
      </p:sp>
    </p:spTree>
    <p:extLst>
      <p:ext uri="{BB962C8B-B14F-4D97-AF65-F5344CB8AC3E}">
        <p14:creationId xmlns:p14="http://schemas.microsoft.com/office/powerpoint/2010/main" val="54300905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89019" y="332106"/>
            <a:ext cx="7533039" cy="1143000"/>
          </a:xfrm>
        </p:spPr>
        <p:txBody>
          <a:bodyPr/>
          <a:lstStyle/>
          <a:p>
            <a:r>
              <a:rPr lang="en-US" dirty="0"/>
              <a:t>Challenges of Telehealth</a:t>
            </a:r>
          </a:p>
        </p:txBody>
      </p:sp>
      <p:sp>
        <p:nvSpPr>
          <p:cNvPr id="3" name="TextBox 2"/>
          <p:cNvSpPr txBox="1"/>
          <p:nvPr/>
        </p:nvSpPr>
        <p:spPr>
          <a:xfrm>
            <a:off x="2189019" y="1417638"/>
            <a:ext cx="7772399" cy="3785652"/>
          </a:xfrm>
          <a:prstGeom prst="rect">
            <a:avLst/>
          </a:prstGeom>
          <a:noFill/>
        </p:spPr>
        <p:txBody>
          <a:bodyPr wrap="square" rtlCol="0">
            <a:spAutoFit/>
          </a:bodyPr>
          <a:lstStyle/>
          <a:p>
            <a:pPr marL="285750" indent="-285750" defTabSz="457200">
              <a:buFont typeface="Arial" panose="020B0604020202020204" pitchFamily="34" charset="0"/>
              <a:buChar char="•"/>
            </a:pPr>
            <a:r>
              <a:rPr lang="en-US" sz="2400" dirty="0">
                <a:solidFill>
                  <a:prstClr val="black"/>
                </a:solidFill>
                <a:latin typeface="Calibri"/>
              </a:rPr>
              <a:t>Technology limitations – some have the phone but do not know how to use it or are unable to while some do not have a device at home to communicate.</a:t>
            </a:r>
          </a:p>
          <a:p>
            <a:pPr marL="285750" indent="-285750" defTabSz="457200">
              <a:buFont typeface="Arial" panose="020B0604020202020204" pitchFamily="34" charset="0"/>
              <a:buChar char="•"/>
            </a:pPr>
            <a:r>
              <a:rPr lang="en-US" sz="2400" dirty="0">
                <a:solidFill>
                  <a:prstClr val="black"/>
                </a:solidFill>
                <a:latin typeface="Calibri"/>
              </a:rPr>
              <a:t>Participants are ignorant of the situation – do not want to be bothered with a phone call</a:t>
            </a:r>
          </a:p>
          <a:p>
            <a:pPr marL="285750" indent="-285750" defTabSz="457200">
              <a:buFont typeface="Arial" panose="020B0604020202020204" pitchFamily="34" charset="0"/>
              <a:buChar char="•"/>
            </a:pPr>
            <a:r>
              <a:rPr lang="en-US" sz="2400" dirty="0">
                <a:solidFill>
                  <a:prstClr val="black"/>
                </a:solidFill>
                <a:latin typeface="Calibri"/>
              </a:rPr>
              <a:t>Ability to hear but not visually see. There could be a gap between what we hear and reality</a:t>
            </a:r>
          </a:p>
          <a:p>
            <a:pPr marL="285750" indent="-285750" defTabSz="457200">
              <a:buFont typeface="Arial" panose="020B0604020202020204" pitchFamily="34" charset="0"/>
              <a:buChar char="•"/>
            </a:pPr>
            <a:r>
              <a:rPr lang="en-US" sz="2400" dirty="0">
                <a:solidFill>
                  <a:prstClr val="black"/>
                </a:solidFill>
                <a:latin typeface="Calibri"/>
              </a:rPr>
              <a:t>Limited time – Making calls to 104 participants requires time.  Some participants take more than expected time </a:t>
            </a:r>
          </a:p>
          <a:p>
            <a:pPr marL="285750" indent="-285750" defTabSz="457200">
              <a:buFont typeface="Arial" panose="020B0604020202020204" pitchFamily="34" charset="0"/>
              <a:buChar char="•"/>
            </a:pPr>
            <a:endParaRPr lang="en-US" sz="2400" dirty="0">
              <a:solidFill>
                <a:prstClr val="black"/>
              </a:solidFill>
              <a:latin typeface="Calibri"/>
            </a:endParaRPr>
          </a:p>
        </p:txBody>
      </p:sp>
    </p:spTree>
    <p:extLst>
      <p:ext uri="{BB962C8B-B14F-4D97-AF65-F5344CB8AC3E}">
        <p14:creationId xmlns:p14="http://schemas.microsoft.com/office/powerpoint/2010/main" val="111218654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09131" y="400368"/>
            <a:ext cx="7533039" cy="1143000"/>
          </a:xfrm>
        </p:spPr>
        <p:txBody>
          <a:bodyPr/>
          <a:lstStyle/>
          <a:p>
            <a:r>
              <a:rPr lang="en-US" dirty="0"/>
              <a:t>Participant Feedback</a:t>
            </a:r>
          </a:p>
        </p:txBody>
      </p:sp>
      <p:sp>
        <p:nvSpPr>
          <p:cNvPr id="3" name="TextBox 2"/>
          <p:cNvSpPr txBox="1"/>
          <p:nvPr/>
        </p:nvSpPr>
        <p:spPr>
          <a:xfrm>
            <a:off x="2209131" y="1543368"/>
            <a:ext cx="7533039" cy="3416320"/>
          </a:xfrm>
          <a:prstGeom prst="rect">
            <a:avLst/>
          </a:prstGeom>
          <a:noFill/>
        </p:spPr>
        <p:txBody>
          <a:bodyPr wrap="square" rtlCol="0">
            <a:spAutoFit/>
          </a:bodyPr>
          <a:lstStyle/>
          <a:p>
            <a:pPr marL="342900" indent="-342900" defTabSz="457200">
              <a:buFont typeface="Arial" panose="020B0604020202020204" pitchFamily="34" charset="0"/>
              <a:buChar char="•"/>
            </a:pPr>
            <a:r>
              <a:rPr lang="en-US" sz="2400" dirty="0">
                <a:solidFill>
                  <a:prstClr val="black"/>
                </a:solidFill>
                <a:latin typeface="Calibri"/>
              </a:rPr>
              <a:t>Majority of the participants receiving services are very grateful of the services supported by the Adult Day Services – Wellness Program</a:t>
            </a:r>
          </a:p>
          <a:p>
            <a:pPr defTabSz="457200"/>
            <a:endParaRPr lang="en-US" sz="2400" dirty="0">
              <a:solidFill>
                <a:prstClr val="black"/>
              </a:solidFill>
              <a:latin typeface="Calibri"/>
            </a:endParaRPr>
          </a:p>
          <a:p>
            <a:pPr marL="342900" indent="-342900" defTabSz="457200">
              <a:buFont typeface="Arial" panose="020B0604020202020204" pitchFamily="34" charset="0"/>
              <a:buChar char="•"/>
            </a:pPr>
            <a:r>
              <a:rPr lang="en-US" sz="2400" dirty="0">
                <a:solidFill>
                  <a:prstClr val="black"/>
                </a:solidFill>
                <a:latin typeface="Calibri"/>
              </a:rPr>
              <a:t>Many want the continued services but do not want to be bothered by a call.  So there is a lot of convincing by the coordinator to receive her calls – reiterating the importance to stay connected</a:t>
            </a:r>
          </a:p>
          <a:p>
            <a:pPr defTabSz="457200"/>
            <a:endParaRPr lang="en-US" sz="2400" dirty="0">
              <a:solidFill>
                <a:prstClr val="black"/>
              </a:solidFill>
              <a:latin typeface="Calibri"/>
            </a:endParaRPr>
          </a:p>
        </p:txBody>
      </p:sp>
    </p:spTree>
    <p:extLst>
      <p:ext uri="{BB962C8B-B14F-4D97-AF65-F5344CB8AC3E}">
        <p14:creationId xmlns:p14="http://schemas.microsoft.com/office/powerpoint/2010/main" val="313589864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b="1" dirty="0"/>
              <a:t>Future of Telehealth</a:t>
            </a:r>
          </a:p>
        </p:txBody>
      </p:sp>
      <p:sp>
        <p:nvSpPr>
          <p:cNvPr id="3" name="TextBox 2"/>
          <p:cNvSpPr txBox="1"/>
          <p:nvPr/>
        </p:nvSpPr>
        <p:spPr>
          <a:xfrm>
            <a:off x="1981202" y="1146425"/>
            <a:ext cx="8332469" cy="4247317"/>
          </a:xfrm>
          <a:prstGeom prst="rect">
            <a:avLst/>
          </a:prstGeom>
          <a:noFill/>
        </p:spPr>
        <p:txBody>
          <a:bodyPr wrap="square" rtlCol="0">
            <a:spAutoFit/>
          </a:bodyPr>
          <a:lstStyle/>
          <a:p>
            <a:pPr marL="285750" indent="-285750" defTabSz="457200">
              <a:buFont typeface="Arial" panose="020B0604020202020204" pitchFamily="34" charset="0"/>
              <a:buChar char="•"/>
            </a:pPr>
            <a:r>
              <a:rPr lang="en-US" sz="2400" b="1" dirty="0">
                <a:solidFill>
                  <a:prstClr val="black"/>
                </a:solidFill>
                <a:latin typeface="Calibri"/>
              </a:rPr>
              <a:t>Next generation online Case Manager…hold promise</a:t>
            </a:r>
          </a:p>
          <a:p>
            <a:pPr marL="285750" indent="-285750" defTabSz="457200">
              <a:buFont typeface="Arial" panose="020B0604020202020204" pitchFamily="34" charset="0"/>
              <a:buChar char="•"/>
            </a:pPr>
            <a:r>
              <a:rPr lang="en-US" sz="2400" dirty="0">
                <a:solidFill>
                  <a:prstClr val="black"/>
                </a:solidFill>
                <a:latin typeface="Calibri"/>
              </a:rPr>
              <a:t>Given the population that our Adult Day Services serves, for the underserved population warrants a lot of education and they will need the following:</a:t>
            </a:r>
          </a:p>
          <a:p>
            <a:pPr marL="742950" lvl="1" indent="-285750" defTabSz="457200">
              <a:buFont typeface="Arial" panose="020B0604020202020204" pitchFamily="34" charset="0"/>
              <a:buChar char="•"/>
            </a:pPr>
            <a:r>
              <a:rPr lang="en-US" sz="2400" dirty="0">
                <a:solidFill>
                  <a:prstClr val="black"/>
                </a:solidFill>
                <a:latin typeface="Calibri"/>
              </a:rPr>
              <a:t>Technology in hand – phone/internet</a:t>
            </a:r>
          </a:p>
          <a:p>
            <a:pPr marL="742950" lvl="1" indent="-285750" defTabSz="457200">
              <a:buFont typeface="Arial" panose="020B0604020202020204" pitchFamily="34" charset="0"/>
              <a:buChar char="•"/>
            </a:pPr>
            <a:r>
              <a:rPr lang="en-US" sz="2400" dirty="0">
                <a:solidFill>
                  <a:prstClr val="black"/>
                </a:solidFill>
                <a:latin typeface="Calibri"/>
              </a:rPr>
              <a:t>Guaranteed access</a:t>
            </a:r>
          </a:p>
          <a:p>
            <a:pPr marL="742950" lvl="1" indent="-285750" defTabSz="457200">
              <a:buFont typeface="Arial" panose="020B0604020202020204" pitchFamily="34" charset="0"/>
              <a:buChar char="•"/>
            </a:pPr>
            <a:r>
              <a:rPr lang="en-US" sz="2400" dirty="0">
                <a:solidFill>
                  <a:prstClr val="black"/>
                </a:solidFill>
                <a:latin typeface="Calibri"/>
              </a:rPr>
              <a:t>Ability to troubleshoot or receive assistance</a:t>
            </a:r>
          </a:p>
          <a:p>
            <a:pPr marL="742950" lvl="1" indent="-285750" defTabSz="457200">
              <a:buFont typeface="Arial" panose="020B0604020202020204" pitchFamily="34" charset="0"/>
              <a:buChar char="•"/>
            </a:pPr>
            <a:r>
              <a:rPr lang="en-US" sz="2400" dirty="0">
                <a:solidFill>
                  <a:prstClr val="black"/>
                </a:solidFill>
                <a:latin typeface="Calibri"/>
              </a:rPr>
              <a:t>Education on how to use technology</a:t>
            </a:r>
          </a:p>
          <a:p>
            <a:pPr marL="742950" lvl="1" indent="-285750" defTabSz="457200">
              <a:buFont typeface="Arial" panose="020B0604020202020204" pitchFamily="34" charset="0"/>
              <a:buChar char="•"/>
            </a:pPr>
            <a:r>
              <a:rPr lang="en-US" sz="2400" dirty="0">
                <a:solidFill>
                  <a:prstClr val="black"/>
                </a:solidFill>
                <a:latin typeface="Calibri"/>
              </a:rPr>
              <a:t>why they need to stay connected with provider</a:t>
            </a:r>
          </a:p>
          <a:p>
            <a:pPr marL="742950" lvl="1" indent="-285750" defTabSz="457200">
              <a:buFont typeface="Arial" panose="020B0604020202020204" pitchFamily="34" charset="0"/>
              <a:buChar char="•"/>
            </a:pPr>
            <a:endParaRPr lang="en-US" dirty="0">
              <a:solidFill>
                <a:prstClr val="black"/>
              </a:solidFill>
              <a:latin typeface="Calibri"/>
            </a:endParaRPr>
          </a:p>
          <a:p>
            <a:pPr marL="742950" lvl="1" indent="-285750" defTabSz="457200">
              <a:buFont typeface="Arial" panose="020B0604020202020204" pitchFamily="34" charset="0"/>
              <a:buChar char="•"/>
            </a:pPr>
            <a:endParaRPr lang="en-US" dirty="0">
              <a:solidFill>
                <a:prstClr val="black"/>
              </a:solidFill>
              <a:latin typeface="Calibri"/>
            </a:endParaRPr>
          </a:p>
          <a:p>
            <a:pPr marL="285750" indent="-285750" defTabSz="457200">
              <a:buFont typeface="Arial" panose="020B0604020202020204" pitchFamily="34" charset="0"/>
              <a:buChar char="•"/>
            </a:pPr>
            <a:endParaRPr lang="en-US" dirty="0">
              <a:solidFill>
                <a:prstClr val="black"/>
              </a:solidFill>
              <a:latin typeface="Calibri"/>
            </a:endParaRPr>
          </a:p>
        </p:txBody>
      </p:sp>
    </p:spTree>
    <p:extLst>
      <p:ext uri="{BB962C8B-B14F-4D97-AF65-F5344CB8AC3E}">
        <p14:creationId xmlns:p14="http://schemas.microsoft.com/office/powerpoint/2010/main" val="307278374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2937164" y="1641765"/>
            <a:ext cx="6151418" cy="4524315"/>
          </a:xfrm>
          <a:prstGeom prst="rect">
            <a:avLst/>
          </a:prstGeom>
          <a:noFill/>
        </p:spPr>
        <p:txBody>
          <a:bodyPr wrap="square" rtlCol="0">
            <a:spAutoFit/>
          </a:bodyPr>
          <a:lstStyle/>
          <a:p>
            <a:pPr algn="ctr" defTabSz="457200"/>
            <a:r>
              <a:rPr lang="en-US" sz="3200" dirty="0">
                <a:solidFill>
                  <a:prstClr val="black"/>
                </a:solidFill>
                <a:latin typeface="Calibri"/>
              </a:rPr>
              <a:t>Telehealth should be an option based on a case by case evaluation.</a:t>
            </a:r>
          </a:p>
          <a:p>
            <a:pPr algn="ctr" defTabSz="457200"/>
            <a:r>
              <a:rPr lang="en-US" sz="3200" dirty="0">
                <a:solidFill>
                  <a:prstClr val="black"/>
                </a:solidFill>
                <a:latin typeface="Calibri"/>
              </a:rPr>
              <a:t>Adult Day Services provides socialization for the elders which is vital for some to maintain health.</a:t>
            </a:r>
          </a:p>
          <a:p>
            <a:pPr algn="ctr" defTabSz="457200"/>
            <a:endParaRPr lang="en-US" sz="3200" b="1" dirty="0">
              <a:solidFill>
                <a:prstClr val="black"/>
              </a:solidFill>
              <a:latin typeface="Calibri"/>
            </a:endParaRPr>
          </a:p>
          <a:p>
            <a:pPr algn="ctr" defTabSz="457200"/>
            <a:r>
              <a:rPr lang="en-US" sz="3200" b="1" dirty="0">
                <a:solidFill>
                  <a:prstClr val="black"/>
                </a:solidFill>
                <a:latin typeface="Calibri"/>
              </a:rPr>
              <a:t>Thank you for giving me the opportunity to present today!</a:t>
            </a:r>
          </a:p>
          <a:p>
            <a:pPr algn="ctr" defTabSz="457200"/>
            <a:endParaRPr lang="en-US" sz="3200" dirty="0">
              <a:solidFill>
                <a:prstClr val="black"/>
              </a:solidFill>
              <a:latin typeface="Calibri"/>
            </a:endParaRPr>
          </a:p>
        </p:txBody>
      </p:sp>
    </p:spTree>
    <p:extLst>
      <p:ext uri="{BB962C8B-B14F-4D97-AF65-F5344CB8AC3E}">
        <p14:creationId xmlns:p14="http://schemas.microsoft.com/office/powerpoint/2010/main" val="335566893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4825980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bg>
      <p:bgPr>
        <a:solidFill>
          <a:schemeClr val="accent6">
            <a:lumMod val="40000"/>
            <a:lumOff val="60000"/>
          </a:schemeClr>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87D3A4E0-C908-4EA9-ABDF-E82AD6BDEF9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096000" y="0"/>
            <a:ext cx="6096000" cy="6858000"/>
          </a:xfrm>
          <a:prstGeom prst="rect">
            <a:avLst/>
          </a:prstGeom>
          <a:solidFill>
            <a:schemeClr val="tx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Gill Sans MT" panose="020B0502020104020203"/>
              <a:ea typeface="+mn-ea"/>
              <a:cs typeface="+mn-cs"/>
            </a:endParaRPr>
          </a:p>
        </p:txBody>
      </p:sp>
      <p:sp>
        <p:nvSpPr>
          <p:cNvPr id="2" name="Title 1">
            <a:extLst>
              <a:ext uri="{FF2B5EF4-FFF2-40B4-BE49-F238E27FC236}">
                <a16:creationId xmlns:a16="http://schemas.microsoft.com/office/drawing/2014/main" id="{E133BA45-870E-42C3-A806-B757E8BAA4DB}"/>
              </a:ext>
            </a:extLst>
          </p:cNvPr>
          <p:cNvSpPr>
            <a:spLocks noGrp="1"/>
          </p:cNvSpPr>
          <p:nvPr>
            <p:ph type="ctrTitle"/>
          </p:nvPr>
        </p:nvSpPr>
        <p:spPr>
          <a:xfrm>
            <a:off x="1600200" y="2363323"/>
            <a:ext cx="8991600" cy="1692771"/>
          </a:xfrm>
        </p:spPr>
        <p:txBody>
          <a:bodyPr>
            <a:normAutofit/>
          </a:bodyPr>
          <a:lstStyle/>
          <a:p>
            <a:r>
              <a:rPr lang="en-US" dirty="0"/>
              <a:t>Telehealth at </a:t>
            </a:r>
            <a:r>
              <a:rPr lang="en-US" dirty="0" err="1"/>
              <a:t>adhc</a:t>
            </a:r>
            <a:endParaRPr lang="en-US" dirty="0"/>
          </a:p>
        </p:txBody>
      </p:sp>
      <p:sp>
        <p:nvSpPr>
          <p:cNvPr id="3" name="Subtitle 2">
            <a:extLst>
              <a:ext uri="{FF2B5EF4-FFF2-40B4-BE49-F238E27FC236}">
                <a16:creationId xmlns:a16="http://schemas.microsoft.com/office/drawing/2014/main" id="{ED35141A-138B-44CD-870A-E3836E9DD945}"/>
              </a:ext>
            </a:extLst>
          </p:cNvPr>
          <p:cNvSpPr>
            <a:spLocks noGrp="1"/>
          </p:cNvSpPr>
          <p:nvPr>
            <p:ph type="subTitle" idx="1"/>
          </p:nvPr>
        </p:nvSpPr>
        <p:spPr>
          <a:xfrm>
            <a:off x="2001796" y="4440399"/>
            <a:ext cx="8573380" cy="1692771"/>
          </a:xfrm>
        </p:spPr>
        <p:txBody>
          <a:bodyPr>
            <a:normAutofit/>
          </a:bodyPr>
          <a:lstStyle/>
          <a:p>
            <a:pPr>
              <a:lnSpc>
                <a:spcPct val="90000"/>
              </a:lnSpc>
            </a:pPr>
            <a:r>
              <a:rPr lang="en-US" sz="2800" i="1" dirty="0">
                <a:solidFill>
                  <a:schemeClr val="bg1"/>
                </a:solidFill>
              </a:rPr>
              <a:t>Striving to serve our registrants at home to maintain their </a:t>
            </a:r>
            <a:r>
              <a:rPr lang="en-US" sz="2800" i="1" u="sng" dirty="0">
                <a:solidFill>
                  <a:schemeClr val="bg1"/>
                </a:solidFill>
              </a:rPr>
              <a:t>medical </a:t>
            </a:r>
            <a:r>
              <a:rPr lang="en-US" sz="2800" i="1" dirty="0">
                <a:solidFill>
                  <a:schemeClr val="bg1"/>
                </a:solidFill>
              </a:rPr>
              <a:t>and </a:t>
            </a:r>
            <a:r>
              <a:rPr lang="en-US" sz="2800" i="1" u="sng" dirty="0">
                <a:solidFill>
                  <a:schemeClr val="bg1"/>
                </a:solidFill>
              </a:rPr>
              <a:t>emotional needs </a:t>
            </a:r>
            <a:r>
              <a:rPr lang="en-US" sz="2800" i="1" dirty="0">
                <a:solidFill>
                  <a:schemeClr val="bg1"/>
                </a:solidFill>
              </a:rPr>
              <a:t>while remaining safe in the community.</a:t>
            </a:r>
          </a:p>
          <a:p>
            <a:pPr>
              <a:lnSpc>
                <a:spcPct val="90000"/>
              </a:lnSpc>
            </a:pPr>
            <a:endParaRPr lang="en-US" sz="2800" i="1" dirty="0">
              <a:solidFill>
                <a:schemeClr val="bg1"/>
              </a:solidFill>
            </a:endParaRPr>
          </a:p>
          <a:p>
            <a:pPr algn="r">
              <a:lnSpc>
                <a:spcPct val="90000"/>
              </a:lnSpc>
            </a:pPr>
            <a:endParaRPr lang="en-US" sz="1600" i="1" dirty="0">
              <a:solidFill>
                <a:schemeClr val="bg1"/>
              </a:solidFill>
            </a:endParaRPr>
          </a:p>
        </p:txBody>
      </p:sp>
    </p:spTree>
    <p:extLst>
      <p:ext uri="{BB962C8B-B14F-4D97-AF65-F5344CB8AC3E}">
        <p14:creationId xmlns:p14="http://schemas.microsoft.com/office/powerpoint/2010/main" val="45690104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bg>
      <p:bgPr>
        <a:solidFill>
          <a:schemeClr val="accent6">
            <a:lumMod val="40000"/>
            <a:lumOff val="60000"/>
          </a:schemeClr>
        </a:solidFill>
        <a:effectLst/>
      </p:bgPr>
    </p:bg>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289A948B-13BE-4B3D-9ACF-3DB1F0DF5B05}"/>
              </a:ext>
            </a:extLst>
          </p:cNvPr>
          <p:cNvSpPr>
            <a:spLocks noGrp="1"/>
          </p:cNvSpPr>
          <p:nvPr>
            <p:ph type="title"/>
          </p:nvPr>
        </p:nvSpPr>
        <p:spPr>
          <a:xfrm>
            <a:off x="2231136" y="964692"/>
            <a:ext cx="7729728" cy="827532"/>
          </a:xfrm>
        </p:spPr>
        <p:txBody>
          <a:bodyPr/>
          <a:lstStyle/>
          <a:p>
            <a:r>
              <a:rPr lang="en-US" sz="3200" dirty="0">
                <a:solidFill>
                  <a:schemeClr val="tx1">
                    <a:lumMod val="85000"/>
                    <a:lumOff val="15000"/>
                  </a:schemeClr>
                </a:solidFill>
              </a:rPr>
              <a:t>What is Telephonic Service?</a:t>
            </a:r>
            <a:endParaRPr lang="en-US" dirty="0"/>
          </a:p>
        </p:txBody>
      </p:sp>
      <p:sp>
        <p:nvSpPr>
          <p:cNvPr id="3" name="Content Placeholder 2">
            <a:extLst>
              <a:ext uri="{FF2B5EF4-FFF2-40B4-BE49-F238E27FC236}">
                <a16:creationId xmlns:a16="http://schemas.microsoft.com/office/drawing/2014/main" id="{51785466-E5E7-41D0-998B-5A9C10D8F506}"/>
              </a:ext>
            </a:extLst>
          </p:cNvPr>
          <p:cNvSpPr>
            <a:spLocks noGrp="1"/>
          </p:cNvSpPr>
          <p:nvPr>
            <p:ph idx="1"/>
          </p:nvPr>
        </p:nvSpPr>
        <p:spPr>
          <a:xfrm>
            <a:off x="2231136" y="2235708"/>
            <a:ext cx="7729728" cy="3101983"/>
          </a:xfrm>
        </p:spPr>
        <p:txBody>
          <a:bodyPr vert="horz" lIns="91440" tIns="45720" rIns="91440" bIns="45720" rtlCol="0" anchor="ctr">
            <a:normAutofit/>
          </a:bodyPr>
          <a:lstStyle/>
          <a:p>
            <a:pPr marL="228600" lvl="1" indent="0">
              <a:buNone/>
            </a:pPr>
            <a:r>
              <a:rPr lang="en-US" sz="2400" dirty="0"/>
              <a:t>Telephonic Service is conversation via telephone that allows providers  the ability to conduct an assessment, monitoring, evaluations and management services where face to face visits are not recommended and are </a:t>
            </a:r>
            <a:r>
              <a:rPr lang="en-US" sz="2400" u="sng" dirty="0"/>
              <a:t>appropriate </a:t>
            </a:r>
            <a:r>
              <a:rPr lang="en-US" sz="2400" dirty="0"/>
              <a:t>to deliver. </a:t>
            </a:r>
          </a:p>
          <a:p>
            <a:pPr lvl="1" indent="-228600">
              <a:buFont typeface="Arial" panose="020B0604020202020204" pitchFamily="34" charset="0"/>
              <a:buChar char="•"/>
            </a:pPr>
            <a:endParaRPr lang="en-US" dirty="0"/>
          </a:p>
        </p:txBody>
      </p:sp>
    </p:spTree>
    <p:extLst>
      <p:ext uri="{BB962C8B-B14F-4D97-AF65-F5344CB8AC3E}">
        <p14:creationId xmlns:p14="http://schemas.microsoft.com/office/powerpoint/2010/main" val="286689874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46100" y="596900"/>
            <a:ext cx="10972800" cy="1066800"/>
          </a:xfrm>
        </p:spPr>
        <p:txBody>
          <a:bodyPr/>
          <a:lstStyle/>
          <a:p>
            <a:r>
              <a:rPr lang="en-US" dirty="0"/>
              <a:t>Schofield ADHC, Buffalo</a:t>
            </a:r>
          </a:p>
        </p:txBody>
      </p:sp>
      <p:sp>
        <p:nvSpPr>
          <p:cNvPr id="3" name="Content Placeholder 2"/>
          <p:cNvSpPr>
            <a:spLocks noGrp="1"/>
          </p:cNvSpPr>
          <p:nvPr>
            <p:ph idx="1"/>
          </p:nvPr>
        </p:nvSpPr>
        <p:spPr>
          <a:xfrm>
            <a:off x="389467" y="1587500"/>
            <a:ext cx="11192933" cy="5600700"/>
          </a:xfrm>
        </p:spPr>
        <p:txBody>
          <a:bodyPr>
            <a:normAutofit/>
          </a:bodyPr>
          <a:lstStyle/>
          <a:p>
            <a:r>
              <a:rPr lang="en-US" sz="3500" dirty="0"/>
              <a:t>Which of your staff is doing telehealth? Solid relationship with finance department</a:t>
            </a:r>
          </a:p>
          <a:p>
            <a:r>
              <a:rPr lang="en-US" sz="3500" dirty="0"/>
              <a:t>Willingness to take chances/flexibility/fluidity</a:t>
            </a:r>
          </a:p>
          <a:p>
            <a:r>
              <a:rPr lang="en-US" sz="3500" dirty="0"/>
              <a:t>Negotiation with managed care</a:t>
            </a:r>
          </a:p>
          <a:p>
            <a:r>
              <a:rPr lang="en-US" sz="3500" dirty="0"/>
              <a:t>Subjectivity/gut feeling; did services constitute payment?</a:t>
            </a:r>
          </a:p>
          <a:p>
            <a:pPr lvl="1"/>
            <a:r>
              <a:rPr lang="en-US" sz="3500" dirty="0"/>
              <a:t>Case management</a:t>
            </a:r>
          </a:p>
          <a:p>
            <a:pPr lvl="1"/>
            <a:r>
              <a:rPr lang="en-US" sz="3500" dirty="0"/>
              <a:t>Nutrition counseling</a:t>
            </a:r>
          </a:p>
          <a:p>
            <a:pPr lvl="1"/>
            <a:r>
              <a:rPr lang="en-US" sz="3500" dirty="0"/>
              <a:t>Mental health support</a:t>
            </a:r>
          </a:p>
        </p:txBody>
      </p:sp>
    </p:spTree>
    <p:extLst>
      <p:ext uri="{BB962C8B-B14F-4D97-AF65-F5344CB8AC3E}">
        <p14:creationId xmlns:p14="http://schemas.microsoft.com/office/powerpoint/2010/main" val="9978601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bg>
      <p:bgPr>
        <a:solidFill>
          <a:schemeClr val="accent6">
            <a:lumMod val="40000"/>
            <a:lumOff val="60000"/>
          </a:schemeClr>
        </a:solidFill>
        <a:effectLst/>
      </p:bgPr>
    </p:bg>
    <p:spTree>
      <p:nvGrpSpPr>
        <p:cNvPr id="1" name=""/>
        <p:cNvGrpSpPr/>
        <p:nvPr/>
      </p:nvGrpSpPr>
      <p:grpSpPr>
        <a:xfrm>
          <a:off x="0" y="0"/>
          <a:ext cx="0" cy="0"/>
          <a:chOff x="0" y="0"/>
          <a:chExt cx="0" cy="0"/>
        </a:xfrm>
      </p:grpSpPr>
      <p:sp>
        <p:nvSpPr>
          <p:cNvPr id="7" name="Text Placeholder 6">
            <a:extLst>
              <a:ext uri="{FF2B5EF4-FFF2-40B4-BE49-F238E27FC236}">
                <a16:creationId xmlns:a16="http://schemas.microsoft.com/office/drawing/2014/main" id="{43E74945-9367-4D3F-A7A1-D9D18913850F}"/>
              </a:ext>
            </a:extLst>
          </p:cNvPr>
          <p:cNvSpPr>
            <a:spLocks noGrp="1"/>
          </p:cNvSpPr>
          <p:nvPr>
            <p:ph type="body" idx="1"/>
          </p:nvPr>
        </p:nvSpPr>
        <p:spPr>
          <a:xfrm>
            <a:off x="1583436" y="2103883"/>
            <a:ext cx="9008364" cy="704087"/>
          </a:xfrm>
        </p:spPr>
        <p:txBody>
          <a:bodyPr>
            <a:normAutofit/>
          </a:bodyPr>
          <a:lstStyle/>
          <a:p>
            <a:r>
              <a:rPr lang="en-US" sz="4000" dirty="0" err="1"/>
              <a:t>Adhc</a:t>
            </a:r>
            <a:r>
              <a:rPr lang="en-US" sz="4000" dirty="0"/>
              <a:t> services </a:t>
            </a:r>
            <a:r>
              <a:rPr lang="en-US" sz="4000" u="sng" dirty="0"/>
              <a:t>without walls</a:t>
            </a:r>
          </a:p>
        </p:txBody>
      </p:sp>
      <p:sp>
        <p:nvSpPr>
          <p:cNvPr id="8" name="Content Placeholder 7">
            <a:extLst>
              <a:ext uri="{FF2B5EF4-FFF2-40B4-BE49-F238E27FC236}">
                <a16:creationId xmlns:a16="http://schemas.microsoft.com/office/drawing/2014/main" id="{FDA7B930-59F8-4E8E-A791-3CC423AFF912}"/>
              </a:ext>
            </a:extLst>
          </p:cNvPr>
          <p:cNvSpPr>
            <a:spLocks noGrp="1"/>
          </p:cNvSpPr>
          <p:nvPr>
            <p:ph sz="half" idx="2"/>
          </p:nvPr>
        </p:nvSpPr>
        <p:spPr>
          <a:xfrm>
            <a:off x="1583436" y="2876549"/>
            <a:ext cx="4270248" cy="3381375"/>
          </a:xfrm>
        </p:spPr>
        <p:txBody>
          <a:bodyPr/>
          <a:lstStyle/>
          <a:p>
            <a:r>
              <a:rPr lang="en-US" sz="2000" dirty="0"/>
              <a:t>Offering and delivering  ADHC services to our registrants with in their home environment.</a:t>
            </a:r>
          </a:p>
          <a:p>
            <a:r>
              <a:rPr lang="en-US" sz="2000" dirty="0"/>
              <a:t>Changing our mind set on how we will deliver those services.</a:t>
            </a:r>
          </a:p>
          <a:p>
            <a:r>
              <a:rPr lang="en-US" sz="2000" dirty="0"/>
              <a:t>Building relationships and utilizing community resources to collaborate services.</a:t>
            </a:r>
          </a:p>
          <a:p>
            <a:endParaRPr lang="en-US" dirty="0"/>
          </a:p>
        </p:txBody>
      </p:sp>
      <p:pic>
        <p:nvPicPr>
          <p:cNvPr id="12" name="Content Placeholder 11" descr="A picture containing motorcycle, red, table, sitting&#10;&#10;Description automatically generated">
            <a:extLst>
              <a:ext uri="{FF2B5EF4-FFF2-40B4-BE49-F238E27FC236}">
                <a16:creationId xmlns:a16="http://schemas.microsoft.com/office/drawing/2014/main" id="{C2E4CC9B-F9AB-4AC8-84D1-A3E1D2E93B39}"/>
              </a:ext>
            </a:extLst>
          </p:cNvPr>
          <p:cNvPicPr>
            <a:picLocks noGrp="1" noChangeAspect="1"/>
          </p:cNvPicPr>
          <p:nvPr>
            <p:ph sz="quarter" idx="4"/>
          </p:nvPr>
        </p:nvPicPr>
        <p:blipFill>
          <a:blip r:embed="rId2"/>
          <a:stretch>
            <a:fillRect/>
          </a:stretch>
        </p:blipFill>
        <p:spPr>
          <a:xfrm>
            <a:off x="6805999" y="2807970"/>
            <a:ext cx="3909240" cy="2597150"/>
          </a:xfrm>
        </p:spPr>
      </p:pic>
      <p:sp>
        <p:nvSpPr>
          <p:cNvPr id="5" name="Title 4">
            <a:extLst>
              <a:ext uri="{FF2B5EF4-FFF2-40B4-BE49-F238E27FC236}">
                <a16:creationId xmlns:a16="http://schemas.microsoft.com/office/drawing/2014/main" id="{FC3F067E-84F9-4F36-98DC-79A790A54929}"/>
              </a:ext>
            </a:extLst>
          </p:cNvPr>
          <p:cNvSpPr>
            <a:spLocks noGrp="1"/>
          </p:cNvSpPr>
          <p:nvPr>
            <p:ph type="title"/>
          </p:nvPr>
        </p:nvSpPr>
        <p:spPr>
          <a:xfrm>
            <a:off x="2231136" y="964692"/>
            <a:ext cx="7729728" cy="797433"/>
          </a:xfrm>
        </p:spPr>
        <p:txBody>
          <a:bodyPr/>
          <a:lstStyle/>
          <a:p>
            <a:r>
              <a:rPr lang="en-US" dirty="0"/>
              <a:t>What does this mean for </a:t>
            </a:r>
            <a:r>
              <a:rPr lang="en-US" dirty="0" err="1"/>
              <a:t>adhc</a:t>
            </a:r>
            <a:r>
              <a:rPr lang="en-US" dirty="0"/>
              <a:t>?</a:t>
            </a:r>
          </a:p>
        </p:txBody>
      </p:sp>
    </p:spTree>
    <p:extLst>
      <p:ext uri="{BB962C8B-B14F-4D97-AF65-F5344CB8AC3E}">
        <p14:creationId xmlns:p14="http://schemas.microsoft.com/office/powerpoint/2010/main" val="83642496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bg>
      <p:bgPr>
        <a:solidFill>
          <a:schemeClr val="accent6">
            <a:lumMod val="40000"/>
            <a:lumOff val="60000"/>
          </a:schemeClr>
        </a:solidFill>
        <a:effectLst/>
      </p:bgPr>
    </p:bg>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DE9AAD-D279-4B7C-9771-3B1385839D2C}"/>
              </a:ext>
            </a:extLst>
          </p:cNvPr>
          <p:cNvSpPr>
            <a:spLocks noGrp="1"/>
          </p:cNvSpPr>
          <p:nvPr>
            <p:ph idx="4294967295"/>
          </p:nvPr>
        </p:nvSpPr>
        <p:spPr>
          <a:xfrm>
            <a:off x="266330" y="230818"/>
            <a:ext cx="11366345" cy="6718621"/>
          </a:xfrm>
        </p:spPr>
        <p:txBody>
          <a:bodyPr>
            <a:normAutofit fontScale="77500" lnSpcReduction="20000"/>
          </a:bodyPr>
          <a:lstStyle/>
          <a:p>
            <a:pPr marL="0" indent="0" algn="ctr">
              <a:buNone/>
            </a:pPr>
            <a:r>
              <a:rPr lang="en-US" sz="3100" b="1" dirty="0"/>
              <a:t>Get Ready to Start Telephonic Services – ADHC Without Walls!</a:t>
            </a:r>
          </a:p>
          <a:p>
            <a:pPr marL="0" indent="0" algn="ctr">
              <a:buNone/>
            </a:pPr>
            <a:r>
              <a:rPr lang="en-US" sz="3100" b="1" dirty="0"/>
              <a:t>Comprehensive Adult Day Services – Medical Model</a:t>
            </a:r>
          </a:p>
          <a:p>
            <a:pPr marL="228600" lvl="1" indent="0">
              <a:buNone/>
            </a:pPr>
            <a:endParaRPr lang="en-US" dirty="0"/>
          </a:p>
          <a:p>
            <a:pPr lvl="2"/>
            <a:r>
              <a:rPr lang="en-US" sz="2300" dirty="0"/>
              <a:t>Telephonic Policy and Procedure for ADHC without walls</a:t>
            </a:r>
          </a:p>
          <a:p>
            <a:pPr lvl="2"/>
            <a:r>
              <a:rPr lang="en-US" sz="2300" dirty="0"/>
              <a:t>Telephonic Policy and Procedure for Qualifying Members</a:t>
            </a:r>
          </a:p>
          <a:p>
            <a:pPr lvl="2"/>
            <a:r>
              <a:rPr lang="en-US" sz="2300" dirty="0"/>
              <a:t>Telephonic Policy and Procedure for Care Planning</a:t>
            </a:r>
          </a:p>
          <a:p>
            <a:pPr lvl="2"/>
            <a:r>
              <a:rPr lang="en-US" sz="2300" dirty="0"/>
              <a:t>Telephonic Care Plan Library</a:t>
            </a:r>
          </a:p>
          <a:p>
            <a:pPr lvl="2"/>
            <a:r>
              <a:rPr lang="en-US" sz="2300" dirty="0"/>
              <a:t>Telephonic Progress Note Template or log</a:t>
            </a:r>
          </a:p>
          <a:p>
            <a:pPr lvl="2"/>
            <a:r>
              <a:rPr lang="en-US" sz="2300" dirty="0"/>
              <a:t>Verbal Consent Form – Dual Signature and Date from IDT Team</a:t>
            </a:r>
          </a:p>
          <a:p>
            <a:pPr lvl="2"/>
            <a:r>
              <a:rPr lang="en-US" sz="2300" dirty="0"/>
              <a:t>Create a Schedule board </a:t>
            </a:r>
          </a:p>
          <a:p>
            <a:pPr lvl="2"/>
            <a:r>
              <a:rPr lang="en-US" sz="2300" dirty="0"/>
              <a:t>Create a </a:t>
            </a:r>
            <a:r>
              <a:rPr lang="en-US" sz="2300" b="1" u="sng" dirty="0"/>
              <a:t>Minute </a:t>
            </a:r>
            <a:r>
              <a:rPr lang="en-US" sz="2300" dirty="0"/>
              <a:t>and billing Tracker Report</a:t>
            </a:r>
          </a:p>
          <a:p>
            <a:pPr lvl="2"/>
            <a:r>
              <a:rPr lang="en-US" sz="2300" dirty="0"/>
              <a:t>Establish and create a Referral Resource list- Community, Physicians, Professional Health Care Agencies</a:t>
            </a:r>
          </a:p>
          <a:p>
            <a:pPr lvl="2"/>
            <a:r>
              <a:rPr lang="en-US" sz="2300" dirty="0"/>
              <a:t>Create a MLTC Letter and Authorization Request Form</a:t>
            </a:r>
          </a:p>
          <a:p>
            <a:pPr lvl="2"/>
            <a:r>
              <a:rPr lang="en-US" sz="2300" dirty="0"/>
              <a:t>Create a Welcome to ADHC with out walls letter –</a:t>
            </a:r>
          </a:p>
          <a:p>
            <a:pPr lvl="3"/>
            <a:r>
              <a:rPr lang="en-US" sz="2300" dirty="0"/>
              <a:t>Indicates what services will be offered</a:t>
            </a:r>
          </a:p>
          <a:p>
            <a:pPr lvl="3"/>
            <a:r>
              <a:rPr lang="en-US" sz="2300" dirty="0"/>
              <a:t>Indicate what will be included in the Comprehensive Person Centered Care plan</a:t>
            </a:r>
          </a:p>
          <a:p>
            <a:pPr lvl="3"/>
            <a:r>
              <a:rPr lang="en-US" sz="2300" dirty="0"/>
              <a:t>Indicating that they can disenroll at any time</a:t>
            </a:r>
          </a:p>
          <a:p>
            <a:pPr lvl="3"/>
            <a:r>
              <a:rPr lang="en-US" sz="2300" dirty="0"/>
              <a:t>Contact information on hours of operations and after hours hotline (if applicable)</a:t>
            </a:r>
            <a:endParaRPr lang="en-US" dirty="0"/>
          </a:p>
        </p:txBody>
      </p:sp>
    </p:spTree>
    <p:extLst>
      <p:ext uri="{BB962C8B-B14F-4D97-AF65-F5344CB8AC3E}">
        <p14:creationId xmlns:p14="http://schemas.microsoft.com/office/powerpoint/2010/main" val="200124486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bg>
      <p:bgPr>
        <a:solidFill>
          <a:schemeClr val="accent6">
            <a:lumMod val="40000"/>
            <a:lumOff val="60000"/>
          </a:schemeClr>
        </a:solidFill>
        <a:effectLst/>
      </p:bgPr>
    </p:bg>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D4E43C3F-2332-42F1-A709-A65A90963D5F}"/>
              </a:ext>
            </a:extLst>
          </p:cNvPr>
          <p:cNvSpPr>
            <a:spLocks noGrp="1"/>
          </p:cNvSpPr>
          <p:nvPr>
            <p:ph idx="4294967295"/>
          </p:nvPr>
        </p:nvSpPr>
        <p:spPr>
          <a:xfrm>
            <a:off x="546754" y="685799"/>
            <a:ext cx="10925667" cy="6172201"/>
          </a:xfrm>
        </p:spPr>
        <p:txBody>
          <a:bodyPr>
            <a:normAutofit lnSpcReduction="10000"/>
          </a:bodyPr>
          <a:lstStyle/>
          <a:p>
            <a:pPr marL="0" indent="0" algn="ctr">
              <a:buNone/>
            </a:pPr>
            <a:r>
              <a:rPr lang="en-US" sz="2600" b="1" dirty="0"/>
              <a:t>What is Provided With Telephonic Services?</a:t>
            </a:r>
          </a:p>
          <a:p>
            <a:pPr marL="0" indent="0" algn="ctr">
              <a:buNone/>
            </a:pPr>
            <a:endParaRPr lang="en-US" sz="900" b="1" dirty="0"/>
          </a:p>
          <a:p>
            <a:pPr marL="457200" indent="0">
              <a:lnSpc>
                <a:spcPct val="150000"/>
              </a:lnSpc>
              <a:spcBef>
                <a:spcPts val="0"/>
              </a:spcBef>
              <a:buNone/>
            </a:pPr>
            <a:r>
              <a:rPr lang="en-US" sz="2400" dirty="0">
                <a:latin typeface="+mj-lt"/>
              </a:rPr>
              <a:t>* Assessments, Evaluations and Monitoring</a:t>
            </a:r>
            <a:br>
              <a:rPr lang="en-US" sz="2400" dirty="0">
                <a:latin typeface="+mj-lt"/>
              </a:rPr>
            </a:br>
            <a:r>
              <a:rPr lang="en-US" sz="2400" dirty="0">
                <a:latin typeface="+mj-lt"/>
              </a:rPr>
              <a:t>* Social services</a:t>
            </a:r>
            <a:br>
              <a:rPr lang="en-US" sz="2400" dirty="0">
                <a:latin typeface="+mj-lt"/>
              </a:rPr>
            </a:br>
            <a:r>
              <a:rPr lang="en-US" sz="2400" dirty="0">
                <a:latin typeface="+mj-lt"/>
              </a:rPr>
              <a:t>* Case management</a:t>
            </a:r>
            <a:br>
              <a:rPr lang="en-US" sz="2400" dirty="0">
                <a:latin typeface="+mj-lt"/>
              </a:rPr>
            </a:br>
            <a:r>
              <a:rPr lang="en-US" sz="2400" dirty="0">
                <a:latin typeface="+mj-lt"/>
              </a:rPr>
              <a:t>* Behavioral health services</a:t>
            </a:r>
            <a:br>
              <a:rPr lang="en-US" sz="2400" dirty="0">
                <a:latin typeface="+mj-lt"/>
              </a:rPr>
            </a:br>
            <a:r>
              <a:rPr lang="en-US" sz="2400" dirty="0">
                <a:latin typeface="+mj-lt"/>
              </a:rPr>
              <a:t>* Nutritional services</a:t>
            </a:r>
            <a:br>
              <a:rPr lang="en-US" sz="2400" dirty="0">
                <a:latin typeface="+mj-lt"/>
              </a:rPr>
            </a:br>
            <a:r>
              <a:rPr lang="en-US" sz="2400" dirty="0">
                <a:latin typeface="+mj-lt"/>
              </a:rPr>
              <a:t>* Health education</a:t>
            </a:r>
            <a:br>
              <a:rPr lang="en-US" sz="2400" dirty="0">
                <a:latin typeface="+mj-lt"/>
              </a:rPr>
            </a:br>
            <a:r>
              <a:rPr lang="en-US" sz="2400" dirty="0">
                <a:latin typeface="+mj-lt"/>
              </a:rPr>
              <a:t>* Medication management</a:t>
            </a:r>
            <a:br>
              <a:rPr lang="en-US" sz="2400" dirty="0">
                <a:latin typeface="+mj-lt"/>
              </a:rPr>
            </a:br>
            <a:r>
              <a:rPr lang="en-US" sz="2400" dirty="0">
                <a:latin typeface="+mj-lt"/>
              </a:rPr>
              <a:t>* Therapeutic activities</a:t>
            </a:r>
          </a:p>
          <a:p>
            <a:pPr marL="457200" indent="0">
              <a:lnSpc>
                <a:spcPct val="160000"/>
              </a:lnSpc>
              <a:spcBef>
                <a:spcPts val="0"/>
              </a:spcBef>
              <a:buNone/>
            </a:pPr>
            <a:r>
              <a:rPr lang="en-US" sz="2400" dirty="0">
                <a:latin typeface="+mj-lt"/>
              </a:rPr>
              <a:t>* Reliable referral sources </a:t>
            </a:r>
            <a:br>
              <a:rPr lang="en-US" sz="2400" dirty="0">
                <a:latin typeface="+mj-lt"/>
              </a:rPr>
            </a:br>
            <a:r>
              <a:rPr lang="en-US" sz="2400" dirty="0">
                <a:latin typeface="+mj-lt"/>
              </a:rPr>
              <a:t>* Emotional support during quarantine</a:t>
            </a:r>
          </a:p>
          <a:p>
            <a:pPr marL="0" indent="0">
              <a:buNone/>
            </a:pPr>
            <a:endParaRPr lang="en-US" sz="2400" dirty="0"/>
          </a:p>
        </p:txBody>
      </p:sp>
    </p:spTree>
    <p:extLst>
      <p:ext uri="{BB962C8B-B14F-4D97-AF65-F5344CB8AC3E}">
        <p14:creationId xmlns:p14="http://schemas.microsoft.com/office/powerpoint/2010/main" val="275243460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bg>
      <p:bgPr>
        <a:solidFill>
          <a:schemeClr val="accent6">
            <a:lumMod val="40000"/>
            <a:lumOff val="60000"/>
          </a:schemeClr>
        </a:solidFill>
        <a:effectLst/>
      </p:bgPr>
    </p:bg>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D128CF4B-FA52-4493-A528-728EA8B58529}"/>
              </a:ext>
            </a:extLst>
          </p:cNvPr>
          <p:cNvSpPr>
            <a:spLocks noGrp="1"/>
          </p:cNvSpPr>
          <p:nvPr>
            <p:ph idx="4294967295"/>
          </p:nvPr>
        </p:nvSpPr>
        <p:spPr>
          <a:xfrm>
            <a:off x="452761" y="158496"/>
            <a:ext cx="10652014" cy="6699503"/>
          </a:xfrm>
        </p:spPr>
        <p:txBody>
          <a:bodyPr>
            <a:normAutofit/>
          </a:bodyPr>
          <a:lstStyle/>
          <a:p>
            <a:pPr marL="0" indent="0" algn="ctr">
              <a:buNone/>
            </a:pPr>
            <a:r>
              <a:rPr lang="en-US" sz="2400" b="1" dirty="0"/>
              <a:t>Actions Related to the Services </a:t>
            </a:r>
            <a:r>
              <a:rPr lang="en-US" sz="2400" i="1" dirty="0"/>
              <a:t>but not limited to</a:t>
            </a:r>
          </a:p>
          <a:p>
            <a:pPr lvl="1"/>
            <a:r>
              <a:rPr lang="en-US" sz="1600" dirty="0"/>
              <a:t>Monitoring of COVID- 19</a:t>
            </a:r>
          </a:p>
          <a:p>
            <a:pPr lvl="1"/>
            <a:r>
              <a:rPr lang="en-US" sz="1600" dirty="0"/>
              <a:t>Assessments, Evaluations and Monitoring of current and new onset diagnosis</a:t>
            </a:r>
          </a:p>
          <a:p>
            <a:pPr lvl="1"/>
            <a:r>
              <a:rPr lang="en-US" sz="1600" dirty="0"/>
              <a:t>Schedule and or refer Physician or Health professional appointments</a:t>
            </a:r>
          </a:p>
          <a:p>
            <a:pPr lvl="1"/>
            <a:r>
              <a:rPr lang="en-US" sz="1600" dirty="0"/>
              <a:t>Coordinate Ancillary Services such as Labs, Pharmacy and </a:t>
            </a:r>
            <a:r>
              <a:rPr lang="en-US" sz="1600" dirty="0" err="1"/>
              <a:t>Xray</a:t>
            </a:r>
            <a:r>
              <a:rPr lang="en-US" sz="1600" dirty="0"/>
              <a:t>.</a:t>
            </a:r>
          </a:p>
          <a:p>
            <a:pPr lvl="1"/>
            <a:r>
              <a:rPr lang="en-US" dirty="0"/>
              <a:t>Advocate for needed</a:t>
            </a:r>
            <a:r>
              <a:rPr lang="en-US" sz="1600" dirty="0"/>
              <a:t> adaptive equipment and medical supplies</a:t>
            </a:r>
          </a:p>
          <a:p>
            <a:pPr lvl="1"/>
            <a:r>
              <a:rPr lang="en-US" sz="1600" dirty="0"/>
              <a:t>Coordinate and support insecurities of food supply</a:t>
            </a:r>
          </a:p>
          <a:p>
            <a:pPr lvl="1"/>
            <a:r>
              <a:rPr lang="en-US" sz="1600" dirty="0"/>
              <a:t>Behavioral Health screening and counseling</a:t>
            </a:r>
          </a:p>
          <a:p>
            <a:pPr lvl="1"/>
            <a:r>
              <a:rPr lang="en-US" sz="1600" dirty="0"/>
              <a:t>Provide Emotional support and coping strategies during quarantine</a:t>
            </a:r>
          </a:p>
          <a:p>
            <a:pPr lvl="1"/>
            <a:r>
              <a:rPr lang="en-US" sz="1600" dirty="0"/>
              <a:t>Provide Emotional support and behavioral plans to those with Psychiatric Illnesses	</a:t>
            </a:r>
          </a:p>
          <a:p>
            <a:pPr lvl="1"/>
            <a:r>
              <a:rPr lang="en-US" sz="1600" dirty="0"/>
              <a:t>Registrant and family education</a:t>
            </a:r>
          </a:p>
          <a:p>
            <a:pPr lvl="1"/>
            <a:r>
              <a:rPr lang="en-US" sz="1600" dirty="0"/>
              <a:t>Mailing of materials or activities</a:t>
            </a:r>
          </a:p>
          <a:p>
            <a:pPr lvl="1"/>
            <a:r>
              <a:rPr lang="en-US" sz="1600" dirty="0"/>
              <a:t>Arrange for Medical Transportation</a:t>
            </a:r>
          </a:p>
          <a:p>
            <a:pPr lvl="1"/>
            <a:r>
              <a:rPr lang="en-US" sz="1600" dirty="0"/>
              <a:t>Assist with Medicaid and entitlement issues</a:t>
            </a:r>
          </a:p>
          <a:p>
            <a:pPr lvl="1"/>
            <a:r>
              <a:rPr lang="en-US" sz="1600" dirty="0"/>
              <a:t>Provide referrals in the community for Physicians or Health Care professionals such as PT, OT and speech.</a:t>
            </a:r>
          </a:p>
          <a:p>
            <a:pPr lvl="1"/>
            <a:r>
              <a:rPr lang="en-US" sz="1600" dirty="0"/>
              <a:t>Coordinate and facilitate referrals for in home services such as Nurses or Certified Nursing Assistants</a:t>
            </a:r>
          </a:p>
          <a:p>
            <a:pPr lvl="1"/>
            <a:endParaRPr lang="en-US" sz="1600" dirty="0"/>
          </a:p>
          <a:p>
            <a:pPr lvl="1"/>
            <a:endParaRPr lang="en-US" dirty="0"/>
          </a:p>
        </p:txBody>
      </p:sp>
    </p:spTree>
    <p:extLst>
      <p:ext uri="{BB962C8B-B14F-4D97-AF65-F5344CB8AC3E}">
        <p14:creationId xmlns:p14="http://schemas.microsoft.com/office/powerpoint/2010/main" val="306221014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bg>
      <p:bgPr>
        <a:solidFill>
          <a:schemeClr val="accent6">
            <a:lumMod val="40000"/>
            <a:lumOff val="60000"/>
          </a:schemeClr>
        </a:solidFill>
        <a:effectLst/>
      </p:bgPr>
    </p:bg>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77250EB6-EA12-4EAC-963C-A76E30A2430D}"/>
              </a:ext>
            </a:extLst>
          </p:cNvPr>
          <p:cNvSpPr>
            <a:spLocks noGrp="1"/>
          </p:cNvSpPr>
          <p:nvPr>
            <p:ph idx="4294967295"/>
          </p:nvPr>
        </p:nvSpPr>
        <p:spPr>
          <a:xfrm>
            <a:off x="207264" y="195072"/>
            <a:ext cx="11704319" cy="6662928"/>
          </a:xfrm>
        </p:spPr>
        <p:txBody>
          <a:bodyPr>
            <a:normAutofit/>
          </a:bodyPr>
          <a:lstStyle/>
          <a:p>
            <a:pPr marL="0" indent="0" algn="ctr">
              <a:buNone/>
            </a:pPr>
            <a:r>
              <a:rPr lang="en-US" sz="2400" b="1" dirty="0"/>
              <a:t>Identifying Registrants that Will Benefit From Telephonic Services to Remain Safe in the Community During ADHC Closure</a:t>
            </a:r>
          </a:p>
          <a:p>
            <a:pPr lvl="1"/>
            <a:r>
              <a:rPr lang="en-US" sz="2000" dirty="0"/>
              <a:t>Home support levels (who do they live with, what kind of support do they have with friends and family)</a:t>
            </a:r>
          </a:p>
          <a:p>
            <a:pPr lvl="1"/>
            <a:r>
              <a:rPr lang="en-US" sz="2000" dirty="0"/>
              <a:t>General health – primary and secondary diagnosis</a:t>
            </a:r>
          </a:p>
          <a:p>
            <a:pPr lvl="1"/>
            <a:r>
              <a:rPr lang="en-US" sz="2000" dirty="0"/>
              <a:t>ADL and IADL status</a:t>
            </a:r>
          </a:p>
          <a:p>
            <a:pPr lvl="1"/>
            <a:r>
              <a:rPr lang="en-US" sz="2000" dirty="0"/>
              <a:t>Dietary needs</a:t>
            </a:r>
          </a:p>
          <a:p>
            <a:pPr lvl="1"/>
            <a:r>
              <a:rPr lang="en-US" sz="2000" dirty="0"/>
              <a:t>Medications administration/support obtaining supply</a:t>
            </a:r>
          </a:p>
          <a:p>
            <a:pPr lvl="1"/>
            <a:r>
              <a:rPr lang="en-US" sz="2000" dirty="0"/>
              <a:t>Fall risk – adaptive equipment</a:t>
            </a:r>
          </a:p>
          <a:p>
            <a:pPr lvl="1"/>
            <a:r>
              <a:rPr lang="en-US" sz="2000" dirty="0"/>
              <a:t>Cognitive status</a:t>
            </a:r>
          </a:p>
          <a:p>
            <a:pPr lvl="1"/>
            <a:r>
              <a:rPr lang="en-US" sz="2000" dirty="0"/>
              <a:t>Emotional status</a:t>
            </a:r>
          </a:p>
          <a:p>
            <a:pPr lvl="1"/>
            <a:r>
              <a:rPr lang="en-US" sz="2000" dirty="0"/>
              <a:t>Lack of community resources</a:t>
            </a:r>
          </a:p>
          <a:p>
            <a:pPr lvl="1"/>
            <a:r>
              <a:rPr lang="en-US" sz="2000" dirty="0"/>
              <a:t>Confirm meal previsions are adequate</a:t>
            </a:r>
          </a:p>
          <a:p>
            <a:pPr lvl="1"/>
            <a:r>
              <a:rPr lang="en-US" sz="2000" dirty="0"/>
              <a:t>Negate any registrant concerns with interruption of services</a:t>
            </a:r>
          </a:p>
          <a:p>
            <a:pPr lvl="1"/>
            <a:r>
              <a:rPr lang="en-US" sz="2000" dirty="0"/>
              <a:t>Consenting to participate in Telephonic Services – ADHC shall protect and promote the registrants rights and encourage and assist the registrant to exercise these rights.</a:t>
            </a:r>
          </a:p>
        </p:txBody>
      </p:sp>
    </p:spTree>
    <p:extLst>
      <p:ext uri="{BB962C8B-B14F-4D97-AF65-F5344CB8AC3E}">
        <p14:creationId xmlns:p14="http://schemas.microsoft.com/office/powerpoint/2010/main" val="2358338423"/>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bg>
      <p:bgPr>
        <a:solidFill>
          <a:schemeClr val="accent6">
            <a:lumMod val="40000"/>
            <a:lumOff val="60000"/>
          </a:schemeClr>
        </a:solidFill>
        <a:effectLst/>
      </p:bgPr>
    </p:bg>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019A7AAB-4CDB-4D6A-88DE-5E2221FB5623}"/>
              </a:ext>
            </a:extLst>
          </p:cNvPr>
          <p:cNvSpPr>
            <a:spLocks noGrp="1"/>
          </p:cNvSpPr>
          <p:nvPr>
            <p:ph idx="4294967295"/>
          </p:nvPr>
        </p:nvSpPr>
        <p:spPr>
          <a:xfrm>
            <a:off x="1180424" y="734568"/>
            <a:ext cx="9831151" cy="5922264"/>
          </a:xfrm>
        </p:spPr>
        <p:txBody>
          <a:bodyPr/>
          <a:lstStyle/>
          <a:p>
            <a:pPr marL="0" indent="0" algn="ctr">
              <a:buNone/>
            </a:pPr>
            <a:r>
              <a:rPr lang="en-US" sz="2400" b="1" dirty="0"/>
              <a:t>Communication Barriers </a:t>
            </a:r>
          </a:p>
          <a:p>
            <a:pPr marL="0" indent="0" algn="ctr">
              <a:buNone/>
            </a:pPr>
            <a:r>
              <a:rPr lang="en-US" sz="2400" b="1" dirty="0"/>
              <a:t>You may Face</a:t>
            </a:r>
          </a:p>
          <a:p>
            <a:pPr marL="0" indent="0" algn="ctr">
              <a:buNone/>
            </a:pPr>
            <a:endParaRPr lang="en-US" sz="3200" dirty="0"/>
          </a:p>
          <a:p>
            <a:pPr>
              <a:buFont typeface="Arial" panose="020B0604020202020204" pitchFamily="34" charset="0"/>
              <a:buChar char="•"/>
            </a:pPr>
            <a:r>
              <a:rPr lang="en-US" sz="2000" b="1" dirty="0"/>
              <a:t>Alteration in Communication R/ T</a:t>
            </a:r>
            <a:r>
              <a:rPr lang="en-US" sz="2000" dirty="0"/>
              <a:t> (deficits/ impairments/ diagnosis/ mini mental)</a:t>
            </a:r>
          </a:p>
          <a:p>
            <a:pPr lvl="1">
              <a:buFont typeface="Arial" panose="020B0604020202020204" pitchFamily="34" charset="0"/>
              <a:buChar char="•"/>
            </a:pPr>
            <a:r>
              <a:rPr lang="en-US" sz="2000" dirty="0"/>
              <a:t>Communication with care provider to help facilitate registrants needs.</a:t>
            </a:r>
          </a:p>
          <a:p>
            <a:pPr marL="457200" lvl="1" indent="0">
              <a:buNone/>
            </a:pPr>
            <a:endParaRPr lang="en-US" sz="2000" dirty="0"/>
          </a:p>
          <a:p>
            <a:pPr>
              <a:buFont typeface="Arial" panose="020B0604020202020204" pitchFamily="34" charset="0"/>
              <a:buChar char="•"/>
            </a:pPr>
            <a:r>
              <a:rPr lang="en-US" sz="2000" b="1" dirty="0"/>
              <a:t>Alteration in Communication R/ T </a:t>
            </a:r>
            <a:r>
              <a:rPr lang="en-US" sz="2000" dirty="0"/>
              <a:t>(deficits/ impairments)</a:t>
            </a:r>
          </a:p>
          <a:p>
            <a:pPr lvl="1">
              <a:buFont typeface="Arial" panose="020B0604020202020204" pitchFamily="34" charset="0"/>
              <a:buChar char="•"/>
            </a:pPr>
            <a:r>
              <a:rPr lang="en-US" sz="2000" dirty="0"/>
              <a:t>Use  other forms of communication such as video or text to meet the registrants needs.</a:t>
            </a:r>
          </a:p>
          <a:p>
            <a:pPr marL="914400" lvl="2" indent="0">
              <a:buNone/>
            </a:pPr>
            <a:endParaRPr lang="en-US" dirty="0"/>
          </a:p>
        </p:txBody>
      </p:sp>
    </p:spTree>
    <p:extLst>
      <p:ext uri="{BB962C8B-B14F-4D97-AF65-F5344CB8AC3E}">
        <p14:creationId xmlns:p14="http://schemas.microsoft.com/office/powerpoint/2010/main" val="1191935769"/>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bg>
      <p:bgPr>
        <a:solidFill>
          <a:schemeClr val="accent6">
            <a:lumMod val="40000"/>
            <a:lumOff val="60000"/>
          </a:schemeClr>
        </a:solidFill>
        <a:effectLst/>
      </p:bgPr>
    </p:bg>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887F6C-12D0-4AD1-9FB4-1584D0EADF01}"/>
              </a:ext>
            </a:extLst>
          </p:cNvPr>
          <p:cNvSpPr>
            <a:spLocks noGrp="1"/>
          </p:cNvSpPr>
          <p:nvPr>
            <p:ph idx="4294967295"/>
          </p:nvPr>
        </p:nvSpPr>
        <p:spPr>
          <a:xfrm>
            <a:off x="-1" y="186431"/>
            <a:ext cx="12020365" cy="6671569"/>
          </a:xfrm>
        </p:spPr>
        <p:txBody>
          <a:bodyPr>
            <a:normAutofit fontScale="85000" lnSpcReduction="20000"/>
          </a:bodyPr>
          <a:lstStyle/>
          <a:p>
            <a:pPr marL="0" indent="0" algn="ctr">
              <a:buNone/>
            </a:pPr>
            <a:r>
              <a:rPr lang="en-US" sz="3200" b="1" dirty="0"/>
              <a:t>Telephonic Services </a:t>
            </a:r>
            <a:r>
              <a:rPr lang="en-US" sz="3100" b="1" dirty="0"/>
              <a:t>During the COVID-19 Outbreak </a:t>
            </a:r>
          </a:p>
          <a:p>
            <a:pPr marL="0" indent="0" algn="ctr">
              <a:buNone/>
            </a:pPr>
            <a:r>
              <a:rPr lang="en-US" sz="3100" b="1" dirty="0"/>
              <a:t>Verbal Consent</a:t>
            </a:r>
          </a:p>
          <a:p>
            <a:pPr marL="0" indent="0">
              <a:buNone/>
            </a:pPr>
            <a:endParaRPr lang="en-US" b="1" dirty="0"/>
          </a:p>
          <a:p>
            <a:pPr marL="0" indent="0">
              <a:buNone/>
            </a:pPr>
            <a:r>
              <a:rPr lang="en-US" b="1" dirty="0"/>
              <a:t>-----------ADHC FACILITY NAME ------------------------will be offering Telephonic Services to member’s that need continuous support while being home on New York’s State Emergency Order from the COVID-19.</a:t>
            </a:r>
          </a:p>
          <a:p>
            <a:pPr marL="0" indent="0">
              <a:buNone/>
            </a:pPr>
            <a:r>
              <a:rPr lang="en-US" b="1" dirty="0"/>
              <a:t> </a:t>
            </a:r>
          </a:p>
          <a:p>
            <a:pPr marL="0" indent="0">
              <a:buNone/>
            </a:pPr>
            <a:r>
              <a:rPr lang="en-US" b="1" dirty="0"/>
              <a:t>Our services will be offered thru non face to face communication thru Telephonic Services.  The program will offer services to registrants who are in need of Nursing Assessments, Nursing Monitoring, Case Management, Health Education and Social/Emotional Support during the closure of our program.</a:t>
            </a:r>
          </a:p>
          <a:p>
            <a:pPr marL="0" indent="0">
              <a:buNone/>
            </a:pPr>
            <a:r>
              <a:rPr lang="en-US" b="1" dirty="0"/>
              <a:t> </a:t>
            </a:r>
          </a:p>
          <a:p>
            <a:pPr marL="0" indent="0">
              <a:buNone/>
            </a:pPr>
            <a:r>
              <a:rPr lang="en-US" b="1" dirty="0"/>
              <a:t>On this date: ______________________________ Registrant: __________________________________ gave verbal consent via. Telephone that they accept the telephonic services we can offer, and new plan of care created for this period. Registrant aware that this plan of care is temporary and will discontinue once Full ADHC services resumes operations.</a:t>
            </a:r>
          </a:p>
          <a:p>
            <a:pPr marL="0" indent="0">
              <a:buNone/>
            </a:pPr>
            <a:r>
              <a:rPr lang="en-US" b="1" dirty="0"/>
              <a:t> </a:t>
            </a:r>
          </a:p>
          <a:p>
            <a:pPr marL="0" indent="0">
              <a:buNone/>
            </a:pPr>
            <a:r>
              <a:rPr lang="en-US" b="1" dirty="0"/>
              <a:t> </a:t>
            </a:r>
          </a:p>
          <a:p>
            <a:pPr marL="0" indent="0">
              <a:buNone/>
            </a:pPr>
            <a:r>
              <a:rPr lang="en-US" b="1" dirty="0"/>
              <a:t>ADHC STAFF WITNESS:</a:t>
            </a:r>
          </a:p>
          <a:p>
            <a:pPr marL="0" indent="0">
              <a:buNone/>
            </a:pPr>
            <a:r>
              <a:rPr lang="en-US" b="1" dirty="0"/>
              <a:t> </a:t>
            </a:r>
          </a:p>
          <a:p>
            <a:pPr marL="0" indent="0">
              <a:buNone/>
            </a:pPr>
            <a:r>
              <a:rPr lang="en-US" b="1" dirty="0"/>
              <a:t>NAME: ________________________________SIGNATURE: ____________________________ TITLE:_________________________________ </a:t>
            </a:r>
          </a:p>
          <a:p>
            <a:pPr marL="0" indent="0">
              <a:buNone/>
            </a:pPr>
            <a:r>
              <a:rPr lang="en-US" b="1" dirty="0"/>
              <a:t> </a:t>
            </a:r>
          </a:p>
          <a:p>
            <a:pPr marL="0" indent="0">
              <a:buNone/>
            </a:pPr>
            <a:r>
              <a:rPr lang="en-US" b="1" dirty="0"/>
              <a:t> </a:t>
            </a:r>
          </a:p>
          <a:p>
            <a:pPr marL="0" indent="0">
              <a:buNone/>
            </a:pPr>
            <a:r>
              <a:rPr lang="en-US" b="1" dirty="0"/>
              <a:t>NAME: ________________________________SIGNATURE: ____________________________ TITLE:_________________________________ </a:t>
            </a:r>
          </a:p>
          <a:p>
            <a:pPr marL="0" indent="0">
              <a:buNone/>
            </a:pPr>
            <a:r>
              <a:rPr lang="en-US" b="1" dirty="0"/>
              <a:t> </a:t>
            </a:r>
          </a:p>
          <a:p>
            <a:endParaRPr lang="en-US" dirty="0"/>
          </a:p>
        </p:txBody>
      </p:sp>
    </p:spTree>
    <p:extLst>
      <p:ext uri="{BB962C8B-B14F-4D97-AF65-F5344CB8AC3E}">
        <p14:creationId xmlns:p14="http://schemas.microsoft.com/office/powerpoint/2010/main" val="883169316"/>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bg>
      <p:bgPr>
        <a:gradFill rotWithShape="1">
          <a:gsLst>
            <a:gs pos="10000">
              <a:schemeClr val="accent6">
                <a:lumMod val="40000"/>
                <a:lumOff val="60000"/>
              </a:schemeClr>
            </a:gs>
            <a:gs pos="100000">
              <a:schemeClr val="bg2">
                <a:shade val="96000"/>
                <a:satMod val="120000"/>
                <a:lumMod val="90000"/>
              </a:schemeClr>
            </a:gs>
          </a:gsLst>
          <a:lin ang="6120000" scaled="1"/>
        </a:gradFill>
        <a:effectLst/>
      </p:bgPr>
    </p:bg>
    <p:spTree>
      <p:nvGrpSpPr>
        <p:cNvPr id="1" name=""/>
        <p:cNvGrpSpPr/>
        <p:nvPr/>
      </p:nvGrpSpPr>
      <p:grpSpPr>
        <a:xfrm>
          <a:off x="0" y="0"/>
          <a:ext cx="0" cy="0"/>
          <a:chOff x="0" y="0"/>
          <a:chExt cx="0" cy="0"/>
        </a:xfrm>
      </p:grpSpPr>
      <p:pic>
        <p:nvPicPr>
          <p:cNvPr id="9" name="Content Placeholder 8" descr="Document1 - Word">
            <a:extLst>
              <a:ext uri="{FF2B5EF4-FFF2-40B4-BE49-F238E27FC236}">
                <a16:creationId xmlns:a16="http://schemas.microsoft.com/office/drawing/2014/main" id="{3E81EE5E-17A5-4541-B890-74853598718F}"/>
              </a:ext>
            </a:extLst>
          </p:cNvPr>
          <p:cNvPicPr>
            <a:picLocks noGrp="1" noChangeAspect="1"/>
          </p:cNvPicPr>
          <p:nvPr>
            <p:ph idx="1"/>
          </p:nvPr>
        </p:nvPicPr>
        <p:blipFill rotWithShape="1">
          <a:blip r:embed="rId2"/>
          <a:stretch/>
        </p:blipFill>
        <p:spPr>
          <a:xfrm>
            <a:off x="0" y="181466"/>
            <a:ext cx="12010915" cy="6495068"/>
          </a:xfrm>
          <a:custGeom>
            <a:avLst/>
            <a:gdLst/>
            <a:ahLst/>
            <a:cxnLst/>
            <a:rect l="l" t="t" r="r" b="b"/>
            <a:pathLst>
              <a:path w="10607040" h="4956048">
                <a:moveTo>
                  <a:pt x="497480" y="0"/>
                </a:moveTo>
                <a:lnTo>
                  <a:pt x="10607040" y="0"/>
                </a:lnTo>
                <a:lnTo>
                  <a:pt x="10607040" y="4485407"/>
                </a:lnTo>
                <a:lnTo>
                  <a:pt x="10131692" y="4956048"/>
                </a:lnTo>
                <a:lnTo>
                  <a:pt x="0" y="4956048"/>
                </a:lnTo>
                <a:lnTo>
                  <a:pt x="0" y="492554"/>
                </a:lnTo>
                <a:close/>
              </a:path>
            </a:pathLst>
          </a:custGeom>
        </p:spPr>
      </p:pic>
    </p:spTree>
    <p:extLst>
      <p:ext uri="{BB962C8B-B14F-4D97-AF65-F5344CB8AC3E}">
        <p14:creationId xmlns:p14="http://schemas.microsoft.com/office/powerpoint/2010/main" val="3965234235"/>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bg>
      <p:bgPr>
        <a:solidFill>
          <a:schemeClr val="accent6">
            <a:lumMod val="40000"/>
            <a:lumOff val="60000"/>
          </a:schemeClr>
        </a:solidFill>
        <a:effectLst/>
      </p:bgPr>
    </p:bg>
    <p:spTree>
      <p:nvGrpSpPr>
        <p:cNvPr id="1" name=""/>
        <p:cNvGrpSpPr/>
        <p:nvPr/>
      </p:nvGrpSpPr>
      <p:grpSpPr>
        <a:xfrm>
          <a:off x="0" y="0"/>
          <a:ext cx="0" cy="0"/>
          <a:chOff x="0" y="0"/>
          <a:chExt cx="0" cy="0"/>
        </a:xfrm>
      </p:grpSpPr>
      <p:pic>
        <p:nvPicPr>
          <p:cNvPr id="3" name="Picture 2" descr="CCP covid -Infection Control EXAMPLE - Word">
            <a:extLst>
              <a:ext uri="{FF2B5EF4-FFF2-40B4-BE49-F238E27FC236}">
                <a16:creationId xmlns:a16="http://schemas.microsoft.com/office/drawing/2014/main" id="{E5C09531-8125-4916-9F93-FD922A1A97AA}"/>
              </a:ext>
            </a:extLst>
          </p:cNvPr>
          <p:cNvPicPr>
            <a:picLocks noChangeAspect="1"/>
          </p:cNvPicPr>
          <p:nvPr/>
        </p:nvPicPr>
        <p:blipFill>
          <a:blip r:embed="rId2"/>
          <a:stretch>
            <a:fillRect/>
          </a:stretch>
        </p:blipFill>
        <p:spPr>
          <a:xfrm>
            <a:off x="0" y="132504"/>
            <a:ext cx="12192000" cy="6592991"/>
          </a:xfrm>
          <a:prstGeom prst="rect">
            <a:avLst/>
          </a:prstGeom>
        </p:spPr>
      </p:pic>
    </p:spTree>
    <p:extLst>
      <p:ext uri="{BB962C8B-B14F-4D97-AF65-F5344CB8AC3E}">
        <p14:creationId xmlns:p14="http://schemas.microsoft.com/office/powerpoint/2010/main" val="2498756086"/>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bg>
      <p:bgPr>
        <a:solidFill>
          <a:schemeClr val="accent6">
            <a:lumMod val="40000"/>
            <a:lumOff val="60000"/>
          </a:schemeClr>
        </a:solidFill>
        <a:effectLst/>
      </p:bgPr>
    </p:bg>
    <p:spTree>
      <p:nvGrpSpPr>
        <p:cNvPr id="1" name=""/>
        <p:cNvGrpSpPr/>
        <p:nvPr/>
      </p:nvGrpSpPr>
      <p:grpSpPr>
        <a:xfrm>
          <a:off x="0" y="0"/>
          <a:ext cx="0" cy="0"/>
          <a:chOff x="0" y="0"/>
          <a:chExt cx="0" cy="0"/>
        </a:xfrm>
      </p:grpSpPr>
      <p:pic>
        <p:nvPicPr>
          <p:cNvPr id="5" name="Picture 4" descr="EXAMPLE PAIN CP - Word">
            <a:extLst>
              <a:ext uri="{FF2B5EF4-FFF2-40B4-BE49-F238E27FC236}">
                <a16:creationId xmlns:a16="http://schemas.microsoft.com/office/drawing/2014/main" id="{174E020C-8AAA-472C-8F2A-99BD40BF2F07}"/>
              </a:ext>
            </a:extLst>
          </p:cNvPr>
          <p:cNvPicPr>
            <a:picLocks noChangeAspect="1"/>
          </p:cNvPicPr>
          <p:nvPr/>
        </p:nvPicPr>
        <p:blipFill>
          <a:blip r:embed="rId2"/>
          <a:stretch>
            <a:fillRect/>
          </a:stretch>
        </p:blipFill>
        <p:spPr>
          <a:xfrm>
            <a:off x="0" y="132504"/>
            <a:ext cx="12192000" cy="6592991"/>
          </a:xfrm>
          <a:prstGeom prst="rect">
            <a:avLst/>
          </a:prstGeom>
        </p:spPr>
      </p:pic>
    </p:spTree>
    <p:extLst>
      <p:ext uri="{BB962C8B-B14F-4D97-AF65-F5344CB8AC3E}">
        <p14:creationId xmlns:p14="http://schemas.microsoft.com/office/powerpoint/2010/main" val="404647163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46100" y="596900"/>
            <a:ext cx="10972800" cy="1066800"/>
          </a:xfrm>
        </p:spPr>
        <p:txBody>
          <a:bodyPr/>
          <a:lstStyle/>
          <a:p>
            <a:r>
              <a:rPr lang="en-US" dirty="0"/>
              <a:t>Schofield ADHC, Buffalo</a:t>
            </a:r>
          </a:p>
        </p:txBody>
      </p:sp>
      <p:sp>
        <p:nvSpPr>
          <p:cNvPr id="3" name="Content Placeholder 2"/>
          <p:cNvSpPr>
            <a:spLocks noGrp="1"/>
          </p:cNvSpPr>
          <p:nvPr>
            <p:ph idx="1"/>
          </p:nvPr>
        </p:nvSpPr>
        <p:spPr>
          <a:xfrm>
            <a:off x="389467" y="1587500"/>
            <a:ext cx="11192933" cy="5600700"/>
          </a:xfrm>
        </p:spPr>
        <p:txBody>
          <a:bodyPr>
            <a:normAutofit/>
          </a:bodyPr>
          <a:lstStyle/>
          <a:p>
            <a:pPr marL="109728" indent="0">
              <a:buNone/>
            </a:pPr>
            <a:r>
              <a:rPr lang="en-US" sz="3200" dirty="0"/>
              <a:t>Continued:</a:t>
            </a:r>
          </a:p>
          <a:p>
            <a:pPr lvl="1"/>
            <a:r>
              <a:rPr lang="en-US" sz="3200" dirty="0"/>
              <a:t>Referrals and follow ups</a:t>
            </a:r>
          </a:p>
          <a:p>
            <a:pPr lvl="1"/>
            <a:r>
              <a:rPr lang="en-US" sz="3200" dirty="0"/>
              <a:t>Entitlements</a:t>
            </a:r>
          </a:p>
          <a:p>
            <a:pPr lvl="1"/>
            <a:r>
              <a:rPr lang="en-US" sz="3200" dirty="0"/>
              <a:t>Coordination of transport</a:t>
            </a:r>
          </a:p>
          <a:p>
            <a:pPr lvl="1"/>
            <a:r>
              <a:rPr lang="en-US" sz="3200" dirty="0"/>
              <a:t>Medication reviews</a:t>
            </a:r>
            <a:endParaRPr lang="en-US" sz="2400" dirty="0"/>
          </a:p>
          <a:p>
            <a:endParaRPr lang="en-US" dirty="0"/>
          </a:p>
          <a:p>
            <a:r>
              <a:rPr lang="en-US" sz="3200" dirty="0"/>
              <a:t>Documentation</a:t>
            </a:r>
          </a:p>
          <a:p>
            <a:r>
              <a:rPr lang="en-US" sz="3200" dirty="0"/>
              <a:t>Telehealth in the future</a:t>
            </a:r>
          </a:p>
        </p:txBody>
      </p:sp>
    </p:spTree>
    <p:extLst>
      <p:ext uri="{BB962C8B-B14F-4D97-AF65-F5344CB8AC3E}">
        <p14:creationId xmlns:p14="http://schemas.microsoft.com/office/powerpoint/2010/main" val="36288861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0.xml><?xml version="1.0" encoding="utf-8"?>
<p:sld xmlns:a="http://schemas.openxmlformats.org/drawingml/2006/main" xmlns:r="http://schemas.openxmlformats.org/officeDocument/2006/relationships" xmlns:p="http://schemas.openxmlformats.org/presentationml/2006/main">
  <p:cSld>
    <p:bg>
      <p:bgPr>
        <a:gradFill rotWithShape="1">
          <a:gsLst>
            <a:gs pos="10000">
              <a:schemeClr val="accent6">
                <a:lumMod val="40000"/>
                <a:lumOff val="60000"/>
              </a:schemeClr>
            </a:gs>
            <a:gs pos="100000">
              <a:schemeClr val="bg2">
                <a:shade val="96000"/>
                <a:satMod val="120000"/>
                <a:lumMod val="90000"/>
              </a:schemeClr>
            </a:gs>
          </a:gsLst>
          <a:lin ang="6120000" scaled="1"/>
        </a:gradFill>
        <a:effectLst/>
      </p:bgPr>
    </p:bg>
    <p:spTree>
      <p:nvGrpSpPr>
        <p:cNvPr id="1" name=""/>
        <p:cNvGrpSpPr/>
        <p:nvPr/>
      </p:nvGrpSpPr>
      <p:grpSpPr>
        <a:xfrm>
          <a:off x="0" y="0"/>
          <a:ext cx="0" cy="0"/>
          <a:chOff x="0" y="0"/>
          <a:chExt cx="0" cy="0"/>
        </a:xfrm>
      </p:grpSpPr>
      <p:pic>
        <p:nvPicPr>
          <p:cNvPr id="13" name="Picture 12" descr="EXAMPLE RESP CP - Word">
            <a:extLst>
              <a:ext uri="{FF2B5EF4-FFF2-40B4-BE49-F238E27FC236}">
                <a16:creationId xmlns:a16="http://schemas.microsoft.com/office/drawing/2014/main" id="{C96D286C-E3C5-4B0B-A844-7AD68D3383C5}"/>
              </a:ext>
            </a:extLst>
          </p:cNvPr>
          <p:cNvPicPr>
            <a:picLocks noChangeAspect="1"/>
          </p:cNvPicPr>
          <p:nvPr/>
        </p:nvPicPr>
        <p:blipFill>
          <a:blip r:embed="rId2"/>
          <a:stretch>
            <a:fillRect/>
          </a:stretch>
        </p:blipFill>
        <p:spPr>
          <a:xfrm>
            <a:off x="0" y="132504"/>
            <a:ext cx="12192000" cy="6592991"/>
          </a:xfrm>
          <a:prstGeom prst="rect">
            <a:avLst/>
          </a:prstGeom>
        </p:spPr>
      </p:pic>
    </p:spTree>
    <p:extLst>
      <p:ext uri="{BB962C8B-B14F-4D97-AF65-F5344CB8AC3E}">
        <p14:creationId xmlns:p14="http://schemas.microsoft.com/office/powerpoint/2010/main" val="3320498349"/>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bg>
      <p:bgPr>
        <a:solidFill>
          <a:schemeClr val="accent6">
            <a:lumMod val="40000"/>
            <a:lumOff val="60000"/>
          </a:schemeClr>
        </a:solidFill>
        <a:effectLst/>
      </p:bgPr>
    </p:bg>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684C148-1E88-43E8-A34B-C4559ADBB784}"/>
              </a:ext>
            </a:extLst>
          </p:cNvPr>
          <p:cNvSpPr>
            <a:spLocks noGrp="1"/>
          </p:cNvSpPr>
          <p:nvPr>
            <p:ph idx="4294967295"/>
          </p:nvPr>
        </p:nvSpPr>
        <p:spPr>
          <a:xfrm>
            <a:off x="683581" y="358218"/>
            <a:ext cx="10317499" cy="6262037"/>
          </a:xfrm>
        </p:spPr>
        <p:txBody>
          <a:bodyPr/>
          <a:lstStyle/>
          <a:p>
            <a:pPr marL="0" indent="0" algn="ctr">
              <a:buNone/>
            </a:pPr>
            <a:r>
              <a:rPr lang="en-US" sz="2400" b="1" dirty="0"/>
              <a:t>The Barriers we Face With Telephonic Services</a:t>
            </a:r>
          </a:p>
          <a:p>
            <a:pPr marL="0" indent="0" algn="ctr">
              <a:buNone/>
            </a:pPr>
            <a:endParaRPr lang="en-US" b="1" dirty="0"/>
          </a:p>
          <a:p>
            <a:pPr lvl="1"/>
            <a:r>
              <a:rPr lang="en-US" sz="2000" dirty="0"/>
              <a:t>Limited ADHC Telehealth guidance from the state</a:t>
            </a:r>
          </a:p>
          <a:p>
            <a:pPr lvl="1"/>
            <a:r>
              <a:rPr lang="en-US" sz="2000" dirty="0"/>
              <a:t>Supportive Housing limitations on level of assistances</a:t>
            </a:r>
          </a:p>
          <a:p>
            <a:pPr lvl="1"/>
            <a:r>
              <a:rPr lang="en-US" sz="2000" dirty="0"/>
              <a:t>Registrants not having access to electronic devices to be able to visually see barriers such as: </a:t>
            </a:r>
          </a:p>
          <a:p>
            <a:pPr lvl="2"/>
            <a:r>
              <a:rPr lang="en-US" sz="2000" dirty="0"/>
              <a:t>Skin integrity</a:t>
            </a:r>
          </a:p>
          <a:p>
            <a:pPr lvl="2"/>
            <a:r>
              <a:rPr lang="en-US" sz="2000" dirty="0"/>
              <a:t>Cuts and bruises</a:t>
            </a:r>
          </a:p>
          <a:p>
            <a:pPr lvl="2"/>
            <a:r>
              <a:rPr lang="en-US" sz="2000" dirty="0"/>
              <a:t>Equipment</a:t>
            </a:r>
          </a:p>
          <a:p>
            <a:pPr lvl="2"/>
            <a:r>
              <a:rPr lang="en-US" sz="2000" dirty="0"/>
              <a:t>Return demonstration</a:t>
            </a:r>
          </a:p>
          <a:p>
            <a:pPr lvl="2"/>
            <a:r>
              <a:rPr lang="en-US" sz="2000" dirty="0"/>
              <a:t>Timely telephonic visits</a:t>
            </a:r>
          </a:p>
          <a:p>
            <a:pPr lvl="2"/>
            <a:r>
              <a:rPr lang="en-US" sz="2000" dirty="0"/>
              <a:t>Home obstacles or barriers</a:t>
            </a:r>
          </a:p>
          <a:p>
            <a:pPr lvl="2"/>
            <a:r>
              <a:rPr lang="en-US" sz="2000" dirty="0"/>
              <a:t>Communication barrier</a:t>
            </a:r>
          </a:p>
          <a:p>
            <a:pPr lvl="2"/>
            <a:endParaRPr lang="en-US" dirty="0"/>
          </a:p>
          <a:p>
            <a:pPr lvl="1"/>
            <a:endParaRPr lang="en-US" dirty="0"/>
          </a:p>
        </p:txBody>
      </p:sp>
    </p:spTree>
    <p:extLst>
      <p:ext uri="{BB962C8B-B14F-4D97-AF65-F5344CB8AC3E}">
        <p14:creationId xmlns:p14="http://schemas.microsoft.com/office/powerpoint/2010/main" val="3215024545"/>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4586732F-1C89-4BBF-BBBA-C3AEBA868108}"/>
              </a:ext>
            </a:extLst>
          </p:cNvPr>
          <p:cNvSpPr>
            <a:spLocks noGrp="1"/>
          </p:cNvSpPr>
          <p:nvPr>
            <p:ph idx="1"/>
          </p:nvPr>
        </p:nvSpPr>
        <p:spPr>
          <a:xfrm>
            <a:off x="250189" y="1203359"/>
            <a:ext cx="4080373" cy="3746593"/>
          </a:xfrm>
        </p:spPr>
        <p:txBody>
          <a:bodyPr>
            <a:normAutofit/>
          </a:bodyPr>
          <a:lstStyle/>
          <a:p>
            <a:pPr marL="0" indent="0" algn="ctr">
              <a:lnSpc>
                <a:spcPct val="90000"/>
              </a:lnSpc>
              <a:buNone/>
            </a:pPr>
            <a:r>
              <a:rPr lang="en-US" sz="2400" b="1" dirty="0">
                <a:latin typeface="+mj-lt"/>
              </a:rPr>
              <a:t>ADHC</a:t>
            </a:r>
            <a:r>
              <a:rPr lang="en-US" sz="1200" b="1" dirty="0">
                <a:latin typeface="+mj-lt"/>
              </a:rPr>
              <a:t>  </a:t>
            </a:r>
            <a:r>
              <a:rPr lang="en-US" sz="2400" b="1" dirty="0">
                <a:latin typeface="+mj-lt"/>
              </a:rPr>
              <a:t>Telehealth Quality Tracking</a:t>
            </a:r>
          </a:p>
          <a:p>
            <a:pPr lvl="1">
              <a:lnSpc>
                <a:spcPct val="90000"/>
              </a:lnSpc>
            </a:pPr>
            <a:r>
              <a:rPr lang="en-US" sz="2000" dirty="0"/>
              <a:t>Tracking quality measures are important for ensuring registrants receive the same standard of care as if they were  provided services face to face.</a:t>
            </a:r>
          </a:p>
          <a:p>
            <a:pPr lvl="1">
              <a:lnSpc>
                <a:spcPct val="90000"/>
              </a:lnSpc>
            </a:pPr>
            <a:r>
              <a:rPr lang="en-US" sz="2000" dirty="0"/>
              <a:t>Create benchmark achievements</a:t>
            </a:r>
          </a:p>
          <a:p>
            <a:pPr lvl="1">
              <a:lnSpc>
                <a:spcPct val="90000"/>
              </a:lnSpc>
            </a:pPr>
            <a:r>
              <a:rPr lang="en-US" sz="2000" dirty="0"/>
              <a:t>Make necessary improvements to areas that will increase outcomes</a:t>
            </a:r>
            <a:endParaRPr lang="en-US" sz="1700" dirty="0"/>
          </a:p>
        </p:txBody>
      </p:sp>
      <p:sp>
        <p:nvSpPr>
          <p:cNvPr id="16" name="Rectangle 15">
            <a:extLst>
              <a:ext uri="{FF2B5EF4-FFF2-40B4-BE49-F238E27FC236}">
                <a16:creationId xmlns:a16="http://schemas.microsoft.com/office/drawing/2014/main" id="{6515FC82-3453-4CBE-8895-4CCFF339529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494182" y="964692"/>
            <a:ext cx="6885432" cy="4936558"/>
          </a:xfrm>
          <a:prstGeom prst="rect">
            <a:avLst/>
          </a:prstGeom>
          <a:noFill/>
          <a:ln w="31750" cap="sq">
            <a:solidFill>
              <a:srgbClr val="FFFFFF"/>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Gill Sans MT" panose="020B0502020104020203"/>
              <a:ea typeface="+mn-ea"/>
              <a:cs typeface="+mn-cs"/>
            </a:endParaRPr>
          </a:p>
        </p:txBody>
      </p:sp>
      <p:sp>
        <p:nvSpPr>
          <p:cNvPr id="18" name="Rectangle 17">
            <a:extLst>
              <a:ext uri="{FF2B5EF4-FFF2-40B4-BE49-F238E27FC236}">
                <a16:creationId xmlns:a16="http://schemas.microsoft.com/office/drawing/2014/main" id="{C5FD847B-65C0-4027-8DFC-70CB424514F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657802" y="1128683"/>
            <a:ext cx="6558192" cy="4608576"/>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Gill Sans MT" panose="020B0502020104020203"/>
              <a:ea typeface="+mn-ea"/>
              <a:cs typeface="+mn-cs"/>
            </a:endParaRPr>
          </a:p>
        </p:txBody>
      </p:sp>
      <p:graphicFrame>
        <p:nvGraphicFramePr>
          <p:cNvPr id="4" name="Table 3">
            <a:extLst>
              <a:ext uri="{FF2B5EF4-FFF2-40B4-BE49-F238E27FC236}">
                <a16:creationId xmlns:a16="http://schemas.microsoft.com/office/drawing/2014/main" id="{6E314FDB-0858-40FE-A5BD-101E666789DE}"/>
              </a:ext>
            </a:extLst>
          </p:cNvPr>
          <p:cNvGraphicFramePr>
            <a:graphicFrameLocks noGrp="1"/>
          </p:cNvGraphicFramePr>
          <p:nvPr/>
        </p:nvGraphicFramePr>
        <p:xfrm>
          <a:off x="4893858" y="1293275"/>
          <a:ext cx="6086083" cy="4279399"/>
        </p:xfrm>
        <a:graphic>
          <a:graphicData uri="http://schemas.openxmlformats.org/drawingml/2006/table">
            <a:tbl>
              <a:tblPr firstRow="1" bandRow="1">
                <a:tableStyleId>{8799B23B-EC83-4686-B30A-512413B5E67A}</a:tableStyleId>
              </a:tblPr>
              <a:tblGrid>
                <a:gridCol w="2257637">
                  <a:extLst>
                    <a:ext uri="{9D8B030D-6E8A-4147-A177-3AD203B41FA5}">
                      <a16:colId xmlns:a16="http://schemas.microsoft.com/office/drawing/2014/main" val="2465865746"/>
                    </a:ext>
                  </a:extLst>
                </a:gridCol>
                <a:gridCol w="2166304">
                  <a:extLst>
                    <a:ext uri="{9D8B030D-6E8A-4147-A177-3AD203B41FA5}">
                      <a16:colId xmlns:a16="http://schemas.microsoft.com/office/drawing/2014/main" val="3228693880"/>
                    </a:ext>
                  </a:extLst>
                </a:gridCol>
                <a:gridCol w="1662142">
                  <a:extLst>
                    <a:ext uri="{9D8B030D-6E8A-4147-A177-3AD203B41FA5}">
                      <a16:colId xmlns:a16="http://schemas.microsoft.com/office/drawing/2014/main" val="188243858"/>
                    </a:ext>
                  </a:extLst>
                </a:gridCol>
              </a:tblGrid>
              <a:tr h="212858">
                <a:tc>
                  <a:txBody>
                    <a:bodyPr/>
                    <a:lstStyle/>
                    <a:p>
                      <a:pPr algn="l"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0" marR="0" marT="0" marB="0" anchor="b"/>
                </a:tc>
                <a:tc>
                  <a:txBody>
                    <a:bodyPr/>
                    <a:lstStyle/>
                    <a:p>
                      <a:pPr algn="l" fontAlgn="b"/>
                      <a:r>
                        <a:rPr lang="en-US" sz="1100" u="none" strike="noStrike">
                          <a:effectLst/>
                        </a:rPr>
                        <a:t>COVID-19 POSITIVE CASES</a:t>
                      </a:r>
                      <a:endParaRPr lang="en-US" sz="1100" b="0" i="0" u="none" strike="noStrike">
                        <a:solidFill>
                          <a:srgbClr val="000000"/>
                        </a:solidFill>
                        <a:effectLst/>
                        <a:latin typeface="Calibri" panose="020F0502020204030204" pitchFamily="34" charset="0"/>
                      </a:endParaRPr>
                    </a:p>
                  </a:txBody>
                  <a:tcPr marL="0" marR="0" marT="0" marB="0" anchor="b"/>
                </a:tc>
                <a:tc>
                  <a:txBody>
                    <a:bodyPr/>
                    <a:lstStyle/>
                    <a:p>
                      <a:pPr algn="l" fontAlgn="b"/>
                      <a:r>
                        <a:rPr lang="en-US" sz="1100" u="none" strike="noStrike">
                          <a:effectLst/>
                        </a:rPr>
                        <a:t>PERCENTAGE</a:t>
                      </a:r>
                      <a:endParaRPr lang="en-US" sz="1100" b="0" i="0" u="none" strike="noStrike">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3040528010"/>
                  </a:ext>
                </a:extLst>
              </a:tr>
              <a:tr h="212858">
                <a:tc>
                  <a:txBody>
                    <a:bodyPr/>
                    <a:lstStyle/>
                    <a:p>
                      <a:pPr algn="l" fontAlgn="b"/>
                      <a:r>
                        <a:rPr lang="en-US" sz="1100" u="none" strike="noStrike">
                          <a:effectLst/>
                        </a:rPr>
                        <a:t>COVID -19 </a:t>
                      </a:r>
                      <a:endParaRPr lang="en-US" sz="1100" b="0" i="0" u="none" strike="noStrike">
                        <a:solidFill>
                          <a:srgbClr val="000000"/>
                        </a:solidFill>
                        <a:effectLst/>
                        <a:latin typeface="Calibri" panose="020F0502020204030204" pitchFamily="34" charset="0"/>
                      </a:endParaRPr>
                    </a:p>
                  </a:txBody>
                  <a:tcPr marL="0" marR="0" marT="0" marB="0" anchor="b"/>
                </a:tc>
                <a:tc>
                  <a:txBody>
                    <a:bodyPr/>
                    <a:lstStyle/>
                    <a:p>
                      <a:pPr algn="r" fontAlgn="b"/>
                      <a:r>
                        <a:rPr lang="en-US" sz="1100" u="none" strike="noStrike">
                          <a:effectLst/>
                        </a:rPr>
                        <a:t>0</a:t>
                      </a:r>
                      <a:endParaRPr lang="en-US" sz="1100" b="0" i="0" u="none" strike="noStrike">
                        <a:solidFill>
                          <a:srgbClr val="000000"/>
                        </a:solidFill>
                        <a:effectLst/>
                        <a:latin typeface="Calibri" panose="020F0502020204030204" pitchFamily="34" charset="0"/>
                      </a:endParaRPr>
                    </a:p>
                  </a:txBody>
                  <a:tcPr marL="0" marR="0" marT="0" marB="0" anchor="b"/>
                </a:tc>
                <a:tc>
                  <a:txBody>
                    <a:bodyPr/>
                    <a:lstStyle/>
                    <a:p>
                      <a:pPr algn="r" fontAlgn="b"/>
                      <a:r>
                        <a:rPr lang="en-US" sz="1100" u="none" strike="noStrike">
                          <a:effectLst/>
                        </a:rPr>
                        <a:t>0.00%</a:t>
                      </a:r>
                      <a:endParaRPr lang="en-US" sz="1100" b="0" i="0" u="none" strike="noStrike">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1017318734"/>
                  </a:ext>
                </a:extLst>
              </a:tr>
              <a:tr h="232979">
                <a:tc>
                  <a:txBody>
                    <a:bodyPr/>
                    <a:lstStyle/>
                    <a:p>
                      <a:pPr algn="l" fontAlgn="b"/>
                      <a:endParaRPr lang="en-US" sz="1100" b="0" i="0" u="none" strike="noStrike">
                        <a:solidFill>
                          <a:srgbClr val="000000"/>
                        </a:solidFill>
                        <a:effectLst/>
                        <a:latin typeface="Calibri" panose="020F0502020204030204" pitchFamily="34" charset="0"/>
                      </a:endParaRPr>
                    </a:p>
                  </a:txBody>
                  <a:tcPr marL="0" marR="0" marT="0" marB="0" anchor="b"/>
                </a:tc>
                <a:tc>
                  <a:txBody>
                    <a:bodyPr/>
                    <a:lstStyle/>
                    <a:p>
                      <a:pPr algn="l" fontAlgn="b"/>
                      <a:endParaRPr lang="en-US" sz="1100" b="0" i="0" u="none" strike="noStrike">
                        <a:solidFill>
                          <a:srgbClr val="000000"/>
                        </a:solidFill>
                        <a:effectLst/>
                        <a:latin typeface="Calibri" panose="020F0502020204030204" pitchFamily="34" charset="0"/>
                      </a:endParaRPr>
                    </a:p>
                  </a:txBody>
                  <a:tcPr marL="0" marR="0" marT="0" marB="0" anchor="b"/>
                </a:tc>
                <a:tc>
                  <a:txBody>
                    <a:bodyPr/>
                    <a:lstStyle/>
                    <a:p>
                      <a:pPr algn="l" fontAlgn="b"/>
                      <a:endParaRPr lang="en-US" sz="1100" b="0" i="0" u="none" strike="noStrike">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2927296056"/>
                  </a:ext>
                </a:extLst>
              </a:tr>
              <a:tr h="212858">
                <a:tc>
                  <a:txBody>
                    <a:bodyPr/>
                    <a:lstStyle/>
                    <a:p>
                      <a:pPr algn="l"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0" marR="0" marT="0" marB="0" anchor="b"/>
                </a:tc>
                <a:tc>
                  <a:txBody>
                    <a:bodyPr/>
                    <a:lstStyle/>
                    <a:p>
                      <a:pPr algn="l" fontAlgn="b"/>
                      <a:r>
                        <a:rPr lang="en-US" sz="1100" u="none" strike="noStrike">
                          <a:effectLst/>
                        </a:rPr>
                        <a:t>HOSPITALIZATION</a:t>
                      </a:r>
                      <a:endParaRPr lang="en-US" sz="1100" b="0" i="0" u="none" strike="noStrike">
                        <a:solidFill>
                          <a:srgbClr val="000000"/>
                        </a:solidFill>
                        <a:effectLst/>
                        <a:latin typeface="Calibri" panose="020F0502020204030204" pitchFamily="34" charset="0"/>
                      </a:endParaRPr>
                    </a:p>
                  </a:txBody>
                  <a:tcPr marL="0" marR="0" marT="0" marB="0" anchor="b"/>
                </a:tc>
                <a:tc>
                  <a:txBody>
                    <a:bodyPr/>
                    <a:lstStyle/>
                    <a:p>
                      <a:pPr algn="l"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2917069456"/>
                  </a:ext>
                </a:extLst>
              </a:tr>
              <a:tr h="212858">
                <a:tc>
                  <a:txBody>
                    <a:bodyPr/>
                    <a:lstStyle/>
                    <a:p>
                      <a:pPr algn="l" fontAlgn="b"/>
                      <a:r>
                        <a:rPr lang="en-US" sz="1100" u="none" strike="noStrike">
                          <a:effectLst/>
                        </a:rPr>
                        <a:t>FALLS</a:t>
                      </a:r>
                      <a:endParaRPr lang="en-US" sz="1100" b="0" i="0" u="none" strike="noStrike">
                        <a:solidFill>
                          <a:srgbClr val="000000"/>
                        </a:solidFill>
                        <a:effectLst/>
                        <a:latin typeface="Calibri" panose="020F0502020204030204" pitchFamily="34" charset="0"/>
                      </a:endParaRPr>
                    </a:p>
                  </a:txBody>
                  <a:tcPr marL="0" marR="0" marT="0" marB="0" anchor="b"/>
                </a:tc>
                <a:tc>
                  <a:txBody>
                    <a:bodyPr/>
                    <a:lstStyle/>
                    <a:p>
                      <a:pPr algn="r" fontAlgn="b"/>
                      <a:r>
                        <a:rPr lang="en-US" sz="1100" u="none" strike="noStrike">
                          <a:effectLst/>
                        </a:rPr>
                        <a:t>2</a:t>
                      </a:r>
                      <a:endParaRPr lang="en-US" sz="1100" b="0" i="0" u="none" strike="noStrike">
                        <a:solidFill>
                          <a:srgbClr val="000000"/>
                        </a:solidFill>
                        <a:effectLst/>
                        <a:latin typeface="Calibri" panose="020F0502020204030204" pitchFamily="34" charset="0"/>
                      </a:endParaRPr>
                    </a:p>
                  </a:txBody>
                  <a:tcPr marL="0" marR="0" marT="0" marB="0" anchor="b"/>
                </a:tc>
                <a:tc>
                  <a:txBody>
                    <a:bodyPr/>
                    <a:lstStyle/>
                    <a:p>
                      <a:pPr algn="r" fontAlgn="b"/>
                      <a:r>
                        <a:rPr lang="en-US" sz="1100" u="none" strike="noStrike">
                          <a:effectLst/>
                        </a:rPr>
                        <a:t>8.33%</a:t>
                      </a:r>
                      <a:endParaRPr lang="en-US" sz="1100" b="0" i="0" u="none" strike="noStrike">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791171831"/>
                  </a:ext>
                </a:extLst>
              </a:tr>
              <a:tr h="212858">
                <a:tc>
                  <a:txBody>
                    <a:bodyPr/>
                    <a:lstStyle/>
                    <a:p>
                      <a:pPr algn="l" fontAlgn="b"/>
                      <a:r>
                        <a:rPr lang="en-US" sz="1100" u="none" strike="noStrike">
                          <a:effectLst/>
                        </a:rPr>
                        <a:t>DIABETES</a:t>
                      </a:r>
                      <a:endParaRPr lang="en-US" sz="1100" b="0" i="0" u="none" strike="noStrike">
                        <a:solidFill>
                          <a:srgbClr val="000000"/>
                        </a:solidFill>
                        <a:effectLst/>
                        <a:latin typeface="Calibri" panose="020F0502020204030204" pitchFamily="34" charset="0"/>
                      </a:endParaRPr>
                    </a:p>
                  </a:txBody>
                  <a:tcPr marL="0" marR="0" marT="0" marB="0" anchor="b"/>
                </a:tc>
                <a:tc>
                  <a:txBody>
                    <a:bodyPr/>
                    <a:lstStyle/>
                    <a:p>
                      <a:pPr algn="r" fontAlgn="b"/>
                      <a:r>
                        <a:rPr lang="en-US" sz="1100" u="none" strike="noStrike">
                          <a:effectLst/>
                        </a:rPr>
                        <a:t>0</a:t>
                      </a:r>
                      <a:endParaRPr lang="en-US" sz="1100" b="0" i="0" u="none" strike="noStrike">
                        <a:solidFill>
                          <a:srgbClr val="000000"/>
                        </a:solidFill>
                        <a:effectLst/>
                        <a:latin typeface="Calibri" panose="020F0502020204030204" pitchFamily="34" charset="0"/>
                      </a:endParaRPr>
                    </a:p>
                  </a:txBody>
                  <a:tcPr marL="0" marR="0" marT="0" marB="0" anchor="b"/>
                </a:tc>
                <a:tc>
                  <a:txBody>
                    <a:bodyPr/>
                    <a:lstStyle/>
                    <a:p>
                      <a:pPr algn="r" fontAlgn="b"/>
                      <a:r>
                        <a:rPr lang="en-US" sz="1100" u="none" strike="noStrike">
                          <a:effectLst/>
                        </a:rPr>
                        <a:t>0.00%</a:t>
                      </a:r>
                      <a:endParaRPr lang="en-US" sz="1100" b="0" i="0" u="none" strike="noStrike">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621296770"/>
                  </a:ext>
                </a:extLst>
              </a:tr>
              <a:tr h="212858">
                <a:tc>
                  <a:txBody>
                    <a:bodyPr/>
                    <a:lstStyle/>
                    <a:p>
                      <a:pPr algn="l" fontAlgn="b"/>
                      <a:r>
                        <a:rPr lang="en-US" sz="1100" u="none" strike="noStrike">
                          <a:effectLst/>
                        </a:rPr>
                        <a:t>UTI</a:t>
                      </a:r>
                      <a:endParaRPr lang="en-US" sz="1100" b="0" i="0" u="none" strike="noStrike">
                        <a:solidFill>
                          <a:srgbClr val="000000"/>
                        </a:solidFill>
                        <a:effectLst/>
                        <a:latin typeface="Calibri" panose="020F0502020204030204" pitchFamily="34" charset="0"/>
                      </a:endParaRPr>
                    </a:p>
                  </a:txBody>
                  <a:tcPr marL="0" marR="0" marT="0" marB="0" anchor="b"/>
                </a:tc>
                <a:tc>
                  <a:txBody>
                    <a:bodyPr/>
                    <a:lstStyle/>
                    <a:p>
                      <a:pPr algn="r" fontAlgn="b"/>
                      <a:r>
                        <a:rPr lang="en-US" sz="1100" u="none" strike="noStrike">
                          <a:effectLst/>
                        </a:rPr>
                        <a:t>1</a:t>
                      </a:r>
                      <a:endParaRPr lang="en-US" sz="1100" b="0" i="0" u="none" strike="noStrike">
                        <a:solidFill>
                          <a:srgbClr val="000000"/>
                        </a:solidFill>
                        <a:effectLst/>
                        <a:latin typeface="Calibri" panose="020F0502020204030204" pitchFamily="34" charset="0"/>
                      </a:endParaRPr>
                    </a:p>
                  </a:txBody>
                  <a:tcPr marL="0" marR="0" marT="0" marB="0" anchor="b"/>
                </a:tc>
                <a:tc>
                  <a:txBody>
                    <a:bodyPr/>
                    <a:lstStyle/>
                    <a:p>
                      <a:pPr algn="r" fontAlgn="b"/>
                      <a:r>
                        <a:rPr lang="en-US" sz="1100" u="none" strike="noStrike">
                          <a:effectLst/>
                        </a:rPr>
                        <a:t>4.17%</a:t>
                      </a:r>
                      <a:endParaRPr lang="en-US" sz="1100" b="0" i="0" u="none" strike="noStrike">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2386806114"/>
                  </a:ext>
                </a:extLst>
              </a:tr>
              <a:tr h="212858">
                <a:tc>
                  <a:txBody>
                    <a:bodyPr/>
                    <a:lstStyle/>
                    <a:p>
                      <a:pPr algn="l" fontAlgn="b"/>
                      <a:r>
                        <a:rPr lang="en-US" sz="1100" u="none" strike="noStrike">
                          <a:effectLst/>
                        </a:rPr>
                        <a:t>COPD</a:t>
                      </a:r>
                      <a:endParaRPr lang="en-US" sz="1100" b="0" i="0" u="none" strike="noStrike">
                        <a:solidFill>
                          <a:srgbClr val="000000"/>
                        </a:solidFill>
                        <a:effectLst/>
                        <a:latin typeface="Calibri" panose="020F0502020204030204" pitchFamily="34" charset="0"/>
                      </a:endParaRPr>
                    </a:p>
                  </a:txBody>
                  <a:tcPr marL="0" marR="0" marT="0" marB="0" anchor="b"/>
                </a:tc>
                <a:tc>
                  <a:txBody>
                    <a:bodyPr/>
                    <a:lstStyle/>
                    <a:p>
                      <a:pPr algn="r" fontAlgn="b"/>
                      <a:r>
                        <a:rPr lang="en-US" sz="1100" u="none" strike="noStrike">
                          <a:effectLst/>
                        </a:rPr>
                        <a:t>0</a:t>
                      </a:r>
                      <a:endParaRPr lang="en-US" sz="1100" b="0" i="0" u="none" strike="noStrike">
                        <a:solidFill>
                          <a:srgbClr val="000000"/>
                        </a:solidFill>
                        <a:effectLst/>
                        <a:latin typeface="Calibri" panose="020F0502020204030204" pitchFamily="34" charset="0"/>
                      </a:endParaRPr>
                    </a:p>
                  </a:txBody>
                  <a:tcPr marL="0" marR="0" marT="0" marB="0" anchor="b"/>
                </a:tc>
                <a:tc>
                  <a:txBody>
                    <a:bodyPr/>
                    <a:lstStyle/>
                    <a:p>
                      <a:pPr algn="r" fontAlgn="b"/>
                      <a:r>
                        <a:rPr lang="en-US" sz="1100" u="none" strike="noStrike">
                          <a:effectLst/>
                        </a:rPr>
                        <a:t>0.00%</a:t>
                      </a:r>
                      <a:endParaRPr lang="en-US" sz="1100" b="0" i="0" u="none" strike="noStrike">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3045916459"/>
                  </a:ext>
                </a:extLst>
              </a:tr>
              <a:tr h="212858">
                <a:tc>
                  <a:txBody>
                    <a:bodyPr/>
                    <a:lstStyle/>
                    <a:p>
                      <a:pPr algn="l" fontAlgn="b"/>
                      <a:r>
                        <a:rPr lang="en-US" sz="1100" u="none" strike="noStrike">
                          <a:effectLst/>
                        </a:rPr>
                        <a:t>PNEUMONIA</a:t>
                      </a:r>
                      <a:endParaRPr lang="en-US" sz="1100" b="0" i="0" u="none" strike="noStrike">
                        <a:solidFill>
                          <a:srgbClr val="000000"/>
                        </a:solidFill>
                        <a:effectLst/>
                        <a:latin typeface="Calibri" panose="020F0502020204030204" pitchFamily="34" charset="0"/>
                      </a:endParaRPr>
                    </a:p>
                  </a:txBody>
                  <a:tcPr marL="0" marR="0" marT="0" marB="0" anchor="b"/>
                </a:tc>
                <a:tc>
                  <a:txBody>
                    <a:bodyPr/>
                    <a:lstStyle/>
                    <a:p>
                      <a:pPr algn="r" fontAlgn="b"/>
                      <a:r>
                        <a:rPr lang="en-US" sz="1100" u="none" strike="noStrike">
                          <a:effectLst/>
                        </a:rPr>
                        <a:t>0</a:t>
                      </a:r>
                      <a:endParaRPr lang="en-US" sz="1100" b="0" i="0" u="none" strike="noStrike">
                        <a:solidFill>
                          <a:srgbClr val="000000"/>
                        </a:solidFill>
                        <a:effectLst/>
                        <a:latin typeface="Calibri" panose="020F0502020204030204" pitchFamily="34" charset="0"/>
                      </a:endParaRPr>
                    </a:p>
                  </a:txBody>
                  <a:tcPr marL="0" marR="0" marT="0" marB="0" anchor="b"/>
                </a:tc>
                <a:tc>
                  <a:txBody>
                    <a:bodyPr/>
                    <a:lstStyle/>
                    <a:p>
                      <a:pPr algn="r" fontAlgn="b"/>
                      <a:r>
                        <a:rPr lang="en-US" sz="1100" u="none" strike="noStrike">
                          <a:effectLst/>
                        </a:rPr>
                        <a:t>0.00%</a:t>
                      </a:r>
                      <a:endParaRPr lang="en-US" sz="1100" b="0" i="0" u="none" strike="noStrike">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3568179907"/>
                  </a:ext>
                </a:extLst>
              </a:tr>
              <a:tr h="212858">
                <a:tc>
                  <a:txBody>
                    <a:bodyPr/>
                    <a:lstStyle/>
                    <a:p>
                      <a:pPr algn="l" fontAlgn="b"/>
                      <a:r>
                        <a:rPr lang="en-US" sz="1100" u="none" strike="noStrike">
                          <a:effectLst/>
                        </a:rPr>
                        <a:t>COVID -19</a:t>
                      </a:r>
                      <a:endParaRPr lang="en-US" sz="1100" b="0" i="0" u="none" strike="noStrike">
                        <a:solidFill>
                          <a:srgbClr val="000000"/>
                        </a:solidFill>
                        <a:effectLst/>
                        <a:latin typeface="Calibri" panose="020F0502020204030204" pitchFamily="34" charset="0"/>
                      </a:endParaRPr>
                    </a:p>
                  </a:txBody>
                  <a:tcPr marL="0" marR="0" marT="0" marB="0" anchor="b"/>
                </a:tc>
                <a:tc>
                  <a:txBody>
                    <a:bodyPr/>
                    <a:lstStyle/>
                    <a:p>
                      <a:pPr algn="r" fontAlgn="b"/>
                      <a:r>
                        <a:rPr lang="en-US" sz="1100" u="none" strike="noStrike">
                          <a:effectLst/>
                        </a:rPr>
                        <a:t>0</a:t>
                      </a:r>
                      <a:endParaRPr lang="en-US" sz="1100" b="0" i="0" u="none" strike="noStrike">
                        <a:solidFill>
                          <a:srgbClr val="000000"/>
                        </a:solidFill>
                        <a:effectLst/>
                        <a:latin typeface="Calibri" panose="020F0502020204030204" pitchFamily="34" charset="0"/>
                      </a:endParaRPr>
                    </a:p>
                  </a:txBody>
                  <a:tcPr marL="0" marR="0" marT="0" marB="0" anchor="b"/>
                </a:tc>
                <a:tc>
                  <a:txBody>
                    <a:bodyPr/>
                    <a:lstStyle/>
                    <a:p>
                      <a:pPr algn="r" fontAlgn="b"/>
                      <a:r>
                        <a:rPr lang="en-US" sz="1100" u="none" strike="noStrike">
                          <a:effectLst/>
                        </a:rPr>
                        <a:t>0.00%</a:t>
                      </a:r>
                      <a:endParaRPr lang="en-US" sz="1100" b="0" i="0" u="none" strike="noStrike">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691583960"/>
                  </a:ext>
                </a:extLst>
              </a:tr>
              <a:tr h="212858">
                <a:tc>
                  <a:txBody>
                    <a:bodyPr/>
                    <a:lstStyle/>
                    <a:p>
                      <a:pPr algn="l" fontAlgn="b"/>
                      <a:r>
                        <a:rPr lang="en-US" sz="1100" u="none" strike="noStrike">
                          <a:effectLst/>
                        </a:rPr>
                        <a:t>PSYCHIATRIC DIAGNOSIS</a:t>
                      </a:r>
                      <a:endParaRPr lang="en-US" sz="1100" b="0" i="0" u="none" strike="noStrike">
                        <a:solidFill>
                          <a:srgbClr val="000000"/>
                        </a:solidFill>
                        <a:effectLst/>
                        <a:latin typeface="Calibri" panose="020F0502020204030204" pitchFamily="34" charset="0"/>
                      </a:endParaRPr>
                    </a:p>
                  </a:txBody>
                  <a:tcPr marL="0" marR="0" marT="0" marB="0" anchor="b"/>
                </a:tc>
                <a:tc>
                  <a:txBody>
                    <a:bodyPr/>
                    <a:lstStyle/>
                    <a:p>
                      <a:pPr algn="r" fontAlgn="b"/>
                      <a:r>
                        <a:rPr lang="en-US" sz="1100" u="none" strike="noStrike">
                          <a:effectLst/>
                        </a:rPr>
                        <a:t>0</a:t>
                      </a:r>
                      <a:endParaRPr lang="en-US" sz="1100" b="0" i="0" u="none" strike="noStrike">
                        <a:solidFill>
                          <a:srgbClr val="000000"/>
                        </a:solidFill>
                        <a:effectLst/>
                        <a:latin typeface="Calibri" panose="020F0502020204030204" pitchFamily="34" charset="0"/>
                      </a:endParaRPr>
                    </a:p>
                  </a:txBody>
                  <a:tcPr marL="0" marR="0" marT="0" marB="0" anchor="b"/>
                </a:tc>
                <a:tc>
                  <a:txBody>
                    <a:bodyPr/>
                    <a:lstStyle/>
                    <a:p>
                      <a:pPr algn="r" fontAlgn="b"/>
                      <a:r>
                        <a:rPr lang="en-US" sz="1100" u="none" strike="noStrike">
                          <a:effectLst/>
                        </a:rPr>
                        <a:t>0.00%</a:t>
                      </a:r>
                      <a:endParaRPr lang="en-US" sz="1100" b="0" i="0" u="none" strike="noStrike">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4032029209"/>
                  </a:ext>
                </a:extLst>
              </a:tr>
              <a:tr h="212858">
                <a:tc>
                  <a:txBody>
                    <a:bodyPr/>
                    <a:lstStyle/>
                    <a:p>
                      <a:pPr algn="l" fontAlgn="b"/>
                      <a:r>
                        <a:rPr lang="en-US" sz="1100" u="none" strike="noStrike">
                          <a:effectLst/>
                        </a:rPr>
                        <a:t>SUBSTANCE ABUSE</a:t>
                      </a:r>
                      <a:endParaRPr lang="en-US" sz="1100" b="0" i="0" u="none" strike="noStrike">
                        <a:solidFill>
                          <a:srgbClr val="000000"/>
                        </a:solidFill>
                        <a:effectLst/>
                        <a:latin typeface="Calibri" panose="020F0502020204030204" pitchFamily="34" charset="0"/>
                      </a:endParaRPr>
                    </a:p>
                  </a:txBody>
                  <a:tcPr marL="0" marR="0" marT="0" marB="0" anchor="b"/>
                </a:tc>
                <a:tc>
                  <a:txBody>
                    <a:bodyPr/>
                    <a:lstStyle/>
                    <a:p>
                      <a:pPr algn="r" fontAlgn="b"/>
                      <a:r>
                        <a:rPr lang="en-US" sz="1100" u="none" strike="noStrike">
                          <a:effectLst/>
                        </a:rPr>
                        <a:t>0</a:t>
                      </a:r>
                      <a:endParaRPr lang="en-US" sz="1100" b="0" i="0" u="none" strike="noStrike">
                        <a:solidFill>
                          <a:srgbClr val="000000"/>
                        </a:solidFill>
                        <a:effectLst/>
                        <a:latin typeface="Calibri" panose="020F0502020204030204" pitchFamily="34" charset="0"/>
                      </a:endParaRPr>
                    </a:p>
                  </a:txBody>
                  <a:tcPr marL="0" marR="0" marT="0" marB="0" anchor="b"/>
                </a:tc>
                <a:tc>
                  <a:txBody>
                    <a:bodyPr/>
                    <a:lstStyle/>
                    <a:p>
                      <a:pPr algn="r" fontAlgn="b"/>
                      <a:r>
                        <a:rPr lang="en-US" sz="1100" u="none" strike="noStrike">
                          <a:effectLst/>
                        </a:rPr>
                        <a:t>0.00%</a:t>
                      </a:r>
                      <a:endParaRPr lang="en-US" sz="1100" b="0" i="0" u="none" strike="noStrike">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605888712"/>
                  </a:ext>
                </a:extLst>
              </a:tr>
              <a:tr h="232979">
                <a:tc>
                  <a:txBody>
                    <a:bodyPr/>
                    <a:lstStyle/>
                    <a:p>
                      <a:pPr algn="l" fontAlgn="b"/>
                      <a:endParaRPr lang="en-US" sz="1100" b="0" i="0" u="none" strike="noStrike">
                        <a:solidFill>
                          <a:srgbClr val="000000"/>
                        </a:solidFill>
                        <a:effectLst/>
                        <a:latin typeface="Calibri" panose="020F0502020204030204" pitchFamily="34" charset="0"/>
                      </a:endParaRPr>
                    </a:p>
                  </a:txBody>
                  <a:tcPr marL="0" marR="0" marT="0" marB="0" anchor="b"/>
                </a:tc>
                <a:tc>
                  <a:txBody>
                    <a:bodyPr/>
                    <a:lstStyle/>
                    <a:p>
                      <a:pPr algn="l" fontAlgn="b"/>
                      <a:endParaRPr lang="en-US" sz="1100" b="0" i="0" u="none" strike="noStrike" dirty="0">
                        <a:solidFill>
                          <a:srgbClr val="000000"/>
                        </a:solidFill>
                        <a:effectLst/>
                        <a:latin typeface="Calibri" panose="020F0502020204030204" pitchFamily="34" charset="0"/>
                      </a:endParaRPr>
                    </a:p>
                  </a:txBody>
                  <a:tcPr marL="0" marR="0" marT="0" marB="0" anchor="b"/>
                </a:tc>
                <a:tc>
                  <a:txBody>
                    <a:bodyPr/>
                    <a:lstStyle/>
                    <a:p>
                      <a:pPr algn="l" fontAlgn="b"/>
                      <a:endParaRPr lang="en-US" sz="1100" b="0" i="0" u="none" strike="noStrike">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1390365925"/>
                  </a:ext>
                </a:extLst>
              </a:tr>
              <a:tr h="387592">
                <a:tc>
                  <a:txBody>
                    <a:bodyPr/>
                    <a:lstStyle/>
                    <a:p>
                      <a:pPr algn="l"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0" marR="0" marT="0" marB="0" anchor="b"/>
                </a:tc>
                <a:tc>
                  <a:txBody>
                    <a:bodyPr/>
                    <a:lstStyle/>
                    <a:p>
                      <a:pPr algn="l" fontAlgn="b"/>
                      <a:r>
                        <a:rPr lang="en-US" sz="1100" u="none" strike="noStrike">
                          <a:effectLst/>
                        </a:rPr>
                        <a:t>LONG TERM CARE PLACEMENT</a:t>
                      </a:r>
                      <a:endParaRPr lang="en-US" sz="1100" b="0" i="0" u="none" strike="noStrike">
                        <a:solidFill>
                          <a:srgbClr val="000000"/>
                        </a:solidFill>
                        <a:effectLst/>
                        <a:latin typeface="Calibri" panose="020F0502020204030204" pitchFamily="34" charset="0"/>
                      </a:endParaRPr>
                    </a:p>
                  </a:txBody>
                  <a:tcPr marL="0" marR="0" marT="0" marB="0" anchor="b"/>
                </a:tc>
                <a:tc>
                  <a:txBody>
                    <a:bodyPr/>
                    <a:lstStyle/>
                    <a:p>
                      <a:pPr algn="l"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2810219569"/>
                  </a:ext>
                </a:extLst>
              </a:tr>
              <a:tr h="212858">
                <a:tc>
                  <a:txBody>
                    <a:bodyPr/>
                    <a:lstStyle/>
                    <a:p>
                      <a:pPr algn="l" fontAlgn="b"/>
                      <a:r>
                        <a:rPr lang="en-US" sz="1100" u="none" strike="noStrike">
                          <a:effectLst/>
                        </a:rPr>
                        <a:t>REHAB</a:t>
                      </a:r>
                      <a:endParaRPr lang="en-US" sz="1100" b="0" i="0" u="none" strike="noStrike">
                        <a:solidFill>
                          <a:srgbClr val="000000"/>
                        </a:solidFill>
                        <a:effectLst/>
                        <a:latin typeface="Calibri" panose="020F0502020204030204" pitchFamily="34" charset="0"/>
                      </a:endParaRPr>
                    </a:p>
                  </a:txBody>
                  <a:tcPr marL="0" marR="0" marT="0" marB="0" anchor="b"/>
                </a:tc>
                <a:tc>
                  <a:txBody>
                    <a:bodyPr/>
                    <a:lstStyle/>
                    <a:p>
                      <a:pPr algn="r" fontAlgn="b"/>
                      <a:r>
                        <a:rPr lang="en-US" sz="1100" u="none" strike="noStrike">
                          <a:effectLst/>
                        </a:rPr>
                        <a:t>2</a:t>
                      </a:r>
                      <a:endParaRPr lang="en-US" sz="1100" b="0" i="0" u="none" strike="noStrike">
                        <a:solidFill>
                          <a:srgbClr val="000000"/>
                        </a:solidFill>
                        <a:effectLst/>
                        <a:latin typeface="Calibri" panose="020F0502020204030204" pitchFamily="34" charset="0"/>
                      </a:endParaRPr>
                    </a:p>
                  </a:txBody>
                  <a:tcPr marL="0" marR="0" marT="0" marB="0" anchor="b"/>
                </a:tc>
                <a:tc>
                  <a:txBody>
                    <a:bodyPr/>
                    <a:lstStyle/>
                    <a:p>
                      <a:pPr algn="r" fontAlgn="b"/>
                      <a:r>
                        <a:rPr lang="en-US" sz="1100" u="none" strike="noStrike">
                          <a:effectLst/>
                        </a:rPr>
                        <a:t>8.33%</a:t>
                      </a:r>
                      <a:endParaRPr lang="en-US" sz="1100" b="0" i="0" u="none" strike="noStrike">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1379208297"/>
                  </a:ext>
                </a:extLst>
              </a:tr>
              <a:tr h="212858">
                <a:tc>
                  <a:txBody>
                    <a:bodyPr/>
                    <a:lstStyle/>
                    <a:p>
                      <a:pPr algn="l" fontAlgn="b"/>
                      <a:r>
                        <a:rPr lang="en-US" sz="1100" u="none" strike="noStrike">
                          <a:effectLst/>
                        </a:rPr>
                        <a:t>ADL/ IADL CARE </a:t>
                      </a:r>
                      <a:endParaRPr lang="en-US" sz="1100" b="0" i="0" u="none" strike="noStrike">
                        <a:solidFill>
                          <a:srgbClr val="000000"/>
                        </a:solidFill>
                        <a:effectLst/>
                        <a:latin typeface="Calibri" panose="020F0502020204030204" pitchFamily="34" charset="0"/>
                      </a:endParaRPr>
                    </a:p>
                  </a:txBody>
                  <a:tcPr marL="0" marR="0" marT="0" marB="0" anchor="b"/>
                </a:tc>
                <a:tc>
                  <a:txBody>
                    <a:bodyPr/>
                    <a:lstStyle/>
                    <a:p>
                      <a:pPr algn="r" fontAlgn="b"/>
                      <a:r>
                        <a:rPr lang="en-US" sz="1100" u="none" strike="noStrike">
                          <a:effectLst/>
                        </a:rPr>
                        <a:t>0</a:t>
                      </a:r>
                      <a:endParaRPr lang="en-US" sz="1100" b="0" i="0" u="none" strike="noStrike">
                        <a:solidFill>
                          <a:srgbClr val="000000"/>
                        </a:solidFill>
                        <a:effectLst/>
                        <a:latin typeface="Calibri" panose="020F0502020204030204" pitchFamily="34" charset="0"/>
                      </a:endParaRPr>
                    </a:p>
                  </a:txBody>
                  <a:tcPr marL="0" marR="0" marT="0" marB="0" anchor="b"/>
                </a:tc>
                <a:tc>
                  <a:txBody>
                    <a:bodyPr/>
                    <a:lstStyle/>
                    <a:p>
                      <a:pPr algn="r" fontAlgn="b"/>
                      <a:r>
                        <a:rPr lang="en-US" sz="1100" u="none" strike="noStrike">
                          <a:effectLst/>
                        </a:rPr>
                        <a:t>0.00%</a:t>
                      </a:r>
                      <a:endParaRPr lang="en-US" sz="1100" b="0" i="0" u="none" strike="noStrike">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2158439882"/>
                  </a:ext>
                </a:extLst>
              </a:tr>
              <a:tr h="232979">
                <a:tc>
                  <a:txBody>
                    <a:bodyPr/>
                    <a:lstStyle/>
                    <a:p>
                      <a:pPr algn="l" fontAlgn="b"/>
                      <a:endParaRPr lang="en-US" sz="1100" b="0" i="0" u="none" strike="noStrike">
                        <a:solidFill>
                          <a:srgbClr val="000000"/>
                        </a:solidFill>
                        <a:effectLst/>
                        <a:latin typeface="Calibri" panose="020F0502020204030204" pitchFamily="34" charset="0"/>
                      </a:endParaRPr>
                    </a:p>
                  </a:txBody>
                  <a:tcPr marL="0" marR="0" marT="0" marB="0" anchor="b"/>
                </a:tc>
                <a:tc>
                  <a:txBody>
                    <a:bodyPr/>
                    <a:lstStyle/>
                    <a:p>
                      <a:pPr algn="l" fontAlgn="b"/>
                      <a:endParaRPr lang="en-US" sz="1100" b="0" i="0" u="none" strike="noStrike">
                        <a:solidFill>
                          <a:srgbClr val="000000"/>
                        </a:solidFill>
                        <a:effectLst/>
                        <a:latin typeface="Calibri" panose="020F0502020204030204" pitchFamily="34" charset="0"/>
                      </a:endParaRPr>
                    </a:p>
                  </a:txBody>
                  <a:tcPr marL="0" marR="0" marT="0" marB="0" anchor="b"/>
                </a:tc>
                <a:tc>
                  <a:txBody>
                    <a:bodyPr/>
                    <a:lstStyle/>
                    <a:p>
                      <a:pPr algn="l" fontAlgn="b"/>
                      <a:endParaRPr lang="en-US" sz="1100" b="0" i="0" u="none" strike="noStrike">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3288390978"/>
                  </a:ext>
                </a:extLst>
              </a:tr>
              <a:tr h="212858">
                <a:tc>
                  <a:txBody>
                    <a:bodyPr/>
                    <a:lstStyle/>
                    <a:p>
                      <a:pPr algn="l"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0" marR="0" marT="0" marB="0" anchor="b"/>
                </a:tc>
                <a:tc>
                  <a:txBody>
                    <a:bodyPr/>
                    <a:lstStyle/>
                    <a:p>
                      <a:pPr algn="l" fontAlgn="b"/>
                      <a:r>
                        <a:rPr lang="en-US" sz="1100" u="none" strike="noStrike">
                          <a:effectLst/>
                        </a:rPr>
                        <a:t>FOOD INSECURITIES</a:t>
                      </a:r>
                      <a:endParaRPr lang="en-US" sz="1100" b="0" i="0" u="none" strike="noStrike">
                        <a:solidFill>
                          <a:srgbClr val="000000"/>
                        </a:solidFill>
                        <a:effectLst/>
                        <a:latin typeface="Calibri" panose="020F0502020204030204" pitchFamily="34" charset="0"/>
                      </a:endParaRPr>
                    </a:p>
                  </a:txBody>
                  <a:tcPr marL="0" marR="0" marT="0" marB="0" anchor="b"/>
                </a:tc>
                <a:tc>
                  <a:txBody>
                    <a:bodyPr/>
                    <a:lstStyle/>
                    <a:p>
                      <a:pPr algn="l"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4150385975"/>
                  </a:ext>
                </a:extLst>
              </a:tr>
              <a:tr h="212858">
                <a:tc>
                  <a:txBody>
                    <a:bodyPr/>
                    <a:lstStyle/>
                    <a:p>
                      <a:pPr algn="l" fontAlgn="b"/>
                      <a:r>
                        <a:rPr lang="en-US" sz="1100" u="none" strike="noStrike" dirty="0">
                          <a:effectLst/>
                        </a:rPr>
                        <a:t>FOOD DEMAND</a:t>
                      </a:r>
                      <a:endParaRPr lang="en-US" sz="1100" b="0" i="0" u="none" strike="noStrike" dirty="0">
                        <a:solidFill>
                          <a:srgbClr val="000000"/>
                        </a:solidFill>
                        <a:effectLst/>
                        <a:latin typeface="Calibri" panose="020F0502020204030204" pitchFamily="34" charset="0"/>
                      </a:endParaRPr>
                    </a:p>
                  </a:txBody>
                  <a:tcPr marL="0" marR="0" marT="0" marB="0" anchor="b"/>
                </a:tc>
                <a:tc>
                  <a:txBody>
                    <a:bodyPr/>
                    <a:lstStyle/>
                    <a:p>
                      <a:pPr algn="r" fontAlgn="b"/>
                      <a:r>
                        <a:rPr lang="en-US" sz="1100" u="none" strike="noStrike">
                          <a:effectLst/>
                        </a:rPr>
                        <a:t>0</a:t>
                      </a:r>
                      <a:endParaRPr lang="en-US" sz="1100" b="0" i="0" u="none" strike="noStrike">
                        <a:solidFill>
                          <a:srgbClr val="000000"/>
                        </a:solidFill>
                        <a:effectLst/>
                        <a:latin typeface="Calibri" panose="020F0502020204030204" pitchFamily="34" charset="0"/>
                      </a:endParaRPr>
                    </a:p>
                  </a:txBody>
                  <a:tcPr marL="0" marR="0" marT="0" marB="0" anchor="b"/>
                </a:tc>
                <a:tc>
                  <a:txBody>
                    <a:bodyPr/>
                    <a:lstStyle/>
                    <a:p>
                      <a:pPr algn="r" fontAlgn="b"/>
                      <a:r>
                        <a:rPr lang="en-US" sz="1100" u="none" strike="noStrike" dirty="0">
                          <a:effectLst/>
                        </a:rPr>
                        <a:t>0.00%</a:t>
                      </a:r>
                      <a:endParaRPr lang="en-US" sz="1100" b="0" i="0" u="none" strike="noStrike" dirty="0">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3860264157"/>
                  </a:ext>
                </a:extLst>
              </a:tr>
            </a:tbl>
          </a:graphicData>
        </a:graphic>
      </p:graphicFrame>
    </p:spTree>
    <p:extLst>
      <p:ext uri="{BB962C8B-B14F-4D97-AF65-F5344CB8AC3E}">
        <p14:creationId xmlns:p14="http://schemas.microsoft.com/office/powerpoint/2010/main" val="142617796"/>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ctrTitle"/>
          </p:nvPr>
        </p:nvSpPr>
        <p:spPr/>
        <p:txBody>
          <a:bodyPr>
            <a:normAutofit/>
          </a:bodyPr>
          <a:lstStyle/>
          <a:p>
            <a:r>
              <a:rPr lang="en-US" sz="4400" dirty="0"/>
              <a:t>ADHC Without Walls: National Perspectives</a:t>
            </a:r>
          </a:p>
        </p:txBody>
      </p:sp>
      <p:sp>
        <p:nvSpPr>
          <p:cNvPr id="6" name="Subtitle 5"/>
          <p:cNvSpPr>
            <a:spLocks noGrp="1"/>
          </p:cNvSpPr>
          <p:nvPr>
            <p:ph type="subTitle" idx="1"/>
          </p:nvPr>
        </p:nvSpPr>
        <p:spPr/>
        <p:txBody>
          <a:bodyPr/>
          <a:lstStyle/>
          <a:p>
            <a:r>
              <a:rPr lang="en-US" dirty="0"/>
              <a:t>Brendan Flinn</a:t>
            </a:r>
          </a:p>
          <a:p>
            <a:r>
              <a:rPr lang="en-US" dirty="0"/>
              <a:t>Director of Medicaid and HCBS Policy</a:t>
            </a:r>
          </a:p>
          <a:p>
            <a:r>
              <a:rPr lang="en-US" dirty="0"/>
              <a:t>LeadingAge (national office)</a:t>
            </a:r>
          </a:p>
        </p:txBody>
      </p:sp>
      <p:sp>
        <p:nvSpPr>
          <p:cNvPr id="4" name="Slide Number Placeholder 3"/>
          <p:cNvSpPr>
            <a:spLocks noGrp="1"/>
          </p:cNvSpPr>
          <p:nvPr>
            <p:ph type="sldNum" sz="quarter" idx="12"/>
          </p:nvPr>
        </p:nvSpPr>
        <p:spPr/>
        <p:txBody>
          <a:bodyPr/>
          <a:lstStyle/>
          <a:p>
            <a:fld id="{E7886999-4218-49CF-81E9-131D0358FA7F}" type="slidenum">
              <a:rPr lang="en-US" smtClean="0">
                <a:solidFill>
                  <a:prstClr val="black">
                    <a:tint val="75000"/>
                  </a:prstClr>
                </a:solidFill>
              </a:rPr>
              <a:pPr/>
              <a:t>43</a:t>
            </a:fld>
            <a:endParaRPr lang="en-US">
              <a:solidFill>
                <a:prstClr val="black">
                  <a:tint val="75000"/>
                </a:prstClr>
              </a:solidFill>
            </a:endParaRPr>
          </a:p>
        </p:txBody>
      </p:sp>
    </p:spTree>
    <p:extLst>
      <p:ext uri="{BB962C8B-B14F-4D97-AF65-F5344CB8AC3E}">
        <p14:creationId xmlns:p14="http://schemas.microsoft.com/office/powerpoint/2010/main" val="251778579"/>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Intro to </a:t>
            </a:r>
            <a:r>
              <a:rPr lang="en-US" dirty="0" err="1"/>
              <a:t>LeadingAge</a:t>
            </a:r>
            <a:r>
              <a:rPr lang="en-US" dirty="0"/>
              <a:t> National Office</a:t>
            </a:r>
          </a:p>
        </p:txBody>
      </p:sp>
      <p:sp>
        <p:nvSpPr>
          <p:cNvPr id="3" name="Content Placeholder 2"/>
          <p:cNvSpPr>
            <a:spLocks noGrp="1"/>
          </p:cNvSpPr>
          <p:nvPr>
            <p:ph idx="1"/>
          </p:nvPr>
        </p:nvSpPr>
        <p:spPr/>
        <p:txBody>
          <a:bodyPr>
            <a:normAutofit/>
          </a:bodyPr>
          <a:lstStyle/>
          <a:p>
            <a:r>
              <a:rPr lang="en-US" dirty="0"/>
              <a:t>More than 5,000 not for profit aging services members, business partners and about 40 state partner organizations (like LeadingAge New York).</a:t>
            </a:r>
          </a:p>
          <a:p>
            <a:r>
              <a:rPr lang="en-US" dirty="0"/>
              <a:t>Close to half of our provider members offer some sort of home and community-based services, including adult day services.</a:t>
            </a:r>
          </a:p>
          <a:p>
            <a:r>
              <a:rPr lang="en-US" dirty="0"/>
              <a:t>Our staff (~90) work in conjunction with state partners to support/serve our members through advocacy and policy work, online education and conferences.</a:t>
            </a:r>
          </a:p>
        </p:txBody>
      </p:sp>
      <p:sp>
        <p:nvSpPr>
          <p:cNvPr id="4" name="Slide Number Placeholder 3"/>
          <p:cNvSpPr>
            <a:spLocks noGrp="1"/>
          </p:cNvSpPr>
          <p:nvPr>
            <p:ph type="sldNum" sz="quarter" idx="12"/>
          </p:nvPr>
        </p:nvSpPr>
        <p:spPr/>
        <p:txBody>
          <a:bodyPr/>
          <a:lstStyle/>
          <a:p>
            <a:fld id="{E7886999-4218-49CF-81E9-131D0358FA7F}" type="slidenum">
              <a:rPr lang="en-US" smtClean="0">
                <a:solidFill>
                  <a:prstClr val="black">
                    <a:tint val="75000"/>
                  </a:prstClr>
                </a:solidFill>
              </a:rPr>
              <a:pPr/>
              <a:t>44</a:t>
            </a:fld>
            <a:endParaRPr lang="en-US">
              <a:solidFill>
                <a:prstClr val="black">
                  <a:tint val="75000"/>
                </a:prstClr>
              </a:solidFill>
            </a:endParaRPr>
          </a:p>
        </p:txBody>
      </p:sp>
    </p:spTree>
    <p:extLst>
      <p:ext uri="{BB962C8B-B14F-4D97-AF65-F5344CB8AC3E}">
        <p14:creationId xmlns:p14="http://schemas.microsoft.com/office/powerpoint/2010/main" val="421810483"/>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Trends Before COVID-19 That Remain</a:t>
            </a:r>
          </a:p>
        </p:txBody>
      </p:sp>
      <p:sp>
        <p:nvSpPr>
          <p:cNvPr id="3" name="Content Placeholder 2"/>
          <p:cNvSpPr>
            <a:spLocks noGrp="1"/>
          </p:cNvSpPr>
          <p:nvPr>
            <p:ph idx="1"/>
          </p:nvPr>
        </p:nvSpPr>
        <p:spPr/>
        <p:txBody>
          <a:bodyPr/>
          <a:lstStyle/>
          <a:p>
            <a:r>
              <a:rPr lang="en-US" dirty="0"/>
              <a:t>Home and community-based services are on the rise.</a:t>
            </a:r>
          </a:p>
          <a:p>
            <a:pPr lvl="1"/>
            <a:r>
              <a:rPr lang="en-US" dirty="0"/>
              <a:t>CDC survey estimates that adult day services recipients in NY increased by 5% from 2014 to 2016.</a:t>
            </a:r>
          </a:p>
          <a:p>
            <a:r>
              <a:rPr lang="en-US" dirty="0"/>
              <a:t>Nursing home occupancy is decreasing.</a:t>
            </a:r>
          </a:p>
          <a:p>
            <a:pPr lvl="1"/>
            <a:r>
              <a:rPr lang="en-US" dirty="0"/>
              <a:t>A LeadingAge report found that even with more than 550 nursing homes closing from 2015 to 2019, occupancy still decreased by 2 percentage points. </a:t>
            </a:r>
          </a:p>
          <a:p>
            <a:r>
              <a:rPr lang="en-US" dirty="0"/>
              <a:t>People prefer to stay in their homes and communities when possible.</a:t>
            </a:r>
          </a:p>
          <a:p>
            <a:r>
              <a:rPr lang="en-US" dirty="0"/>
              <a:t>Our 65+ population is set to skyrocket, with huge increases particularly in the 75+ category. </a:t>
            </a:r>
          </a:p>
        </p:txBody>
      </p:sp>
      <p:sp>
        <p:nvSpPr>
          <p:cNvPr id="4" name="Slide Number Placeholder 3"/>
          <p:cNvSpPr>
            <a:spLocks noGrp="1"/>
          </p:cNvSpPr>
          <p:nvPr>
            <p:ph type="sldNum" sz="quarter" idx="12"/>
          </p:nvPr>
        </p:nvSpPr>
        <p:spPr/>
        <p:txBody>
          <a:bodyPr/>
          <a:lstStyle/>
          <a:p>
            <a:fld id="{E7886999-4218-49CF-81E9-131D0358FA7F}" type="slidenum">
              <a:rPr lang="en-US" smtClean="0">
                <a:solidFill>
                  <a:prstClr val="black">
                    <a:tint val="75000"/>
                  </a:prstClr>
                </a:solidFill>
              </a:rPr>
              <a:pPr/>
              <a:t>45</a:t>
            </a:fld>
            <a:endParaRPr lang="en-US">
              <a:solidFill>
                <a:prstClr val="black">
                  <a:tint val="75000"/>
                </a:prstClr>
              </a:solidFill>
            </a:endParaRPr>
          </a:p>
        </p:txBody>
      </p:sp>
    </p:spTree>
    <p:extLst>
      <p:ext uri="{BB962C8B-B14F-4D97-AF65-F5344CB8AC3E}">
        <p14:creationId xmlns:p14="http://schemas.microsoft.com/office/powerpoint/2010/main" val="3483096231"/>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Telehealth before COVID-19</a:t>
            </a:r>
          </a:p>
        </p:txBody>
      </p:sp>
      <p:sp>
        <p:nvSpPr>
          <p:cNvPr id="3" name="Content Placeholder 2"/>
          <p:cNvSpPr>
            <a:spLocks noGrp="1"/>
          </p:cNvSpPr>
          <p:nvPr>
            <p:ph idx="1"/>
          </p:nvPr>
        </p:nvSpPr>
        <p:spPr/>
        <p:txBody>
          <a:bodyPr/>
          <a:lstStyle/>
          <a:p>
            <a:r>
              <a:rPr lang="en-US" dirty="0"/>
              <a:t>Telehealth isn’t new, but it has never received as much attention as it is getting now. </a:t>
            </a:r>
          </a:p>
          <a:p>
            <a:r>
              <a:rPr lang="en-US" dirty="0"/>
              <a:t>Before the pandemic, there was no strong federal prioritization to expanding telehealth. </a:t>
            </a:r>
          </a:p>
          <a:p>
            <a:r>
              <a:rPr lang="en-US" dirty="0"/>
              <a:t>Considered more ancillary to actual face to face services, not a service in its own right. </a:t>
            </a:r>
          </a:p>
          <a:p>
            <a:r>
              <a:rPr lang="en-US" dirty="0"/>
              <a:t>Federal policy constrained how telehealth could be used in Medicare, limiting its growth across the market. </a:t>
            </a:r>
          </a:p>
        </p:txBody>
      </p:sp>
      <p:sp>
        <p:nvSpPr>
          <p:cNvPr id="4" name="Slide Number Placeholder 3"/>
          <p:cNvSpPr>
            <a:spLocks noGrp="1"/>
          </p:cNvSpPr>
          <p:nvPr>
            <p:ph type="sldNum" sz="quarter" idx="12"/>
          </p:nvPr>
        </p:nvSpPr>
        <p:spPr/>
        <p:txBody>
          <a:bodyPr/>
          <a:lstStyle/>
          <a:p>
            <a:fld id="{E7886999-4218-49CF-81E9-131D0358FA7F}" type="slidenum">
              <a:rPr lang="en-US" smtClean="0">
                <a:solidFill>
                  <a:prstClr val="black">
                    <a:tint val="75000"/>
                  </a:prstClr>
                </a:solidFill>
              </a:rPr>
              <a:pPr/>
              <a:t>46</a:t>
            </a:fld>
            <a:endParaRPr lang="en-US">
              <a:solidFill>
                <a:prstClr val="black">
                  <a:tint val="75000"/>
                </a:prstClr>
              </a:solidFill>
            </a:endParaRPr>
          </a:p>
        </p:txBody>
      </p:sp>
    </p:spTree>
    <p:extLst>
      <p:ext uri="{BB962C8B-B14F-4D97-AF65-F5344CB8AC3E}">
        <p14:creationId xmlns:p14="http://schemas.microsoft.com/office/powerpoint/2010/main" val="2668938023"/>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Legislation Affecting Adult Day and Telehealth</a:t>
            </a:r>
          </a:p>
        </p:txBody>
      </p:sp>
      <p:sp>
        <p:nvSpPr>
          <p:cNvPr id="3" name="Content Placeholder 2"/>
          <p:cNvSpPr>
            <a:spLocks noGrp="1"/>
          </p:cNvSpPr>
          <p:nvPr>
            <p:ph idx="1"/>
          </p:nvPr>
        </p:nvSpPr>
        <p:spPr/>
        <p:txBody>
          <a:bodyPr/>
          <a:lstStyle/>
          <a:p>
            <a:r>
              <a:rPr lang="en-US" dirty="0"/>
              <a:t>Families First Act (Medicaid FMAP increase, nutrition programs, some telehealth)</a:t>
            </a:r>
          </a:p>
          <a:p>
            <a:pPr marL="0" indent="0">
              <a:buNone/>
            </a:pPr>
            <a:endParaRPr lang="en-US" dirty="0"/>
          </a:p>
          <a:p>
            <a:r>
              <a:rPr lang="en-US" dirty="0"/>
              <a:t>CARES Act (Paycheck Protection, Provider Relief, additional telehealth action)</a:t>
            </a:r>
          </a:p>
          <a:p>
            <a:endParaRPr lang="en-US" dirty="0"/>
          </a:p>
          <a:p>
            <a:r>
              <a:rPr lang="en-US" dirty="0"/>
              <a:t>Proposed bills and LeadingAge asks</a:t>
            </a:r>
          </a:p>
        </p:txBody>
      </p:sp>
      <p:sp>
        <p:nvSpPr>
          <p:cNvPr id="4" name="Slide Number Placeholder 3"/>
          <p:cNvSpPr>
            <a:spLocks noGrp="1"/>
          </p:cNvSpPr>
          <p:nvPr>
            <p:ph type="sldNum" sz="quarter" idx="12"/>
          </p:nvPr>
        </p:nvSpPr>
        <p:spPr/>
        <p:txBody>
          <a:bodyPr/>
          <a:lstStyle/>
          <a:p>
            <a:fld id="{E7886999-4218-49CF-81E9-131D0358FA7F}" type="slidenum">
              <a:rPr lang="en-US" smtClean="0">
                <a:solidFill>
                  <a:prstClr val="black">
                    <a:tint val="75000"/>
                  </a:prstClr>
                </a:solidFill>
              </a:rPr>
              <a:pPr/>
              <a:t>47</a:t>
            </a:fld>
            <a:endParaRPr lang="en-US">
              <a:solidFill>
                <a:prstClr val="black">
                  <a:tint val="75000"/>
                </a:prstClr>
              </a:solidFill>
            </a:endParaRPr>
          </a:p>
        </p:txBody>
      </p:sp>
    </p:spTree>
    <p:extLst>
      <p:ext uri="{BB962C8B-B14F-4D97-AF65-F5344CB8AC3E}">
        <p14:creationId xmlns:p14="http://schemas.microsoft.com/office/powerpoint/2010/main" val="2732113840"/>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COVID-19 Changed the Telehealth Policy Landscape </a:t>
            </a:r>
          </a:p>
        </p:txBody>
      </p:sp>
      <p:sp>
        <p:nvSpPr>
          <p:cNvPr id="3" name="Content Placeholder 2"/>
          <p:cNvSpPr>
            <a:spLocks noGrp="1"/>
          </p:cNvSpPr>
          <p:nvPr>
            <p:ph idx="1"/>
          </p:nvPr>
        </p:nvSpPr>
        <p:spPr>
          <a:xfrm>
            <a:off x="838200" y="1690688"/>
            <a:ext cx="10515600" cy="3686533"/>
          </a:xfrm>
        </p:spPr>
        <p:txBody>
          <a:bodyPr>
            <a:normAutofit/>
          </a:bodyPr>
          <a:lstStyle/>
          <a:p>
            <a:r>
              <a:rPr lang="en-US" dirty="0"/>
              <a:t>Following COVID-19, Medicare-funded services have seen a spike in what they can do with telehealth.</a:t>
            </a:r>
          </a:p>
          <a:p>
            <a:r>
              <a:rPr lang="en-US" dirty="0"/>
              <a:t>Includes home health, hospice and skilled nursing (rehab). </a:t>
            </a:r>
          </a:p>
          <a:p>
            <a:r>
              <a:rPr lang="en-US" dirty="0"/>
              <a:t>For these services, most provider types, including therapies, can conduct virtual/telehealth visits and receive payment.</a:t>
            </a:r>
          </a:p>
          <a:p>
            <a:r>
              <a:rPr lang="en-US" dirty="0"/>
              <a:t>Some limits still exist. CMS requires that certain telehealth services must be delivered through audio/video means, limiting who can access it. Routine visits can be held by audio. </a:t>
            </a:r>
          </a:p>
        </p:txBody>
      </p:sp>
      <p:sp>
        <p:nvSpPr>
          <p:cNvPr id="4" name="Slide Number Placeholder 3"/>
          <p:cNvSpPr>
            <a:spLocks noGrp="1"/>
          </p:cNvSpPr>
          <p:nvPr>
            <p:ph type="sldNum" sz="quarter" idx="12"/>
          </p:nvPr>
        </p:nvSpPr>
        <p:spPr/>
        <p:txBody>
          <a:bodyPr/>
          <a:lstStyle/>
          <a:p>
            <a:fld id="{E7886999-4218-49CF-81E9-131D0358FA7F}" type="slidenum">
              <a:rPr lang="en-US" smtClean="0">
                <a:solidFill>
                  <a:prstClr val="black">
                    <a:tint val="75000"/>
                  </a:prstClr>
                </a:solidFill>
              </a:rPr>
              <a:pPr/>
              <a:t>48</a:t>
            </a:fld>
            <a:endParaRPr lang="en-US">
              <a:solidFill>
                <a:prstClr val="black">
                  <a:tint val="75000"/>
                </a:prstClr>
              </a:solidFill>
            </a:endParaRPr>
          </a:p>
        </p:txBody>
      </p:sp>
    </p:spTree>
    <p:extLst>
      <p:ext uri="{BB962C8B-B14F-4D97-AF65-F5344CB8AC3E}">
        <p14:creationId xmlns:p14="http://schemas.microsoft.com/office/powerpoint/2010/main" val="2696066132"/>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That’s Medicare. What about ADHC?</a:t>
            </a:r>
          </a:p>
        </p:txBody>
      </p:sp>
      <p:sp>
        <p:nvSpPr>
          <p:cNvPr id="3" name="Content Placeholder 2"/>
          <p:cNvSpPr>
            <a:spLocks noGrp="1"/>
          </p:cNvSpPr>
          <p:nvPr>
            <p:ph idx="1"/>
          </p:nvPr>
        </p:nvSpPr>
        <p:spPr/>
        <p:txBody>
          <a:bodyPr/>
          <a:lstStyle/>
          <a:p>
            <a:r>
              <a:rPr lang="en-US" dirty="0"/>
              <a:t>CMS and Congress are becoming more telehealth-friendly, which could make its way to Medicaid and LTSS. </a:t>
            </a:r>
          </a:p>
          <a:p>
            <a:r>
              <a:rPr lang="en-US" dirty="0"/>
              <a:t>The CMS administrator and other key leaders indicating that many of the “emergency” changes expanding telehealth may be here to stay. </a:t>
            </a:r>
          </a:p>
          <a:p>
            <a:r>
              <a:rPr lang="en-US" dirty="0"/>
              <a:t>Widespread use among the public may also further the long-term use of telehealth. </a:t>
            </a:r>
          </a:p>
          <a:p>
            <a:r>
              <a:rPr lang="en-US" dirty="0"/>
              <a:t>VA has also expanded coverage for ADHC to include telehealth delivery, but has had mixed reviews. </a:t>
            </a:r>
          </a:p>
        </p:txBody>
      </p:sp>
      <p:sp>
        <p:nvSpPr>
          <p:cNvPr id="4" name="Slide Number Placeholder 3"/>
          <p:cNvSpPr>
            <a:spLocks noGrp="1"/>
          </p:cNvSpPr>
          <p:nvPr>
            <p:ph type="sldNum" sz="quarter" idx="12"/>
          </p:nvPr>
        </p:nvSpPr>
        <p:spPr/>
        <p:txBody>
          <a:bodyPr/>
          <a:lstStyle/>
          <a:p>
            <a:fld id="{E7886999-4218-49CF-81E9-131D0358FA7F}" type="slidenum">
              <a:rPr lang="en-US" smtClean="0">
                <a:solidFill>
                  <a:prstClr val="black">
                    <a:tint val="75000"/>
                  </a:prstClr>
                </a:solidFill>
              </a:rPr>
              <a:pPr/>
              <a:t>49</a:t>
            </a:fld>
            <a:endParaRPr lang="en-US">
              <a:solidFill>
                <a:prstClr val="black">
                  <a:tint val="75000"/>
                </a:prstClr>
              </a:solidFill>
            </a:endParaRPr>
          </a:p>
        </p:txBody>
      </p:sp>
    </p:spTree>
    <p:extLst>
      <p:ext uri="{BB962C8B-B14F-4D97-AF65-F5344CB8AC3E}">
        <p14:creationId xmlns:p14="http://schemas.microsoft.com/office/powerpoint/2010/main" val="272579716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descr="A screenshot of text&#10;&#10;Description automatically generated">
            <a:extLst>
              <a:ext uri="{FF2B5EF4-FFF2-40B4-BE49-F238E27FC236}">
                <a16:creationId xmlns:a16="http://schemas.microsoft.com/office/drawing/2014/main" id="{2C5FED2E-5634-4F91-B0EA-605E3B310E62}"/>
              </a:ext>
            </a:extLst>
          </p:cNvPr>
          <p:cNvPicPr>
            <a:picLocks noGrp="1" noChangeAspect="1"/>
          </p:cNvPicPr>
          <p:nvPr>
            <p:ph idx="4294967295"/>
          </p:nvPr>
        </p:nvPicPr>
        <p:blipFill>
          <a:blip r:embed="rId3">
            <a:extLst>
              <a:ext uri="{28A0092B-C50C-407E-A947-70E740481C1C}">
                <a14:useLocalDpi xmlns:a14="http://schemas.microsoft.com/office/drawing/2010/main" val="0"/>
              </a:ext>
            </a:extLst>
          </a:blip>
          <a:stretch>
            <a:fillRect/>
          </a:stretch>
        </p:blipFill>
        <p:spPr>
          <a:xfrm>
            <a:off x="-83360" y="0"/>
            <a:ext cx="11648827" cy="6858000"/>
          </a:xfrm>
        </p:spPr>
      </p:pic>
      <p:sp>
        <p:nvSpPr>
          <p:cNvPr id="2" name="Rectangle 1">
            <a:extLst>
              <a:ext uri="{FF2B5EF4-FFF2-40B4-BE49-F238E27FC236}">
                <a16:creationId xmlns:a16="http://schemas.microsoft.com/office/drawing/2014/main" id="{73D70BCE-1363-42C0-8B30-254C8516F082}"/>
              </a:ext>
            </a:extLst>
          </p:cNvPr>
          <p:cNvSpPr/>
          <p:nvPr/>
        </p:nvSpPr>
        <p:spPr>
          <a:xfrm>
            <a:off x="626533" y="558800"/>
            <a:ext cx="1684867" cy="279400"/>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
            <a:extLst>
              <a:ext uri="{FF2B5EF4-FFF2-40B4-BE49-F238E27FC236}">
                <a16:creationId xmlns:a16="http://schemas.microsoft.com/office/drawing/2014/main" id="{BCE900A6-C9A6-4446-AE45-067EDF34E67F}"/>
              </a:ext>
            </a:extLst>
          </p:cNvPr>
          <p:cNvSpPr/>
          <p:nvPr/>
        </p:nvSpPr>
        <p:spPr>
          <a:xfrm>
            <a:off x="0" y="3289300"/>
            <a:ext cx="1790700" cy="368300"/>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extLst>
              <a:ext uri="{FF2B5EF4-FFF2-40B4-BE49-F238E27FC236}">
                <a16:creationId xmlns:a16="http://schemas.microsoft.com/office/drawing/2014/main" id="{C5BA538D-E7AB-454B-BC27-F30618553416}"/>
              </a:ext>
            </a:extLst>
          </p:cNvPr>
          <p:cNvSpPr/>
          <p:nvPr/>
        </p:nvSpPr>
        <p:spPr>
          <a:xfrm>
            <a:off x="152400" y="3657600"/>
            <a:ext cx="474133" cy="165100"/>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extLst>
              <a:ext uri="{FF2B5EF4-FFF2-40B4-BE49-F238E27FC236}">
                <a16:creationId xmlns:a16="http://schemas.microsoft.com/office/drawing/2014/main" id="{A4F874F8-A0F9-44D1-BEF3-1639489588A5}"/>
              </a:ext>
            </a:extLst>
          </p:cNvPr>
          <p:cNvSpPr/>
          <p:nvPr/>
        </p:nvSpPr>
        <p:spPr>
          <a:xfrm>
            <a:off x="2048933" y="2921000"/>
            <a:ext cx="474133" cy="165100"/>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extLst>
              <a:ext uri="{FF2B5EF4-FFF2-40B4-BE49-F238E27FC236}">
                <a16:creationId xmlns:a16="http://schemas.microsoft.com/office/drawing/2014/main" id="{3F4D0590-D368-4B27-9B74-2AE3EC7087EE}"/>
              </a:ext>
            </a:extLst>
          </p:cNvPr>
          <p:cNvSpPr/>
          <p:nvPr/>
        </p:nvSpPr>
        <p:spPr>
          <a:xfrm>
            <a:off x="2031999" y="3422650"/>
            <a:ext cx="474133" cy="165100"/>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18EDAC48-D29E-4979-ABD6-4A670A38BCF7}"/>
              </a:ext>
            </a:extLst>
          </p:cNvPr>
          <p:cNvSpPr/>
          <p:nvPr/>
        </p:nvSpPr>
        <p:spPr>
          <a:xfrm>
            <a:off x="2015065" y="4949825"/>
            <a:ext cx="474133" cy="165100"/>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18376593-11CE-4334-9D40-37FFA432FACF}"/>
              </a:ext>
            </a:extLst>
          </p:cNvPr>
          <p:cNvSpPr/>
          <p:nvPr/>
        </p:nvSpPr>
        <p:spPr>
          <a:xfrm>
            <a:off x="4127500" y="4356100"/>
            <a:ext cx="474133" cy="165100"/>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848880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State Adult Day Actions Rely on Telehealth</a:t>
            </a:r>
          </a:p>
        </p:txBody>
      </p:sp>
      <p:sp>
        <p:nvSpPr>
          <p:cNvPr id="3" name="Content Placeholder 2"/>
          <p:cNvSpPr>
            <a:spLocks noGrp="1"/>
          </p:cNvSpPr>
          <p:nvPr>
            <p:ph idx="1"/>
          </p:nvPr>
        </p:nvSpPr>
        <p:spPr>
          <a:xfrm>
            <a:off x="838200" y="1490774"/>
            <a:ext cx="10515600" cy="4351338"/>
          </a:xfrm>
        </p:spPr>
        <p:txBody>
          <a:bodyPr>
            <a:normAutofit/>
          </a:bodyPr>
          <a:lstStyle/>
          <a:p>
            <a:r>
              <a:rPr lang="en-US" dirty="0"/>
              <a:t>With CMS approval, many states (including New York) have allowed adult day services providers to offer services via telehealth. </a:t>
            </a:r>
          </a:p>
          <a:p>
            <a:r>
              <a:rPr lang="en-US" dirty="0"/>
              <a:t>Each state’s plan has varied, with some states imposing more stringent requirements on method (e.g., requiring audio/video, requiring some in-home care) and on what can be billed. </a:t>
            </a:r>
          </a:p>
          <a:p>
            <a:r>
              <a:rPr lang="en-US" dirty="0"/>
              <a:t>Some states have also created retainer payment policies that include some basic telehealth requirements. Limitations: don’t cover full rate, time limited.</a:t>
            </a:r>
          </a:p>
          <a:p>
            <a:r>
              <a:rPr lang="en-US" dirty="0"/>
              <a:t>Because each state controls its own adult day policymaking, we are seeing a patchwork of approaches. </a:t>
            </a:r>
          </a:p>
        </p:txBody>
      </p:sp>
      <p:sp>
        <p:nvSpPr>
          <p:cNvPr id="4" name="Slide Number Placeholder 3"/>
          <p:cNvSpPr>
            <a:spLocks noGrp="1"/>
          </p:cNvSpPr>
          <p:nvPr>
            <p:ph type="sldNum" sz="quarter" idx="12"/>
          </p:nvPr>
        </p:nvSpPr>
        <p:spPr/>
        <p:txBody>
          <a:bodyPr/>
          <a:lstStyle/>
          <a:p>
            <a:fld id="{E7886999-4218-49CF-81E9-131D0358FA7F}" type="slidenum">
              <a:rPr lang="en-US" smtClean="0">
                <a:solidFill>
                  <a:prstClr val="black">
                    <a:tint val="75000"/>
                  </a:prstClr>
                </a:solidFill>
              </a:rPr>
              <a:pPr/>
              <a:t>50</a:t>
            </a:fld>
            <a:endParaRPr lang="en-US">
              <a:solidFill>
                <a:prstClr val="black">
                  <a:tint val="75000"/>
                </a:prstClr>
              </a:solidFill>
            </a:endParaRPr>
          </a:p>
        </p:txBody>
      </p:sp>
    </p:spTree>
    <p:extLst>
      <p:ext uri="{BB962C8B-B14F-4D97-AF65-F5344CB8AC3E}">
        <p14:creationId xmlns:p14="http://schemas.microsoft.com/office/powerpoint/2010/main" val="2569659704"/>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Telehealth as Reopening Supplement</a:t>
            </a:r>
          </a:p>
        </p:txBody>
      </p:sp>
      <p:sp>
        <p:nvSpPr>
          <p:cNvPr id="3" name="Content Placeholder 2"/>
          <p:cNvSpPr>
            <a:spLocks noGrp="1"/>
          </p:cNvSpPr>
          <p:nvPr>
            <p:ph idx="1"/>
          </p:nvPr>
        </p:nvSpPr>
        <p:spPr/>
        <p:txBody>
          <a:bodyPr/>
          <a:lstStyle/>
          <a:p>
            <a:r>
              <a:rPr lang="en-US" dirty="0"/>
              <a:t>As states reopen and include adult day services in those plans, telehealth may become a key supplement during the transition back to care.</a:t>
            </a:r>
          </a:p>
          <a:p>
            <a:r>
              <a:rPr lang="en-US" dirty="0"/>
              <a:t>Social distancing guidance will likely remain in place, which for ADHC means fewer people can be inside the physical plant at a given time. </a:t>
            </a:r>
          </a:p>
          <a:p>
            <a:r>
              <a:rPr lang="en-US" dirty="0"/>
              <a:t>If providers are forced to limit how many registrants can be in a center on a given day, telehealth may help with continuing services for those on “off” days or time periods. </a:t>
            </a:r>
          </a:p>
        </p:txBody>
      </p:sp>
      <p:sp>
        <p:nvSpPr>
          <p:cNvPr id="4" name="Slide Number Placeholder 3"/>
          <p:cNvSpPr>
            <a:spLocks noGrp="1"/>
          </p:cNvSpPr>
          <p:nvPr>
            <p:ph type="sldNum" sz="quarter" idx="12"/>
          </p:nvPr>
        </p:nvSpPr>
        <p:spPr/>
        <p:txBody>
          <a:bodyPr/>
          <a:lstStyle/>
          <a:p>
            <a:fld id="{E7886999-4218-49CF-81E9-131D0358FA7F}" type="slidenum">
              <a:rPr lang="en-US" smtClean="0">
                <a:solidFill>
                  <a:prstClr val="black">
                    <a:tint val="75000"/>
                  </a:prstClr>
                </a:solidFill>
              </a:rPr>
              <a:pPr/>
              <a:t>51</a:t>
            </a:fld>
            <a:endParaRPr lang="en-US">
              <a:solidFill>
                <a:prstClr val="black">
                  <a:tint val="75000"/>
                </a:prstClr>
              </a:solidFill>
            </a:endParaRPr>
          </a:p>
        </p:txBody>
      </p:sp>
    </p:spTree>
    <p:extLst>
      <p:ext uri="{BB962C8B-B14F-4D97-AF65-F5344CB8AC3E}">
        <p14:creationId xmlns:p14="http://schemas.microsoft.com/office/powerpoint/2010/main" val="4185696417"/>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Role of Adult Day in a Post-COVID 19 World</a:t>
            </a:r>
          </a:p>
        </p:txBody>
      </p:sp>
      <p:sp>
        <p:nvSpPr>
          <p:cNvPr id="3" name="Content Placeholder 2"/>
          <p:cNvSpPr>
            <a:spLocks noGrp="1"/>
          </p:cNvSpPr>
          <p:nvPr>
            <p:ph idx="1"/>
          </p:nvPr>
        </p:nvSpPr>
        <p:spPr/>
        <p:txBody>
          <a:bodyPr/>
          <a:lstStyle/>
          <a:p>
            <a:r>
              <a:rPr lang="en-US" dirty="0"/>
              <a:t>Nursing homes and residential settings have been at the forefront of the COVID-19 pandemic.</a:t>
            </a:r>
          </a:p>
          <a:p>
            <a:r>
              <a:rPr lang="en-US" dirty="0"/>
              <a:t>While facilities have stepped up to care for their residents (and staff), it is likely that public perception of these settings will take a hit. </a:t>
            </a:r>
          </a:p>
          <a:p>
            <a:r>
              <a:rPr lang="en-US" dirty="0"/>
              <a:t>People may be less likely to pursue a nursing home admission, or even less intensive  settings (e.g., assisted living, independent living).</a:t>
            </a:r>
          </a:p>
          <a:p>
            <a:r>
              <a:rPr lang="en-US" dirty="0"/>
              <a:t>If more older adults are at home, more older adults will likely need home and community-based care. And that’s where ADHC fits in.</a:t>
            </a:r>
          </a:p>
        </p:txBody>
      </p:sp>
      <p:sp>
        <p:nvSpPr>
          <p:cNvPr id="4" name="Slide Number Placeholder 3"/>
          <p:cNvSpPr>
            <a:spLocks noGrp="1"/>
          </p:cNvSpPr>
          <p:nvPr>
            <p:ph type="sldNum" sz="quarter" idx="12"/>
          </p:nvPr>
        </p:nvSpPr>
        <p:spPr/>
        <p:txBody>
          <a:bodyPr/>
          <a:lstStyle/>
          <a:p>
            <a:fld id="{E7886999-4218-49CF-81E9-131D0358FA7F}" type="slidenum">
              <a:rPr lang="en-US" smtClean="0">
                <a:solidFill>
                  <a:prstClr val="black">
                    <a:tint val="75000"/>
                  </a:prstClr>
                </a:solidFill>
              </a:rPr>
              <a:pPr/>
              <a:t>52</a:t>
            </a:fld>
            <a:endParaRPr lang="en-US">
              <a:solidFill>
                <a:prstClr val="black">
                  <a:tint val="75000"/>
                </a:prstClr>
              </a:solidFill>
            </a:endParaRPr>
          </a:p>
        </p:txBody>
      </p:sp>
    </p:spTree>
    <p:extLst>
      <p:ext uri="{BB962C8B-B14F-4D97-AF65-F5344CB8AC3E}">
        <p14:creationId xmlns:p14="http://schemas.microsoft.com/office/powerpoint/2010/main" val="3009630269"/>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Wrap Up…</a:t>
            </a:r>
          </a:p>
        </p:txBody>
      </p:sp>
      <p:sp>
        <p:nvSpPr>
          <p:cNvPr id="3" name="Content Placeholder 2"/>
          <p:cNvSpPr>
            <a:spLocks noGrp="1"/>
          </p:cNvSpPr>
          <p:nvPr>
            <p:ph idx="1"/>
          </p:nvPr>
        </p:nvSpPr>
        <p:spPr/>
        <p:txBody>
          <a:bodyPr>
            <a:normAutofit/>
          </a:bodyPr>
          <a:lstStyle/>
          <a:p>
            <a:pPr marL="0" indent="0">
              <a:buNone/>
            </a:pPr>
            <a:r>
              <a:rPr lang="en-US" sz="2400" dirty="0"/>
              <a:t>Has Changed</a:t>
            </a:r>
          </a:p>
          <a:p>
            <a:r>
              <a:rPr lang="en-US" sz="2400" dirty="0"/>
              <a:t>Telehealth expansion will likely have lasting influence on all types of services.</a:t>
            </a:r>
          </a:p>
          <a:p>
            <a:r>
              <a:rPr lang="en-US" sz="2400" dirty="0"/>
              <a:t>How the public perceives aging services.</a:t>
            </a:r>
          </a:p>
          <a:p>
            <a:r>
              <a:rPr lang="en-US" sz="2400" dirty="0"/>
              <a:t>What adult day centers can do within the four walls (e.g., social distancing).</a:t>
            </a:r>
          </a:p>
          <a:p>
            <a:pPr marL="0" indent="0">
              <a:buNone/>
            </a:pPr>
            <a:endParaRPr lang="en-US" sz="2400" dirty="0"/>
          </a:p>
          <a:p>
            <a:pPr marL="0" indent="0">
              <a:buNone/>
            </a:pPr>
            <a:r>
              <a:rPr lang="en-US" sz="2400" dirty="0"/>
              <a:t>Has Not Changed</a:t>
            </a:r>
          </a:p>
          <a:p>
            <a:r>
              <a:rPr lang="en-US" sz="2400" dirty="0"/>
              <a:t>Our older adult population is growing and itself aging. </a:t>
            </a:r>
          </a:p>
          <a:p>
            <a:r>
              <a:rPr lang="en-US" sz="2400" dirty="0"/>
              <a:t>More people will need services and supports.</a:t>
            </a:r>
          </a:p>
          <a:p>
            <a:r>
              <a:rPr lang="en-US" sz="2400" dirty="0"/>
              <a:t>Public preferences toward community living. </a:t>
            </a:r>
          </a:p>
        </p:txBody>
      </p:sp>
      <p:sp>
        <p:nvSpPr>
          <p:cNvPr id="4" name="Slide Number Placeholder 3"/>
          <p:cNvSpPr>
            <a:spLocks noGrp="1"/>
          </p:cNvSpPr>
          <p:nvPr>
            <p:ph type="sldNum" sz="quarter" idx="12"/>
          </p:nvPr>
        </p:nvSpPr>
        <p:spPr/>
        <p:txBody>
          <a:bodyPr/>
          <a:lstStyle/>
          <a:p>
            <a:fld id="{E7886999-4218-49CF-81E9-131D0358FA7F}" type="slidenum">
              <a:rPr lang="en-US" smtClean="0">
                <a:solidFill>
                  <a:prstClr val="black">
                    <a:tint val="75000"/>
                  </a:prstClr>
                </a:solidFill>
              </a:rPr>
              <a:pPr/>
              <a:t>53</a:t>
            </a:fld>
            <a:endParaRPr lang="en-US">
              <a:solidFill>
                <a:prstClr val="black">
                  <a:tint val="75000"/>
                </a:prstClr>
              </a:solidFill>
            </a:endParaRPr>
          </a:p>
        </p:txBody>
      </p:sp>
    </p:spTree>
    <p:extLst>
      <p:ext uri="{BB962C8B-B14F-4D97-AF65-F5344CB8AC3E}">
        <p14:creationId xmlns:p14="http://schemas.microsoft.com/office/powerpoint/2010/main" val="272806644"/>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National Office Resources</a:t>
            </a:r>
          </a:p>
        </p:txBody>
      </p:sp>
      <p:sp>
        <p:nvSpPr>
          <p:cNvPr id="3" name="Content Placeholder 2"/>
          <p:cNvSpPr>
            <a:spLocks noGrp="1"/>
          </p:cNvSpPr>
          <p:nvPr>
            <p:ph idx="1"/>
          </p:nvPr>
        </p:nvSpPr>
        <p:spPr/>
        <p:txBody>
          <a:bodyPr/>
          <a:lstStyle/>
          <a:p>
            <a:r>
              <a:rPr lang="en-US" b="1" dirty="0"/>
              <a:t>COVID-19 Resource Website: </a:t>
            </a:r>
            <a:r>
              <a:rPr lang="en-US" b="1" dirty="0">
                <a:hlinkClick r:id="rId2"/>
              </a:rPr>
              <a:t>www.leadingage.org/COVID19</a:t>
            </a:r>
            <a:r>
              <a:rPr lang="en-US" b="1" dirty="0"/>
              <a:t> </a:t>
            </a:r>
          </a:p>
          <a:p>
            <a:r>
              <a:rPr lang="en-US" b="1" dirty="0"/>
              <a:t>Daily 3:30 PM EST COVID-19 Update Calls</a:t>
            </a:r>
          </a:p>
          <a:p>
            <a:r>
              <a:rPr lang="en-US" b="1" dirty="0"/>
              <a:t>Annual Meeting- Virtual! </a:t>
            </a:r>
            <a:r>
              <a:rPr lang="en-US" b="1" dirty="0">
                <a:hlinkClick r:id="rId3"/>
              </a:rPr>
              <a:t>http://leadingageannualmeeting.org/</a:t>
            </a:r>
            <a:endParaRPr lang="en-US" b="1" dirty="0"/>
          </a:p>
          <a:p>
            <a:endParaRPr lang="en-US" dirty="0"/>
          </a:p>
          <a:p>
            <a:r>
              <a:rPr lang="en-US" dirty="0"/>
              <a:t>LeadingAge Learning Hub: </a:t>
            </a:r>
            <a:r>
              <a:rPr lang="en-US" dirty="0">
                <a:hlinkClick r:id="rId4"/>
              </a:rPr>
              <a:t>https://learninghub.leadingage.org/</a:t>
            </a:r>
            <a:endParaRPr lang="en-US" dirty="0"/>
          </a:p>
          <a:p>
            <a:r>
              <a:rPr lang="en-US" dirty="0"/>
              <a:t>Member Community: </a:t>
            </a:r>
            <a:r>
              <a:rPr lang="en-US" dirty="0">
                <a:hlinkClick r:id="rId5"/>
              </a:rPr>
              <a:t>https://www.leadingage.org/member-community</a:t>
            </a:r>
            <a:endParaRPr lang="en-US" dirty="0"/>
          </a:p>
          <a:p>
            <a:endParaRPr lang="en-US" dirty="0"/>
          </a:p>
        </p:txBody>
      </p:sp>
      <p:sp>
        <p:nvSpPr>
          <p:cNvPr id="4" name="Slide Number Placeholder 3"/>
          <p:cNvSpPr>
            <a:spLocks noGrp="1"/>
          </p:cNvSpPr>
          <p:nvPr>
            <p:ph type="sldNum" sz="quarter" idx="12"/>
          </p:nvPr>
        </p:nvSpPr>
        <p:spPr/>
        <p:txBody>
          <a:bodyPr/>
          <a:lstStyle/>
          <a:p>
            <a:fld id="{E7886999-4218-49CF-81E9-131D0358FA7F}" type="slidenum">
              <a:rPr lang="en-US" smtClean="0">
                <a:solidFill>
                  <a:prstClr val="black">
                    <a:tint val="75000"/>
                  </a:prstClr>
                </a:solidFill>
              </a:rPr>
              <a:pPr/>
              <a:t>54</a:t>
            </a:fld>
            <a:endParaRPr lang="en-US">
              <a:solidFill>
                <a:prstClr val="black">
                  <a:tint val="75000"/>
                </a:prstClr>
              </a:solidFill>
            </a:endParaRPr>
          </a:p>
        </p:txBody>
      </p:sp>
      <p:sp>
        <p:nvSpPr>
          <p:cNvPr id="5" name="Rectangle 4"/>
          <p:cNvSpPr/>
          <p:nvPr/>
        </p:nvSpPr>
        <p:spPr>
          <a:xfrm>
            <a:off x="4700789" y="5074276"/>
            <a:ext cx="5473521" cy="1390918"/>
          </a:xfrm>
          <a:prstGeom prst="rect">
            <a:avLst/>
          </a:prstGeom>
          <a:solidFill>
            <a:schemeClr val="accent6">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prstClr val="black"/>
                </a:solidFill>
              </a:rPr>
              <a:t>Contact: Brendan Flinn</a:t>
            </a:r>
          </a:p>
          <a:p>
            <a:pPr algn="ctr"/>
            <a:r>
              <a:rPr lang="en-US" sz="2400" dirty="0">
                <a:solidFill>
                  <a:prstClr val="black"/>
                </a:solidFill>
                <a:hlinkClick r:id="rId6"/>
              </a:rPr>
              <a:t>bflinn@leadingage.org</a:t>
            </a:r>
            <a:r>
              <a:rPr lang="en-US" sz="2400" dirty="0">
                <a:solidFill>
                  <a:prstClr val="black"/>
                </a:solidFill>
              </a:rPr>
              <a:t> </a:t>
            </a:r>
          </a:p>
          <a:p>
            <a:pPr algn="ctr"/>
            <a:r>
              <a:rPr lang="en-US" sz="2400" dirty="0">
                <a:solidFill>
                  <a:prstClr val="black"/>
                </a:solidFill>
              </a:rPr>
              <a:t>585-820-8575</a:t>
            </a:r>
          </a:p>
        </p:txBody>
      </p:sp>
    </p:spTree>
    <p:extLst>
      <p:ext uri="{BB962C8B-B14F-4D97-AF65-F5344CB8AC3E}">
        <p14:creationId xmlns:p14="http://schemas.microsoft.com/office/powerpoint/2010/main" val="3060873190"/>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 y="1152658"/>
            <a:ext cx="11887200" cy="546111"/>
          </a:xfrm>
        </p:spPr>
        <p:txBody>
          <a:bodyPr>
            <a:noAutofit/>
          </a:bodyPr>
          <a:lstStyle/>
          <a:p>
            <a:pPr algn="ctr"/>
            <a:r>
              <a:rPr lang="en-US" sz="3200" dirty="0"/>
              <a:t>ADHC Without Walls: Benefits, Barriers, and the Business of Telehealth</a:t>
            </a:r>
          </a:p>
        </p:txBody>
      </p:sp>
      <p:sp>
        <p:nvSpPr>
          <p:cNvPr id="3" name="Subtitle 2"/>
          <p:cNvSpPr>
            <a:spLocks noGrp="1"/>
          </p:cNvSpPr>
          <p:nvPr>
            <p:ph type="subTitle" idx="1"/>
          </p:nvPr>
        </p:nvSpPr>
        <p:spPr>
          <a:xfrm>
            <a:off x="1346199" y="4508500"/>
            <a:ext cx="9804401" cy="2126167"/>
          </a:xfrm>
        </p:spPr>
        <p:txBody>
          <a:bodyPr>
            <a:normAutofit/>
          </a:bodyPr>
          <a:lstStyle/>
          <a:p>
            <a:pPr algn="ctr"/>
            <a:r>
              <a:rPr lang="en-US" dirty="0"/>
              <a:t>Candice Duffy, director, Schofield ADHC</a:t>
            </a:r>
          </a:p>
          <a:p>
            <a:pPr algn="ctr"/>
            <a:r>
              <a:rPr lang="en-US" dirty="0"/>
              <a:t>Kathleen DiPietro, director, Middle Island West and Middle Island East ADHC</a:t>
            </a:r>
          </a:p>
          <a:p>
            <a:pPr algn="ctr"/>
            <a:r>
              <a:rPr lang="en-US" dirty="0"/>
              <a:t>Brendan Flinn, director, HCBS policy, LeadingAge</a:t>
            </a:r>
          </a:p>
          <a:p>
            <a:pPr algn="ctr"/>
            <a:r>
              <a:rPr lang="en-US" dirty="0"/>
              <a:t>Rola O’Meally, director, St. Ann’s Community ADHC programs</a:t>
            </a:r>
          </a:p>
        </p:txBody>
      </p:sp>
      <p:sp>
        <p:nvSpPr>
          <p:cNvPr id="5" name="Rectangle 4">
            <a:extLst>
              <a:ext uri="{FF2B5EF4-FFF2-40B4-BE49-F238E27FC236}">
                <a16:creationId xmlns:a16="http://schemas.microsoft.com/office/drawing/2014/main" id="{3FAA98A3-BAC9-41B4-B73B-D29EEA98A503}"/>
              </a:ext>
            </a:extLst>
          </p:cNvPr>
          <p:cNvSpPr/>
          <p:nvPr/>
        </p:nvSpPr>
        <p:spPr>
          <a:xfrm>
            <a:off x="511476" y="223333"/>
            <a:ext cx="10889648" cy="707886"/>
          </a:xfrm>
          <a:prstGeom prst="rect">
            <a:avLst/>
          </a:prstGeom>
        </p:spPr>
        <p:txBody>
          <a:bodyPr wrap="none">
            <a:spAutoFit/>
          </a:bodyPr>
          <a:lstStyle/>
          <a:p>
            <a:pPr algn="ctr"/>
            <a:r>
              <a:rPr lang="en-US" sz="4000" i="1" dirty="0">
                <a:solidFill>
                  <a:schemeClr val="accent1"/>
                </a:solidFill>
              </a:rPr>
              <a:t>Thank you for participating in this webinar training.</a:t>
            </a:r>
          </a:p>
        </p:txBody>
      </p:sp>
      <p:sp>
        <p:nvSpPr>
          <p:cNvPr id="6" name="Rectangle 5">
            <a:extLst>
              <a:ext uri="{FF2B5EF4-FFF2-40B4-BE49-F238E27FC236}">
                <a16:creationId xmlns:a16="http://schemas.microsoft.com/office/drawing/2014/main" id="{41E5E799-22F2-4F92-8BAA-4C9E47E3F1FD}"/>
              </a:ext>
            </a:extLst>
          </p:cNvPr>
          <p:cNvSpPr/>
          <p:nvPr/>
        </p:nvSpPr>
        <p:spPr>
          <a:xfrm>
            <a:off x="1736331" y="1904477"/>
            <a:ext cx="9024136" cy="1323439"/>
          </a:xfrm>
          <a:prstGeom prst="rect">
            <a:avLst/>
          </a:prstGeom>
        </p:spPr>
        <p:txBody>
          <a:bodyPr wrap="square">
            <a:spAutoFit/>
          </a:bodyPr>
          <a:lstStyle/>
          <a:p>
            <a:pPr algn="ctr"/>
            <a:r>
              <a:rPr lang="en-US" sz="4000" i="1" dirty="0">
                <a:solidFill>
                  <a:schemeClr val="accent1"/>
                </a:solidFill>
              </a:rPr>
              <a:t>Brought to you by a grant from the Mother Cabrini Health Foundation</a:t>
            </a:r>
          </a:p>
        </p:txBody>
      </p:sp>
    </p:spTree>
    <p:extLst>
      <p:ext uri="{BB962C8B-B14F-4D97-AF65-F5344CB8AC3E}">
        <p14:creationId xmlns:p14="http://schemas.microsoft.com/office/powerpoint/2010/main" val="41862207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descr="A close up of text on a black background&#10;&#10;Description automatically generated">
            <a:extLst>
              <a:ext uri="{FF2B5EF4-FFF2-40B4-BE49-F238E27FC236}">
                <a16:creationId xmlns:a16="http://schemas.microsoft.com/office/drawing/2014/main" id="{04A287DC-2973-436F-AF52-34B39535AD8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065867" y="-84588"/>
            <a:ext cx="7789333" cy="6942587"/>
          </a:xfrm>
          <a:prstGeom prst="rect">
            <a:avLst/>
          </a:prstGeom>
        </p:spPr>
      </p:pic>
      <p:sp>
        <p:nvSpPr>
          <p:cNvPr id="4" name="Rectangle 3">
            <a:extLst>
              <a:ext uri="{FF2B5EF4-FFF2-40B4-BE49-F238E27FC236}">
                <a16:creationId xmlns:a16="http://schemas.microsoft.com/office/drawing/2014/main" id="{CB3C3544-1E8A-488F-AACB-473D1E59DC00}"/>
              </a:ext>
            </a:extLst>
          </p:cNvPr>
          <p:cNvSpPr/>
          <p:nvPr/>
        </p:nvSpPr>
        <p:spPr>
          <a:xfrm>
            <a:off x="5109633" y="76200"/>
            <a:ext cx="1684867" cy="304800"/>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a16="http://schemas.microsoft.com/office/drawing/2014/main" id="{334C97B6-A751-4098-898F-84E2A1F4892C}"/>
              </a:ext>
            </a:extLst>
          </p:cNvPr>
          <p:cNvSpPr/>
          <p:nvPr/>
        </p:nvSpPr>
        <p:spPr>
          <a:xfrm>
            <a:off x="6121400" y="5194300"/>
            <a:ext cx="474133" cy="165100"/>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extLst>
              <a:ext uri="{FF2B5EF4-FFF2-40B4-BE49-F238E27FC236}">
                <a16:creationId xmlns:a16="http://schemas.microsoft.com/office/drawing/2014/main" id="{755D710B-4016-4FA2-A93A-41B9E12C7265}"/>
              </a:ext>
            </a:extLst>
          </p:cNvPr>
          <p:cNvSpPr/>
          <p:nvPr/>
        </p:nvSpPr>
        <p:spPr>
          <a:xfrm>
            <a:off x="4673600" y="5314950"/>
            <a:ext cx="474133" cy="165100"/>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extLst>
              <a:ext uri="{FF2B5EF4-FFF2-40B4-BE49-F238E27FC236}">
                <a16:creationId xmlns:a16="http://schemas.microsoft.com/office/drawing/2014/main" id="{65112ECC-4066-4048-B31F-D0C2BC236C20}"/>
              </a:ext>
            </a:extLst>
          </p:cNvPr>
          <p:cNvSpPr/>
          <p:nvPr/>
        </p:nvSpPr>
        <p:spPr>
          <a:xfrm>
            <a:off x="3835400" y="6096000"/>
            <a:ext cx="474133" cy="165100"/>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extLst>
              <a:ext uri="{FF2B5EF4-FFF2-40B4-BE49-F238E27FC236}">
                <a16:creationId xmlns:a16="http://schemas.microsoft.com/office/drawing/2014/main" id="{B6DEE83B-00D9-4AAD-8D27-32B4C547C31F}"/>
              </a:ext>
            </a:extLst>
          </p:cNvPr>
          <p:cNvSpPr/>
          <p:nvPr/>
        </p:nvSpPr>
        <p:spPr>
          <a:xfrm>
            <a:off x="7213600" y="6235700"/>
            <a:ext cx="474133" cy="165100"/>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E0B5B4B7-8C77-4F80-B1FF-8128A6B4736E}"/>
              </a:ext>
            </a:extLst>
          </p:cNvPr>
          <p:cNvSpPr/>
          <p:nvPr/>
        </p:nvSpPr>
        <p:spPr>
          <a:xfrm>
            <a:off x="5312833" y="1117600"/>
            <a:ext cx="474133" cy="165100"/>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2370393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descr="A screenshot of a cell phone&#10;&#10;Description automatically generated">
            <a:extLst>
              <a:ext uri="{FF2B5EF4-FFF2-40B4-BE49-F238E27FC236}">
                <a16:creationId xmlns:a16="http://schemas.microsoft.com/office/drawing/2014/main" id="{EBEFEE3F-985D-4DD5-81E6-5078173BA010}"/>
              </a:ext>
            </a:extLst>
          </p:cNvPr>
          <p:cNvPicPr>
            <a:picLocks noGrp="1" noChangeAspect="1"/>
          </p:cNvPicPr>
          <p:nvPr>
            <p:ph idx="4294967295"/>
          </p:nvPr>
        </p:nvPicPr>
        <p:blipFill>
          <a:blip r:embed="rId3">
            <a:extLst>
              <a:ext uri="{28A0092B-C50C-407E-A947-70E740481C1C}">
                <a14:useLocalDpi xmlns:a14="http://schemas.microsoft.com/office/drawing/2010/main" val="0"/>
              </a:ext>
            </a:extLst>
          </a:blip>
          <a:stretch>
            <a:fillRect/>
          </a:stretch>
        </p:blipFill>
        <p:spPr>
          <a:xfrm>
            <a:off x="1905001" y="640979"/>
            <a:ext cx="8051800" cy="6217021"/>
          </a:xfrm>
        </p:spPr>
      </p:pic>
    </p:spTree>
    <p:extLst>
      <p:ext uri="{BB962C8B-B14F-4D97-AF65-F5344CB8AC3E}">
        <p14:creationId xmlns:p14="http://schemas.microsoft.com/office/powerpoint/2010/main" val="35143411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1" y="218365"/>
            <a:ext cx="9144000" cy="3044380"/>
          </a:xfrm>
        </p:spPr>
        <p:txBody>
          <a:bodyPr>
            <a:normAutofit/>
          </a:bodyPr>
          <a:lstStyle/>
          <a:p>
            <a:pPr algn="ctr"/>
            <a:r>
              <a:rPr lang="en-US" sz="4000" dirty="0"/>
              <a:t>Adult Day Services – Pandemic Planning </a:t>
            </a:r>
            <a:br>
              <a:rPr lang="en-US" sz="4000" dirty="0"/>
            </a:br>
            <a:br>
              <a:rPr lang="en-US" sz="4000" dirty="0"/>
            </a:br>
            <a:r>
              <a:rPr lang="en-US" sz="4000" dirty="0"/>
              <a:t>Wellness Program</a:t>
            </a:r>
          </a:p>
        </p:txBody>
      </p:sp>
      <p:sp>
        <p:nvSpPr>
          <p:cNvPr id="4" name="Text Placeholder 3"/>
          <p:cNvSpPr>
            <a:spLocks noGrp="1"/>
          </p:cNvSpPr>
          <p:nvPr>
            <p:ph type="body" sz="quarter" idx="14"/>
          </p:nvPr>
        </p:nvSpPr>
        <p:spPr>
          <a:xfrm>
            <a:off x="1836882" y="3429000"/>
            <a:ext cx="4393589" cy="2178424"/>
          </a:xfrm>
        </p:spPr>
        <p:txBody>
          <a:bodyPr>
            <a:normAutofit fontScale="85000" lnSpcReduction="20000"/>
          </a:bodyPr>
          <a:lstStyle/>
          <a:p>
            <a:pPr algn="l"/>
            <a:r>
              <a:rPr lang="en-US" sz="2800" dirty="0"/>
              <a:t>Rola O’Meally</a:t>
            </a:r>
          </a:p>
          <a:p>
            <a:pPr algn="l"/>
            <a:r>
              <a:rPr lang="en-US" sz="2800" dirty="0"/>
              <a:t>Director for Adult Day and Dementia Services</a:t>
            </a:r>
          </a:p>
          <a:p>
            <a:pPr algn="l"/>
            <a:r>
              <a:rPr lang="en-US" sz="2800" dirty="0"/>
              <a:t>St. Ann’s Community</a:t>
            </a:r>
          </a:p>
          <a:p>
            <a:pPr algn="l"/>
            <a:endParaRPr lang="en-US" sz="2800" dirty="0"/>
          </a:p>
          <a:p>
            <a:pPr algn="l"/>
            <a:r>
              <a:rPr lang="en-US" sz="2800" dirty="0"/>
              <a:t>June 18, 2020</a:t>
            </a:r>
          </a:p>
        </p:txBody>
      </p:sp>
    </p:spTree>
    <p:extLst>
      <p:ext uri="{BB962C8B-B14F-4D97-AF65-F5344CB8AC3E}">
        <p14:creationId xmlns:p14="http://schemas.microsoft.com/office/powerpoint/2010/main" val="233804721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57830" y="321312"/>
            <a:ext cx="7533039" cy="1143000"/>
          </a:xfrm>
        </p:spPr>
        <p:txBody>
          <a:bodyPr/>
          <a:lstStyle/>
          <a:p>
            <a:r>
              <a:rPr lang="en-US" dirty="0"/>
              <a:t>St. Ann’s Adult Day Services - Overview</a:t>
            </a:r>
          </a:p>
        </p:txBody>
      </p:sp>
      <p:graphicFrame>
        <p:nvGraphicFramePr>
          <p:cNvPr id="4" name="Content Placeholder 3"/>
          <p:cNvGraphicFramePr>
            <a:graphicFrameLocks noGrp="1"/>
          </p:cNvGraphicFramePr>
          <p:nvPr>
            <p:ph idx="1"/>
          </p:nvPr>
        </p:nvGraphicFramePr>
        <p:xfrm>
          <a:off x="5594770" y="2568267"/>
          <a:ext cx="4302265" cy="2523687"/>
        </p:xfrm>
        <a:graphic>
          <a:graphicData uri="http://schemas.openxmlformats.org/drawingml/2006/chart">
            <c:chart xmlns:c="http://schemas.openxmlformats.org/drawingml/2006/chart" xmlns:r="http://schemas.openxmlformats.org/officeDocument/2006/relationships" r:id="rId2"/>
          </a:graphicData>
        </a:graphic>
      </p:graphicFrame>
      <p:sp>
        <p:nvSpPr>
          <p:cNvPr id="3" name="TextBox 2"/>
          <p:cNvSpPr txBox="1"/>
          <p:nvPr/>
        </p:nvSpPr>
        <p:spPr>
          <a:xfrm>
            <a:off x="1923197" y="1463676"/>
            <a:ext cx="8202304" cy="3785652"/>
          </a:xfrm>
          <a:prstGeom prst="rect">
            <a:avLst/>
          </a:prstGeom>
          <a:noFill/>
        </p:spPr>
        <p:txBody>
          <a:bodyPr wrap="square" rtlCol="0">
            <a:spAutoFit/>
          </a:bodyPr>
          <a:lstStyle/>
          <a:p>
            <a:pPr marL="285750" indent="-285750" defTabSz="457200">
              <a:buFont typeface="Arial" panose="020B0604020202020204" pitchFamily="34" charset="0"/>
              <a:buChar char="•"/>
            </a:pPr>
            <a:r>
              <a:rPr lang="en-US" sz="2400" dirty="0">
                <a:solidFill>
                  <a:prstClr val="black"/>
                </a:solidFill>
                <a:latin typeface="Calibri"/>
              </a:rPr>
              <a:t>Located in Rochester, NY – St. Ann’s Community provides Adult Day Services at 3 sites</a:t>
            </a:r>
          </a:p>
          <a:p>
            <a:pPr marL="1200150" lvl="2" indent="-285750" defTabSz="457200">
              <a:buFont typeface="Arial" panose="020B0604020202020204" pitchFamily="34" charset="0"/>
              <a:buChar char="•"/>
            </a:pPr>
            <a:r>
              <a:rPr lang="en-US" sz="2400" dirty="0">
                <a:solidFill>
                  <a:prstClr val="black"/>
                </a:solidFill>
                <a:latin typeface="Calibri"/>
              </a:rPr>
              <a:t>Durand – medical/social model</a:t>
            </a:r>
          </a:p>
          <a:p>
            <a:pPr marL="1200150" lvl="2" indent="-285750" defTabSz="457200">
              <a:buFont typeface="Arial" panose="020B0604020202020204" pitchFamily="34" charset="0"/>
              <a:buChar char="•"/>
            </a:pPr>
            <a:r>
              <a:rPr lang="en-US" sz="2400" dirty="0">
                <a:solidFill>
                  <a:prstClr val="black"/>
                </a:solidFill>
                <a:latin typeface="Calibri"/>
              </a:rPr>
              <a:t>Home Connection – Medical Model</a:t>
            </a:r>
          </a:p>
          <a:p>
            <a:pPr marL="1200150" lvl="2" indent="-285750" defTabSz="457200">
              <a:buFont typeface="Arial" panose="020B0604020202020204" pitchFamily="34" charset="0"/>
              <a:buChar char="•"/>
            </a:pPr>
            <a:r>
              <a:rPr lang="en-US" sz="2400" dirty="0">
                <a:solidFill>
                  <a:prstClr val="black"/>
                </a:solidFill>
                <a:latin typeface="Calibri"/>
              </a:rPr>
              <a:t>Home &amp; Heart of Webster/Penfield</a:t>
            </a:r>
          </a:p>
          <a:p>
            <a:pPr marL="285750" indent="-285750" defTabSz="457200">
              <a:buFont typeface="Arial" panose="020B0604020202020204" pitchFamily="34" charset="0"/>
              <a:buChar char="•"/>
            </a:pPr>
            <a:r>
              <a:rPr lang="en-US" sz="2400" dirty="0">
                <a:solidFill>
                  <a:prstClr val="black"/>
                </a:solidFill>
                <a:latin typeface="Calibri"/>
              </a:rPr>
              <a:t>Serves a total of 104 participant through three sites</a:t>
            </a:r>
          </a:p>
          <a:p>
            <a:pPr marL="285750" indent="-285750" defTabSz="457200">
              <a:buFont typeface="Arial" panose="020B0604020202020204" pitchFamily="34" charset="0"/>
              <a:buChar char="•"/>
            </a:pPr>
            <a:r>
              <a:rPr lang="en-US" sz="2400" dirty="0">
                <a:solidFill>
                  <a:prstClr val="black"/>
                </a:solidFill>
                <a:latin typeface="Calibri"/>
              </a:rPr>
              <a:t>The program was placed on hold on March 13, 2020 due to Covid-19 pandemic</a:t>
            </a:r>
          </a:p>
          <a:p>
            <a:pPr marL="285750" indent="-285750" defTabSz="457200">
              <a:buFont typeface="Arial" panose="020B0604020202020204" pitchFamily="34" charset="0"/>
              <a:buChar char="•"/>
            </a:pPr>
            <a:r>
              <a:rPr lang="en-US" sz="2400" dirty="0">
                <a:solidFill>
                  <a:prstClr val="black"/>
                </a:solidFill>
                <a:latin typeface="Calibri"/>
              </a:rPr>
              <a:t>Participants required increased support initially as they were confused with the sudden pause</a:t>
            </a:r>
          </a:p>
        </p:txBody>
      </p:sp>
    </p:spTree>
    <p:extLst>
      <p:ext uri="{BB962C8B-B14F-4D97-AF65-F5344CB8AC3E}">
        <p14:creationId xmlns:p14="http://schemas.microsoft.com/office/powerpoint/2010/main" val="249051128"/>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Training presentation">
  <a:themeElements>
    <a:clrScheme name="Green Yellow">
      <a:dk1>
        <a:sysClr val="windowText" lastClr="000000"/>
      </a:dk1>
      <a:lt1>
        <a:sysClr val="window" lastClr="FFFFFF"/>
      </a:lt1>
      <a:dk2>
        <a:srgbClr val="455F51"/>
      </a:dk2>
      <a:lt2>
        <a:srgbClr val="E2DFCC"/>
      </a:lt2>
      <a:accent1>
        <a:srgbClr val="99CB38"/>
      </a:accent1>
      <a:accent2>
        <a:srgbClr val="63A537"/>
      </a:accent2>
      <a:accent3>
        <a:srgbClr val="37A76F"/>
      </a:accent3>
      <a:accent4>
        <a:srgbClr val="44C1A3"/>
      </a:accent4>
      <a:accent5>
        <a:srgbClr val="4EB3CF"/>
      </a:accent5>
      <a:accent6>
        <a:srgbClr val="51C3F9"/>
      </a:accent6>
      <a:hlink>
        <a:srgbClr val="EE7B08"/>
      </a:hlink>
      <a:folHlink>
        <a:srgbClr val="977B2D"/>
      </a:folHlink>
    </a:clrScheme>
    <a:fontScheme name="Calibri">
      <a:majorFont>
        <a:latin typeface="Calibri" panose="020F050202020403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100000">
              <a:schemeClr val="phClr">
                <a:tint val="80000"/>
                <a:satMod val="250000"/>
              </a:schemeClr>
            </a:gs>
            <a:gs pos="60000">
              <a:schemeClr val="phClr">
                <a:shade val="38000"/>
                <a:satMod val="175000"/>
              </a:schemeClr>
            </a:gs>
            <a:gs pos="0">
              <a:schemeClr val="phClr">
                <a:shade val="30000"/>
                <a:satMod val="175000"/>
              </a:schemeClr>
            </a:gs>
          </a:gsLst>
          <a:lin ang="5400000" scaled="0"/>
        </a:gradFill>
        <a:blipFill>
          <a:blip xmlns:r="http://schemas.openxmlformats.org/officeDocument/2006/relationships" r:embed="rId1">
            <a:duotone>
              <a:schemeClr val="phClr">
                <a:shade val="48000"/>
              </a:schemeClr>
              <a:schemeClr val="phClr">
                <a:tint val="96000"/>
                <a:satMod val="150000"/>
              </a:schemeClr>
            </a:duotone>
          </a:blip>
          <a:tile tx="0" ty="0" sx="80000" sy="80000" flip="none" algn="tl"/>
        </a:blipFill>
      </a:bgFillStyleLst>
    </a:fmtScheme>
  </a:themeElements>
  <a:objectDefaults/>
  <a:extraClrSchemeLst/>
  <a:extLst>
    <a:ext uri="{05A4C25C-085E-4340-85A3-A5531E510DB2}">
      <thm15:themeFamily xmlns:thm15="http://schemas.microsoft.com/office/thememl/2012/main" name="Training presentation.potx" id="{7B9FCAFE-DDE5-4198-9987-54DFCAD80598}" vid="{6015A8B0-C387-4E39-945C-0F39E3EB10B6}"/>
    </a:ext>
  </a:extLst>
</a:theme>
</file>

<file path=ppt/theme/theme2.xml><?xml version="1.0" encoding="utf-8"?>
<a:theme xmlns:a="http://schemas.openxmlformats.org/drawingml/2006/main" name="StAnnFlowerComm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Parcel">
  <a:themeElements>
    <a:clrScheme name="Blue II">
      <a:dk1>
        <a:sysClr val="windowText" lastClr="000000"/>
      </a:dk1>
      <a:lt1>
        <a:sysClr val="window" lastClr="FFFFFF"/>
      </a:lt1>
      <a:dk2>
        <a:srgbClr val="335B74"/>
      </a:dk2>
      <a:lt2>
        <a:srgbClr val="DFE3E5"/>
      </a:lt2>
      <a:accent1>
        <a:srgbClr val="1CADE4"/>
      </a:accent1>
      <a:accent2>
        <a:srgbClr val="2683C6"/>
      </a:accent2>
      <a:accent3>
        <a:srgbClr val="27CED7"/>
      </a:accent3>
      <a:accent4>
        <a:srgbClr val="42BA97"/>
      </a:accent4>
      <a:accent5>
        <a:srgbClr val="3E8853"/>
      </a:accent5>
      <a:accent6>
        <a:srgbClr val="62A39F"/>
      </a:accent6>
      <a:hlink>
        <a:srgbClr val="6EAC1C"/>
      </a:hlink>
      <a:folHlink>
        <a:srgbClr val="B26B02"/>
      </a:folHlink>
    </a:clrScheme>
    <a:fontScheme name="Parcel">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Parcel">
      <a:fillStyleLst>
        <a:solidFill>
          <a:schemeClr val="phClr"/>
        </a:solidFill>
        <a:gradFill rotWithShape="1">
          <a:gsLst>
            <a:gs pos="0">
              <a:schemeClr val="phClr">
                <a:tint val="80000"/>
                <a:satMod val="107000"/>
                <a:lumMod val="103000"/>
              </a:schemeClr>
            </a:gs>
            <a:gs pos="100000">
              <a:schemeClr val="phClr">
                <a:tint val="82000"/>
                <a:satMod val="109000"/>
                <a:lumMod val="103000"/>
              </a:schemeClr>
            </a:gs>
          </a:gsLst>
          <a:lin ang="5400000" scaled="0"/>
        </a:gradFill>
        <a:gradFill rotWithShape="1">
          <a:gsLst>
            <a:gs pos="0">
              <a:schemeClr val="phClr">
                <a:tint val="97000"/>
                <a:satMod val="100000"/>
                <a:lumMod val="102000"/>
              </a:schemeClr>
            </a:gs>
            <a:gs pos="50000">
              <a:schemeClr val="phClr">
                <a:shade val="100000"/>
                <a:satMod val="103000"/>
                <a:lumMod val="100000"/>
              </a:schemeClr>
            </a:gs>
            <a:gs pos="100000">
              <a:schemeClr val="phClr">
                <a:shade val="93000"/>
                <a:satMod val="11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31750" cap="flat" cmpd="sng" algn="ctr">
          <a:solidFill>
            <a:schemeClr val="phClr"/>
          </a:solidFill>
          <a:prstDash val="solid"/>
        </a:ln>
      </a:lnStyleLst>
      <a:effectStyleLst>
        <a:effectStyle>
          <a:effectLst/>
        </a:effectStyle>
        <a:effectStyle>
          <a:effectLst/>
        </a:effectStyle>
        <a:effectStyle>
          <a:effectLst>
            <a:outerShdw blurRad="55880" dist="15240" dir="5400000" algn="ctr" rotWithShape="0">
              <a:srgbClr val="000000">
                <a:alpha val="45000"/>
              </a:srgbClr>
            </a:outerShdw>
          </a:effectLst>
          <a:scene3d>
            <a:camera prst="orthographicFront">
              <a:rot lat="0" lon="0" rev="0"/>
            </a:camera>
            <a:lightRig rig="brightRoom" dir="tl"/>
          </a:scene3d>
          <a:sp3d prstMaterial="dkEdge">
            <a:bevelT w="0" h="0"/>
          </a:sp3d>
        </a:effectStyle>
      </a:effectStyleLst>
      <a:bgFillStyleLst>
        <a:solidFill>
          <a:schemeClr val="phClr"/>
        </a:solidFill>
        <a:solidFill>
          <a:schemeClr val="phClr">
            <a:tint val="95000"/>
            <a:satMod val="170000"/>
          </a:schemeClr>
        </a:solidFill>
        <a:gradFill rotWithShape="1">
          <a:gsLst>
            <a:gs pos="0">
              <a:schemeClr val="phClr">
                <a:tint val="97000"/>
                <a:shade val="100000"/>
                <a:satMod val="185000"/>
                <a:lumMod val="120000"/>
              </a:schemeClr>
            </a:gs>
            <a:gs pos="100000">
              <a:schemeClr val="phClr">
                <a:tint val="96000"/>
                <a:shade val="95000"/>
                <a:satMod val="215000"/>
                <a:lumMod val="80000"/>
              </a:schemeClr>
            </a:gs>
          </a:gsLst>
          <a:path path="circle">
            <a:fillToRect l="50000" t="55000" r="125000" b="100000"/>
          </a:path>
        </a:gradFill>
      </a:bgFillStyleLst>
    </a:fmtScheme>
  </a:themeElements>
  <a:objectDefaults/>
  <a:extraClrSchemeLst/>
  <a:extLst>
    <a:ext uri="{05A4C25C-085E-4340-85A3-A5531E510DB2}">
      <thm15:themeFamily xmlns:thm15="http://schemas.microsoft.com/office/thememl/2012/main" name="Parcel" id="{8BEC4385-4EB9-4D53-BFB5-0EA123736B6D}" vid="{4DB32801-28C0-48B0-8C1D-A9A58613615A}"/>
    </a:ext>
  </a:extLst>
</a:theme>
</file>

<file path=ppt/theme/theme4.xml><?xml version="1.0" encoding="utf-8"?>
<a:theme xmlns:a="http://schemas.openxmlformats.org/drawingml/2006/main" name="1_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Theme">
  <a:themeElements>
    <a:clrScheme name="Green Yellow">
      <a:dk1>
        <a:sysClr val="windowText" lastClr="000000"/>
      </a:dk1>
      <a:lt1>
        <a:sysClr val="window" lastClr="FFFFFF"/>
      </a:lt1>
      <a:dk2>
        <a:srgbClr val="455F51"/>
      </a:dk2>
      <a:lt2>
        <a:srgbClr val="E2DFCC"/>
      </a:lt2>
      <a:accent1>
        <a:srgbClr val="99CB38"/>
      </a:accent1>
      <a:accent2>
        <a:srgbClr val="63A537"/>
      </a:accent2>
      <a:accent3>
        <a:srgbClr val="37A76F"/>
      </a:accent3>
      <a:accent4>
        <a:srgbClr val="44C1A3"/>
      </a:accent4>
      <a:accent5>
        <a:srgbClr val="4EB3CF"/>
      </a:accent5>
      <a:accent6>
        <a:srgbClr val="51C3F9"/>
      </a:accent6>
      <a:hlink>
        <a:srgbClr val="EE7B08"/>
      </a:hlink>
      <a:folHlink>
        <a:srgbClr val="977B2D"/>
      </a:folHlink>
    </a:clrScheme>
    <a:fontScheme name="Calibri">
      <a:majorFont>
        <a:latin typeface="Calibri" panose="020F050202020403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Office Theme">
  <a:themeElements>
    <a:clrScheme name="Green Yellow">
      <a:dk1>
        <a:sysClr val="windowText" lastClr="000000"/>
      </a:dk1>
      <a:lt1>
        <a:sysClr val="window" lastClr="FFFFFF"/>
      </a:lt1>
      <a:dk2>
        <a:srgbClr val="455F51"/>
      </a:dk2>
      <a:lt2>
        <a:srgbClr val="E2DFCC"/>
      </a:lt2>
      <a:accent1>
        <a:srgbClr val="99CB38"/>
      </a:accent1>
      <a:accent2>
        <a:srgbClr val="63A537"/>
      </a:accent2>
      <a:accent3>
        <a:srgbClr val="37A76F"/>
      </a:accent3>
      <a:accent4>
        <a:srgbClr val="44C1A3"/>
      </a:accent4>
      <a:accent5>
        <a:srgbClr val="4EB3CF"/>
      </a:accent5>
      <a:accent6>
        <a:srgbClr val="51C3F9"/>
      </a:accent6>
      <a:hlink>
        <a:srgbClr val="EE7B08"/>
      </a:hlink>
      <a:folHlink>
        <a:srgbClr val="977B2D"/>
      </a:folHlink>
    </a:clrScheme>
    <a:fontScheme name="Calibri">
      <a:majorFont>
        <a:latin typeface="Calibri" panose="020F050202020403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Training presentation</Template>
  <TotalTime>461</TotalTime>
  <Words>3541</Words>
  <Application>Microsoft Office PowerPoint</Application>
  <PresentationFormat>Widescreen</PresentationFormat>
  <Paragraphs>431</Paragraphs>
  <Slides>55</Slides>
  <Notes>15</Notes>
  <HiddenSlides>0</HiddenSlides>
  <MMClips>0</MMClips>
  <ScaleCrop>false</ScaleCrop>
  <HeadingPairs>
    <vt:vector size="6" baseType="variant">
      <vt:variant>
        <vt:lpstr>Fonts Used</vt:lpstr>
      </vt:variant>
      <vt:variant>
        <vt:i4>10</vt:i4>
      </vt:variant>
      <vt:variant>
        <vt:lpstr>Theme</vt:lpstr>
      </vt:variant>
      <vt:variant>
        <vt:i4>4</vt:i4>
      </vt:variant>
      <vt:variant>
        <vt:lpstr>Slide Titles</vt:lpstr>
      </vt:variant>
      <vt:variant>
        <vt:i4>55</vt:i4>
      </vt:variant>
    </vt:vector>
  </HeadingPairs>
  <TitlesOfParts>
    <vt:vector size="69" baseType="lpstr">
      <vt:lpstr>Arial</vt:lpstr>
      <vt:lpstr>Calibri</vt:lpstr>
      <vt:lpstr>Calibri Light</vt:lpstr>
      <vt:lpstr>Georgia</vt:lpstr>
      <vt:lpstr>Gill Sans MT</vt:lpstr>
      <vt:lpstr>Lucida Grande</vt:lpstr>
      <vt:lpstr>Times</vt:lpstr>
      <vt:lpstr>Times-Roman</vt:lpstr>
      <vt:lpstr>Wingdings</vt:lpstr>
      <vt:lpstr>Wingdings 2</vt:lpstr>
      <vt:lpstr>Training presentation</vt:lpstr>
      <vt:lpstr>StAnnFlowerCommm</vt:lpstr>
      <vt:lpstr>Parcel</vt:lpstr>
      <vt:lpstr>1_Office Theme</vt:lpstr>
      <vt:lpstr>ADHC Without Walls: Benefits, Barriers, and the Business of Telehealth</vt:lpstr>
      <vt:lpstr>Introduction and Agenda</vt:lpstr>
      <vt:lpstr>Schofield ADHC, Buffalo</vt:lpstr>
      <vt:lpstr>Schofield ADHC, Buffalo</vt:lpstr>
      <vt:lpstr>PowerPoint Presentation</vt:lpstr>
      <vt:lpstr>PowerPoint Presentation</vt:lpstr>
      <vt:lpstr>PowerPoint Presentation</vt:lpstr>
      <vt:lpstr>Adult Day Services – Pandemic Planning   Wellness Program</vt:lpstr>
      <vt:lpstr>St. Ann’s Adult Day Services - Overview</vt:lpstr>
      <vt:lpstr>Participant Risk Assessment</vt:lpstr>
      <vt:lpstr>Results of the Risk Assessment</vt:lpstr>
      <vt:lpstr>St Ann’s Development of an ADS Wellness Program</vt:lpstr>
      <vt:lpstr>Funding to Initiate the Program</vt:lpstr>
      <vt:lpstr>Services Provided</vt:lpstr>
      <vt:lpstr>Logistics</vt:lpstr>
      <vt:lpstr>Continued…</vt:lpstr>
      <vt:lpstr>Continued…</vt:lpstr>
      <vt:lpstr>Continued…</vt:lpstr>
      <vt:lpstr>Sample Participant Care Plan</vt:lpstr>
      <vt:lpstr>Telehealth Calls – Guideline Questions For Wellness Coordinator </vt:lpstr>
      <vt:lpstr>Telehealth Calls – Guideline Questions For Nurse</vt:lpstr>
      <vt:lpstr>Benefits of Telehealth</vt:lpstr>
      <vt:lpstr>Challenges of Telehealth</vt:lpstr>
      <vt:lpstr>Participant Feedback</vt:lpstr>
      <vt:lpstr>Future of Telehealth</vt:lpstr>
      <vt:lpstr>PowerPoint Presentation</vt:lpstr>
      <vt:lpstr>PowerPoint Presentation</vt:lpstr>
      <vt:lpstr>Telehealth at adhc</vt:lpstr>
      <vt:lpstr>What is Telephonic Service?</vt:lpstr>
      <vt:lpstr>What does this mean for adhc?</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ADHC Without Walls: National Perspectives</vt:lpstr>
      <vt:lpstr>Intro to LeadingAge National Office</vt:lpstr>
      <vt:lpstr>Trends Before COVID-19 That Remain</vt:lpstr>
      <vt:lpstr>Telehealth before COVID-19</vt:lpstr>
      <vt:lpstr>Legislation Affecting Adult Day and Telehealth</vt:lpstr>
      <vt:lpstr>COVID-19 Changed the Telehealth Policy Landscape </vt:lpstr>
      <vt:lpstr>That’s Medicare. What about ADHC?</vt:lpstr>
      <vt:lpstr>State Adult Day Actions Rely on Telehealth</vt:lpstr>
      <vt:lpstr>Telehealth as Reopening Supplement</vt:lpstr>
      <vt:lpstr>Role of Adult Day in a Post-COVID 19 World</vt:lpstr>
      <vt:lpstr>Wrap Up…</vt:lpstr>
      <vt:lpstr>National Office Resources</vt:lpstr>
      <vt:lpstr>ADHC Without Walls: Benefits, Barriers, and the Business of Telehealth</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ADHC Without Walls: Benefits, Barriers, and the Business of Telehealth</dc:title>
  <dc:creator>Anne Hill</dc:creator>
  <cp:lastModifiedBy>Anne Hill</cp:lastModifiedBy>
  <cp:revision>26</cp:revision>
  <dcterms:created xsi:type="dcterms:W3CDTF">2020-06-05T13:43:19Z</dcterms:created>
  <dcterms:modified xsi:type="dcterms:W3CDTF">2020-06-18T13:33:28Z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0x010100AA3F7D94069FF64A86F7DFF56D60E3BE</vt:lpwstr>
  </property>
</Properties>
</file>