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theme/theme3.xml" ContentType="application/vnd.openxmlformats-officedocument.theme+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3" r:id="rId1"/>
    <p:sldMasterId id="2147483660" r:id="rId2"/>
    <p:sldMasterId id="2147483648" r:id="rId3"/>
    <p:sldMasterId id="2147483674" r:id="rId4"/>
  </p:sldMasterIdLst>
  <p:notesMasterIdLst>
    <p:notesMasterId r:id="rId41"/>
  </p:notesMasterIdLst>
  <p:handoutMasterIdLst>
    <p:handoutMasterId r:id="rId42"/>
  </p:handoutMasterIdLst>
  <p:sldIdLst>
    <p:sldId id="256" r:id="rId5"/>
    <p:sldId id="258" r:id="rId6"/>
    <p:sldId id="257" r:id="rId7"/>
    <p:sldId id="265" r:id="rId8"/>
    <p:sldId id="297" r:id="rId9"/>
    <p:sldId id="298" r:id="rId10"/>
    <p:sldId id="279" r:id="rId11"/>
    <p:sldId id="317" r:id="rId12"/>
    <p:sldId id="311" r:id="rId13"/>
    <p:sldId id="318" r:id="rId14"/>
    <p:sldId id="312" r:id="rId15"/>
    <p:sldId id="299" r:id="rId16"/>
    <p:sldId id="263" r:id="rId17"/>
    <p:sldId id="322" r:id="rId18"/>
    <p:sldId id="293" r:id="rId19"/>
    <p:sldId id="313" r:id="rId20"/>
    <p:sldId id="314" r:id="rId21"/>
    <p:sldId id="315" r:id="rId22"/>
    <p:sldId id="316" r:id="rId23"/>
    <p:sldId id="260" r:id="rId24"/>
    <p:sldId id="302" r:id="rId25"/>
    <p:sldId id="303" r:id="rId26"/>
    <p:sldId id="304" r:id="rId27"/>
    <p:sldId id="305" r:id="rId28"/>
    <p:sldId id="306" r:id="rId29"/>
    <p:sldId id="324" r:id="rId30"/>
    <p:sldId id="325" r:id="rId31"/>
    <p:sldId id="309" r:id="rId32"/>
    <p:sldId id="320" r:id="rId33"/>
    <p:sldId id="323" r:id="rId34"/>
    <p:sldId id="273" r:id="rId35"/>
    <p:sldId id="328" r:id="rId36"/>
    <p:sldId id="300" r:id="rId37"/>
    <p:sldId id="329" r:id="rId38"/>
    <p:sldId id="272" r:id="rId39"/>
    <p:sldId id="282" r:id="rId40"/>
  </p:sldIdLst>
  <p:sldSz cx="9144000" cy="5143500" type="screen16x9"/>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690A8"/>
    <a:srgbClr val="002D73"/>
    <a:srgbClr val="F0F5FA"/>
    <a:srgbClr val="74747A"/>
    <a:srgbClr val="7D7D83"/>
    <a:srgbClr val="505054"/>
    <a:srgbClr val="373739"/>
    <a:srgbClr val="71A7FF"/>
    <a:srgbClr val="0053DA"/>
    <a:srgbClr val="DFE9F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E269D01E-BC32-4049-B463-5C60D7B0CCD2}" styleName="Themed Style 2 - Accent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652" autoAdjust="0"/>
    <p:restoredTop sz="94627" autoAdjust="0"/>
  </p:normalViewPr>
  <p:slideViewPr>
    <p:cSldViewPr>
      <p:cViewPr varScale="1">
        <p:scale>
          <a:sx n="84" d="100"/>
          <a:sy n="84" d="100"/>
        </p:scale>
        <p:origin x="660" y="7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99" d="100"/>
          <a:sy n="99" d="100"/>
        </p:scale>
        <p:origin x="-3540" y="-96"/>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3" Type="http://schemas.openxmlformats.org/officeDocument/2006/relationships/slideMaster" Target="slideMasters/slideMaster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handoutMaster" Target="handoutMasters/handout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viewProps" Target="viewProps.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oleObject" Target="file:///\\vmdqesvr01\BQMOR\Data\NHQ\NHQP%20FALL%202015\Statistics\Statistics%20for%20NHQI%20workgroup%20ppt\PQA%20vs.%20CMS%20Antipsychotic%20Bar%20Charts.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vmdqesvr01\BQMOR\Data\NHQ\NHQP%20FALL%202015\Statistics\Statistics%20for%20NHQI%20workgroup%20ppt\PQA%20vs.%20CMS%20Antipsychotic%20Bar%20Charts.xlsx" TargetMode="External"/><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Sheet1!$A$2</c:f>
              <c:strCache>
                <c:ptCount val="1"/>
                <c:pt idx="0">
                  <c:v>PQA</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900" b="1" i="0" u="none" strike="noStrike" kern="1200" baseline="0">
                    <a:solidFill>
                      <a:schemeClr val="bg1"/>
                    </a:solidFill>
                    <a:latin typeface="Arial" panose="020B0604020202020204" pitchFamily="34" charset="0"/>
                    <a:ea typeface="+mn-ea"/>
                    <a:cs typeface="Arial" panose="020B0604020202020204" pitchFamily="34" charset="0"/>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Sheet1!$C$1:$G$1</c:f>
              <c:strCache>
                <c:ptCount val="5"/>
                <c:pt idx="0">
                  <c:v>Quintile 1</c:v>
                </c:pt>
                <c:pt idx="1">
                  <c:v>Quintile 2</c:v>
                </c:pt>
                <c:pt idx="2">
                  <c:v>Quintile 3</c:v>
                </c:pt>
                <c:pt idx="3">
                  <c:v>Quintile 4</c:v>
                </c:pt>
                <c:pt idx="4">
                  <c:v>Quintile 5</c:v>
                </c:pt>
              </c:strCache>
            </c:strRef>
          </c:cat>
          <c:val>
            <c:numRef>
              <c:f>Sheet1!$C$2:$G$2</c:f>
              <c:numCache>
                <c:formatCode>0%</c:formatCode>
                <c:ptCount val="5"/>
                <c:pt idx="0">
                  <c:v>0.09</c:v>
                </c:pt>
                <c:pt idx="1">
                  <c:v>0.13</c:v>
                </c:pt>
                <c:pt idx="2">
                  <c:v>0.17</c:v>
                </c:pt>
                <c:pt idx="3">
                  <c:v>0.22</c:v>
                </c:pt>
                <c:pt idx="4">
                  <c:v>0.51</c:v>
                </c:pt>
              </c:numCache>
            </c:numRef>
          </c:val>
        </c:ser>
        <c:ser>
          <c:idx val="1"/>
          <c:order val="1"/>
          <c:tx>
            <c:strRef>
              <c:f>Sheet1!$A$3</c:f>
              <c:strCache>
                <c:ptCount val="1"/>
                <c:pt idx="0">
                  <c:v>CMS</c:v>
                </c:pt>
              </c:strCache>
            </c:strRef>
          </c:tx>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sz="900" b="1" i="0" u="none" strike="noStrike" kern="1200" baseline="0">
                    <a:solidFill>
                      <a:schemeClr val="bg1"/>
                    </a:solidFill>
                    <a:latin typeface="Arial" panose="020B0604020202020204" pitchFamily="34" charset="0"/>
                    <a:ea typeface="+mn-ea"/>
                    <a:cs typeface="Arial" panose="020B0604020202020204" pitchFamily="34" charset="0"/>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Sheet1!$C$1:$G$1</c:f>
              <c:strCache>
                <c:ptCount val="5"/>
                <c:pt idx="0">
                  <c:v>Quintile 1</c:v>
                </c:pt>
                <c:pt idx="1">
                  <c:v>Quintile 2</c:v>
                </c:pt>
                <c:pt idx="2">
                  <c:v>Quintile 3</c:v>
                </c:pt>
                <c:pt idx="3">
                  <c:v>Quintile 4</c:v>
                </c:pt>
                <c:pt idx="4">
                  <c:v>Quintile 5</c:v>
                </c:pt>
              </c:strCache>
            </c:strRef>
          </c:cat>
          <c:val>
            <c:numRef>
              <c:f>Sheet1!$C$3:$G$3</c:f>
              <c:numCache>
                <c:formatCode>0%</c:formatCode>
                <c:ptCount val="5"/>
                <c:pt idx="0">
                  <c:v>0.11</c:v>
                </c:pt>
                <c:pt idx="1">
                  <c:v>0.14000000000000001</c:v>
                </c:pt>
                <c:pt idx="2">
                  <c:v>0.18</c:v>
                </c:pt>
                <c:pt idx="3">
                  <c:v>0.24</c:v>
                </c:pt>
                <c:pt idx="4">
                  <c:v>0.53</c:v>
                </c:pt>
              </c:numCache>
            </c:numRef>
          </c:val>
        </c:ser>
        <c:dLbls>
          <c:showLegendKey val="0"/>
          <c:showVal val="1"/>
          <c:showCatName val="0"/>
          <c:showSerName val="0"/>
          <c:showPercent val="0"/>
          <c:showBubbleSize val="0"/>
        </c:dLbls>
        <c:gapWidth val="50"/>
        <c:axId val="177228928"/>
        <c:axId val="176918192"/>
      </c:barChart>
      <c:lineChart>
        <c:grouping val="standard"/>
        <c:varyColors val="0"/>
        <c:ser>
          <c:idx val="2"/>
          <c:order val="2"/>
          <c:tx>
            <c:strRef>
              <c:f>Sheet1!$A$4</c:f>
              <c:strCache>
                <c:ptCount val="1"/>
                <c:pt idx="0">
                  <c:v>Statewide PQA</c:v>
                </c:pt>
              </c:strCache>
            </c:strRef>
          </c:tx>
          <c:spPr>
            <a:ln w="28575" cap="rnd">
              <a:solidFill>
                <a:schemeClr val="tx1"/>
              </a:solidFill>
              <a:prstDash val="sysDot"/>
              <a:round/>
            </a:ln>
            <a:effectLst/>
          </c:spPr>
          <c:marker>
            <c:symbol val="none"/>
          </c:marker>
          <c:cat>
            <c:strRef>
              <c:f>Sheet1!$C$1:$G$1</c:f>
              <c:strCache>
                <c:ptCount val="5"/>
                <c:pt idx="0">
                  <c:v>Quintile 1</c:v>
                </c:pt>
                <c:pt idx="1">
                  <c:v>Quintile 2</c:v>
                </c:pt>
                <c:pt idx="2">
                  <c:v>Quintile 3</c:v>
                </c:pt>
                <c:pt idx="3">
                  <c:v>Quintile 4</c:v>
                </c:pt>
                <c:pt idx="4">
                  <c:v>Quintile 5</c:v>
                </c:pt>
              </c:strCache>
            </c:strRef>
          </c:cat>
          <c:val>
            <c:numRef>
              <c:f>Sheet1!$C$4:$G$4</c:f>
              <c:numCache>
                <c:formatCode>0%</c:formatCode>
                <c:ptCount val="5"/>
                <c:pt idx="0">
                  <c:v>0.16</c:v>
                </c:pt>
                <c:pt idx="1">
                  <c:v>0.16</c:v>
                </c:pt>
                <c:pt idx="2">
                  <c:v>0.16</c:v>
                </c:pt>
                <c:pt idx="3">
                  <c:v>0.16</c:v>
                </c:pt>
                <c:pt idx="4">
                  <c:v>0.16</c:v>
                </c:pt>
              </c:numCache>
            </c:numRef>
          </c:val>
          <c:smooth val="0"/>
        </c:ser>
        <c:ser>
          <c:idx val="3"/>
          <c:order val="3"/>
          <c:tx>
            <c:strRef>
              <c:f>Sheet1!$A$5</c:f>
              <c:strCache>
                <c:ptCount val="1"/>
                <c:pt idx="0">
                  <c:v>Statewide CMS</c:v>
                </c:pt>
              </c:strCache>
            </c:strRef>
          </c:tx>
          <c:spPr>
            <a:ln w="28575" cap="rnd">
              <a:solidFill>
                <a:schemeClr val="tx1"/>
              </a:solidFill>
              <a:prstDash val="dash"/>
              <a:round/>
            </a:ln>
            <a:effectLst/>
          </c:spPr>
          <c:marker>
            <c:symbol val="none"/>
          </c:marker>
          <c:cat>
            <c:strRef>
              <c:f>Sheet1!$C$1:$G$1</c:f>
              <c:strCache>
                <c:ptCount val="5"/>
                <c:pt idx="0">
                  <c:v>Quintile 1</c:v>
                </c:pt>
                <c:pt idx="1">
                  <c:v>Quintile 2</c:v>
                </c:pt>
                <c:pt idx="2">
                  <c:v>Quintile 3</c:v>
                </c:pt>
                <c:pt idx="3">
                  <c:v>Quintile 4</c:v>
                </c:pt>
                <c:pt idx="4">
                  <c:v>Quintile 5</c:v>
                </c:pt>
              </c:strCache>
            </c:strRef>
          </c:cat>
          <c:val>
            <c:numRef>
              <c:f>Sheet1!$C$5:$G$5</c:f>
              <c:numCache>
                <c:formatCode>0%</c:formatCode>
                <c:ptCount val="5"/>
                <c:pt idx="0">
                  <c:v>0.17</c:v>
                </c:pt>
                <c:pt idx="1">
                  <c:v>0.17</c:v>
                </c:pt>
                <c:pt idx="2">
                  <c:v>0.17</c:v>
                </c:pt>
                <c:pt idx="3">
                  <c:v>0.17</c:v>
                </c:pt>
                <c:pt idx="4">
                  <c:v>0.17</c:v>
                </c:pt>
              </c:numCache>
            </c:numRef>
          </c:val>
          <c:smooth val="0"/>
        </c:ser>
        <c:dLbls>
          <c:showLegendKey val="0"/>
          <c:showVal val="0"/>
          <c:showCatName val="0"/>
          <c:showSerName val="0"/>
          <c:showPercent val="0"/>
          <c:showBubbleSize val="0"/>
        </c:dLbls>
        <c:marker val="1"/>
        <c:smooth val="0"/>
        <c:axId val="177228928"/>
        <c:axId val="176918192"/>
      </c:lineChart>
      <c:catAx>
        <c:axId val="177228928"/>
        <c:scaling>
          <c:orientation val="minMax"/>
        </c:scaling>
        <c:delete val="0"/>
        <c:axPos val="b"/>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r>
                  <a:rPr lang="en-US"/>
                  <a:t>Quintile</a:t>
                </a:r>
              </a:p>
            </c:rich>
          </c:tx>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176918192"/>
        <c:crosses val="autoZero"/>
        <c:auto val="1"/>
        <c:lblAlgn val="ctr"/>
        <c:lblOffset val="100"/>
        <c:noMultiLvlLbl val="0"/>
      </c:catAx>
      <c:valAx>
        <c:axId val="176918192"/>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r>
                  <a:rPr lang="en-US"/>
                  <a:t>Percent</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17722892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legend>
    <c:plotVisOnly val="1"/>
    <c:dispBlanksAs val="gap"/>
    <c:showDLblsOverMax val="0"/>
  </c:chart>
  <c:spPr>
    <a:noFill/>
    <a:ln>
      <a:noFill/>
    </a:ln>
    <a:effectLst/>
  </c:spPr>
  <c:txPr>
    <a:bodyPr/>
    <a:lstStyle/>
    <a:p>
      <a:pPr>
        <a:defRPr>
          <a:latin typeface="Arial" panose="020B0604020202020204" pitchFamily="34" charset="0"/>
          <a:cs typeface="Arial" panose="020B0604020202020204" pitchFamily="34" charset="0"/>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Sheet1!$A$8:$B$8</c:f>
              <c:strCache>
                <c:ptCount val="2"/>
                <c:pt idx="0">
                  <c:v>PQA</c:v>
                </c:pt>
                <c:pt idx="1">
                  <c:v>2013</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900" b="1" i="0" u="none" strike="noStrike" kern="1200" baseline="0">
                    <a:solidFill>
                      <a:schemeClr val="bg1"/>
                    </a:solidFill>
                    <a:latin typeface="Arial" panose="020B0604020202020204" pitchFamily="34" charset="0"/>
                    <a:ea typeface="+mn-ea"/>
                    <a:cs typeface="Arial" panose="020B0604020202020204" pitchFamily="34" charset="0"/>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Sheet1!$C$7:$G$7</c:f>
              <c:strCache>
                <c:ptCount val="5"/>
                <c:pt idx="0">
                  <c:v>Quintile 1</c:v>
                </c:pt>
                <c:pt idx="1">
                  <c:v>Quintile 2</c:v>
                </c:pt>
                <c:pt idx="2">
                  <c:v>Quintile 3</c:v>
                </c:pt>
                <c:pt idx="3">
                  <c:v>Quintile 4</c:v>
                </c:pt>
                <c:pt idx="4">
                  <c:v>Quintile 5</c:v>
                </c:pt>
              </c:strCache>
            </c:strRef>
          </c:cat>
          <c:val>
            <c:numRef>
              <c:f>Sheet1!$C$8:$G$8</c:f>
              <c:numCache>
                <c:formatCode>0%</c:formatCode>
                <c:ptCount val="5"/>
                <c:pt idx="0">
                  <c:v>0.09</c:v>
                </c:pt>
                <c:pt idx="1">
                  <c:v>0.13</c:v>
                </c:pt>
                <c:pt idx="2">
                  <c:v>0.17</c:v>
                </c:pt>
                <c:pt idx="3">
                  <c:v>0.22</c:v>
                </c:pt>
                <c:pt idx="4">
                  <c:v>0.51</c:v>
                </c:pt>
              </c:numCache>
            </c:numRef>
          </c:val>
        </c:ser>
        <c:ser>
          <c:idx val="1"/>
          <c:order val="1"/>
          <c:tx>
            <c:strRef>
              <c:f>Sheet1!$A$9:$B$9</c:f>
              <c:strCache>
                <c:ptCount val="2"/>
                <c:pt idx="0">
                  <c:v>PQA</c:v>
                </c:pt>
                <c:pt idx="1">
                  <c:v>2014</c:v>
                </c:pt>
              </c:strCache>
            </c:strRef>
          </c:tx>
          <c:spPr>
            <a:solidFill>
              <a:schemeClr val="accent3"/>
            </a:solidFill>
            <a:ln>
              <a:noFill/>
            </a:ln>
            <a:effectLst/>
          </c:spPr>
          <c:invertIfNegative val="0"/>
          <c:dLbls>
            <c:spPr>
              <a:noFill/>
              <a:ln>
                <a:noFill/>
              </a:ln>
              <a:effectLst/>
            </c:spPr>
            <c:txPr>
              <a:bodyPr rot="0" spcFirstLastPara="1" vertOverflow="ellipsis" vert="horz" wrap="square" anchor="ctr" anchorCtr="1"/>
              <a:lstStyle/>
              <a:p>
                <a:pPr>
                  <a:defRPr sz="900" b="1" i="0" u="none" strike="noStrike" kern="1200" baseline="0">
                    <a:solidFill>
                      <a:schemeClr val="bg1"/>
                    </a:solidFill>
                    <a:latin typeface="Arial" panose="020B0604020202020204" pitchFamily="34" charset="0"/>
                    <a:ea typeface="+mn-ea"/>
                    <a:cs typeface="Arial" panose="020B0604020202020204" pitchFamily="34" charset="0"/>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Sheet1!$C$7:$G$7</c:f>
              <c:strCache>
                <c:ptCount val="5"/>
                <c:pt idx="0">
                  <c:v>Quintile 1</c:v>
                </c:pt>
                <c:pt idx="1">
                  <c:v>Quintile 2</c:v>
                </c:pt>
                <c:pt idx="2">
                  <c:v>Quintile 3</c:v>
                </c:pt>
                <c:pt idx="3">
                  <c:v>Quintile 4</c:v>
                </c:pt>
                <c:pt idx="4">
                  <c:v>Quintile 5</c:v>
                </c:pt>
              </c:strCache>
            </c:strRef>
          </c:cat>
          <c:val>
            <c:numRef>
              <c:f>Sheet1!$C$9:$G$9</c:f>
              <c:numCache>
                <c:formatCode>0%</c:formatCode>
                <c:ptCount val="5"/>
                <c:pt idx="0">
                  <c:v>0.09</c:v>
                </c:pt>
                <c:pt idx="1">
                  <c:v>0.12</c:v>
                </c:pt>
                <c:pt idx="2">
                  <c:v>0.15</c:v>
                </c:pt>
                <c:pt idx="3">
                  <c:v>0.2</c:v>
                </c:pt>
                <c:pt idx="4">
                  <c:v>0.51</c:v>
                </c:pt>
              </c:numCache>
            </c:numRef>
          </c:val>
        </c:ser>
        <c:dLbls>
          <c:dLblPos val="outEnd"/>
          <c:showLegendKey val="0"/>
          <c:showVal val="1"/>
          <c:showCatName val="0"/>
          <c:showSerName val="0"/>
          <c:showPercent val="0"/>
          <c:showBubbleSize val="0"/>
        </c:dLbls>
        <c:gapWidth val="50"/>
        <c:axId val="178195368"/>
        <c:axId val="177513272"/>
      </c:barChart>
      <c:lineChart>
        <c:grouping val="standard"/>
        <c:varyColors val="0"/>
        <c:ser>
          <c:idx val="2"/>
          <c:order val="2"/>
          <c:tx>
            <c:strRef>
              <c:f>Sheet1!$A$10:$B$10</c:f>
              <c:strCache>
                <c:ptCount val="2"/>
                <c:pt idx="0">
                  <c:v>Statewide PQA</c:v>
                </c:pt>
                <c:pt idx="1">
                  <c:v>2013</c:v>
                </c:pt>
              </c:strCache>
            </c:strRef>
          </c:tx>
          <c:spPr>
            <a:ln w="28575" cap="rnd">
              <a:solidFill>
                <a:schemeClr val="tx1"/>
              </a:solidFill>
              <a:prstDash val="dash"/>
              <a:round/>
            </a:ln>
            <a:effectLst/>
          </c:spPr>
          <c:marker>
            <c:symbol val="none"/>
          </c:marker>
          <c:cat>
            <c:strRef>
              <c:f>Sheet1!$C$7:$G$7</c:f>
              <c:strCache>
                <c:ptCount val="5"/>
                <c:pt idx="0">
                  <c:v>Quintile 1</c:v>
                </c:pt>
                <c:pt idx="1">
                  <c:v>Quintile 2</c:v>
                </c:pt>
                <c:pt idx="2">
                  <c:v>Quintile 3</c:v>
                </c:pt>
                <c:pt idx="3">
                  <c:v>Quintile 4</c:v>
                </c:pt>
                <c:pt idx="4">
                  <c:v>Quintile 5</c:v>
                </c:pt>
              </c:strCache>
            </c:strRef>
          </c:cat>
          <c:val>
            <c:numRef>
              <c:f>Sheet1!$C$10:$G$10</c:f>
              <c:numCache>
                <c:formatCode>0%</c:formatCode>
                <c:ptCount val="5"/>
                <c:pt idx="0">
                  <c:v>0.16</c:v>
                </c:pt>
                <c:pt idx="1">
                  <c:v>0.16</c:v>
                </c:pt>
                <c:pt idx="2">
                  <c:v>0.16</c:v>
                </c:pt>
                <c:pt idx="3">
                  <c:v>0.16</c:v>
                </c:pt>
                <c:pt idx="4">
                  <c:v>0.16</c:v>
                </c:pt>
              </c:numCache>
            </c:numRef>
          </c:val>
          <c:smooth val="0"/>
        </c:ser>
        <c:ser>
          <c:idx val="3"/>
          <c:order val="3"/>
          <c:tx>
            <c:strRef>
              <c:f>Sheet1!$A$11:$B$11</c:f>
              <c:strCache>
                <c:ptCount val="2"/>
                <c:pt idx="0">
                  <c:v>Statewide PQA</c:v>
                </c:pt>
                <c:pt idx="1">
                  <c:v>2014</c:v>
                </c:pt>
              </c:strCache>
            </c:strRef>
          </c:tx>
          <c:spPr>
            <a:ln w="28575" cap="rnd">
              <a:solidFill>
                <a:schemeClr val="tx1"/>
              </a:solidFill>
              <a:prstDash val="sysDot"/>
              <a:round/>
            </a:ln>
            <a:effectLst/>
          </c:spPr>
          <c:marker>
            <c:symbol val="none"/>
          </c:marker>
          <c:cat>
            <c:strRef>
              <c:f>Sheet1!$C$7:$G$7</c:f>
              <c:strCache>
                <c:ptCount val="5"/>
                <c:pt idx="0">
                  <c:v>Quintile 1</c:v>
                </c:pt>
                <c:pt idx="1">
                  <c:v>Quintile 2</c:v>
                </c:pt>
                <c:pt idx="2">
                  <c:v>Quintile 3</c:v>
                </c:pt>
                <c:pt idx="3">
                  <c:v>Quintile 4</c:v>
                </c:pt>
                <c:pt idx="4">
                  <c:v>Quintile 5</c:v>
                </c:pt>
              </c:strCache>
            </c:strRef>
          </c:cat>
          <c:val>
            <c:numRef>
              <c:f>Sheet1!$C$11:$G$11</c:f>
              <c:numCache>
                <c:formatCode>0%</c:formatCode>
                <c:ptCount val="5"/>
                <c:pt idx="0">
                  <c:v>0.14000000000000001</c:v>
                </c:pt>
                <c:pt idx="1">
                  <c:v>0.14000000000000001</c:v>
                </c:pt>
                <c:pt idx="2">
                  <c:v>0.14000000000000001</c:v>
                </c:pt>
                <c:pt idx="3">
                  <c:v>0.14000000000000001</c:v>
                </c:pt>
                <c:pt idx="4">
                  <c:v>0.14000000000000001</c:v>
                </c:pt>
              </c:numCache>
            </c:numRef>
          </c:val>
          <c:smooth val="0"/>
        </c:ser>
        <c:dLbls>
          <c:showLegendKey val="0"/>
          <c:showVal val="0"/>
          <c:showCatName val="0"/>
          <c:showSerName val="0"/>
          <c:showPercent val="0"/>
          <c:showBubbleSize val="0"/>
        </c:dLbls>
        <c:marker val="1"/>
        <c:smooth val="0"/>
        <c:axId val="178195368"/>
        <c:axId val="177513272"/>
      </c:lineChart>
      <c:catAx>
        <c:axId val="178195368"/>
        <c:scaling>
          <c:orientation val="minMax"/>
        </c:scaling>
        <c:delete val="0"/>
        <c:axPos val="b"/>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r>
                  <a:rPr lang="en-US"/>
                  <a:t>Quintile</a:t>
                </a:r>
              </a:p>
            </c:rich>
          </c:tx>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177513272"/>
        <c:crosses val="autoZero"/>
        <c:auto val="1"/>
        <c:lblAlgn val="ctr"/>
        <c:lblOffset val="100"/>
        <c:noMultiLvlLbl val="0"/>
      </c:catAx>
      <c:valAx>
        <c:axId val="177513272"/>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r>
                  <a:rPr lang="en-US"/>
                  <a:t>Percent</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17819536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legend>
    <c:plotVisOnly val="1"/>
    <c:dispBlanksAs val="gap"/>
    <c:showDLblsOverMax val="0"/>
  </c:chart>
  <c:spPr>
    <a:noFill/>
    <a:ln>
      <a:noFill/>
    </a:ln>
    <a:effectLst/>
  </c:spPr>
  <c:txPr>
    <a:bodyPr/>
    <a:lstStyle/>
    <a:p>
      <a:pPr>
        <a:defRPr>
          <a:latin typeface="Arial" panose="020B0604020202020204" pitchFamily="34" charset="0"/>
          <a:cs typeface="Arial" panose="020B0604020202020204" pitchFamily="34" charset="0"/>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B97E14B8-612E-43F6-8CFE-9723AEAEF814}" type="datetimeFigureOut">
              <a:rPr lang="en-US" smtClean="0"/>
              <a:t>3/7/2016</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F020512C-A618-4547-AF92-4F0F3CBEAE8E}" type="slidenum">
              <a:rPr lang="en-US" smtClean="0"/>
              <a:t>‹#›</a:t>
            </a:fld>
            <a:endParaRPr lang="en-US"/>
          </a:p>
        </p:txBody>
      </p:sp>
    </p:spTree>
    <p:extLst>
      <p:ext uri="{BB962C8B-B14F-4D97-AF65-F5344CB8AC3E}">
        <p14:creationId xmlns:p14="http://schemas.microsoft.com/office/powerpoint/2010/main" val="78752612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CF2C164A-7038-42D0-953C-2EB4816D4C81}" type="datetimeFigureOut">
              <a:rPr lang="en-US" smtClean="0"/>
              <a:t>3/7/2016</a:t>
            </a:fld>
            <a:endParaRPr lang="en-US"/>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77" tIns="46589" rIns="93177" bIns="46589" rtlCol="0" anchor="ctr"/>
          <a:lstStyle/>
          <a:p>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DA9C80-B631-4EC4-8253-F63CFD0157DF}" type="slidenum">
              <a:rPr lang="en-US" smtClean="0"/>
              <a:t>‹#›</a:t>
            </a:fld>
            <a:endParaRPr lang="en-US"/>
          </a:p>
        </p:txBody>
      </p:sp>
    </p:spTree>
    <p:extLst>
      <p:ext uri="{BB962C8B-B14F-4D97-AF65-F5344CB8AC3E}">
        <p14:creationId xmlns:p14="http://schemas.microsoft.com/office/powerpoint/2010/main" val="19433570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675" y="4473575"/>
            <a:ext cx="5607050" cy="3660775"/>
          </a:xfrm>
          <a:prstGeom prst="rect">
            <a:avLst/>
          </a:prstGeom>
        </p:spPr>
        <p:txBody>
          <a:bodyPr/>
          <a:lstStyle/>
          <a:p>
            <a:endParaRPr lang="en-US" dirty="0"/>
          </a:p>
        </p:txBody>
      </p:sp>
      <p:sp>
        <p:nvSpPr>
          <p:cNvPr id="4" name="Slide Number Placeholder 3"/>
          <p:cNvSpPr>
            <a:spLocks noGrp="1"/>
          </p:cNvSpPr>
          <p:nvPr>
            <p:ph type="sldNum" sz="quarter" idx="10"/>
          </p:nvPr>
        </p:nvSpPr>
        <p:spPr/>
        <p:txBody>
          <a:bodyPr/>
          <a:lstStyle/>
          <a:p>
            <a:fld id="{F6DA9C80-B631-4EC4-8253-F63CFD0157DF}" type="slidenum">
              <a:rPr lang="en-US" smtClean="0"/>
              <a:t>5</a:t>
            </a:fld>
            <a:endParaRPr lang="en-US"/>
          </a:p>
        </p:txBody>
      </p:sp>
    </p:spTree>
    <p:extLst>
      <p:ext uri="{BB962C8B-B14F-4D97-AF65-F5344CB8AC3E}">
        <p14:creationId xmlns:p14="http://schemas.microsoft.com/office/powerpoint/2010/main" val="9982703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17268" y="4548135"/>
            <a:ext cx="5731651" cy="3721788"/>
          </a:xfrm>
          <a:prstGeom prst="rect">
            <a:avLst/>
          </a:prstGeom>
        </p:spPr>
        <p:txBody>
          <a:bodyPr/>
          <a:lstStyle/>
          <a:p>
            <a:endParaRPr lang="en-US" dirty="0"/>
          </a:p>
        </p:txBody>
      </p:sp>
      <p:sp>
        <p:nvSpPr>
          <p:cNvPr id="4" name="Slide Number Placeholder 3"/>
          <p:cNvSpPr>
            <a:spLocks noGrp="1"/>
          </p:cNvSpPr>
          <p:nvPr>
            <p:ph type="sldNum" sz="quarter" idx="10"/>
          </p:nvPr>
        </p:nvSpPr>
        <p:spPr/>
        <p:txBody>
          <a:bodyPr/>
          <a:lstStyle/>
          <a:p>
            <a:fld id="{F6DA9C80-B631-4EC4-8253-F63CFD0157DF}" type="slidenum">
              <a:rPr lang="en-US" smtClean="0"/>
              <a:t>12</a:t>
            </a:fld>
            <a:endParaRPr lang="en-US"/>
          </a:p>
        </p:txBody>
      </p:sp>
    </p:spTree>
    <p:extLst>
      <p:ext uri="{BB962C8B-B14F-4D97-AF65-F5344CB8AC3E}">
        <p14:creationId xmlns:p14="http://schemas.microsoft.com/office/powerpoint/2010/main" val="42427949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675" y="4473575"/>
            <a:ext cx="5607050" cy="3660775"/>
          </a:xfrm>
          <a:prstGeom prst="rect">
            <a:avLst/>
          </a:prstGeom>
        </p:spPr>
        <p:txBody>
          <a:bodyPr/>
          <a:lstStyle/>
          <a:p>
            <a:endParaRPr lang="en-US" dirty="0"/>
          </a:p>
        </p:txBody>
      </p:sp>
      <p:sp>
        <p:nvSpPr>
          <p:cNvPr id="4" name="Slide Number Placeholder 3"/>
          <p:cNvSpPr>
            <a:spLocks noGrp="1"/>
          </p:cNvSpPr>
          <p:nvPr>
            <p:ph type="sldNum" sz="quarter" idx="10"/>
          </p:nvPr>
        </p:nvSpPr>
        <p:spPr/>
        <p:txBody>
          <a:bodyPr/>
          <a:lstStyle/>
          <a:p>
            <a:fld id="{F6DA9C80-B631-4EC4-8253-F63CFD0157DF}" type="slidenum">
              <a:rPr lang="en-US" smtClean="0"/>
              <a:t>15</a:t>
            </a:fld>
            <a:endParaRPr lang="en-US"/>
          </a:p>
        </p:txBody>
      </p:sp>
    </p:spTree>
    <p:extLst>
      <p:ext uri="{BB962C8B-B14F-4D97-AF65-F5344CB8AC3E}">
        <p14:creationId xmlns:p14="http://schemas.microsoft.com/office/powerpoint/2010/main" val="26558574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675" y="4473575"/>
            <a:ext cx="5607050" cy="3660775"/>
          </a:xfrm>
          <a:prstGeom prst="rect">
            <a:avLst/>
          </a:prstGeom>
        </p:spPr>
        <p:txBody>
          <a:bodyPr/>
          <a:lstStyle/>
          <a:p>
            <a:endParaRPr lang="en-US" dirty="0"/>
          </a:p>
        </p:txBody>
      </p:sp>
      <p:sp>
        <p:nvSpPr>
          <p:cNvPr id="4" name="Slide Number Placeholder 3"/>
          <p:cNvSpPr>
            <a:spLocks noGrp="1"/>
          </p:cNvSpPr>
          <p:nvPr>
            <p:ph type="sldNum" sz="quarter" idx="10"/>
          </p:nvPr>
        </p:nvSpPr>
        <p:spPr/>
        <p:txBody>
          <a:bodyPr/>
          <a:lstStyle/>
          <a:p>
            <a:fld id="{F6DA9C80-B631-4EC4-8253-F63CFD0157DF}" type="slidenum">
              <a:rPr lang="en-US" smtClean="0"/>
              <a:t>16</a:t>
            </a:fld>
            <a:endParaRPr lang="en-US"/>
          </a:p>
        </p:txBody>
      </p:sp>
    </p:spTree>
    <p:extLst>
      <p:ext uri="{BB962C8B-B14F-4D97-AF65-F5344CB8AC3E}">
        <p14:creationId xmlns:p14="http://schemas.microsoft.com/office/powerpoint/2010/main" val="21126148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675" y="4473575"/>
            <a:ext cx="5607050" cy="3660775"/>
          </a:xfrm>
          <a:prstGeom prst="rect">
            <a:avLst/>
          </a:prstGeom>
        </p:spPr>
        <p:txBody>
          <a:bodyPr/>
          <a:lstStyle/>
          <a:p>
            <a:endParaRPr lang="en-US" dirty="0"/>
          </a:p>
        </p:txBody>
      </p:sp>
      <p:sp>
        <p:nvSpPr>
          <p:cNvPr id="4" name="Slide Number Placeholder 3"/>
          <p:cNvSpPr>
            <a:spLocks noGrp="1"/>
          </p:cNvSpPr>
          <p:nvPr>
            <p:ph type="sldNum" sz="quarter" idx="10"/>
          </p:nvPr>
        </p:nvSpPr>
        <p:spPr/>
        <p:txBody>
          <a:bodyPr/>
          <a:lstStyle/>
          <a:p>
            <a:fld id="{F6DA9C80-B631-4EC4-8253-F63CFD0157DF}" type="slidenum">
              <a:rPr lang="en-US" smtClean="0"/>
              <a:t>23</a:t>
            </a:fld>
            <a:endParaRPr lang="en-US"/>
          </a:p>
        </p:txBody>
      </p:sp>
    </p:spTree>
    <p:extLst>
      <p:ext uri="{BB962C8B-B14F-4D97-AF65-F5344CB8AC3E}">
        <p14:creationId xmlns:p14="http://schemas.microsoft.com/office/powerpoint/2010/main" val="22023406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675" y="4473575"/>
            <a:ext cx="5607050" cy="3660775"/>
          </a:xfrm>
          <a:prstGeom prst="rect">
            <a:avLst/>
          </a:prstGeom>
        </p:spPr>
        <p:txBody>
          <a:bodyPr/>
          <a:lstStyle/>
          <a:p>
            <a:endParaRPr lang="en-US" dirty="0"/>
          </a:p>
        </p:txBody>
      </p:sp>
      <p:sp>
        <p:nvSpPr>
          <p:cNvPr id="4" name="Slide Number Placeholder 3"/>
          <p:cNvSpPr>
            <a:spLocks noGrp="1"/>
          </p:cNvSpPr>
          <p:nvPr>
            <p:ph type="sldNum" sz="quarter" idx="10"/>
          </p:nvPr>
        </p:nvSpPr>
        <p:spPr/>
        <p:txBody>
          <a:bodyPr/>
          <a:lstStyle/>
          <a:p>
            <a:fld id="{F6DA9C80-B631-4EC4-8253-F63CFD0157DF}" type="slidenum">
              <a:rPr lang="en-US" smtClean="0"/>
              <a:t>24</a:t>
            </a:fld>
            <a:endParaRPr lang="en-US"/>
          </a:p>
        </p:txBody>
      </p:sp>
    </p:spTree>
    <p:extLst>
      <p:ext uri="{BB962C8B-B14F-4D97-AF65-F5344CB8AC3E}">
        <p14:creationId xmlns:p14="http://schemas.microsoft.com/office/powerpoint/2010/main" val="36455800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675" y="4473575"/>
            <a:ext cx="5607050" cy="3660775"/>
          </a:xfrm>
          <a:prstGeom prst="rect">
            <a:avLst/>
          </a:prstGeom>
        </p:spPr>
        <p:txBody>
          <a:bodyPr/>
          <a:lstStyle/>
          <a:p>
            <a:endParaRPr lang="en-US" dirty="0"/>
          </a:p>
        </p:txBody>
      </p:sp>
      <p:sp>
        <p:nvSpPr>
          <p:cNvPr id="4" name="Slide Number Placeholder 3"/>
          <p:cNvSpPr>
            <a:spLocks noGrp="1"/>
          </p:cNvSpPr>
          <p:nvPr>
            <p:ph type="sldNum" sz="quarter" idx="10"/>
          </p:nvPr>
        </p:nvSpPr>
        <p:spPr/>
        <p:txBody>
          <a:bodyPr/>
          <a:lstStyle/>
          <a:p>
            <a:fld id="{F6DA9C80-B631-4EC4-8253-F63CFD0157DF}" type="slidenum">
              <a:rPr lang="en-US" smtClean="0"/>
              <a:t>25</a:t>
            </a:fld>
            <a:endParaRPr lang="en-US"/>
          </a:p>
        </p:txBody>
      </p:sp>
    </p:spTree>
    <p:extLst>
      <p:ext uri="{BB962C8B-B14F-4D97-AF65-F5344CB8AC3E}">
        <p14:creationId xmlns:p14="http://schemas.microsoft.com/office/powerpoint/2010/main" val="272686512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675" y="4473575"/>
            <a:ext cx="5607050" cy="3660775"/>
          </a:xfrm>
          <a:prstGeom prst="rect">
            <a:avLst/>
          </a:prstGeom>
        </p:spPr>
        <p:txBody>
          <a:bodyPr/>
          <a:lstStyle/>
          <a:p>
            <a:endParaRPr lang="en-US"/>
          </a:p>
        </p:txBody>
      </p:sp>
      <p:sp>
        <p:nvSpPr>
          <p:cNvPr id="4" name="Slide Number Placeholder 3"/>
          <p:cNvSpPr>
            <a:spLocks noGrp="1"/>
          </p:cNvSpPr>
          <p:nvPr>
            <p:ph type="sldNum" sz="quarter" idx="10"/>
          </p:nvPr>
        </p:nvSpPr>
        <p:spPr/>
        <p:txBody>
          <a:bodyPr/>
          <a:lstStyle/>
          <a:p>
            <a:fld id="{F6DA9C80-B631-4EC4-8253-F63CFD0157DF}" type="slidenum">
              <a:rPr lang="en-US" smtClean="0"/>
              <a:t>29</a:t>
            </a:fld>
            <a:endParaRPr lang="en-US"/>
          </a:p>
        </p:txBody>
      </p:sp>
    </p:spTree>
    <p:extLst>
      <p:ext uri="{BB962C8B-B14F-4D97-AF65-F5344CB8AC3E}">
        <p14:creationId xmlns:p14="http://schemas.microsoft.com/office/powerpoint/2010/main" val="312780786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675" y="4473575"/>
            <a:ext cx="5607050" cy="3660775"/>
          </a:xfrm>
          <a:prstGeom prst="rect">
            <a:avLst/>
          </a:prstGeom>
        </p:spPr>
        <p:txBody>
          <a:bodyPr/>
          <a:lstStyle/>
          <a:p>
            <a:endParaRPr lang="en-US" dirty="0"/>
          </a:p>
        </p:txBody>
      </p:sp>
      <p:sp>
        <p:nvSpPr>
          <p:cNvPr id="4" name="Slide Number Placeholder 3"/>
          <p:cNvSpPr>
            <a:spLocks noGrp="1"/>
          </p:cNvSpPr>
          <p:nvPr>
            <p:ph type="sldNum" sz="quarter" idx="10"/>
          </p:nvPr>
        </p:nvSpPr>
        <p:spPr/>
        <p:txBody>
          <a:bodyPr/>
          <a:lstStyle/>
          <a:p>
            <a:fld id="{F6DA9C80-B631-4EC4-8253-F63CFD0157DF}" type="slidenum">
              <a:rPr lang="en-US" smtClean="0"/>
              <a:t>32</a:t>
            </a:fld>
            <a:endParaRPr lang="en-US"/>
          </a:p>
        </p:txBody>
      </p:sp>
    </p:spTree>
    <p:extLst>
      <p:ext uri="{BB962C8B-B14F-4D97-AF65-F5344CB8AC3E}">
        <p14:creationId xmlns:p14="http://schemas.microsoft.com/office/powerpoint/2010/main" val="26757850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Master">
    <p:spTree>
      <p:nvGrpSpPr>
        <p:cNvPr id="1" name=""/>
        <p:cNvGrpSpPr/>
        <p:nvPr/>
      </p:nvGrpSpPr>
      <p:grpSpPr>
        <a:xfrm>
          <a:off x="0" y="0"/>
          <a:ext cx="0" cy="0"/>
          <a:chOff x="0" y="0"/>
          <a:chExt cx="0" cy="0"/>
        </a:xfrm>
      </p:grpSpPr>
    </p:spTree>
    <p:extLst>
      <p:ext uri="{BB962C8B-B14F-4D97-AF65-F5344CB8AC3E}">
        <p14:creationId xmlns:p14="http://schemas.microsoft.com/office/powerpoint/2010/main" val="39762813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CED0365-0D65-4032-85A6-BECCAB4E9A68}" type="datetimeFigureOut">
              <a:rPr lang="en-US" smtClean="0"/>
              <a:t>3/7/2016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7754AA7-8025-408E-B296-E2B43FE08638}" type="slidenum">
              <a:rPr lang="en-US" smtClean="0"/>
              <a:t>‹#›</a:t>
            </a:fld>
            <a:endParaRPr lang="en-US"/>
          </a:p>
        </p:txBody>
      </p:sp>
    </p:spTree>
    <p:extLst>
      <p:ext uri="{BB962C8B-B14F-4D97-AF65-F5344CB8AC3E}">
        <p14:creationId xmlns:p14="http://schemas.microsoft.com/office/powerpoint/2010/main" val="11160181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4788"/>
            <a:ext cx="3008313" cy="871537"/>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43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076325"/>
            <a:ext cx="3008313" cy="35179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CED0365-0D65-4032-85A6-BECCAB4E9A68}" type="datetimeFigureOut">
              <a:rPr lang="en-US" smtClean="0"/>
              <a:t>3/7/2016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7754AA7-8025-408E-B296-E2B43FE08638}" type="slidenum">
              <a:rPr lang="en-US" smtClean="0"/>
              <a:t>‹#›</a:t>
            </a:fld>
            <a:endParaRPr lang="en-US"/>
          </a:p>
        </p:txBody>
      </p:sp>
    </p:spTree>
    <p:extLst>
      <p:ext uri="{BB962C8B-B14F-4D97-AF65-F5344CB8AC3E}">
        <p14:creationId xmlns:p14="http://schemas.microsoft.com/office/powerpoint/2010/main" val="150695456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450"/>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60375"/>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900"/>
            <a:ext cx="5486400" cy="6032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CED0365-0D65-4032-85A6-BECCAB4E9A68}" type="datetimeFigureOut">
              <a:rPr lang="en-US" smtClean="0"/>
              <a:t>3/7/2016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7754AA7-8025-408E-B296-E2B43FE08638}" type="slidenum">
              <a:rPr lang="en-US" smtClean="0"/>
              <a:t>‹#›</a:t>
            </a:fld>
            <a:endParaRPr lang="en-US"/>
          </a:p>
        </p:txBody>
      </p:sp>
    </p:spTree>
    <p:extLst>
      <p:ext uri="{BB962C8B-B14F-4D97-AF65-F5344CB8AC3E}">
        <p14:creationId xmlns:p14="http://schemas.microsoft.com/office/powerpoint/2010/main" val="179815772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CED0365-0D65-4032-85A6-BECCAB4E9A68}" type="datetimeFigureOut">
              <a:rPr lang="en-US" smtClean="0"/>
              <a:t>3/7/2016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754AA7-8025-408E-B296-E2B43FE08638}" type="slidenum">
              <a:rPr lang="en-US" smtClean="0"/>
              <a:t>‹#›</a:t>
            </a:fld>
            <a:endParaRPr lang="en-US"/>
          </a:p>
        </p:txBody>
      </p:sp>
    </p:spTree>
    <p:extLst>
      <p:ext uri="{BB962C8B-B14F-4D97-AF65-F5344CB8AC3E}">
        <p14:creationId xmlns:p14="http://schemas.microsoft.com/office/powerpoint/2010/main" val="178874318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6375"/>
            <a:ext cx="2057400" cy="43878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6375"/>
            <a:ext cx="6019800" cy="43878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CED0365-0D65-4032-85A6-BECCAB4E9A68}" type="datetimeFigureOut">
              <a:rPr lang="en-US" smtClean="0"/>
              <a:t>3/7/2016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754AA7-8025-408E-B296-E2B43FE08638}" type="slidenum">
              <a:rPr lang="en-US" smtClean="0"/>
              <a:t>‹#›</a:t>
            </a:fld>
            <a:endParaRPr lang="en-US"/>
          </a:p>
        </p:txBody>
      </p:sp>
    </p:spTree>
    <p:extLst>
      <p:ext uri="{BB962C8B-B14F-4D97-AF65-F5344CB8AC3E}">
        <p14:creationId xmlns:p14="http://schemas.microsoft.com/office/powerpoint/2010/main" val="1977736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Section Master">
    <p:spTree>
      <p:nvGrpSpPr>
        <p:cNvPr id="1" name=""/>
        <p:cNvGrpSpPr/>
        <p:nvPr/>
      </p:nvGrpSpPr>
      <p:grpSpPr>
        <a:xfrm>
          <a:off x="0" y="0"/>
          <a:ext cx="0" cy="0"/>
          <a:chOff x="0" y="0"/>
          <a:chExt cx="0" cy="0"/>
        </a:xfrm>
      </p:grpSpPr>
    </p:spTree>
    <p:extLst>
      <p:ext uri="{BB962C8B-B14F-4D97-AF65-F5344CB8AC3E}">
        <p14:creationId xmlns:p14="http://schemas.microsoft.com/office/powerpoint/2010/main" val="267962775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Content Master">
    <p:spTree>
      <p:nvGrpSpPr>
        <p:cNvPr id="1" name=""/>
        <p:cNvGrpSpPr/>
        <p:nvPr/>
      </p:nvGrpSpPr>
      <p:grpSpPr>
        <a:xfrm>
          <a:off x="0" y="0"/>
          <a:ext cx="0" cy="0"/>
          <a:chOff x="0" y="0"/>
          <a:chExt cx="0" cy="0"/>
        </a:xfrm>
      </p:grpSpPr>
    </p:spTree>
    <p:extLst>
      <p:ext uri="{BB962C8B-B14F-4D97-AF65-F5344CB8AC3E}">
        <p14:creationId xmlns:p14="http://schemas.microsoft.com/office/powerpoint/2010/main" val="179751589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8613"/>
            <a:ext cx="7772400" cy="1101725"/>
          </a:xfr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CED0365-0D65-4032-85A6-BECCAB4E9A68}" type="datetimeFigureOut">
              <a:rPr lang="en-US" smtClean="0"/>
              <a:t>3/7/2016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754AA7-8025-408E-B296-E2B43FE08638}" type="slidenum">
              <a:rPr lang="en-US" smtClean="0"/>
              <a:t>‹#›</a:t>
            </a:fld>
            <a:endParaRPr lang="en-US"/>
          </a:p>
        </p:txBody>
      </p:sp>
    </p:spTree>
    <p:extLst>
      <p:ext uri="{BB962C8B-B14F-4D97-AF65-F5344CB8AC3E}">
        <p14:creationId xmlns:p14="http://schemas.microsoft.com/office/powerpoint/2010/main" val="15498520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CED0365-0D65-4032-85A6-BECCAB4E9A68}" type="datetimeFigureOut">
              <a:rPr lang="en-US" smtClean="0"/>
              <a:t>3/7/2016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754AA7-8025-408E-B296-E2B43FE08638}" type="slidenum">
              <a:rPr lang="en-US" smtClean="0"/>
              <a:t>‹#›</a:t>
            </a:fld>
            <a:endParaRPr lang="en-US"/>
          </a:p>
        </p:txBody>
      </p:sp>
    </p:spTree>
    <p:extLst>
      <p:ext uri="{BB962C8B-B14F-4D97-AF65-F5344CB8AC3E}">
        <p14:creationId xmlns:p14="http://schemas.microsoft.com/office/powerpoint/2010/main" val="30430013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5"/>
            <a:ext cx="7772400" cy="1022350"/>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79638"/>
            <a:ext cx="7772400" cy="112553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CED0365-0D65-4032-85A6-BECCAB4E9A68}" type="datetimeFigureOut">
              <a:rPr lang="en-US" smtClean="0"/>
              <a:t>3/7/2016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754AA7-8025-408E-B296-E2B43FE08638}" type="slidenum">
              <a:rPr lang="en-US" smtClean="0"/>
              <a:t>‹#›</a:t>
            </a:fld>
            <a:endParaRPr lang="en-US"/>
          </a:p>
        </p:txBody>
      </p:sp>
    </p:spTree>
    <p:extLst>
      <p:ext uri="{BB962C8B-B14F-4D97-AF65-F5344CB8AC3E}">
        <p14:creationId xmlns:p14="http://schemas.microsoft.com/office/powerpoint/2010/main" val="20762209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0"/>
            <a:ext cx="4038600" cy="33940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0"/>
            <a:ext cx="4038600" cy="33940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CED0365-0D65-4032-85A6-BECCAB4E9A68}" type="datetimeFigureOut">
              <a:rPr lang="en-US" smtClean="0"/>
              <a:t>3/7/2016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7754AA7-8025-408E-B296-E2B43FE08638}" type="slidenum">
              <a:rPr lang="en-US" smtClean="0"/>
              <a:t>‹#›</a:t>
            </a:fld>
            <a:endParaRPr lang="en-US"/>
          </a:p>
        </p:txBody>
      </p:sp>
    </p:spTree>
    <p:extLst>
      <p:ext uri="{BB962C8B-B14F-4D97-AF65-F5344CB8AC3E}">
        <p14:creationId xmlns:p14="http://schemas.microsoft.com/office/powerpoint/2010/main" val="3383597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57200" y="1150938"/>
            <a:ext cx="4040188" cy="4810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1631950"/>
            <a:ext cx="4040188" cy="29622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45025" y="1150938"/>
            <a:ext cx="4041775" cy="4810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1631950"/>
            <a:ext cx="4041775" cy="29622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6"/>
          <p:cNvSpPr>
            <a:spLocks noGrp="1"/>
          </p:cNvSpPr>
          <p:nvPr>
            <p:ph type="dt" sz="half" idx="10"/>
          </p:nvPr>
        </p:nvSpPr>
        <p:spPr/>
        <p:txBody>
          <a:bodyPr/>
          <a:lstStyle/>
          <a:p>
            <a:fld id="{ACED0365-0D65-4032-85A6-BECCAB4E9A68}" type="datetimeFigureOut">
              <a:rPr lang="en-US" smtClean="0"/>
              <a:t>3/7/2016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7754AA7-8025-408E-B296-E2B43FE08638}" type="slidenum">
              <a:rPr lang="en-US" smtClean="0"/>
              <a:t>‹#›</a:t>
            </a:fld>
            <a:endParaRPr lang="en-US"/>
          </a:p>
        </p:txBody>
      </p:sp>
    </p:spTree>
    <p:extLst>
      <p:ext uri="{BB962C8B-B14F-4D97-AF65-F5344CB8AC3E}">
        <p14:creationId xmlns:p14="http://schemas.microsoft.com/office/powerpoint/2010/main" val="24455025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Date Placeholder 2"/>
          <p:cNvSpPr>
            <a:spLocks noGrp="1"/>
          </p:cNvSpPr>
          <p:nvPr>
            <p:ph type="dt" sz="half" idx="10"/>
          </p:nvPr>
        </p:nvSpPr>
        <p:spPr/>
        <p:txBody>
          <a:bodyPr/>
          <a:lstStyle/>
          <a:p>
            <a:fld id="{ACED0365-0D65-4032-85A6-BECCAB4E9A68}" type="datetimeFigureOut">
              <a:rPr lang="en-US" smtClean="0"/>
              <a:t>3/7/2016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7754AA7-8025-408E-B296-E2B43FE08638}" type="slidenum">
              <a:rPr lang="en-US" smtClean="0"/>
              <a:t>‹#›</a:t>
            </a:fld>
            <a:endParaRPr lang="en-US"/>
          </a:p>
        </p:txBody>
      </p:sp>
    </p:spTree>
    <p:extLst>
      <p:ext uri="{BB962C8B-B14F-4D97-AF65-F5344CB8AC3E}">
        <p14:creationId xmlns:p14="http://schemas.microsoft.com/office/powerpoint/2010/main" val="404872279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theme" Target="../theme/theme2.xml"/><Relationship Id="rId1" Type="http://schemas.openxmlformats.org/officeDocument/2006/relationships/slideLayout" Target="../slideLayouts/slideLayout2.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theme" Target="../theme/theme3.xml"/><Relationship Id="rId1" Type="http://schemas.openxmlformats.org/officeDocument/2006/relationships/slideLayout" Target="../slideLayouts/slideLayout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11.xml"/><Relationship Id="rId13" Type="http://schemas.openxmlformats.org/officeDocument/2006/relationships/image" Target="../media/image2.jpeg"/><Relationship Id="rId3" Type="http://schemas.openxmlformats.org/officeDocument/2006/relationships/slideLayout" Target="../slideLayouts/slideLayout6.xml"/><Relationship Id="rId7" Type="http://schemas.openxmlformats.org/officeDocument/2006/relationships/slideLayout" Target="../slideLayouts/slideLayout10.xml"/><Relationship Id="rId12" Type="http://schemas.openxmlformats.org/officeDocument/2006/relationships/theme" Target="../theme/theme4.xml"/><Relationship Id="rId2" Type="http://schemas.openxmlformats.org/officeDocument/2006/relationships/slideLayout" Target="../slideLayouts/slideLayout5.xml"/><Relationship Id="rId1" Type="http://schemas.openxmlformats.org/officeDocument/2006/relationships/slideLayout" Target="../slideLayouts/slideLayout4.xml"/><Relationship Id="rId6" Type="http://schemas.openxmlformats.org/officeDocument/2006/relationships/slideLayout" Target="../slideLayouts/slideLayout9.xml"/><Relationship Id="rId11" Type="http://schemas.openxmlformats.org/officeDocument/2006/relationships/slideLayout" Target="../slideLayouts/slideLayout14.xml"/><Relationship Id="rId5" Type="http://schemas.openxmlformats.org/officeDocument/2006/relationships/slideLayout" Target="../slideLayouts/slideLayout8.xml"/><Relationship Id="rId10" Type="http://schemas.openxmlformats.org/officeDocument/2006/relationships/slideLayout" Target="../slideLayouts/slideLayout13.xml"/><Relationship Id="rId4" Type="http://schemas.openxmlformats.org/officeDocument/2006/relationships/slideLayout" Target="../slideLayouts/slideLayout7.xml"/><Relationship Id="rId9"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2" name="Picture 1" descr="NYSOO_DOH_rgb.jpg"/>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533400" y="361950"/>
            <a:ext cx="3603190" cy="810768"/>
          </a:xfrm>
          <a:prstGeom prst="rect">
            <a:avLst/>
          </a:prstGeom>
        </p:spPr>
      </p:pic>
      <p:sp>
        <p:nvSpPr>
          <p:cNvPr id="4" name="Date Placeholder 3"/>
          <p:cNvSpPr>
            <a:spLocks noGrp="1"/>
          </p:cNvSpPr>
          <p:nvPr>
            <p:ph type="dt" sz="half" idx="2"/>
          </p:nvPr>
        </p:nvSpPr>
        <p:spPr>
          <a:xfrm>
            <a:off x="457200" y="4767263"/>
            <a:ext cx="2133600" cy="274637"/>
          </a:xfrm>
          <a:prstGeom prst="rect">
            <a:avLst/>
          </a:prstGeom>
        </p:spPr>
        <p:txBody>
          <a:bodyPr vert="horz" lIns="91440" tIns="45720" rIns="91440" bIns="45720" rtlCol="0" anchor="ctr"/>
          <a:lstStyle>
            <a:lvl1pPr algn="l">
              <a:defRPr sz="1200">
                <a:solidFill>
                  <a:schemeClr val="tx1">
                    <a:tint val="75000"/>
                  </a:schemeClr>
                </a:solidFill>
              </a:defRPr>
            </a:lvl1pPr>
          </a:lstStyle>
          <a:p>
            <a:fld id="{9AE51E1D-7280-49D6-A2E2-CE63FE17EF16}" type="datetimeFigureOut">
              <a:rPr lang="en-US" smtClean="0"/>
              <a:t>3/7/2016</a:t>
            </a:fld>
            <a:endParaRPr lang="en-US"/>
          </a:p>
        </p:txBody>
      </p:sp>
      <p:sp>
        <p:nvSpPr>
          <p:cNvPr id="5" name="Footer Placeholder 4"/>
          <p:cNvSpPr>
            <a:spLocks noGrp="1"/>
          </p:cNvSpPr>
          <p:nvPr>
            <p:ph type="ftr" sz="quarter" idx="3"/>
          </p:nvPr>
        </p:nvSpPr>
        <p:spPr>
          <a:xfrm>
            <a:off x="3124200" y="4767263"/>
            <a:ext cx="2895600" cy="274637"/>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4637"/>
          </a:xfrm>
          <a:prstGeom prst="rect">
            <a:avLst/>
          </a:prstGeom>
        </p:spPr>
        <p:txBody>
          <a:bodyPr vert="horz" lIns="91440" tIns="45720" rIns="91440" bIns="45720" rtlCol="0" anchor="ctr"/>
          <a:lstStyle>
            <a:lvl1pPr algn="r">
              <a:defRPr sz="1200">
                <a:solidFill>
                  <a:schemeClr val="tx1">
                    <a:tint val="75000"/>
                  </a:schemeClr>
                </a:solidFill>
              </a:defRPr>
            </a:lvl1pPr>
          </a:lstStyle>
          <a:p>
            <a:fld id="{8BACAC6D-BD82-4571-9E34-C1EFF11A946D}" type="slidenum">
              <a:rPr lang="en-US" smtClean="0"/>
              <a:t>‹#›</a:t>
            </a:fld>
            <a:endParaRPr lang="en-US"/>
          </a:p>
        </p:txBody>
      </p:sp>
      <p:sp>
        <p:nvSpPr>
          <p:cNvPr id="7" name="Rectangle 6"/>
          <p:cNvSpPr/>
          <p:nvPr userDrawn="1"/>
        </p:nvSpPr>
        <p:spPr>
          <a:xfrm>
            <a:off x="0" y="3714750"/>
            <a:ext cx="9144000" cy="1485900"/>
          </a:xfrm>
          <a:prstGeom prst="rect">
            <a:avLst/>
          </a:prstGeom>
          <a:solidFill>
            <a:srgbClr val="002D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userDrawn="1"/>
        </p:nvSpPr>
        <p:spPr>
          <a:xfrm>
            <a:off x="0" y="3714750"/>
            <a:ext cx="9144000" cy="76200"/>
          </a:xfrm>
          <a:prstGeom prst="rect">
            <a:avLst/>
          </a:prstGeom>
          <a:solidFill>
            <a:srgbClr val="55327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ate Placeholder 1"/>
          <p:cNvSpPr txBox="1">
            <a:spLocks/>
          </p:cNvSpPr>
          <p:nvPr userDrawn="1"/>
        </p:nvSpPr>
        <p:spPr>
          <a:xfrm>
            <a:off x="457200" y="3943350"/>
            <a:ext cx="2133600" cy="273844"/>
          </a:xfrm>
          <a:prstGeom prst="rect">
            <a:avLst/>
          </a:prstGeom>
        </p:spPr>
        <p:txBody>
          <a:bodyPr/>
          <a:lstStyle>
            <a:defPPr>
              <a:defRPr lang="en-US"/>
            </a:defPPr>
            <a:lvl1pPr marL="0" algn="l" defTabSz="914400" rtl="0" eaLnBrk="1" latinLnBrk="0" hangingPunct="1">
              <a:defRPr sz="1800" b="1" kern="1200">
                <a:solidFill>
                  <a:schemeClr val="bg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1400" dirty="0">
              <a:solidFill>
                <a:schemeClr val="bg1"/>
              </a:solidFill>
            </a:endParaRPr>
          </a:p>
        </p:txBody>
      </p:sp>
    </p:spTree>
    <p:extLst>
      <p:ext uri="{BB962C8B-B14F-4D97-AF65-F5344CB8AC3E}">
        <p14:creationId xmlns:p14="http://schemas.microsoft.com/office/powerpoint/2010/main" val="4023744030"/>
      </p:ext>
    </p:extLst>
  </p:cSld>
  <p:clrMap bg1="lt1" tx1="dk1" bg2="lt2" tx2="dk2" accent1="accent1" accent2="accent2" accent3="accent3" accent4="accent4" accent5="accent5" accent6="accent6" hlink="hlink" folHlink="folHlink"/>
  <p:sldLayoutIdLst>
    <p:sldLayoutId id="2147483686"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descr="NYSOO_DOH_rgb.jpg"/>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049453" y="4511417"/>
            <a:ext cx="1713547" cy="385572"/>
          </a:xfrm>
          <a:prstGeom prst="rect">
            <a:avLst/>
          </a:prstGeom>
        </p:spPr>
      </p:pic>
      <p:sp>
        <p:nvSpPr>
          <p:cNvPr id="10" name="Rectangle 9"/>
          <p:cNvSpPr/>
          <p:nvPr userDrawn="1"/>
        </p:nvSpPr>
        <p:spPr>
          <a:xfrm>
            <a:off x="0" y="1581150"/>
            <a:ext cx="5334000" cy="2743200"/>
          </a:xfrm>
          <a:prstGeom prst="rect">
            <a:avLst/>
          </a:prstGeom>
          <a:solidFill>
            <a:srgbClr val="002D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userDrawn="1"/>
        </p:nvSpPr>
        <p:spPr>
          <a:xfrm>
            <a:off x="0" y="1540453"/>
            <a:ext cx="5334000" cy="81394"/>
          </a:xfrm>
          <a:prstGeom prst="rect">
            <a:avLst/>
          </a:prstGeom>
          <a:solidFill>
            <a:srgbClr val="55327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Date Placeholder 1"/>
          <p:cNvSpPr txBox="1">
            <a:spLocks/>
          </p:cNvSpPr>
          <p:nvPr userDrawn="1"/>
        </p:nvSpPr>
        <p:spPr>
          <a:xfrm>
            <a:off x="152400" y="88105"/>
            <a:ext cx="2133600" cy="273844"/>
          </a:xfrm>
          <a:prstGeom prst="rect">
            <a:avLst/>
          </a:prstGeom>
        </p:spPr>
        <p:txBody>
          <a:bodyPr/>
          <a:lstStyle>
            <a:defPPr>
              <a:defRPr lang="en-US"/>
            </a:defPPr>
            <a:lvl1pPr marL="0" algn="l" defTabSz="914400" rtl="0" eaLnBrk="1" latinLnBrk="0" hangingPunct="1">
              <a:defRPr sz="1800" b="1" kern="1200">
                <a:solidFill>
                  <a:schemeClr val="bg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1200" dirty="0">
              <a:solidFill>
                <a:srgbClr val="002D73"/>
              </a:solidFill>
            </a:endParaRPr>
          </a:p>
        </p:txBody>
      </p:sp>
      <p:sp>
        <p:nvSpPr>
          <p:cNvPr id="13" name="Slide Number Placeholder 3"/>
          <p:cNvSpPr txBox="1">
            <a:spLocks/>
          </p:cNvSpPr>
          <p:nvPr userDrawn="1"/>
        </p:nvSpPr>
        <p:spPr>
          <a:xfrm>
            <a:off x="8305800" y="88105"/>
            <a:ext cx="685800" cy="273844"/>
          </a:xfrm>
          <a:prstGeom prst="rect">
            <a:avLst/>
          </a:prstGeom>
        </p:spPr>
        <p:txBody>
          <a:bodyPr/>
          <a:lstStyle>
            <a:defPPr>
              <a:defRPr lang="en-US"/>
            </a:defPPr>
            <a:lvl1pPr marL="0" algn="l" defTabSz="914400" rtl="0" eaLnBrk="1" latinLnBrk="0" hangingPunct="1">
              <a:defRPr sz="1800" b="1" kern="1200">
                <a:solidFill>
                  <a:schemeClr val="bg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DDF52EC2-2C0B-4C03-9888-0B25156ED88D}" type="slidenum">
              <a:rPr lang="en-US" sz="1200" smtClean="0">
                <a:solidFill>
                  <a:srgbClr val="002D73"/>
                </a:solidFill>
              </a:rPr>
              <a:pPr/>
              <a:t>‹#›</a:t>
            </a:fld>
            <a:endParaRPr lang="en-US" sz="1200" dirty="0">
              <a:solidFill>
                <a:srgbClr val="002D73"/>
              </a:solidFill>
            </a:endParaRPr>
          </a:p>
        </p:txBody>
      </p:sp>
    </p:spTree>
    <p:extLst>
      <p:ext uri="{BB962C8B-B14F-4D97-AF65-F5344CB8AC3E}">
        <p14:creationId xmlns:p14="http://schemas.microsoft.com/office/powerpoint/2010/main" val="2405248628"/>
      </p:ext>
    </p:extLst>
  </p:cSld>
  <p:clrMap bg1="lt1" tx1="dk1" bg2="lt2" tx2="dk2" accent1="accent1" accent2="accent2" accent3="accent3" accent4="accent4" accent5="accent5" accent6="accent6" hlink="hlink" folHlink="folHlink"/>
  <p:sldLayoutIdLst>
    <p:sldLayoutId id="2147483672"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Rectangle 21"/>
          <p:cNvSpPr/>
          <p:nvPr userDrawn="1"/>
        </p:nvSpPr>
        <p:spPr>
          <a:xfrm>
            <a:off x="0" y="62344"/>
            <a:ext cx="9144000" cy="299605"/>
          </a:xfrm>
          <a:prstGeom prst="rect">
            <a:avLst/>
          </a:prstGeom>
          <a:solidFill>
            <a:srgbClr val="002D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Date Placeholder 1"/>
          <p:cNvSpPr txBox="1">
            <a:spLocks/>
          </p:cNvSpPr>
          <p:nvPr userDrawn="1"/>
        </p:nvSpPr>
        <p:spPr>
          <a:xfrm>
            <a:off x="152400" y="88105"/>
            <a:ext cx="2133600" cy="273844"/>
          </a:xfrm>
          <a:prstGeom prst="rect">
            <a:avLst/>
          </a:prstGeom>
        </p:spPr>
        <p:txBody>
          <a:bodyPr/>
          <a:lstStyle>
            <a:defPPr>
              <a:defRPr lang="en-US"/>
            </a:defPPr>
            <a:lvl1pPr marL="0" algn="l" defTabSz="914400" rtl="0" eaLnBrk="1" latinLnBrk="0" hangingPunct="1">
              <a:defRPr sz="1800" b="1" kern="1200">
                <a:solidFill>
                  <a:schemeClr val="bg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1200" dirty="0"/>
          </a:p>
        </p:txBody>
      </p:sp>
      <p:sp>
        <p:nvSpPr>
          <p:cNvPr id="24" name="Slide Number Placeholder 3"/>
          <p:cNvSpPr txBox="1">
            <a:spLocks/>
          </p:cNvSpPr>
          <p:nvPr userDrawn="1"/>
        </p:nvSpPr>
        <p:spPr>
          <a:xfrm>
            <a:off x="8305800" y="88105"/>
            <a:ext cx="685800" cy="273844"/>
          </a:xfrm>
          <a:prstGeom prst="rect">
            <a:avLst/>
          </a:prstGeom>
        </p:spPr>
        <p:txBody>
          <a:bodyPr/>
          <a:lstStyle>
            <a:defPPr>
              <a:defRPr lang="en-US"/>
            </a:defPPr>
            <a:lvl1pPr marL="0" algn="l" defTabSz="914400" rtl="0" eaLnBrk="1" latinLnBrk="0" hangingPunct="1">
              <a:defRPr sz="1800" b="1" kern="1200">
                <a:solidFill>
                  <a:schemeClr val="bg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DDF52EC2-2C0B-4C03-9888-0B25156ED88D}" type="slidenum">
              <a:rPr lang="en-US" sz="1200" smtClean="0"/>
              <a:pPr/>
              <a:t>‹#›</a:t>
            </a:fld>
            <a:endParaRPr lang="en-US" sz="1200" dirty="0"/>
          </a:p>
        </p:txBody>
      </p:sp>
      <p:sp>
        <p:nvSpPr>
          <p:cNvPr id="25" name="Rectangle 24"/>
          <p:cNvSpPr/>
          <p:nvPr userDrawn="1"/>
        </p:nvSpPr>
        <p:spPr>
          <a:xfrm>
            <a:off x="0" y="-19050"/>
            <a:ext cx="9144000" cy="81394"/>
          </a:xfrm>
          <a:prstGeom prst="rect">
            <a:avLst/>
          </a:prstGeom>
          <a:solidFill>
            <a:srgbClr val="55327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descr="NYSOO_DOH_rgb.jpg"/>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049453" y="4511417"/>
            <a:ext cx="1713547" cy="385572"/>
          </a:xfrm>
          <a:prstGeom prst="rect">
            <a:avLst/>
          </a:prstGeom>
        </p:spPr>
      </p:pic>
    </p:spTree>
    <p:extLst>
      <p:ext uri="{BB962C8B-B14F-4D97-AF65-F5344CB8AC3E}">
        <p14:creationId xmlns:p14="http://schemas.microsoft.com/office/powerpoint/2010/main" val="3484135281"/>
      </p:ext>
    </p:extLst>
  </p:cSld>
  <p:clrMap bg1="lt1" tx1="dk1" bg2="lt2" tx2="dk2" accent1="accent1" accent2="accent2" accent3="accent3" accent4="accent4" accent5="accent5" accent6="accent6" hlink="hlink" folHlink="folHlink"/>
  <p:sldLayoutIdLst>
    <p:sldLayoutId id="2147483655" r:id="rId1"/>
  </p:sldLayoutIdLst>
  <p:timing>
    <p:tnLst>
      <p:par>
        <p:cTn id="1" dur="indefinite" restart="never" nodeType="tmRoot"/>
      </p:par>
    </p:tnLst>
  </p:timing>
  <p:hf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6375"/>
            <a:ext cx="8229600" cy="85725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200150"/>
            <a:ext cx="8229600" cy="3394075"/>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4767263"/>
            <a:ext cx="2133600" cy="274637"/>
          </a:xfrm>
          <a:prstGeom prst="rect">
            <a:avLst/>
          </a:prstGeom>
        </p:spPr>
        <p:txBody>
          <a:bodyPr vert="horz" lIns="91440" tIns="45720" rIns="91440" bIns="45720" rtlCol="0" anchor="ctr"/>
          <a:lstStyle>
            <a:lvl1pPr algn="l">
              <a:defRPr sz="1200">
                <a:solidFill>
                  <a:schemeClr val="tx1">
                    <a:tint val="75000"/>
                  </a:schemeClr>
                </a:solidFill>
              </a:defRPr>
            </a:lvl1pPr>
          </a:lstStyle>
          <a:p>
            <a:fld id="{ACED0365-0D65-4032-85A6-BECCAB4E9A68}" type="datetimeFigureOut">
              <a:rPr lang="en-US" smtClean="0"/>
              <a:t>3/7/2016</a:t>
            </a:fld>
            <a:endParaRPr lang="en-US"/>
          </a:p>
        </p:txBody>
      </p:sp>
      <p:sp>
        <p:nvSpPr>
          <p:cNvPr id="5" name="Footer Placeholder 4"/>
          <p:cNvSpPr>
            <a:spLocks noGrp="1"/>
          </p:cNvSpPr>
          <p:nvPr>
            <p:ph type="ftr" sz="quarter" idx="3"/>
          </p:nvPr>
        </p:nvSpPr>
        <p:spPr>
          <a:xfrm>
            <a:off x="3124200" y="4767263"/>
            <a:ext cx="2895600" cy="274637"/>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4637"/>
          </a:xfrm>
          <a:prstGeom prst="rect">
            <a:avLst/>
          </a:prstGeom>
        </p:spPr>
        <p:txBody>
          <a:bodyPr vert="horz" lIns="91440" tIns="45720" rIns="91440" bIns="45720" rtlCol="0" anchor="ctr"/>
          <a:lstStyle>
            <a:lvl1pPr algn="r">
              <a:defRPr sz="1200">
                <a:solidFill>
                  <a:schemeClr val="tx1">
                    <a:tint val="75000"/>
                  </a:schemeClr>
                </a:solidFill>
              </a:defRPr>
            </a:lvl1pPr>
          </a:lstStyle>
          <a:p>
            <a:fld id="{A7754AA7-8025-408E-B296-E2B43FE08638}" type="slidenum">
              <a:rPr lang="en-US" smtClean="0"/>
              <a:t>‹#›</a:t>
            </a:fld>
            <a:endParaRPr lang="en-US"/>
          </a:p>
        </p:txBody>
      </p:sp>
      <p:sp>
        <p:nvSpPr>
          <p:cNvPr id="7" name="Rectangle 6"/>
          <p:cNvSpPr/>
          <p:nvPr userDrawn="1"/>
        </p:nvSpPr>
        <p:spPr>
          <a:xfrm>
            <a:off x="0" y="62344"/>
            <a:ext cx="9144000" cy="299605"/>
          </a:xfrm>
          <a:prstGeom prst="rect">
            <a:avLst/>
          </a:prstGeom>
          <a:solidFill>
            <a:srgbClr val="002D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Date Placeholder 1"/>
          <p:cNvSpPr txBox="1">
            <a:spLocks/>
          </p:cNvSpPr>
          <p:nvPr userDrawn="1"/>
        </p:nvSpPr>
        <p:spPr>
          <a:xfrm>
            <a:off x="152400" y="88105"/>
            <a:ext cx="2133600" cy="273844"/>
          </a:xfrm>
          <a:prstGeom prst="rect">
            <a:avLst/>
          </a:prstGeom>
        </p:spPr>
        <p:txBody>
          <a:bodyPr/>
          <a:lstStyle>
            <a:defPPr>
              <a:defRPr lang="en-US"/>
            </a:defPPr>
            <a:lvl1pPr marL="0" algn="l" defTabSz="914400" rtl="0" eaLnBrk="1" latinLnBrk="0" hangingPunct="1">
              <a:defRPr sz="1800" b="1" kern="1200">
                <a:solidFill>
                  <a:schemeClr val="bg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E140F40-957F-429B-BF36-B42CA41DE130}" type="datetime4">
              <a:rPr lang="en-US" sz="1200" smtClean="0"/>
              <a:pPr/>
              <a:t>March 7, 2016</a:t>
            </a:fld>
            <a:endParaRPr lang="en-US" sz="1200" dirty="0"/>
          </a:p>
        </p:txBody>
      </p:sp>
      <p:sp>
        <p:nvSpPr>
          <p:cNvPr id="9" name="Slide Number Placeholder 3"/>
          <p:cNvSpPr txBox="1">
            <a:spLocks/>
          </p:cNvSpPr>
          <p:nvPr userDrawn="1"/>
        </p:nvSpPr>
        <p:spPr>
          <a:xfrm>
            <a:off x="8305800" y="88105"/>
            <a:ext cx="685800" cy="273844"/>
          </a:xfrm>
          <a:prstGeom prst="rect">
            <a:avLst/>
          </a:prstGeom>
        </p:spPr>
        <p:txBody>
          <a:bodyPr/>
          <a:lstStyle>
            <a:defPPr>
              <a:defRPr lang="en-US"/>
            </a:defPPr>
            <a:lvl1pPr marL="0" algn="l" defTabSz="914400" rtl="0" eaLnBrk="1" latinLnBrk="0" hangingPunct="1">
              <a:defRPr sz="1800" b="1" kern="1200">
                <a:solidFill>
                  <a:schemeClr val="bg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DDF52EC2-2C0B-4C03-9888-0B25156ED88D}" type="slidenum">
              <a:rPr lang="en-US" sz="1200" smtClean="0"/>
              <a:pPr/>
              <a:t>‹#›</a:t>
            </a:fld>
            <a:endParaRPr lang="en-US" sz="1200" dirty="0"/>
          </a:p>
        </p:txBody>
      </p:sp>
      <p:sp>
        <p:nvSpPr>
          <p:cNvPr id="10" name="Rectangle 9"/>
          <p:cNvSpPr/>
          <p:nvPr userDrawn="1"/>
        </p:nvSpPr>
        <p:spPr>
          <a:xfrm>
            <a:off x="0" y="-19050"/>
            <a:ext cx="9144000" cy="81394"/>
          </a:xfrm>
          <a:prstGeom prst="rect">
            <a:avLst/>
          </a:prstGeom>
          <a:solidFill>
            <a:srgbClr val="55327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12" descr="NYSOO_DOH_rgb.jpg"/>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7049453" y="4511417"/>
            <a:ext cx="1713547" cy="385572"/>
          </a:xfrm>
          <a:prstGeom prst="rect">
            <a:avLst/>
          </a:prstGeom>
        </p:spPr>
      </p:pic>
    </p:spTree>
    <p:extLst>
      <p:ext uri="{BB962C8B-B14F-4D97-AF65-F5344CB8AC3E}">
        <p14:creationId xmlns:p14="http://schemas.microsoft.com/office/powerpoint/2010/main" val="3043379205"/>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Lst>
  <p:txStyles>
    <p:titleStyle>
      <a:lvl1pPr algn="ctr" defTabSz="914400" rtl="0" eaLnBrk="1" latinLnBrk="0" hangingPunct="1">
        <a:spcBef>
          <a:spcPct val="0"/>
        </a:spcBef>
        <a:buNone/>
        <a:defRPr sz="4400" kern="1200">
          <a:solidFill>
            <a:schemeClr val="tx1"/>
          </a:solidFill>
          <a:latin typeface="Arial" panose="020B0604020202020204" pitchFamily="34" charset="0"/>
          <a:ea typeface="+mj-ea"/>
          <a:cs typeface="Arial" panose="020B0604020202020204" pitchFamily="34" charset="0"/>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p:cNvSpPr txBox="1"/>
          <p:nvPr/>
        </p:nvSpPr>
        <p:spPr>
          <a:xfrm>
            <a:off x="457200" y="1809750"/>
            <a:ext cx="7696200" cy="1384995"/>
          </a:xfrm>
          <a:prstGeom prst="rect">
            <a:avLst/>
          </a:prstGeom>
          <a:noFill/>
          <a:ln>
            <a:noFill/>
          </a:ln>
        </p:spPr>
        <p:txBody>
          <a:bodyPr wrap="square" rtlCol="0">
            <a:spAutoFit/>
          </a:bodyPr>
          <a:lstStyle/>
          <a:p>
            <a:r>
              <a:rPr lang="en-US" sz="2800" b="1" dirty="0" smtClean="0">
                <a:solidFill>
                  <a:srgbClr val="002D73"/>
                </a:solidFill>
                <a:latin typeface="Arial" panose="020B0604020202020204" pitchFamily="34" charset="0"/>
                <a:cs typeface="Arial" panose="020B0604020202020204" pitchFamily="34" charset="0"/>
              </a:rPr>
              <a:t>New York State 2015 Nursing Home Quality Initiative </a:t>
            </a:r>
            <a:r>
              <a:rPr lang="en-US" sz="2800" b="1" dirty="0" smtClean="0">
                <a:solidFill>
                  <a:srgbClr val="002060"/>
                </a:solidFill>
                <a:latin typeface="Arial" panose="020B0604020202020204" pitchFamily="34" charset="0"/>
                <a:cs typeface="Arial" panose="020B0604020202020204" pitchFamily="34" charset="0"/>
              </a:rPr>
              <a:t>Results and 2016 Proposals</a:t>
            </a:r>
            <a:endParaRPr lang="en-US" sz="2800" b="1" dirty="0">
              <a:solidFill>
                <a:srgbClr val="002060"/>
              </a:solidFill>
              <a:latin typeface="Arial" panose="020B0604020202020204" pitchFamily="34" charset="0"/>
              <a:cs typeface="Arial" panose="020B0604020202020204" pitchFamily="34" charset="0"/>
            </a:endParaRPr>
          </a:p>
          <a:p>
            <a:endParaRPr lang="en-US" sz="2800" b="1" dirty="0">
              <a:solidFill>
                <a:srgbClr val="002D73"/>
              </a:solidFill>
              <a:latin typeface="Arial" panose="020B0604020202020204" pitchFamily="34" charset="0"/>
              <a:cs typeface="Arial" panose="020B0604020202020204" pitchFamily="34" charset="0"/>
            </a:endParaRPr>
          </a:p>
        </p:txBody>
      </p:sp>
      <p:sp>
        <p:nvSpPr>
          <p:cNvPr id="7" name="TextBox 6"/>
          <p:cNvSpPr txBox="1"/>
          <p:nvPr/>
        </p:nvSpPr>
        <p:spPr>
          <a:xfrm>
            <a:off x="457200" y="2876550"/>
            <a:ext cx="5791200" cy="584775"/>
          </a:xfrm>
          <a:prstGeom prst="rect">
            <a:avLst/>
          </a:prstGeom>
          <a:noFill/>
          <a:ln>
            <a:noFill/>
          </a:ln>
        </p:spPr>
        <p:txBody>
          <a:bodyPr wrap="square" rtlCol="0">
            <a:spAutoFit/>
          </a:bodyPr>
          <a:lstStyle/>
          <a:p>
            <a:r>
              <a:rPr lang="en-US" sz="1600" b="1" dirty="0" smtClean="0">
                <a:latin typeface="Arial" panose="020B0604020202020204" pitchFamily="34" charset="0"/>
                <a:cs typeface="Arial" panose="020B0604020202020204" pitchFamily="34" charset="0"/>
              </a:rPr>
              <a:t>New York State Department of Health</a:t>
            </a:r>
          </a:p>
          <a:p>
            <a:r>
              <a:rPr lang="en-US" sz="1600" b="1" dirty="0" smtClean="0">
                <a:latin typeface="Arial" panose="020B0604020202020204" pitchFamily="34" charset="0"/>
                <a:cs typeface="Arial" panose="020B0604020202020204" pitchFamily="34" charset="0"/>
              </a:rPr>
              <a:t>March 7, 2016</a:t>
            </a:r>
          </a:p>
        </p:txBody>
      </p:sp>
    </p:spTree>
    <p:extLst>
      <p:ext uri="{BB962C8B-B14F-4D97-AF65-F5344CB8AC3E}">
        <p14:creationId xmlns:p14="http://schemas.microsoft.com/office/powerpoint/2010/main" val="20678027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438151"/>
            <a:ext cx="7162800" cy="533400"/>
          </a:xfrm>
          <a:prstGeom prst="rect">
            <a:avLst/>
          </a:prstGeom>
          <a:noFill/>
          <a:ln>
            <a:noFill/>
          </a:ln>
        </p:spPr>
        <p:txBody>
          <a:bodyPr wrap="square" rtlCol="0">
            <a:noAutofit/>
          </a:bodyPr>
          <a:lstStyle/>
          <a:p>
            <a:r>
              <a:rPr lang="en-US" sz="2800" b="1" dirty="0" smtClean="0">
                <a:solidFill>
                  <a:srgbClr val="002D73"/>
                </a:solidFill>
                <a:latin typeface="Arial" panose="020B0604020202020204" pitchFamily="34" charset="0"/>
                <a:cs typeface="Arial" panose="020B0604020202020204" pitchFamily="34" charset="0"/>
              </a:rPr>
              <a:t>Scoring Details - Efficiency Component</a:t>
            </a:r>
          </a:p>
        </p:txBody>
      </p:sp>
      <p:sp>
        <p:nvSpPr>
          <p:cNvPr id="3" name="Rectangle 2"/>
          <p:cNvSpPr/>
          <p:nvPr/>
        </p:nvSpPr>
        <p:spPr>
          <a:xfrm>
            <a:off x="304800" y="971550"/>
            <a:ext cx="8229600" cy="3048000"/>
          </a:xfrm>
          <a:prstGeom prst="rect">
            <a:avLst/>
          </a:prstGeom>
          <a:noFill/>
          <a:ln>
            <a:noFill/>
          </a:ln>
        </p:spPr>
        <p:style>
          <a:lnRef idx="2">
            <a:schemeClr val="accent5"/>
          </a:lnRef>
          <a:fillRef idx="1">
            <a:schemeClr val="lt1"/>
          </a:fillRef>
          <a:effectRef idx="0">
            <a:schemeClr val="accent5"/>
          </a:effectRef>
          <a:fontRef idx="minor">
            <a:schemeClr val="dk1"/>
          </a:fontRef>
        </p:style>
        <p:txBody>
          <a:bodyPr wrap="square">
            <a:noAutofit/>
          </a:bodyPr>
          <a:lstStyle/>
          <a:p>
            <a:r>
              <a:rPr lang="en-US" sz="1400" b="1" dirty="0" smtClean="0">
                <a:latin typeface="Arial" panose="020B0604020202020204" pitchFamily="34" charset="0"/>
                <a:cs typeface="Arial" panose="020B0604020202020204" pitchFamily="34" charset="0"/>
              </a:rPr>
              <a:t>Potentially </a:t>
            </a:r>
            <a:r>
              <a:rPr lang="en-US" sz="1400" b="1" dirty="0">
                <a:latin typeface="Arial" panose="020B0604020202020204" pitchFamily="34" charset="0"/>
                <a:cs typeface="Arial" panose="020B0604020202020204" pitchFamily="34" charset="0"/>
              </a:rPr>
              <a:t>Avoidable </a:t>
            </a:r>
            <a:r>
              <a:rPr lang="en-US" sz="1400" b="1" dirty="0" smtClean="0">
                <a:latin typeface="Arial" panose="020B0604020202020204" pitchFamily="34" charset="0"/>
                <a:cs typeface="Arial" panose="020B0604020202020204" pitchFamily="34" charset="0"/>
              </a:rPr>
              <a:t>Hospitalizations</a:t>
            </a:r>
          </a:p>
          <a:p>
            <a:pPr marL="285750" indent="-285750">
              <a:buFont typeface="Arial" panose="020B0604020202020204" pitchFamily="34" charset="0"/>
              <a:buChar char="•"/>
            </a:pPr>
            <a:r>
              <a:rPr lang="fr-FR" sz="1100" dirty="0" smtClean="0">
                <a:latin typeface="Arial" panose="020B0604020202020204" pitchFamily="34" charset="0"/>
                <a:cs typeface="Arial" panose="020B0604020202020204" pitchFamily="34" charset="0"/>
              </a:rPr>
              <a:t>Quintile </a:t>
            </a:r>
            <a:r>
              <a:rPr lang="fr-FR" sz="1100" dirty="0">
                <a:latin typeface="Arial" panose="020B0604020202020204" pitchFamily="34" charset="0"/>
                <a:cs typeface="Arial" panose="020B0604020202020204" pitchFamily="34" charset="0"/>
              </a:rPr>
              <a:t>1: 10 </a:t>
            </a:r>
            <a:r>
              <a:rPr lang="fr-FR" sz="1100" dirty="0" smtClean="0">
                <a:latin typeface="Arial" panose="020B0604020202020204" pitchFamily="34" charset="0"/>
                <a:cs typeface="Arial" panose="020B0604020202020204" pitchFamily="34" charset="0"/>
              </a:rPr>
              <a:t>points</a:t>
            </a:r>
          </a:p>
          <a:p>
            <a:pPr marL="285750" indent="-285750">
              <a:buFont typeface="Arial" panose="020B0604020202020204" pitchFamily="34" charset="0"/>
              <a:buChar char="•"/>
            </a:pPr>
            <a:r>
              <a:rPr lang="fr-FR" sz="1100" dirty="0">
                <a:latin typeface="Arial" panose="020B0604020202020204" pitchFamily="34" charset="0"/>
                <a:cs typeface="Arial" panose="020B0604020202020204" pitchFamily="34" charset="0"/>
              </a:rPr>
              <a:t>Quintile 2: 8 </a:t>
            </a:r>
            <a:r>
              <a:rPr lang="fr-FR" sz="1100" dirty="0" smtClean="0">
                <a:latin typeface="Arial" panose="020B0604020202020204" pitchFamily="34" charset="0"/>
                <a:cs typeface="Arial" panose="020B0604020202020204" pitchFamily="34" charset="0"/>
              </a:rPr>
              <a:t>points</a:t>
            </a:r>
          </a:p>
          <a:p>
            <a:pPr marL="285750" indent="-285750">
              <a:buFont typeface="Arial" panose="020B0604020202020204" pitchFamily="34" charset="0"/>
              <a:buChar char="•"/>
            </a:pPr>
            <a:r>
              <a:rPr lang="fr-FR" sz="1100" dirty="0">
                <a:latin typeface="Arial" panose="020B0604020202020204" pitchFamily="34" charset="0"/>
                <a:cs typeface="Arial" panose="020B0604020202020204" pitchFamily="34" charset="0"/>
              </a:rPr>
              <a:t>Quintile 3: 6 </a:t>
            </a:r>
            <a:r>
              <a:rPr lang="fr-FR" sz="1100" dirty="0" smtClean="0">
                <a:latin typeface="Arial" panose="020B0604020202020204" pitchFamily="34" charset="0"/>
                <a:cs typeface="Arial" panose="020B0604020202020204" pitchFamily="34" charset="0"/>
              </a:rPr>
              <a:t>points</a:t>
            </a:r>
          </a:p>
          <a:p>
            <a:pPr marL="285750" indent="-285750">
              <a:buFont typeface="Arial" panose="020B0604020202020204" pitchFamily="34" charset="0"/>
              <a:buChar char="•"/>
            </a:pPr>
            <a:r>
              <a:rPr lang="fr-FR" sz="1100" dirty="0">
                <a:latin typeface="Arial" panose="020B0604020202020204" pitchFamily="34" charset="0"/>
                <a:cs typeface="Arial" panose="020B0604020202020204" pitchFamily="34" charset="0"/>
              </a:rPr>
              <a:t>Quintile 4: 2 </a:t>
            </a:r>
            <a:r>
              <a:rPr lang="fr-FR" sz="1100" dirty="0" smtClean="0">
                <a:latin typeface="Arial" panose="020B0604020202020204" pitchFamily="34" charset="0"/>
                <a:cs typeface="Arial" panose="020B0604020202020204" pitchFamily="34" charset="0"/>
              </a:rPr>
              <a:t>points</a:t>
            </a:r>
          </a:p>
          <a:p>
            <a:pPr marL="285750" indent="-285750">
              <a:buFont typeface="Arial" panose="020B0604020202020204" pitchFamily="34" charset="0"/>
              <a:buChar char="•"/>
            </a:pPr>
            <a:r>
              <a:rPr lang="fr-FR" sz="1100" dirty="0">
                <a:latin typeface="Arial" panose="020B0604020202020204" pitchFamily="34" charset="0"/>
                <a:cs typeface="Arial" panose="020B0604020202020204" pitchFamily="34" charset="0"/>
              </a:rPr>
              <a:t>Quintile 5: 0 points</a:t>
            </a:r>
          </a:p>
          <a:p>
            <a:endParaRPr lang="en-US" sz="1000" dirty="0">
              <a:latin typeface="Arial" panose="020B0604020202020204" pitchFamily="34" charset="0"/>
              <a:cs typeface="Arial" panose="020B0604020202020204" pitchFamily="34" charset="0"/>
            </a:endParaRPr>
          </a:p>
          <a:p>
            <a:pPr lvl="0"/>
            <a:r>
              <a:rPr lang="en-US" sz="1400" b="1" dirty="0" smtClean="0">
                <a:latin typeface="Arial" panose="020B0604020202020204" pitchFamily="34" charset="0"/>
                <a:cs typeface="Arial" panose="020B0604020202020204" pitchFamily="34" charset="0"/>
              </a:rPr>
              <a:t>Old method</a:t>
            </a:r>
          </a:p>
          <a:p>
            <a:pPr marL="285750" lvl="0" indent="-285750">
              <a:buFont typeface="Arial" panose="020B0604020202020204" pitchFamily="34" charset="0"/>
              <a:buChar char="•"/>
            </a:pPr>
            <a:r>
              <a:rPr lang="en-US" sz="1100" dirty="0">
                <a:latin typeface="Arial" panose="020B0604020202020204" pitchFamily="34" charset="0"/>
                <a:cs typeface="Arial" panose="020B0604020202020204" pitchFamily="34" charset="0"/>
              </a:rPr>
              <a:t>One Potentially Avoidable Hospitalizations (PAH) rate is calculated from the measurement year</a:t>
            </a:r>
          </a:p>
          <a:p>
            <a:pPr marL="285750" lvl="0" indent="-285750">
              <a:buFont typeface="Arial" panose="020B0604020202020204" pitchFamily="34" charset="0"/>
              <a:buChar char="•"/>
            </a:pPr>
            <a:endParaRPr lang="en-US" sz="1400" dirty="0">
              <a:latin typeface="Arial" panose="020B0604020202020204" pitchFamily="34" charset="0"/>
              <a:cs typeface="Arial" panose="020B0604020202020204" pitchFamily="34" charset="0"/>
            </a:endParaRPr>
          </a:p>
          <a:p>
            <a:pPr lvl="0"/>
            <a:r>
              <a:rPr lang="en-US" sz="1400" b="1" dirty="0">
                <a:latin typeface="Arial" panose="020B0604020202020204" pitchFamily="34" charset="0"/>
                <a:cs typeface="Arial" panose="020B0604020202020204" pitchFamily="34" charset="0"/>
              </a:rPr>
              <a:t>New method  </a:t>
            </a:r>
          </a:p>
          <a:p>
            <a:pPr marL="285750" lvl="0" indent="-285750">
              <a:buFont typeface="Arial" panose="020B0604020202020204" pitchFamily="34" charset="0"/>
              <a:buChar char="•"/>
            </a:pPr>
            <a:r>
              <a:rPr lang="en-US" sz="1100" dirty="0">
                <a:latin typeface="Arial" panose="020B0604020202020204" pitchFamily="34" charset="0"/>
                <a:cs typeface="Arial" panose="020B0604020202020204" pitchFamily="34" charset="0"/>
              </a:rPr>
              <a:t>PAH rate will be calculated for each quarter to align with the other quality measures</a:t>
            </a:r>
          </a:p>
          <a:p>
            <a:pPr marL="285750" lvl="0" indent="-285750">
              <a:buFont typeface="Arial" panose="020B0604020202020204" pitchFamily="34" charset="0"/>
              <a:buChar char="•"/>
            </a:pPr>
            <a:r>
              <a:rPr lang="en-US" sz="1100" dirty="0">
                <a:latin typeface="Arial" panose="020B0604020202020204" pitchFamily="34" charset="0"/>
                <a:cs typeface="Arial" panose="020B0604020202020204" pitchFamily="34" charset="0"/>
              </a:rPr>
              <a:t>Quarterly rates will be risk adjusted and averaged to create an annual average PAH rate (same method for other risk adjusted measures)</a:t>
            </a:r>
          </a:p>
          <a:p>
            <a:pPr marL="285750" lvl="0" indent="-285750">
              <a:buFont typeface="Arial" panose="020B0604020202020204" pitchFamily="34" charset="0"/>
              <a:buChar char="•"/>
            </a:pPr>
            <a:r>
              <a:rPr lang="en-US" sz="1100" dirty="0">
                <a:latin typeface="Arial" panose="020B0604020202020204" pitchFamily="34" charset="0"/>
                <a:cs typeface="Arial" panose="020B0604020202020204" pitchFamily="34" charset="0"/>
              </a:rPr>
              <a:t>Denominator will be the number of days contributed from each long stay resident</a:t>
            </a:r>
          </a:p>
        </p:txBody>
      </p:sp>
    </p:spTree>
    <p:extLst>
      <p:ext uri="{BB962C8B-B14F-4D97-AF65-F5344CB8AC3E}">
        <p14:creationId xmlns:p14="http://schemas.microsoft.com/office/powerpoint/2010/main" val="28548250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2660362"/>
            <a:ext cx="4495800" cy="584775"/>
          </a:xfrm>
          <a:prstGeom prst="rect">
            <a:avLst/>
          </a:prstGeom>
          <a:noFill/>
          <a:ln>
            <a:noFill/>
          </a:ln>
        </p:spPr>
        <p:txBody>
          <a:bodyPr wrap="square" rtlCol="0" anchor="ctr">
            <a:spAutoFit/>
          </a:bodyPr>
          <a:lstStyle/>
          <a:p>
            <a:r>
              <a:rPr lang="en-US" sz="3200" b="1" dirty="0" smtClean="0">
                <a:solidFill>
                  <a:schemeClr val="bg1"/>
                </a:solidFill>
                <a:latin typeface="Arial" panose="020B0604020202020204" pitchFamily="34" charset="0"/>
                <a:cs typeface="Arial" panose="020B0604020202020204" pitchFamily="34" charset="0"/>
              </a:rPr>
              <a:t>2015 NHQI </a:t>
            </a:r>
            <a:r>
              <a:rPr lang="en-US" sz="3200" b="1" dirty="0">
                <a:solidFill>
                  <a:schemeClr val="bg1"/>
                </a:solidFill>
                <a:latin typeface="Arial" panose="020B0604020202020204" pitchFamily="34" charset="0"/>
                <a:cs typeface="Arial" panose="020B0604020202020204" pitchFamily="34" charset="0"/>
              </a:rPr>
              <a:t>R</a:t>
            </a:r>
            <a:r>
              <a:rPr lang="en-US" sz="3200" b="1" dirty="0" smtClean="0">
                <a:solidFill>
                  <a:schemeClr val="bg1"/>
                </a:solidFill>
                <a:latin typeface="Arial" panose="020B0604020202020204" pitchFamily="34" charset="0"/>
                <a:cs typeface="Arial" panose="020B0604020202020204" pitchFamily="34" charset="0"/>
              </a:rPr>
              <a:t>esults</a:t>
            </a:r>
            <a:endParaRPr lang="en-US" sz="3200" b="1"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689433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57200" y="-19049"/>
            <a:ext cx="8610600" cy="677108"/>
          </a:xfrm>
          <a:prstGeom prst="rect">
            <a:avLst/>
          </a:prstGeom>
          <a:noFill/>
          <a:ln>
            <a:noFill/>
          </a:ln>
        </p:spPr>
        <p:txBody>
          <a:bodyPr wrap="square" rtlCol="0">
            <a:spAutoFit/>
          </a:bodyPr>
          <a:lstStyle/>
          <a:p>
            <a:r>
              <a:rPr lang="en-US" sz="2400" b="1" dirty="0" smtClean="0">
                <a:solidFill>
                  <a:schemeClr val="bg1"/>
                </a:solidFill>
                <a:latin typeface="Arial" panose="020B0604020202020204" pitchFamily="34" charset="0"/>
                <a:cs typeface="Arial" panose="020B0604020202020204" pitchFamily="34" charset="0"/>
              </a:rPr>
              <a:t>2015 </a:t>
            </a:r>
            <a:r>
              <a:rPr lang="en-US" sz="2400" b="1" dirty="0">
                <a:solidFill>
                  <a:schemeClr val="bg1"/>
                </a:solidFill>
                <a:latin typeface="Arial" panose="020B0604020202020204" pitchFamily="34" charset="0"/>
                <a:cs typeface="Arial" panose="020B0604020202020204" pitchFamily="34" charset="0"/>
              </a:rPr>
              <a:t>NHQI Measure Statistics </a:t>
            </a:r>
          </a:p>
          <a:p>
            <a:r>
              <a:rPr lang="en-US" sz="1400" b="1" dirty="0">
                <a:solidFill>
                  <a:srgbClr val="002D73"/>
                </a:solidFill>
                <a:latin typeface="Arial" panose="020B0604020202020204" pitchFamily="34" charset="0"/>
                <a:cs typeface="Arial" panose="020B0604020202020204" pitchFamily="34" charset="0"/>
              </a:rPr>
              <a:t>(2014 </a:t>
            </a:r>
            <a:r>
              <a:rPr lang="en-US" sz="1400" b="1" dirty="0" smtClean="0">
                <a:solidFill>
                  <a:srgbClr val="002D73"/>
                </a:solidFill>
                <a:latin typeface="Arial" panose="020B0604020202020204" pitchFamily="34" charset="0"/>
                <a:cs typeface="Arial" panose="020B0604020202020204" pitchFamily="34" charset="0"/>
              </a:rPr>
              <a:t>unshaded </a:t>
            </a:r>
            <a:r>
              <a:rPr lang="en-US" sz="1400" b="1" dirty="0">
                <a:solidFill>
                  <a:srgbClr val="002D73"/>
                </a:solidFill>
                <a:latin typeface="Arial" panose="020B0604020202020204" pitchFamily="34" charset="0"/>
                <a:cs typeface="Arial" panose="020B0604020202020204" pitchFamily="34" charset="0"/>
              </a:rPr>
              <a:t>for comparison</a:t>
            </a:r>
            <a:r>
              <a:rPr lang="en-US" sz="1400" b="1" dirty="0" smtClean="0">
                <a:solidFill>
                  <a:srgbClr val="002D73"/>
                </a:solidFill>
                <a:latin typeface="Arial" panose="020B0604020202020204" pitchFamily="34" charset="0"/>
                <a:cs typeface="Arial" panose="020B0604020202020204" pitchFamily="34" charset="0"/>
              </a:rPr>
              <a:t>)</a:t>
            </a:r>
            <a:endParaRPr lang="en-US" sz="2000" b="1" dirty="0">
              <a:solidFill>
                <a:srgbClr val="002D73"/>
              </a:solidFill>
              <a:latin typeface="Arial" panose="020B0604020202020204" pitchFamily="34" charset="0"/>
              <a:cs typeface="Arial" panose="020B0604020202020204" pitchFamily="34" charset="0"/>
            </a:endParaRPr>
          </a:p>
        </p:txBody>
      </p:sp>
      <p:sp>
        <p:nvSpPr>
          <p:cNvPr id="17" name="Slide Number Placeholder 3"/>
          <p:cNvSpPr txBox="1">
            <a:spLocks/>
          </p:cNvSpPr>
          <p:nvPr/>
        </p:nvSpPr>
        <p:spPr>
          <a:xfrm>
            <a:off x="8531788" y="5648960"/>
            <a:ext cx="548640" cy="396240"/>
          </a:xfrm>
          <a:prstGeom prst="bracketPair">
            <a:avLst>
              <a:gd name="adj" fmla="val 17949"/>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14A16C9-E1C8-4D45-90F9-7ADF3D94569A}" type="slidenum">
              <a:rPr lang="en-US" sz="1000">
                <a:latin typeface="Arial" panose="020B0604020202020204" pitchFamily="34" charset="0"/>
                <a:cs typeface="Arial" panose="020B0604020202020204" pitchFamily="34" charset="0"/>
              </a:rPr>
              <a:pPr/>
              <a:t>12</a:t>
            </a:fld>
            <a:endParaRPr lang="en-US" sz="1000">
              <a:latin typeface="Arial" panose="020B0604020202020204" pitchFamily="34" charset="0"/>
              <a:cs typeface="Arial" panose="020B0604020202020204" pitchFamily="34" charset="0"/>
            </a:endParaRPr>
          </a:p>
        </p:txBody>
      </p:sp>
      <p:graphicFrame>
        <p:nvGraphicFramePr>
          <p:cNvPr id="3" name="Table 2"/>
          <p:cNvGraphicFramePr>
            <a:graphicFrameLocks noGrp="1"/>
          </p:cNvGraphicFramePr>
          <p:nvPr>
            <p:extLst>
              <p:ext uri="{D42A27DB-BD31-4B8C-83A1-F6EECF244321}">
                <p14:modId xmlns:p14="http://schemas.microsoft.com/office/powerpoint/2010/main" val="2020732285"/>
              </p:ext>
            </p:extLst>
          </p:nvPr>
        </p:nvGraphicFramePr>
        <p:xfrm>
          <a:off x="304801" y="819151"/>
          <a:ext cx="7699248" cy="3188615"/>
        </p:xfrm>
        <a:graphic>
          <a:graphicData uri="http://schemas.openxmlformats.org/drawingml/2006/table">
            <a:tbl>
              <a:tblPr>
                <a:effectLst/>
                <a:tableStyleId>{3C2FFA5D-87B4-456A-9821-1D502468CF0F}</a:tableStyleId>
              </a:tblPr>
              <a:tblGrid>
                <a:gridCol w="3474720"/>
                <a:gridCol w="301752"/>
                <a:gridCol w="301752"/>
                <a:gridCol w="301752"/>
                <a:gridCol w="301752"/>
                <a:gridCol w="301752"/>
                <a:gridCol w="301752"/>
                <a:gridCol w="301752"/>
                <a:gridCol w="301752"/>
                <a:gridCol w="301752"/>
                <a:gridCol w="301752"/>
                <a:gridCol w="301752"/>
                <a:gridCol w="301752"/>
                <a:gridCol w="301752"/>
                <a:gridCol w="301752"/>
              </a:tblGrid>
              <a:tr h="360573">
                <a:tc>
                  <a:txBody>
                    <a:bodyPr/>
                    <a:lstStyle/>
                    <a:p>
                      <a:pPr algn="ctr" fontAlgn="b"/>
                      <a:r>
                        <a:rPr lang="en-US" sz="900" b="1" u="none" strike="noStrike" dirty="0" smtClean="0">
                          <a:solidFill>
                            <a:schemeClr val="bg1"/>
                          </a:solidFill>
                          <a:effectLst/>
                          <a:latin typeface="Arial" panose="020B0604020202020204" pitchFamily="34" charset="0"/>
                          <a:cs typeface="Arial" panose="020B0604020202020204" pitchFamily="34" charset="0"/>
                        </a:rPr>
                        <a:t>Measure</a:t>
                      </a:r>
                      <a:endParaRPr lang="en-US" sz="900" b="1"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ctr">
                    <a:solidFill>
                      <a:srgbClr val="002D73"/>
                    </a:solidFill>
                  </a:tcPr>
                </a:tc>
                <a:tc gridSpan="2">
                  <a:txBody>
                    <a:bodyPr/>
                    <a:lstStyle/>
                    <a:p>
                      <a:pPr algn="ctr" fontAlgn="b"/>
                      <a:r>
                        <a:rPr lang="en-US" sz="900" b="1" i="0" u="none" strike="noStrike" dirty="0" smtClean="0">
                          <a:solidFill>
                            <a:schemeClr val="bg1"/>
                          </a:solidFill>
                          <a:effectLst/>
                          <a:latin typeface="Arial" panose="020B0604020202020204" pitchFamily="34" charset="0"/>
                          <a:cs typeface="Arial" panose="020B0604020202020204" pitchFamily="34" charset="0"/>
                        </a:rPr>
                        <a:t>P100 (max/min)</a:t>
                      </a:r>
                      <a:endParaRPr lang="en-US" sz="900" b="1"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ctr">
                    <a:solidFill>
                      <a:srgbClr val="002D73"/>
                    </a:solidFill>
                  </a:tcPr>
                </a:tc>
                <a:tc hMerge="1">
                  <a:txBody>
                    <a:bodyPr/>
                    <a:lstStyle/>
                    <a:p>
                      <a:endParaRPr lang="en-US"/>
                    </a:p>
                  </a:txBody>
                  <a:tcPr/>
                </a:tc>
                <a:tc gridSpan="2">
                  <a:txBody>
                    <a:bodyPr/>
                    <a:lstStyle/>
                    <a:p>
                      <a:pPr algn="ctr" fontAlgn="b"/>
                      <a:r>
                        <a:rPr lang="en-US" sz="900" b="1" i="0" u="none" strike="noStrike" dirty="0" smtClean="0">
                          <a:solidFill>
                            <a:schemeClr val="bg1"/>
                          </a:solidFill>
                          <a:effectLst/>
                          <a:latin typeface="Arial" panose="020B0604020202020204" pitchFamily="34" charset="0"/>
                          <a:cs typeface="Arial" panose="020B0604020202020204" pitchFamily="34" charset="0"/>
                        </a:rPr>
                        <a:t>P80</a:t>
                      </a:r>
                      <a:endParaRPr lang="en-US" sz="900" b="1"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ctr">
                    <a:solidFill>
                      <a:srgbClr val="002D73"/>
                    </a:solidFill>
                  </a:tcPr>
                </a:tc>
                <a:tc hMerge="1">
                  <a:txBody>
                    <a:bodyPr/>
                    <a:lstStyle/>
                    <a:p>
                      <a:endParaRPr lang="en-US"/>
                    </a:p>
                  </a:txBody>
                  <a:tcPr/>
                </a:tc>
                <a:tc gridSpan="2">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sz="900" b="1" i="0" u="none" strike="noStrike" dirty="0" smtClean="0">
                          <a:solidFill>
                            <a:schemeClr val="bg1"/>
                          </a:solidFill>
                          <a:effectLst/>
                          <a:latin typeface="Arial" panose="020B0604020202020204" pitchFamily="34" charset="0"/>
                          <a:cs typeface="Arial" panose="020B0604020202020204" pitchFamily="34" charset="0"/>
                        </a:rPr>
                        <a:t>P60</a:t>
                      </a:r>
                    </a:p>
                  </a:txBody>
                  <a:tcPr marL="9525" marR="9525" marT="9525" marB="0" anchor="ctr">
                    <a:solidFill>
                      <a:srgbClr val="002D73"/>
                    </a:solidFill>
                  </a:tcPr>
                </a:tc>
                <a:tc hMerge="1">
                  <a:txBody>
                    <a:bodyPr/>
                    <a:lstStyle/>
                    <a:p>
                      <a:endParaRPr lang="en-US"/>
                    </a:p>
                  </a:txBody>
                  <a:tcPr/>
                </a:tc>
                <a:tc gridSpan="2">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sz="900" b="1" i="0" u="none" strike="noStrike" dirty="0" smtClean="0">
                          <a:solidFill>
                            <a:schemeClr val="bg1"/>
                          </a:solidFill>
                          <a:effectLst/>
                          <a:latin typeface="Arial" panose="020B0604020202020204" pitchFamily="34" charset="0"/>
                          <a:cs typeface="Arial" panose="020B0604020202020204" pitchFamily="34" charset="0"/>
                        </a:rPr>
                        <a:t>P40</a:t>
                      </a:r>
                    </a:p>
                  </a:txBody>
                  <a:tcPr marL="9525" marR="9525" marT="9525" marB="0" anchor="ctr">
                    <a:solidFill>
                      <a:srgbClr val="002D73"/>
                    </a:solidFill>
                  </a:tcPr>
                </a:tc>
                <a:tc hMerge="1">
                  <a:txBody>
                    <a:bodyPr/>
                    <a:lstStyle/>
                    <a:p>
                      <a:endParaRPr lang="en-US"/>
                    </a:p>
                  </a:txBody>
                  <a:tcPr/>
                </a:tc>
                <a:tc gridSpan="2">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sz="900" b="1" i="0" u="none" strike="noStrike" dirty="0" smtClean="0">
                          <a:solidFill>
                            <a:schemeClr val="bg1"/>
                          </a:solidFill>
                          <a:effectLst/>
                          <a:latin typeface="Arial" panose="020B0604020202020204" pitchFamily="34" charset="0"/>
                          <a:cs typeface="Arial" panose="020B0604020202020204" pitchFamily="34" charset="0"/>
                        </a:rPr>
                        <a:t>P20</a:t>
                      </a:r>
                    </a:p>
                  </a:txBody>
                  <a:tcPr marL="9525" marR="9525" marT="9525" marB="0" anchor="ctr">
                    <a:solidFill>
                      <a:srgbClr val="002D73"/>
                    </a:solidFill>
                  </a:tcPr>
                </a:tc>
                <a:tc hMerge="1">
                  <a:txBody>
                    <a:bodyPr/>
                    <a:lstStyle/>
                    <a:p>
                      <a:endParaRPr lang="en-US"/>
                    </a:p>
                  </a:txBody>
                  <a:tcPr/>
                </a:tc>
                <a:tc gridSpan="2">
                  <a:txBody>
                    <a:bodyPr/>
                    <a:lstStyle/>
                    <a:p>
                      <a:pPr algn="ctr" fontAlgn="b"/>
                      <a:r>
                        <a:rPr lang="en-US" sz="900" b="1" i="0" u="none" strike="noStrike" dirty="0" smtClean="0">
                          <a:solidFill>
                            <a:schemeClr val="bg1"/>
                          </a:solidFill>
                          <a:effectLst/>
                          <a:latin typeface="Arial" panose="020B0604020202020204" pitchFamily="34" charset="0"/>
                          <a:cs typeface="Arial" panose="020B0604020202020204" pitchFamily="34" charset="0"/>
                        </a:rPr>
                        <a:t>P0 (max/min)</a:t>
                      </a:r>
                      <a:endParaRPr lang="en-US" sz="900" b="1"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ctr">
                    <a:solidFill>
                      <a:srgbClr val="002D73"/>
                    </a:solidFill>
                  </a:tcPr>
                </a:tc>
                <a:tc hMerge="1">
                  <a:txBody>
                    <a:bodyPr/>
                    <a:lstStyle/>
                    <a:p>
                      <a:endParaRPr lang="en-US"/>
                    </a:p>
                  </a:txBody>
                  <a:tcPr/>
                </a:tc>
                <a:tc gridSpan="2">
                  <a:txBody>
                    <a:bodyPr/>
                    <a:lstStyle/>
                    <a:p>
                      <a:pPr algn="ctr" rtl="0" fontAlgn="b"/>
                      <a:r>
                        <a:rPr lang="en-US" sz="800" b="1" u="none" strike="noStrike" dirty="0">
                          <a:solidFill>
                            <a:schemeClr val="bg1"/>
                          </a:solidFill>
                          <a:effectLst/>
                          <a:latin typeface="Arial" panose="020B0604020202020204" pitchFamily="34" charset="0"/>
                          <a:cs typeface="Arial" panose="020B0604020202020204" pitchFamily="34" charset="0"/>
                        </a:rPr>
                        <a:t>Statewide </a:t>
                      </a:r>
                      <a:r>
                        <a:rPr lang="en-US" sz="800" b="1" u="none" strike="noStrike" dirty="0" smtClean="0">
                          <a:solidFill>
                            <a:schemeClr val="bg1"/>
                          </a:solidFill>
                          <a:effectLst/>
                          <a:latin typeface="Arial" panose="020B0604020202020204" pitchFamily="34" charset="0"/>
                          <a:cs typeface="Arial" panose="020B0604020202020204" pitchFamily="34" charset="0"/>
                        </a:rPr>
                        <a:t>Average</a:t>
                      </a:r>
                      <a:endParaRPr lang="en-US" sz="900" b="1" i="0" u="none" strike="noStrike" dirty="0">
                        <a:solidFill>
                          <a:schemeClr val="bg1"/>
                        </a:solidFill>
                        <a:effectLst/>
                        <a:latin typeface="Arial" panose="020B0604020202020204" pitchFamily="34" charset="0"/>
                        <a:cs typeface="Arial" panose="020B0604020202020204" pitchFamily="34" charset="0"/>
                      </a:endParaRPr>
                    </a:p>
                  </a:txBody>
                  <a:tcPr marL="6522" marR="6522" marT="6522" marB="0" anchor="ctr">
                    <a:solidFill>
                      <a:srgbClr val="002D73"/>
                    </a:solidFill>
                  </a:tcPr>
                </a:tc>
                <a:tc hMerge="1">
                  <a:txBody>
                    <a:bodyPr/>
                    <a:lstStyle/>
                    <a:p>
                      <a:endParaRPr lang="en-US"/>
                    </a:p>
                  </a:txBody>
                  <a:tcPr/>
                </a:tc>
              </a:tr>
              <a:tr h="217602">
                <a:tc>
                  <a:txBody>
                    <a:bodyPr/>
                    <a:lstStyle/>
                    <a:p>
                      <a:pPr algn="l" fontAlgn="b"/>
                      <a:r>
                        <a:rPr lang="en-US" sz="700" u="none" strike="noStrike" dirty="0">
                          <a:effectLst/>
                          <a:latin typeface="Arial" panose="020B0604020202020204" pitchFamily="34" charset="0"/>
                          <a:cs typeface="Arial" panose="020B0604020202020204" pitchFamily="34" charset="0"/>
                        </a:rPr>
                        <a:t>Overall score</a:t>
                      </a:r>
                      <a:endParaRPr lang="en-US" sz="7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solidFill>
                      <a:schemeClr val="bg1"/>
                    </a:solidFill>
                  </a:tcPr>
                </a:tc>
                <a:tc>
                  <a:txBody>
                    <a:bodyPr/>
                    <a:lstStyle/>
                    <a:p>
                      <a:pPr marL="0" algn="r" defTabSz="914400" rtl="0" eaLnBrk="1" fontAlgn="b" latinLnBrk="0" hangingPunct="1"/>
                      <a:r>
                        <a:rPr lang="en-US" sz="800" b="1" i="0" u="none" strike="noStrike" kern="1200" dirty="0" smtClean="0">
                          <a:solidFill>
                            <a:srgbClr val="000000"/>
                          </a:solidFill>
                          <a:effectLst/>
                          <a:latin typeface="Calibri" panose="020F0502020204030204" pitchFamily="34" charset="0"/>
                          <a:ea typeface="+mn-ea"/>
                          <a:cs typeface="+mn-cs"/>
                        </a:rPr>
                        <a:t>89</a:t>
                      </a:r>
                      <a:endParaRPr lang="en-US" sz="800" b="1" i="0" u="none" strike="noStrike" kern="1200" dirty="0">
                        <a:solidFill>
                          <a:srgbClr val="000000"/>
                        </a:solidFill>
                        <a:effectLst/>
                        <a:latin typeface="Calibri" panose="020F0502020204030204" pitchFamily="34" charset="0"/>
                        <a:ea typeface="+mn-ea"/>
                        <a:cs typeface="+mn-cs"/>
                      </a:endParaRPr>
                    </a:p>
                  </a:txBody>
                  <a:tcPr marL="9525" marR="9525" marT="9525" marB="0" anchor="b">
                    <a:solidFill>
                      <a:schemeClr val="accent4">
                        <a:lumMod val="40000"/>
                        <a:lumOff val="60000"/>
                      </a:schemeClr>
                    </a:solidFill>
                  </a:tcPr>
                </a:tc>
                <a:tc>
                  <a:txBody>
                    <a:bodyPr/>
                    <a:lstStyle/>
                    <a:p>
                      <a:pPr algn="r" fontAlgn="b"/>
                      <a:r>
                        <a:rPr lang="en-US" sz="800" b="0" u="none" strike="noStrike" dirty="0" smtClean="0">
                          <a:effectLst/>
                          <a:latin typeface="Arial" panose="020B0604020202020204" pitchFamily="34" charset="0"/>
                          <a:cs typeface="Arial" panose="020B0604020202020204" pitchFamily="34" charset="0"/>
                        </a:rPr>
                        <a:t>81.1</a:t>
                      </a:r>
                      <a:endParaRPr lang="en-US" sz="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solidFill>
                      <a:schemeClr val="bg1"/>
                    </a:solidFill>
                  </a:tcPr>
                </a:tc>
                <a:tc>
                  <a:txBody>
                    <a:bodyPr/>
                    <a:lstStyle/>
                    <a:p>
                      <a:pPr marL="0" algn="r" defTabSz="914400" rtl="0" eaLnBrk="1" fontAlgn="b" latinLnBrk="0" hangingPunct="1"/>
                      <a:r>
                        <a:rPr lang="en-US" sz="800" b="1" i="0" u="none" strike="noStrike" kern="1200" dirty="0" smtClean="0">
                          <a:solidFill>
                            <a:srgbClr val="000000"/>
                          </a:solidFill>
                          <a:effectLst/>
                          <a:latin typeface="Calibri" panose="020F0502020204030204" pitchFamily="34" charset="0"/>
                          <a:ea typeface="+mn-ea"/>
                          <a:cs typeface="+mn-cs"/>
                        </a:rPr>
                        <a:t>60</a:t>
                      </a:r>
                      <a:endParaRPr lang="en-US" sz="800" b="1" i="0" u="none" strike="noStrike" kern="1200" dirty="0">
                        <a:solidFill>
                          <a:srgbClr val="000000"/>
                        </a:solidFill>
                        <a:effectLst/>
                        <a:latin typeface="Calibri" panose="020F0502020204030204" pitchFamily="34" charset="0"/>
                        <a:ea typeface="+mn-ea"/>
                        <a:cs typeface="+mn-cs"/>
                      </a:endParaRPr>
                    </a:p>
                  </a:txBody>
                  <a:tcPr marL="9525" marR="9525" marT="9525" marB="0" anchor="b">
                    <a:solidFill>
                      <a:schemeClr val="accent4">
                        <a:lumMod val="40000"/>
                        <a:lumOff val="60000"/>
                      </a:schemeClr>
                    </a:solidFill>
                  </a:tcPr>
                </a:tc>
                <a:tc>
                  <a:txBody>
                    <a:bodyPr/>
                    <a:lstStyle/>
                    <a:p>
                      <a:pPr algn="r" fontAlgn="b"/>
                      <a:r>
                        <a:rPr lang="en-US" sz="800" b="0" u="none" strike="noStrike" dirty="0" smtClean="0">
                          <a:effectLst/>
                          <a:latin typeface="Arial" panose="020B0604020202020204" pitchFamily="34" charset="0"/>
                          <a:cs typeface="Arial" panose="020B0604020202020204" pitchFamily="34" charset="0"/>
                        </a:rPr>
                        <a:t>61</a:t>
                      </a:r>
                      <a:endParaRPr lang="en-US" sz="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solidFill>
                      <a:schemeClr val="bg1"/>
                    </a:solidFill>
                  </a:tcPr>
                </a:tc>
                <a:tc>
                  <a:txBody>
                    <a:bodyPr/>
                    <a:lstStyle/>
                    <a:p>
                      <a:pPr marL="0" algn="r" defTabSz="914400" rtl="0" eaLnBrk="1" fontAlgn="b" latinLnBrk="0" hangingPunct="1"/>
                      <a:r>
                        <a:rPr lang="en-US" sz="800" b="1" i="0" u="none" strike="noStrike" kern="1200" dirty="0" smtClean="0">
                          <a:solidFill>
                            <a:srgbClr val="000000"/>
                          </a:solidFill>
                          <a:effectLst/>
                          <a:latin typeface="Calibri" panose="020F0502020204030204" pitchFamily="34" charset="0"/>
                          <a:ea typeface="+mn-ea"/>
                          <a:cs typeface="+mn-cs"/>
                        </a:rPr>
                        <a:t>52</a:t>
                      </a:r>
                      <a:endParaRPr lang="en-US" sz="800" b="1" i="0" u="none" strike="noStrike" kern="1200" dirty="0">
                        <a:solidFill>
                          <a:srgbClr val="000000"/>
                        </a:solidFill>
                        <a:effectLst/>
                        <a:latin typeface="Calibri" panose="020F0502020204030204" pitchFamily="34" charset="0"/>
                        <a:ea typeface="+mn-ea"/>
                        <a:cs typeface="+mn-cs"/>
                      </a:endParaRPr>
                    </a:p>
                  </a:txBody>
                  <a:tcPr marL="9525" marR="9525" marT="9525" marB="0" anchor="b">
                    <a:solidFill>
                      <a:schemeClr val="accent4">
                        <a:lumMod val="40000"/>
                        <a:lumOff val="60000"/>
                      </a:schemeClr>
                    </a:solidFill>
                  </a:tcPr>
                </a:tc>
                <a:tc>
                  <a:txBody>
                    <a:bodyPr/>
                    <a:lstStyle/>
                    <a:p>
                      <a:pPr algn="r" fontAlgn="b"/>
                      <a:r>
                        <a:rPr lang="en-US" sz="800" b="0" u="none" strike="noStrike" dirty="0" smtClean="0">
                          <a:effectLst/>
                          <a:latin typeface="Arial" panose="020B0604020202020204" pitchFamily="34" charset="0"/>
                          <a:cs typeface="Arial" panose="020B0604020202020204" pitchFamily="34" charset="0"/>
                        </a:rPr>
                        <a:t>53</a:t>
                      </a:r>
                      <a:endParaRPr lang="en-US" sz="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solidFill>
                      <a:schemeClr val="bg1"/>
                    </a:solidFill>
                  </a:tcPr>
                </a:tc>
                <a:tc>
                  <a:txBody>
                    <a:bodyPr/>
                    <a:lstStyle/>
                    <a:p>
                      <a:pPr marL="0" algn="r" defTabSz="914400" rtl="0" eaLnBrk="1" fontAlgn="b" latinLnBrk="0" hangingPunct="1"/>
                      <a:r>
                        <a:rPr lang="en-US" sz="800" b="1" i="0" u="none" strike="noStrike" kern="1200" dirty="0" smtClean="0">
                          <a:solidFill>
                            <a:srgbClr val="000000"/>
                          </a:solidFill>
                          <a:effectLst/>
                          <a:latin typeface="Calibri" panose="020F0502020204030204" pitchFamily="34" charset="0"/>
                          <a:ea typeface="+mn-ea"/>
                          <a:cs typeface="+mn-cs"/>
                        </a:rPr>
                        <a:t>45</a:t>
                      </a:r>
                      <a:endParaRPr lang="en-US" sz="800" b="1" i="0" u="none" strike="noStrike" kern="1200" dirty="0">
                        <a:solidFill>
                          <a:srgbClr val="000000"/>
                        </a:solidFill>
                        <a:effectLst/>
                        <a:latin typeface="Calibri" panose="020F0502020204030204" pitchFamily="34" charset="0"/>
                        <a:ea typeface="+mn-ea"/>
                        <a:cs typeface="+mn-cs"/>
                      </a:endParaRPr>
                    </a:p>
                  </a:txBody>
                  <a:tcPr marL="9525" marR="9525" marT="9525" marB="0" anchor="b">
                    <a:solidFill>
                      <a:schemeClr val="accent4">
                        <a:lumMod val="40000"/>
                        <a:lumOff val="60000"/>
                      </a:schemeClr>
                    </a:solidFill>
                  </a:tcPr>
                </a:tc>
                <a:tc>
                  <a:txBody>
                    <a:bodyPr/>
                    <a:lstStyle/>
                    <a:p>
                      <a:pPr algn="r" fontAlgn="b"/>
                      <a:r>
                        <a:rPr lang="en-US" sz="800" b="0" u="none" strike="noStrike" dirty="0" smtClean="0">
                          <a:effectLst/>
                          <a:latin typeface="Arial" panose="020B0604020202020204" pitchFamily="34" charset="0"/>
                          <a:cs typeface="Arial" panose="020B0604020202020204" pitchFamily="34" charset="0"/>
                        </a:rPr>
                        <a:t>46</a:t>
                      </a:r>
                      <a:endParaRPr lang="en-US" sz="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solidFill>
                      <a:schemeClr val="bg1"/>
                    </a:solidFill>
                  </a:tcPr>
                </a:tc>
                <a:tc>
                  <a:txBody>
                    <a:bodyPr/>
                    <a:lstStyle/>
                    <a:p>
                      <a:pPr marL="0" algn="r" defTabSz="914400" rtl="0" eaLnBrk="1" fontAlgn="b" latinLnBrk="0" hangingPunct="1"/>
                      <a:r>
                        <a:rPr lang="en-US" sz="800" b="1" i="0" u="none" strike="noStrike" kern="1200" dirty="0" smtClean="0">
                          <a:solidFill>
                            <a:srgbClr val="000000"/>
                          </a:solidFill>
                          <a:effectLst/>
                          <a:latin typeface="Calibri" panose="020F0502020204030204" pitchFamily="34" charset="0"/>
                          <a:ea typeface="+mn-ea"/>
                          <a:cs typeface="+mn-cs"/>
                        </a:rPr>
                        <a:t>38.9</a:t>
                      </a:r>
                      <a:endParaRPr lang="en-US" sz="800" b="1" i="0" u="none" strike="noStrike" kern="1200" dirty="0">
                        <a:solidFill>
                          <a:srgbClr val="000000"/>
                        </a:solidFill>
                        <a:effectLst/>
                        <a:latin typeface="Calibri" panose="020F0502020204030204" pitchFamily="34" charset="0"/>
                        <a:ea typeface="+mn-ea"/>
                        <a:cs typeface="+mn-cs"/>
                      </a:endParaRPr>
                    </a:p>
                  </a:txBody>
                  <a:tcPr marL="9525" marR="9525" marT="9525" marB="0" anchor="b">
                    <a:solidFill>
                      <a:schemeClr val="accent4">
                        <a:lumMod val="40000"/>
                        <a:lumOff val="60000"/>
                      </a:schemeClr>
                    </a:solidFill>
                  </a:tcPr>
                </a:tc>
                <a:tc>
                  <a:txBody>
                    <a:bodyPr/>
                    <a:lstStyle/>
                    <a:p>
                      <a:pPr algn="r" fontAlgn="b"/>
                      <a:r>
                        <a:rPr lang="en-US" sz="800" b="0" u="none" strike="noStrike" dirty="0" smtClean="0">
                          <a:effectLst/>
                          <a:latin typeface="Arial" panose="020B0604020202020204" pitchFamily="34" charset="0"/>
                          <a:cs typeface="Arial" panose="020B0604020202020204" pitchFamily="34" charset="0"/>
                        </a:rPr>
                        <a:t>40</a:t>
                      </a:r>
                      <a:endParaRPr lang="en-US" sz="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solidFill>
                      <a:schemeClr val="bg1"/>
                    </a:solidFill>
                  </a:tcPr>
                </a:tc>
                <a:tc>
                  <a:txBody>
                    <a:bodyPr/>
                    <a:lstStyle/>
                    <a:p>
                      <a:pPr marL="0" algn="r" defTabSz="914400" rtl="0" eaLnBrk="1" fontAlgn="b" latinLnBrk="0" hangingPunct="1"/>
                      <a:r>
                        <a:rPr lang="en-US" sz="800" b="1" i="0" u="none" strike="noStrike" kern="1200" dirty="0" smtClean="0">
                          <a:solidFill>
                            <a:srgbClr val="000000"/>
                          </a:solidFill>
                          <a:effectLst/>
                          <a:latin typeface="Calibri" panose="020F0502020204030204" pitchFamily="34" charset="0"/>
                          <a:ea typeface="+mn-ea"/>
                          <a:cs typeface="+mn-cs"/>
                        </a:rPr>
                        <a:t>19</a:t>
                      </a:r>
                      <a:endParaRPr lang="en-US" sz="800" b="1" i="0" u="none" strike="noStrike" kern="1200" dirty="0">
                        <a:solidFill>
                          <a:srgbClr val="000000"/>
                        </a:solidFill>
                        <a:effectLst/>
                        <a:latin typeface="Calibri" panose="020F0502020204030204" pitchFamily="34" charset="0"/>
                        <a:ea typeface="+mn-ea"/>
                        <a:cs typeface="+mn-cs"/>
                      </a:endParaRPr>
                    </a:p>
                  </a:txBody>
                  <a:tcPr marL="9525" marR="9525" marT="9525" marB="0" anchor="b">
                    <a:solidFill>
                      <a:schemeClr val="accent4">
                        <a:lumMod val="40000"/>
                        <a:lumOff val="60000"/>
                      </a:schemeClr>
                    </a:solidFill>
                  </a:tcPr>
                </a:tc>
                <a:tc>
                  <a:txBody>
                    <a:bodyPr/>
                    <a:lstStyle/>
                    <a:p>
                      <a:pPr algn="r" fontAlgn="b"/>
                      <a:r>
                        <a:rPr lang="en-US" sz="800" b="0" u="none" strike="noStrike" dirty="0" smtClean="0">
                          <a:effectLst/>
                          <a:latin typeface="Arial" panose="020B0604020202020204" pitchFamily="34" charset="0"/>
                          <a:cs typeface="Arial" panose="020B0604020202020204" pitchFamily="34" charset="0"/>
                        </a:rPr>
                        <a:t>20.5</a:t>
                      </a:r>
                      <a:endParaRPr lang="en-US" sz="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solidFill>
                      <a:schemeClr val="bg1"/>
                    </a:solidFill>
                  </a:tcPr>
                </a:tc>
                <a:tc>
                  <a:txBody>
                    <a:bodyPr/>
                    <a:lstStyle/>
                    <a:p>
                      <a:pPr marL="0" algn="r" defTabSz="914400" rtl="0" eaLnBrk="1" fontAlgn="b" latinLnBrk="0" hangingPunct="1"/>
                      <a:r>
                        <a:rPr lang="en-US" sz="800" b="1" i="0" u="none" strike="noStrike" kern="1200" dirty="0" smtClean="0">
                          <a:solidFill>
                            <a:srgbClr val="000000"/>
                          </a:solidFill>
                          <a:effectLst/>
                          <a:latin typeface="Calibri" panose="020F0502020204030204" pitchFamily="34" charset="0"/>
                          <a:ea typeface="+mn-ea"/>
                          <a:cs typeface="+mn-cs"/>
                        </a:rPr>
                        <a:t>49.3</a:t>
                      </a:r>
                      <a:endParaRPr lang="en-US" sz="800" b="1" i="0" u="none" strike="noStrike" kern="1200" dirty="0">
                        <a:solidFill>
                          <a:srgbClr val="000000"/>
                        </a:solidFill>
                        <a:effectLst/>
                        <a:latin typeface="Calibri" panose="020F0502020204030204" pitchFamily="34" charset="0"/>
                        <a:ea typeface="+mn-ea"/>
                        <a:cs typeface="+mn-cs"/>
                      </a:endParaRPr>
                    </a:p>
                  </a:txBody>
                  <a:tcPr marL="9525" marR="9525" marT="9525" marB="0" anchor="b">
                    <a:solidFill>
                      <a:schemeClr val="accent4">
                        <a:lumMod val="40000"/>
                        <a:lumOff val="60000"/>
                      </a:schemeClr>
                    </a:solidFill>
                  </a:tcPr>
                </a:tc>
                <a:tc>
                  <a:txBody>
                    <a:bodyPr/>
                    <a:lstStyle/>
                    <a:p>
                      <a:pPr algn="r" fontAlgn="b"/>
                      <a:r>
                        <a:rPr lang="en-US" sz="800" b="0" u="none" strike="noStrike" dirty="0" smtClean="0">
                          <a:effectLst/>
                          <a:latin typeface="Arial" panose="020B0604020202020204" pitchFamily="34" charset="0"/>
                          <a:cs typeface="Arial" panose="020B0604020202020204" pitchFamily="34" charset="0"/>
                        </a:rPr>
                        <a:t>50</a:t>
                      </a:r>
                      <a:endParaRPr lang="en-US" sz="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solidFill>
                      <a:schemeClr val="bg1"/>
                    </a:solidFill>
                  </a:tcPr>
                </a:tc>
              </a:tr>
              <a:tr h="217602">
                <a:tc>
                  <a:txBody>
                    <a:bodyPr/>
                    <a:lstStyle/>
                    <a:p>
                      <a:pPr algn="l" rtl="0" fontAlgn="b"/>
                      <a:r>
                        <a:rPr lang="en-US" sz="700" u="none" strike="noStrike" dirty="0">
                          <a:effectLst/>
                          <a:latin typeface="Arial" panose="020B0604020202020204" pitchFamily="34" charset="0"/>
                          <a:cs typeface="Arial" panose="020B0604020202020204" pitchFamily="34" charset="0"/>
                        </a:rPr>
                        <a:t>Percent of long stay </a:t>
                      </a:r>
                      <a:r>
                        <a:rPr lang="en-US" sz="700" u="none" strike="noStrike" dirty="0" smtClean="0">
                          <a:effectLst/>
                          <a:latin typeface="Arial" panose="020B0604020202020204" pitchFamily="34" charset="0"/>
                          <a:cs typeface="Arial" panose="020B0604020202020204" pitchFamily="34" charset="0"/>
                        </a:rPr>
                        <a:t>residents </a:t>
                      </a:r>
                      <a:r>
                        <a:rPr lang="en-US" sz="700" u="none" strike="noStrike" dirty="0">
                          <a:effectLst/>
                          <a:latin typeface="Arial" panose="020B0604020202020204" pitchFamily="34" charset="0"/>
                          <a:cs typeface="Arial" panose="020B0604020202020204" pitchFamily="34" charset="0"/>
                        </a:rPr>
                        <a:t>who received the pneumococcal </a:t>
                      </a:r>
                      <a:r>
                        <a:rPr lang="en-US" sz="700" u="none" strike="noStrike" dirty="0" smtClean="0">
                          <a:effectLst/>
                          <a:latin typeface="Arial" panose="020B0604020202020204" pitchFamily="34" charset="0"/>
                          <a:cs typeface="Arial" panose="020B0604020202020204" pitchFamily="34" charset="0"/>
                        </a:rPr>
                        <a:t>vaccine </a:t>
                      </a:r>
                      <a:r>
                        <a:rPr lang="en-US" sz="700" u="none" strike="noStrike" baseline="0" dirty="0" smtClean="0">
                          <a:effectLst/>
                          <a:latin typeface="Arial" panose="020B0604020202020204" pitchFamily="34" charset="0"/>
                          <a:cs typeface="Arial" panose="020B0604020202020204" pitchFamily="34" charset="0"/>
                        </a:rPr>
                        <a:t> </a:t>
                      </a:r>
                      <a:endParaRPr lang="en-US" sz="700" b="1" i="0" u="none" strike="noStrike" dirty="0">
                        <a:solidFill>
                          <a:sysClr val="windowText" lastClr="000000"/>
                        </a:solidFill>
                        <a:effectLst/>
                        <a:latin typeface="Arial" panose="020B0604020202020204" pitchFamily="34" charset="0"/>
                        <a:cs typeface="Arial" panose="020B0604020202020204" pitchFamily="34" charset="0"/>
                      </a:endParaRPr>
                    </a:p>
                  </a:txBody>
                  <a:tcPr marL="6522" marR="6522" marT="6522" marB="0" anchor="b">
                    <a:solidFill>
                      <a:schemeClr val="bg1"/>
                    </a:solidFill>
                  </a:tcPr>
                </a:tc>
                <a:tc>
                  <a:txBody>
                    <a:bodyPr/>
                    <a:lstStyle/>
                    <a:p>
                      <a:pPr algn="r" fontAlgn="b"/>
                      <a:r>
                        <a:rPr lang="en-US" sz="800" b="1" i="0" u="none" strike="noStrike" dirty="0">
                          <a:solidFill>
                            <a:srgbClr val="000000"/>
                          </a:solidFill>
                          <a:effectLst/>
                          <a:latin typeface="Calibri" panose="020F0502020204030204" pitchFamily="34" charset="0"/>
                        </a:rPr>
                        <a:t>100</a:t>
                      </a:r>
                    </a:p>
                  </a:txBody>
                  <a:tcPr marL="7144" marR="7144" marT="7144" marB="0" anchor="b">
                    <a:solidFill>
                      <a:schemeClr val="accent4">
                        <a:lumMod val="40000"/>
                        <a:lumOff val="60000"/>
                      </a:schemeClr>
                    </a:solidFill>
                  </a:tcPr>
                </a:tc>
                <a:tc>
                  <a:txBody>
                    <a:bodyPr/>
                    <a:lstStyle/>
                    <a:p>
                      <a:pPr marL="0" algn="ctr" defTabSz="914400" rtl="0" eaLnBrk="1" fontAlgn="b" latinLnBrk="0" hangingPunct="1"/>
                      <a:r>
                        <a:rPr lang="en-US" sz="800" b="0" u="none" strike="noStrike" kern="1200" dirty="0" smtClean="0">
                          <a:solidFill>
                            <a:schemeClr val="dk1"/>
                          </a:solidFill>
                          <a:effectLst/>
                          <a:latin typeface="Arial" panose="020B0604020202020204" pitchFamily="34" charset="0"/>
                          <a:ea typeface="+mn-ea"/>
                          <a:cs typeface="Arial" panose="020B0604020202020204" pitchFamily="34" charset="0"/>
                        </a:rPr>
                        <a:t>--</a:t>
                      </a:r>
                      <a:endParaRPr lang="en-US" sz="800" b="0" u="none" strike="noStrike" kern="1200" dirty="0">
                        <a:solidFill>
                          <a:schemeClr val="dk1"/>
                        </a:solidFill>
                        <a:effectLst/>
                        <a:latin typeface="Arial" panose="020B0604020202020204" pitchFamily="34" charset="0"/>
                        <a:ea typeface="+mn-ea"/>
                        <a:cs typeface="Arial" panose="020B0604020202020204" pitchFamily="34" charset="0"/>
                      </a:endParaRPr>
                    </a:p>
                  </a:txBody>
                  <a:tcPr marL="6522" marR="6522" marT="6522" marB="0" anchor="ctr">
                    <a:solidFill>
                      <a:schemeClr val="bg1"/>
                    </a:solidFill>
                  </a:tcPr>
                </a:tc>
                <a:tc>
                  <a:txBody>
                    <a:bodyPr/>
                    <a:lstStyle/>
                    <a:p>
                      <a:pPr algn="r" fontAlgn="b"/>
                      <a:r>
                        <a:rPr lang="en-US" sz="800" b="1" i="0" u="none" strike="noStrike" dirty="0">
                          <a:solidFill>
                            <a:srgbClr val="000000"/>
                          </a:solidFill>
                          <a:effectLst/>
                          <a:latin typeface="Calibri" panose="020F0502020204030204" pitchFamily="34" charset="0"/>
                        </a:rPr>
                        <a:t>93</a:t>
                      </a:r>
                    </a:p>
                  </a:txBody>
                  <a:tcPr marL="7144" marR="7144" marT="7144" marB="0" anchor="b">
                    <a:solidFill>
                      <a:schemeClr val="accent4">
                        <a:lumMod val="40000"/>
                        <a:lumOff val="60000"/>
                      </a:schemeClr>
                    </a:solidFill>
                  </a:tcPr>
                </a:tc>
                <a:tc>
                  <a:txBody>
                    <a:bodyPr/>
                    <a:lstStyle/>
                    <a:p>
                      <a:pPr algn="ctr" rtl="0" fontAlgn="b"/>
                      <a:r>
                        <a:rPr lang="en-US" sz="800" b="0" i="0" u="none" strike="noStrike" dirty="0" smtClean="0">
                          <a:solidFill>
                            <a:sysClr val="windowText" lastClr="000000"/>
                          </a:solidFill>
                          <a:effectLst/>
                          <a:latin typeface="Arial" panose="020B0604020202020204" pitchFamily="34" charset="0"/>
                          <a:cs typeface="Arial" panose="020B0604020202020204" pitchFamily="34" charset="0"/>
                        </a:rPr>
                        <a:t>--</a:t>
                      </a:r>
                      <a:endParaRPr lang="en-US" sz="800" b="0" i="0" u="none" strike="noStrike" dirty="0">
                        <a:solidFill>
                          <a:sysClr val="windowText" lastClr="000000"/>
                        </a:solidFill>
                        <a:effectLst/>
                        <a:latin typeface="Arial" panose="020B0604020202020204" pitchFamily="34" charset="0"/>
                        <a:cs typeface="Arial" panose="020B0604020202020204" pitchFamily="34" charset="0"/>
                      </a:endParaRPr>
                    </a:p>
                  </a:txBody>
                  <a:tcPr marL="6522" marR="6522" marT="6522" marB="0" anchor="ctr">
                    <a:solidFill>
                      <a:schemeClr val="bg1"/>
                    </a:solidFill>
                  </a:tcPr>
                </a:tc>
                <a:tc>
                  <a:txBody>
                    <a:bodyPr/>
                    <a:lstStyle/>
                    <a:p>
                      <a:pPr algn="r" fontAlgn="b"/>
                      <a:r>
                        <a:rPr lang="en-US" sz="800" b="1" i="0" u="none" strike="noStrike" dirty="0">
                          <a:solidFill>
                            <a:srgbClr val="000000"/>
                          </a:solidFill>
                          <a:effectLst/>
                          <a:latin typeface="Calibri" panose="020F0502020204030204" pitchFamily="34" charset="0"/>
                        </a:rPr>
                        <a:t>88</a:t>
                      </a:r>
                    </a:p>
                  </a:txBody>
                  <a:tcPr marL="7144" marR="7144" marT="7144" marB="0" anchor="b">
                    <a:solidFill>
                      <a:schemeClr val="accent4">
                        <a:lumMod val="40000"/>
                        <a:lumOff val="60000"/>
                      </a:schemeClr>
                    </a:solidFill>
                  </a:tcPr>
                </a:tc>
                <a:tc>
                  <a:txBody>
                    <a:bodyPr/>
                    <a:lstStyle/>
                    <a:p>
                      <a:pPr algn="ctr" rtl="0" fontAlgn="b"/>
                      <a:r>
                        <a:rPr lang="en-US" sz="800" b="0" i="0" u="none" strike="noStrike" dirty="0" smtClean="0">
                          <a:solidFill>
                            <a:sysClr val="windowText" lastClr="000000"/>
                          </a:solidFill>
                          <a:effectLst/>
                          <a:latin typeface="Arial" panose="020B0604020202020204" pitchFamily="34" charset="0"/>
                          <a:cs typeface="Arial" panose="020B0604020202020204" pitchFamily="34" charset="0"/>
                        </a:rPr>
                        <a:t>--</a:t>
                      </a:r>
                      <a:endParaRPr lang="en-US" sz="800" b="0" i="0" u="none" strike="noStrike" dirty="0">
                        <a:solidFill>
                          <a:sysClr val="windowText" lastClr="000000"/>
                        </a:solidFill>
                        <a:effectLst/>
                        <a:latin typeface="Arial" panose="020B0604020202020204" pitchFamily="34" charset="0"/>
                        <a:cs typeface="Arial" panose="020B0604020202020204" pitchFamily="34" charset="0"/>
                      </a:endParaRPr>
                    </a:p>
                  </a:txBody>
                  <a:tcPr marL="6522" marR="6522" marT="6522" marB="0" anchor="ctr">
                    <a:solidFill>
                      <a:schemeClr val="bg1"/>
                    </a:solidFill>
                  </a:tcPr>
                </a:tc>
                <a:tc>
                  <a:txBody>
                    <a:bodyPr/>
                    <a:lstStyle/>
                    <a:p>
                      <a:pPr algn="r" fontAlgn="b"/>
                      <a:r>
                        <a:rPr lang="en-US" sz="800" b="1" i="0" u="none" strike="noStrike" dirty="0">
                          <a:solidFill>
                            <a:srgbClr val="000000"/>
                          </a:solidFill>
                          <a:effectLst/>
                          <a:latin typeface="Calibri" panose="020F0502020204030204" pitchFamily="34" charset="0"/>
                        </a:rPr>
                        <a:t>83</a:t>
                      </a:r>
                    </a:p>
                  </a:txBody>
                  <a:tcPr marL="7144" marR="7144" marT="7144" marB="0" anchor="b">
                    <a:solidFill>
                      <a:schemeClr val="accent4">
                        <a:lumMod val="40000"/>
                        <a:lumOff val="60000"/>
                      </a:schemeClr>
                    </a:solidFill>
                  </a:tcPr>
                </a:tc>
                <a:tc>
                  <a:txBody>
                    <a:bodyPr/>
                    <a:lstStyle/>
                    <a:p>
                      <a:pPr algn="ctr" rtl="0" fontAlgn="b"/>
                      <a:r>
                        <a:rPr lang="en-US" sz="800" b="0" i="0" u="none" strike="noStrike" dirty="0" smtClean="0">
                          <a:solidFill>
                            <a:sysClr val="windowText" lastClr="000000"/>
                          </a:solidFill>
                          <a:effectLst/>
                          <a:latin typeface="Arial" panose="020B0604020202020204" pitchFamily="34" charset="0"/>
                          <a:cs typeface="Arial" panose="020B0604020202020204" pitchFamily="34" charset="0"/>
                        </a:rPr>
                        <a:t>--</a:t>
                      </a:r>
                      <a:endParaRPr lang="en-US" sz="800" b="0" i="0" u="none" strike="noStrike" dirty="0">
                        <a:solidFill>
                          <a:sysClr val="windowText" lastClr="000000"/>
                        </a:solidFill>
                        <a:effectLst/>
                        <a:latin typeface="Arial" panose="020B0604020202020204" pitchFamily="34" charset="0"/>
                        <a:cs typeface="Arial" panose="020B0604020202020204" pitchFamily="34" charset="0"/>
                      </a:endParaRPr>
                    </a:p>
                  </a:txBody>
                  <a:tcPr marL="6522" marR="6522" marT="6522" marB="0" anchor="ctr">
                    <a:solidFill>
                      <a:schemeClr val="bg1"/>
                    </a:solidFill>
                  </a:tcPr>
                </a:tc>
                <a:tc>
                  <a:txBody>
                    <a:bodyPr/>
                    <a:lstStyle/>
                    <a:p>
                      <a:pPr algn="r" fontAlgn="b"/>
                      <a:r>
                        <a:rPr lang="en-US" sz="800" b="1" i="0" u="none" strike="noStrike" dirty="0">
                          <a:solidFill>
                            <a:srgbClr val="000000"/>
                          </a:solidFill>
                          <a:effectLst/>
                          <a:latin typeface="Calibri" panose="020F0502020204030204" pitchFamily="34" charset="0"/>
                        </a:rPr>
                        <a:t>75</a:t>
                      </a:r>
                    </a:p>
                  </a:txBody>
                  <a:tcPr marL="7144" marR="7144" marT="7144" marB="0" anchor="b">
                    <a:solidFill>
                      <a:schemeClr val="accent4">
                        <a:lumMod val="40000"/>
                        <a:lumOff val="60000"/>
                      </a:schemeClr>
                    </a:solidFill>
                  </a:tcPr>
                </a:tc>
                <a:tc>
                  <a:txBody>
                    <a:bodyPr/>
                    <a:lstStyle/>
                    <a:p>
                      <a:pPr algn="ctr" rtl="0" fontAlgn="b"/>
                      <a:r>
                        <a:rPr lang="en-US" sz="800" b="0" i="0" u="none" strike="noStrike" dirty="0" smtClean="0">
                          <a:solidFill>
                            <a:sysClr val="windowText" lastClr="000000"/>
                          </a:solidFill>
                          <a:effectLst/>
                          <a:latin typeface="Arial" panose="020B0604020202020204" pitchFamily="34" charset="0"/>
                          <a:cs typeface="Arial" panose="020B0604020202020204" pitchFamily="34" charset="0"/>
                        </a:rPr>
                        <a:t>--</a:t>
                      </a:r>
                      <a:endParaRPr lang="en-US" sz="800" b="0" i="0" u="none" strike="noStrike" dirty="0">
                        <a:solidFill>
                          <a:sysClr val="windowText" lastClr="000000"/>
                        </a:solidFill>
                        <a:effectLst/>
                        <a:latin typeface="Arial" panose="020B0604020202020204" pitchFamily="34" charset="0"/>
                        <a:cs typeface="Arial" panose="020B0604020202020204" pitchFamily="34" charset="0"/>
                      </a:endParaRPr>
                    </a:p>
                  </a:txBody>
                  <a:tcPr marL="6522" marR="6522" marT="6522" marB="0" anchor="ctr">
                    <a:solidFill>
                      <a:schemeClr val="bg1"/>
                    </a:solidFill>
                  </a:tcPr>
                </a:tc>
                <a:tc>
                  <a:txBody>
                    <a:bodyPr/>
                    <a:lstStyle/>
                    <a:p>
                      <a:pPr marL="0" algn="r" defTabSz="914400" rtl="0" eaLnBrk="1" fontAlgn="b" latinLnBrk="0" hangingPunct="1"/>
                      <a:r>
                        <a:rPr lang="en-US" sz="800" b="1" i="0" u="none" strike="noStrike" kern="1200" dirty="0" smtClean="0">
                          <a:solidFill>
                            <a:srgbClr val="000000"/>
                          </a:solidFill>
                          <a:effectLst/>
                          <a:latin typeface="Calibri" panose="020F0502020204030204" pitchFamily="34" charset="0"/>
                          <a:ea typeface="+mn-ea"/>
                          <a:cs typeface="+mn-cs"/>
                        </a:rPr>
                        <a:t>33</a:t>
                      </a:r>
                      <a:endParaRPr lang="en-US" sz="800" b="1" i="0" u="none" strike="noStrike" kern="1200" dirty="0">
                        <a:solidFill>
                          <a:srgbClr val="000000"/>
                        </a:solidFill>
                        <a:effectLst/>
                        <a:latin typeface="Calibri" panose="020F0502020204030204" pitchFamily="34" charset="0"/>
                        <a:ea typeface="+mn-ea"/>
                        <a:cs typeface="+mn-cs"/>
                      </a:endParaRPr>
                    </a:p>
                  </a:txBody>
                  <a:tcPr marL="6522" marR="6522" marT="6522" marB="0" anchor="b">
                    <a:solidFill>
                      <a:schemeClr val="accent4">
                        <a:lumMod val="40000"/>
                        <a:lumOff val="60000"/>
                      </a:schemeClr>
                    </a:solidFill>
                  </a:tcPr>
                </a:tc>
                <a:tc>
                  <a:txBody>
                    <a:bodyPr/>
                    <a:lstStyle/>
                    <a:p>
                      <a:pPr algn="ctr" rtl="0" fontAlgn="b"/>
                      <a:r>
                        <a:rPr lang="en-US" sz="800" b="0" i="0" u="none" strike="noStrike" dirty="0" smtClean="0">
                          <a:solidFill>
                            <a:sysClr val="windowText" lastClr="000000"/>
                          </a:solidFill>
                          <a:effectLst/>
                          <a:latin typeface="Arial" panose="020B0604020202020204" pitchFamily="34" charset="0"/>
                          <a:cs typeface="Arial" panose="020B0604020202020204" pitchFamily="34" charset="0"/>
                        </a:rPr>
                        <a:t>--</a:t>
                      </a:r>
                      <a:endParaRPr lang="en-US" sz="800" b="0" i="0" u="none" strike="noStrike" dirty="0">
                        <a:solidFill>
                          <a:sysClr val="windowText" lastClr="000000"/>
                        </a:solidFill>
                        <a:effectLst/>
                        <a:latin typeface="Arial" panose="020B0604020202020204" pitchFamily="34" charset="0"/>
                        <a:cs typeface="Arial" panose="020B0604020202020204" pitchFamily="34" charset="0"/>
                      </a:endParaRPr>
                    </a:p>
                  </a:txBody>
                  <a:tcPr marL="6522" marR="6522" marT="6522" marB="0" anchor="ctr">
                    <a:solidFill>
                      <a:schemeClr val="bg1"/>
                    </a:solidFill>
                  </a:tcPr>
                </a:tc>
                <a:tc>
                  <a:txBody>
                    <a:bodyPr/>
                    <a:lstStyle/>
                    <a:p>
                      <a:pPr algn="r" fontAlgn="b"/>
                      <a:r>
                        <a:rPr lang="en-US" sz="800" b="1" i="0" u="none" strike="noStrike" dirty="0">
                          <a:solidFill>
                            <a:srgbClr val="000000"/>
                          </a:solidFill>
                          <a:effectLst/>
                          <a:latin typeface="Calibri" panose="020F0502020204030204" pitchFamily="34" charset="0"/>
                        </a:rPr>
                        <a:t>83.6</a:t>
                      </a:r>
                    </a:p>
                  </a:txBody>
                  <a:tcPr marL="7144" marR="7144" marT="7144" marB="0" anchor="b">
                    <a:solidFill>
                      <a:schemeClr val="accent4">
                        <a:lumMod val="40000"/>
                        <a:lumOff val="60000"/>
                      </a:schemeClr>
                    </a:solidFill>
                  </a:tcPr>
                </a:tc>
                <a:tc>
                  <a:txBody>
                    <a:bodyPr/>
                    <a:lstStyle/>
                    <a:p>
                      <a:pPr algn="ctr" rtl="0" fontAlgn="b"/>
                      <a:r>
                        <a:rPr lang="en-US" sz="800" b="0" i="0" u="none" strike="noStrike" dirty="0" smtClean="0">
                          <a:solidFill>
                            <a:sysClr val="windowText" lastClr="000000"/>
                          </a:solidFill>
                          <a:effectLst/>
                          <a:latin typeface="Arial" panose="020B0604020202020204" pitchFamily="34" charset="0"/>
                          <a:cs typeface="Arial" panose="020B0604020202020204" pitchFamily="34" charset="0"/>
                        </a:rPr>
                        <a:t>--</a:t>
                      </a:r>
                      <a:endParaRPr lang="en-US" sz="800" b="0" i="0" u="none" strike="noStrike" dirty="0">
                        <a:solidFill>
                          <a:sysClr val="windowText" lastClr="000000"/>
                        </a:solidFill>
                        <a:effectLst/>
                        <a:latin typeface="Arial" panose="020B0604020202020204" pitchFamily="34" charset="0"/>
                        <a:cs typeface="Arial" panose="020B0604020202020204" pitchFamily="34" charset="0"/>
                      </a:endParaRPr>
                    </a:p>
                  </a:txBody>
                  <a:tcPr marL="6522" marR="6522" marT="6522" marB="0" anchor="ctr">
                    <a:solidFill>
                      <a:schemeClr val="bg1"/>
                    </a:solidFill>
                  </a:tcPr>
                </a:tc>
              </a:tr>
              <a:tr h="217602">
                <a:tc>
                  <a:txBody>
                    <a:bodyPr/>
                    <a:lstStyle/>
                    <a:p>
                      <a:pPr algn="l" rtl="0" fontAlgn="b"/>
                      <a:r>
                        <a:rPr lang="en-US" sz="700" u="none" strike="noStrike" dirty="0">
                          <a:effectLst/>
                          <a:latin typeface="Arial" panose="020B0604020202020204" pitchFamily="34" charset="0"/>
                          <a:cs typeface="Arial" panose="020B0604020202020204" pitchFamily="34" charset="0"/>
                        </a:rPr>
                        <a:t>Percent of long stay residents who received the seasonal influenza </a:t>
                      </a:r>
                      <a:r>
                        <a:rPr lang="en-US" sz="700" u="none" strike="noStrike" dirty="0" smtClean="0">
                          <a:effectLst/>
                          <a:latin typeface="Arial" panose="020B0604020202020204" pitchFamily="34" charset="0"/>
                          <a:cs typeface="Arial" panose="020B0604020202020204" pitchFamily="34" charset="0"/>
                        </a:rPr>
                        <a:t>vaccine</a:t>
                      </a:r>
                      <a:endParaRPr lang="en-US" sz="700" b="1" i="0" u="none" strike="noStrike" dirty="0">
                        <a:solidFill>
                          <a:sysClr val="windowText" lastClr="000000"/>
                        </a:solidFill>
                        <a:effectLst/>
                        <a:latin typeface="Arial" panose="020B0604020202020204" pitchFamily="34" charset="0"/>
                        <a:cs typeface="Arial" panose="020B0604020202020204" pitchFamily="34" charset="0"/>
                      </a:endParaRPr>
                    </a:p>
                  </a:txBody>
                  <a:tcPr marL="6522" marR="6522" marT="6522" marB="0" anchor="b">
                    <a:solidFill>
                      <a:schemeClr val="bg1"/>
                    </a:solidFill>
                  </a:tcPr>
                </a:tc>
                <a:tc>
                  <a:txBody>
                    <a:bodyPr/>
                    <a:lstStyle/>
                    <a:p>
                      <a:pPr algn="r" fontAlgn="b"/>
                      <a:r>
                        <a:rPr lang="en-US" sz="800" b="1" i="0" u="none" strike="noStrike" dirty="0">
                          <a:solidFill>
                            <a:srgbClr val="000000"/>
                          </a:solidFill>
                          <a:effectLst/>
                          <a:latin typeface="Calibri" panose="020F0502020204030204" pitchFamily="34" charset="0"/>
                        </a:rPr>
                        <a:t>100</a:t>
                      </a:r>
                    </a:p>
                  </a:txBody>
                  <a:tcPr marL="7144" marR="7144" marT="7144" marB="0" anchor="b">
                    <a:solidFill>
                      <a:schemeClr val="accent4">
                        <a:lumMod val="40000"/>
                        <a:lumOff val="60000"/>
                      </a:schemeClr>
                    </a:solidFill>
                  </a:tcPr>
                </a:tc>
                <a:tc>
                  <a:txBody>
                    <a:bodyPr/>
                    <a:lstStyle/>
                    <a:p>
                      <a:pPr marL="0" algn="r" defTabSz="914400" rtl="0" eaLnBrk="1" fontAlgn="b" latinLnBrk="0" hangingPunct="1"/>
                      <a:r>
                        <a:rPr lang="en-US" sz="800" b="0" u="none" strike="noStrike" kern="1200" dirty="0">
                          <a:solidFill>
                            <a:schemeClr val="dk1"/>
                          </a:solidFill>
                          <a:effectLst/>
                          <a:latin typeface="Arial" panose="020B0604020202020204" pitchFamily="34" charset="0"/>
                          <a:ea typeface="+mn-ea"/>
                          <a:cs typeface="Arial" panose="020B0604020202020204" pitchFamily="34" charset="0"/>
                        </a:rPr>
                        <a:t>100</a:t>
                      </a:r>
                    </a:p>
                  </a:txBody>
                  <a:tcPr marL="6522" marR="6522" marT="6522" marB="0" anchor="b">
                    <a:solidFill>
                      <a:schemeClr val="bg1"/>
                    </a:solidFill>
                  </a:tcPr>
                </a:tc>
                <a:tc>
                  <a:txBody>
                    <a:bodyPr/>
                    <a:lstStyle/>
                    <a:p>
                      <a:pPr algn="r" fontAlgn="b"/>
                      <a:r>
                        <a:rPr lang="en-US" sz="800" b="1" i="0" u="none" strike="noStrike" dirty="0">
                          <a:solidFill>
                            <a:srgbClr val="000000"/>
                          </a:solidFill>
                          <a:effectLst/>
                          <a:latin typeface="Calibri" panose="020F0502020204030204" pitchFamily="34" charset="0"/>
                        </a:rPr>
                        <a:t>91</a:t>
                      </a:r>
                    </a:p>
                  </a:txBody>
                  <a:tcPr marL="7144" marR="7144" marT="7144" marB="0" anchor="b">
                    <a:solidFill>
                      <a:schemeClr val="accent4">
                        <a:lumMod val="40000"/>
                        <a:lumOff val="60000"/>
                      </a:schemeClr>
                    </a:solidFill>
                  </a:tcPr>
                </a:tc>
                <a:tc>
                  <a:txBody>
                    <a:bodyPr/>
                    <a:lstStyle/>
                    <a:p>
                      <a:pPr algn="r" rtl="0" fontAlgn="b"/>
                      <a:r>
                        <a:rPr lang="en-US" sz="800" b="0" u="none" strike="noStrike" dirty="0">
                          <a:effectLst/>
                          <a:latin typeface="Arial" panose="020B0604020202020204" pitchFamily="34" charset="0"/>
                          <a:cs typeface="Arial" panose="020B0604020202020204" pitchFamily="34" charset="0"/>
                        </a:rPr>
                        <a:t>91</a:t>
                      </a:r>
                      <a:endParaRPr lang="en-US" sz="800" b="0" i="0" u="none" strike="noStrike" dirty="0">
                        <a:solidFill>
                          <a:sysClr val="windowText" lastClr="000000"/>
                        </a:solidFill>
                        <a:effectLst/>
                        <a:latin typeface="Arial" panose="020B0604020202020204" pitchFamily="34" charset="0"/>
                        <a:cs typeface="Arial" panose="020B0604020202020204" pitchFamily="34" charset="0"/>
                      </a:endParaRPr>
                    </a:p>
                  </a:txBody>
                  <a:tcPr marL="6522" marR="6522" marT="6522" marB="0" anchor="b">
                    <a:solidFill>
                      <a:schemeClr val="bg1"/>
                    </a:solidFill>
                  </a:tcPr>
                </a:tc>
                <a:tc>
                  <a:txBody>
                    <a:bodyPr/>
                    <a:lstStyle/>
                    <a:p>
                      <a:pPr algn="r" fontAlgn="b"/>
                      <a:r>
                        <a:rPr lang="en-US" sz="800" b="1" i="0" u="none" strike="noStrike" dirty="0">
                          <a:solidFill>
                            <a:srgbClr val="000000"/>
                          </a:solidFill>
                          <a:effectLst/>
                          <a:latin typeface="Calibri" panose="020F0502020204030204" pitchFamily="34" charset="0"/>
                        </a:rPr>
                        <a:t>87</a:t>
                      </a:r>
                    </a:p>
                  </a:txBody>
                  <a:tcPr marL="7144" marR="7144" marT="7144" marB="0" anchor="b">
                    <a:solidFill>
                      <a:schemeClr val="accent4">
                        <a:lumMod val="40000"/>
                        <a:lumOff val="60000"/>
                      </a:schemeClr>
                    </a:solidFill>
                  </a:tcPr>
                </a:tc>
                <a:tc>
                  <a:txBody>
                    <a:bodyPr/>
                    <a:lstStyle/>
                    <a:p>
                      <a:pPr algn="r" rtl="0" fontAlgn="b"/>
                      <a:r>
                        <a:rPr lang="en-US" sz="800" b="0" u="none" strike="noStrike" dirty="0">
                          <a:effectLst/>
                          <a:latin typeface="Arial" panose="020B0604020202020204" pitchFamily="34" charset="0"/>
                          <a:cs typeface="Arial" panose="020B0604020202020204" pitchFamily="34" charset="0"/>
                        </a:rPr>
                        <a:t>87</a:t>
                      </a:r>
                      <a:endParaRPr lang="en-US" sz="800" b="0" i="0" u="none" strike="noStrike" dirty="0">
                        <a:solidFill>
                          <a:sysClr val="windowText" lastClr="000000"/>
                        </a:solidFill>
                        <a:effectLst/>
                        <a:latin typeface="Arial" panose="020B0604020202020204" pitchFamily="34" charset="0"/>
                        <a:cs typeface="Arial" panose="020B0604020202020204" pitchFamily="34" charset="0"/>
                      </a:endParaRPr>
                    </a:p>
                  </a:txBody>
                  <a:tcPr marL="6522" marR="6522" marT="6522" marB="0" anchor="b">
                    <a:solidFill>
                      <a:schemeClr val="bg1"/>
                    </a:solidFill>
                  </a:tcPr>
                </a:tc>
                <a:tc>
                  <a:txBody>
                    <a:bodyPr/>
                    <a:lstStyle/>
                    <a:p>
                      <a:pPr algn="r" fontAlgn="b"/>
                      <a:r>
                        <a:rPr lang="en-US" sz="800" b="1" i="0" u="none" strike="noStrike" dirty="0">
                          <a:solidFill>
                            <a:srgbClr val="000000"/>
                          </a:solidFill>
                          <a:effectLst/>
                          <a:latin typeface="Calibri" panose="020F0502020204030204" pitchFamily="34" charset="0"/>
                        </a:rPr>
                        <a:t>83</a:t>
                      </a:r>
                    </a:p>
                  </a:txBody>
                  <a:tcPr marL="7144" marR="7144" marT="7144" marB="0" anchor="b">
                    <a:solidFill>
                      <a:schemeClr val="accent4">
                        <a:lumMod val="40000"/>
                        <a:lumOff val="60000"/>
                      </a:schemeClr>
                    </a:solidFill>
                  </a:tcPr>
                </a:tc>
                <a:tc>
                  <a:txBody>
                    <a:bodyPr/>
                    <a:lstStyle/>
                    <a:p>
                      <a:pPr algn="r" rtl="0" fontAlgn="b"/>
                      <a:r>
                        <a:rPr lang="en-US" sz="800" b="0" u="none" strike="noStrike" dirty="0">
                          <a:effectLst/>
                          <a:latin typeface="Arial" panose="020B0604020202020204" pitchFamily="34" charset="0"/>
                          <a:cs typeface="Arial" panose="020B0604020202020204" pitchFamily="34" charset="0"/>
                        </a:rPr>
                        <a:t>83</a:t>
                      </a:r>
                      <a:endParaRPr lang="en-US" sz="800" b="0" i="0" u="none" strike="noStrike" dirty="0">
                        <a:solidFill>
                          <a:sysClr val="windowText" lastClr="000000"/>
                        </a:solidFill>
                        <a:effectLst/>
                        <a:latin typeface="Arial" panose="020B0604020202020204" pitchFamily="34" charset="0"/>
                        <a:cs typeface="Arial" panose="020B0604020202020204" pitchFamily="34" charset="0"/>
                      </a:endParaRPr>
                    </a:p>
                  </a:txBody>
                  <a:tcPr marL="6522" marR="6522" marT="6522" marB="0" anchor="b">
                    <a:solidFill>
                      <a:schemeClr val="bg1"/>
                    </a:solidFill>
                  </a:tcPr>
                </a:tc>
                <a:tc>
                  <a:txBody>
                    <a:bodyPr/>
                    <a:lstStyle/>
                    <a:p>
                      <a:pPr algn="r" fontAlgn="b"/>
                      <a:r>
                        <a:rPr lang="en-US" sz="800" b="1" i="0" u="none" strike="noStrike" dirty="0">
                          <a:solidFill>
                            <a:srgbClr val="000000"/>
                          </a:solidFill>
                          <a:effectLst/>
                          <a:latin typeface="Calibri" panose="020F0502020204030204" pitchFamily="34" charset="0"/>
                        </a:rPr>
                        <a:t>78</a:t>
                      </a:r>
                    </a:p>
                  </a:txBody>
                  <a:tcPr marL="7144" marR="7144" marT="7144" marB="0" anchor="b">
                    <a:solidFill>
                      <a:schemeClr val="accent4">
                        <a:lumMod val="40000"/>
                        <a:lumOff val="60000"/>
                      </a:schemeClr>
                    </a:solidFill>
                  </a:tcPr>
                </a:tc>
                <a:tc>
                  <a:txBody>
                    <a:bodyPr/>
                    <a:lstStyle/>
                    <a:p>
                      <a:pPr algn="r" rtl="0" fontAlgn="b"/>
                      <a:r>
                        <a:rPr lang="en-US" sz="800" b="0" u="none" strike="noStrike" dirty="0">
                          <a:effectLst/>
                          <a:latin typeface="Arial" panose="020B0604020202020204" pitchFamily="34" charset="0"/>
                          <a:cs typeface="Arial" panose="020B0604020202020204" pitchFamily="34" charset="0"/>
                        </a:rPr>
                        <a:t>77</a:t>
                      </a:r>
                      <a:endParaRPr lang="en-US" sz="800" b="0" i="0" u="none" strike="noStrike" dirty="0">
                        <a:solidFill>
                          <a:sysClr val="windowText" lastClr="000000"/>
                        </a:solidFill>
                        <a:effectLst/>
                        <a:latin typeface="Arial" panose="020B0604020202020204" pitchFamily="34" charset="0"/>
                        <a:cs typeface="Arial" panose="020B0604020202020204" pitchFamily="34" charset="0"/>
                      </a:endParaRPr>
                    </a:p>
                  </a:txBody>
                  <a:tcPr marL="6522" marR="6522" marT="6522" marB="0" anchor="b">
                    <a:solidFill>
                      <a:schemeClr val="bg1"/>
                    </a:solidFill>
                  </a:tcPr>
                </a:tc>
                <a:tc>
                  <a:txBody>
                    <a:bodyPr/>
                    <a:lstStyle/>
                    <a:p>
                      <a:pPr marL="0" algn="r" defTabSz="914400" rtl="0" eaLnBrk="1" fontAlgn="b" latinLnBrk="0" hangingPunct="1"/>
                      <a:r>
                        <a:rPr lang="en-US" sz="800" b="1" i="0" u="none" strike="noStrike" kern="1200" dirty="0" smtClean="0">
                          <a:solidFill>
                            <a:srgbClr val="000000"/>
                          </a:solidFill>
                          <a:effectLst/>
                          <a:latin typeface="Calibri" panose="020F0502020204030204" pitchFamily="34" charset="0"/>
                          <a:ea typeface="+mn-ea"/>
                          <a:cs typeface="+mn-cs"/>
                        </a:rPr>
                        <a:t>50</a:t>
                      </a:r>
                      <a:endParaRPr lang="en-US" sz="800" b="1" i="0" u="none" strike="noStrike" kern="1200" dirty="0">
                        <a:solidFill>
                          <a:srgbClr val="000000"/>
                        </a:solidFill>
                        <a:effectLst/>
                        <a:latin typeface="Calibri" panose="020F0502020204030204" pitchFamily="34" charset="0"/>
                        <a:ea typeface="+mn-ea"/>
                        <a:cs typeface="+mn-cs"/>
                      </a:endParaRPr>
                    </a:p>
                  </a:txBody>
                  <a:tcPr marL="6522" marR="6522" marT="6522" marB="0" anchor="b">
                    <a:solidFill>
                      <a:schemeClr val="accent4">
                        <a:lumMod val="40000"/>
                        <a:lumOff val="60000"/>
                      </a:schemeClr>
                    </a:solidFill>
                  </a:tcPr>
                </a:tc>
                <a:tc>
                  <a:txBody>
                    <a:bodyPr/>
                    <a:lstStyle/>
                    <a:p>
                      <a:pPr algn="r" rtl="0" fontAlgn="b"/>
                      <a:r>
                        <a:rPr lang="en-US" sz="800" b="0" u="none" strike="noStrike" dirty="0">
                          <a:effectLst/>
                          <a:latin typeface="Arial" panose="020B0604020202020204" pitchFamily="34" charset="0"/>
                          <a:cs typeface="Arial" panose="020B0604020202020204" pitchFamily="34" charset="0"/>
                        </a:rPr>
                        <a:t>26</a:t>
                      </a:r>
                      <a:endParaRPr lang="en-US" sz="800" b="0" i="0" u="none" strike="noStrike" dirty="0">
                        <a:solidFill>
                          <a:sysClr val="windowText" lastClr="000000"/>
                        </a:solidFill>
                        <a:effectLst/>
                        <a:latin typeface="Arial" panose="020B0604020202020204" pitchFamily="34" charset="0"/>
                        <a:cs typeface="Arial" panose="020B0604020202020204" pitchFamily="34" charset="0"/>
                      </a:endParaRPr>
                    </a:p>
                  </a:txBody>
                  <a:tcPr marL="6522" marR="6522" marT="6522" marB="0" anchor="b">
                    <a:solidFill>
                      <a:schemeClr val="bg1"/>
                    </a:solidFill>
                  </a:tcPr>
                </a:tc>
                <a:tc>
                  <a:txBody>
                    <a:bodyPr/>
                    <a:lstStyle/>
                    <a:p>
                      <a:pPr algn="r" fontAlgn="b"/>
                      <a:r>
                        <a:rPr lang="en-US" sz="800" b="1" i="0" u="none" strike="noStrike" dirty="0" smtClean="0">
                          <a:solidFill>
                            <a:srgbClr val="000000"/>
                          </a:solidFill>
                          <a:effectLst/>
                          <a:latin typeface="Calibri" panose="020F0502020204030204" pitchFamily="34" charset="0"/>
                        </a:rPr>
                        <a:t>84</a:t>
                      </a:r>
                      <a:endParaRPr lang="en-US" sz="800" b="1" i="0" u="none" strike="noStrike" dirty="0">
                        <a:solidFill>
                          <a:srgbClr val="000000"/>
                        </a:solidFill>
                        <a:effectLst/>
                        <a:latin typeface="Calibri" panose="020F0502020204030204" pitchFamily="34" charset="0"/>
                      </a:endParaRPr>
                    </a:p>
                  </a:txBody>
                  <a:tcPr marL="7144" marR="7144" marT="7144" marB="0" anchor="b">
                    <a:solidFill>
                      <a:schemeClr val="accent4">
                        <a:lumMod val="40000"/>
                        <a:lumOff val="60000"/>
                      </a:schemeClr>
                    </a:solidFill>
                  </a:tcPr>
                </a:tc>
                <a:tc>
                  <a:txBody>
                    <a:bodyPr/>
                    <a:lstStyle/>
                    <a:p>
                      <a:pPr algn="r" rtl="0" fontAlgn="b"/>
                      <a:r>
                        <a:rPr lang="en-US" sz="800" b="0" u="none" strike="noStrike" dirty="0">
                          <a:effectLst/>
                          <a:latin typeface="Arial" panose="020B0604020202020204" pitchFamily="34" charset="0"/>
                          <a:cs typeface="Arial" panose="020B0604020202020204" pitchFamily="34" charset="0"/>
                        </a:rPr>
                        <a:t>83</a:t>
                      </a:r>
                      <a:endParaRPr lang="en-US" sz="800" b="0" i="0" u="none" strike="noStrike" dirty="0">
                        <a:solidFill>
                          <a:sysClr val="windowText" lastClr="000000"/>
                        </a:solidFill>
                        <a:effectLst/>
                        <a:latin typeface="Arial" panose="020B0604020202020204" pitchFamily="34" charset="0"/>
                        <a:cs typeface="Arial" panose="020B0604020202020204" pitchFamily="34" charset="0"/>
                      </a:endParaRPr>
                    </a:p>
                  </a:txBody>
                  <a:tcPr marL="6522" marR="6522" marT="6522" marB="0" anchor="b">
                    <a:solidFill>
                      <a:schemeClr val="bg1"/>
                    </a:solidFill>
                  </a:tcPr>
                </a:tc>
              </a:tr>
              <a:tr h="217602">
                <a:tc>
                  <a:txBody>
                    <a:bodyPr/>
                    <a:lstStyle/>
                    <a:p>
                      <a:pPr algn="l" rtl="0" fontAlgn="b"/>
                      <a:r>
                        <a:rPr lang="en-US" sz="700" u="none" strike="noStrike" dirty="0">
                          <a:effectLst/>
                          <a:latin typeface="Arial" panose="020B0604020202020204" pitchFamily="34" charset="0"/>
                          <a:cs typeface="Arial" panose="020B0604020202020204" pitchFamily="34" charset="0"/>
                        </a:rPr>
                        <a:t>Percent of long stay high risk residents with pressure ulcers</a:t>
                      </a:r>
                      <a:endParaRPr lang="en-US" sz="700" b="0" i="0" u="none" strike="noStrike" dirty="0">
                        <a:solidFill>
                          <a:sysClr val="windowText" lastClr="000000"/>
                        </a:solidFill>
                        <a:effectLst/>
                        <a:latin typeface="Arial" panose="020B0604020202020204" pitchFamily="34" charset="0"/>
                        <a:cs typeface="Arial" panose="020B0604020202020204" pitchFamily="34" charset="0"/>
                      </a:endParaRPr>
                    </a:p>
                  </a:txBody>
                  <a:tcPr marL="6522" marR="6522" marT="6522" marB="0" anchor="b">
                    <a:solidFill>
                      <a:schemeClr val="bg1"/>
                    </a:solidFill>
                  </a:tcPr>
                </a:tc>
                <a:tc>
                  <a:txBody>
                    <a:bodyPr/>
                    <a:lstStyle/>
                    <a:p>
                      <a:pPr marL="0" algn="r" defTabSz="914400" rtl="0" eaLnBrk="1" fontAlgn="b" latinLnBrk="0" hangingPunct="1"/>
                      <a:r>
                        <a:rPr lang="en-US" sz="800" b="1" i="0" u="none" strike="noStrike" kern="1200" dirty="0" smtClean="0">
                          <a:solidFill>
                            <a:srgbClr val="000000"/>
                          </a:solidFill>
                          <a:effectLst/>
                          <a:latin typeface="Calibri" panose="020F0502020204030204" pitchFamily="34" charset="0"/>
                          <a:ea typeface="+mn-ea"/>
                          <a:cs typeface="+mn-cs"/>
                        </a:rPr>
                        <a:t>0</a:t>
                      </a:r>
                      <a:endParaRPr lang="en-US" sz="800" b="1" i="0" u="none" strike="noStrike" kern="1200" dirty="0">
                        <a:solidFill>
                          <a:srgbClr val="000000"/>
                        </a:solidFill>
                        <a:effectLst/>
                        <a:latin typeface="Calibri" panose="020F0502020204030204" pitchFamily="34" charset="0"/>
                        <a:ea typeface="+mn-ea"/>
                        <a:cs typeface="+mn-cs"/>
                      </a:endParaRPr>
                    </a:p>
                  </a:txBody>
                  <a:tcPr marL="7144" marR="7144" marT="7144" marB="0" anchor="b">
                    <a:solidFill>
                      <a:schemeClr val="accent4">
                        <a:lumMod val="40000"/>
                        <a:lumOff val="60000"/>
                      </a:schemeClr>
                    </a:solidFill>
                  </a:tcPr>
                </a:tc>
                <a:tc>
                  <a:txBody>
                    <a:bodyPr/>
                    <a:lstStyle/>
                    <a:p>
                      <a:pPr algn="r" rtl="0" fontAlgn="b"/>
                      <a:r>
                        <a:rPr lang="en-US" sz="800" b="0" u="none" strike="noStrike" dirty="0" smtClean="0">
                          <a:effectLst/>
                          <a:latin typeface="Arial" panose="020B0604020202020204" pitchFamily="34" charset="0"/>
                          <a:cs typeface="Arial" panose="020B0604020202020204" pitchFamily="34" charset="0"/>
                        </a:rPr>
                        <a:t>0.9</a:t>
                      </a:r>
                      <a:endParaRPr lang="en-US" sz="800" b="0" i="0" u="none" strike="noStrike" dirty="0">
                        <a:solidFill>
                          <a:sysClr val="windowText" lastClr="000000"/>
                        </a:solidFill>
                        <a:effectLst/>
                        <a:latin typeface="Arial" panose="020B0604020202020204" pitchFamily="34" charset="0"/>
                        <a:cs typeface="Arial" panose="020B0604020202020204" pitchFamily="34" charset="0"/>
                      </a:endParaRPr>
                    </a:p>
                  </a:txBody>
                  <a:tcPr marL="6522" marR="6522" marT="6522" marB="0" anchor="b">
                    <a:solidFill>
                      <a:schemeClr val="bg1"/>
                    </a:solidFill>
                  </a:tcPr>
                </a:tc>
                <a:tc>
                  <a:txBody>
                    <a:bodyPr/>
                    <a:lstStyle/>
                    <a:p>
                      <a:pPr algn="r" fontAlgn="b"/>
                      <a:r>
                        <a:rPr lang="en-US" sz="800" b="1" i="0" u="none" strike="noStrike" dirty="0">
                          <a:solidFill>
                            <a:srgbClr val="000000"/>
                          </a:solidFill>
                          <a:effectLst/>
                          <a:latin typeface="Calibri" panose="020F0502020204030204" pitchFamily="34" charset="0"/>
                        </a:rPr>
                        <a:t>4.8</a:t>
                      </a:r>
                    </a:p>
                  </a:txBody>
                  <a:tcPr marL="7144" marR="7144" marT="7144" marB="0" anchor="b">
                    <a:solidFill>
                      <a:schemeClr val="accent4">
                        <a:lumMod val="40000"/>
                        <a:lumOff val="60000"/>
                      </a:schemeClr>
                    </a:solidFill>
                  </a:tcPr>
                </a:tc>
                <a:tc>
                  <a:txBody>
                    <a:bodyPr/>
                    <a:lstStyle/>
                    <a:p>
                      <a:pPr algn="r" rtl="0" fontAlgn="b"/>
                      <a:r>
                        <a:rPr lang="en-US" sz="800" b="0" u="none" strike="noStrike" dirty="0" smtClean="0">
                          <a:effectLst/>
                          <a:latin typeface="Arial" panose="020B0604020202020204" pitchFamily="34" charset="0"/>
                          <a:cs typeface="Arial" panose="020B0604020202020204" pitchFamily="34" charset="0"/>
                        </a:rPr>
                        <a:t>5.1</a:t>
                      </a:r>
                      <a:endParaRPr lang="en-US" sz="800" b="0" i="0" u="none" strike="noStrike" dirty="0">
                        <a:solidFill>
                          <a:sysClr val="windowText" lastClr="000000"/>
                        </a:solidFill>
                        <a:effectLst/>
                        <a:latin typeface="Arial" panose="020B0604020202020204" pitchFamily="34" charset="0"/>
                        <a:cs typeface="Arial" panose="020B0604020202020204" pitchFamily="34" charset="0"/>
                      </a:endParaRPr>
                    </a:p>
                  </a:txBody>
                  <a:tcPr marL="6522" marR="6522" marT="6522" marB="0" anchor="b">
                    <a:solidFill>
                      <a:schemeClr val="bg1"/>
                    </a:solidFill>
                  </a:tcPr>
                </a:tc>
                <a:tc>
                  <a:txBody>
                    <a:bodyPr/>
                    <a:lstStyle/>
                    <a:p>
                      <a:pPr algn="r" fontAlgn="b"/>
                      <a:r>
                        <a:rPr lang="en-US" sz="800" b="1" i="0" u="none" strike="noStrike" dirty="0">
                          <a:solidFill>
                            <a:srgbClr val="000000"/>
                          </a:solidFill>
                          <a:effectLst/>
                          <a:latin typeface="Calibri" panose="020F0502020204030204" pitchFamily="34" charset="0"/>
                        </a:rPr>
                        <a:t>6.3</a:t>
                      </a:r>
                    </a:p>
                  </a:txBody>
                  <a:tcPr marL="7144" marR="7144" marT="7144" marB="0" anchor="b">
                    <a:solidFill>
                      <a:schemeClr val="accent4">
                        <a:lumMod val="40000"/>
                        <a:lumOff val="60000"/>
                      </a:schemeClr>
                    </a:solidFill>
                  </a:tcPr>
                </a:tc>
                <a:tc>
                  <a:txBody>
                    <a:bodyPr/>
                    <a:lstStyle/>
                    <a:p>
                      <a:pPr algn="r" rtl="0" fontAlgn="b"/>
                      <a:r>
                        <a:rPr lang="en-US" sz="800" b="0" u="none" strike="noStrike" dirty="0" smtClean="0">
                          <a:effectLst/>
                          <a:latin typeface="Arial" panose="020B0604020202020204" pitchFamily="34" charset="0"/>
                          <a:cs typeface="Arial" panose="020B0604020202020204" pitchFamily="34" charset="0"/>
                        </a:rPr>
                        <a:t>6.8 </a:t>
                      </a:r>
                      <a:endParaRPr lang="en-US" sz="800" b="0" i="0" u="none" strike="noStrike" dirty="0">
                        <a:solidFill>
                          <a:sysClr val="windowText" lastClr="000000"/>
                        </a:solidFill>
                        <a:effectLst/>
                        <a:latin typeface="Arial" panose="020B0604020202020204" pitchFamily="34" charset="0"/>
                        <a:cs typeface="Arial" panose="020B0604020202020204" pitchFamily="34" charset="0"/>
                      </a:endParaRPr>
                    </a:p>
                  </a:txBody>
                  <a:tcPr marL="6522" marR="6522" marT="6522" marB="0" anchor="b">
                    <a:solidFill>
                      <a:schemeClr val="bg1"/>
                    </a:solidFill>
                  </a:tcPr>
                </a:tc>
                <a:tc>
                  <a:txBody>
                    <a:bodyPr/>
                    <a:lstStyle/>
                    <a:p>
                      <a:pPr algn="r" fontAlgn="b"/>
                      <a:r>
                        <a:rPr lang="en-US" sz="800" b="1" i="0" u="none" strike="noStrike" dirty="0">
                          <a:solidFill>
                            <a:srgbClr val="000000"/>
                          </a:solidFill>
                          <a:effectLst/>
                          <a:latin typeface="Calibri" panose="020F0502020204030204" pitchFamily="34" charset="0"/>
                        </a:rPr>
                        <a:t>7.6</a:t>
                      </a:r>
                    </a:p>
                  </a:txBody>
                  <a:tcPr marL="7144" marR="7144" marT="7144" marB="0" anchor="b">
                    <a:solidFill>
                      <a:schemeClr val="accent4">
                        <a:lumMod val="40000"/>
                        <a:lumOff val="60000"/>
                      </a:schemeClr>
                    </a:solidFill>
                  </a:tcPr>
                </a:tc>
                <a:tc>
                  <a:txBody>
                    <a:bodyPr/>
                    <a:lstStyle/>
                    <a:p>
                      <a:pPr algn="r" rtl="0" fontAlgn="b"/>
                      <a:r>
                        <a:rPr lang="en-US" sz="800" b="0" u="none" strike="noStrike" dirty="0" smtClean="0">
                          <a:effectLst/>
                          <a:latin typeface="Arial" panose="020B0604020202020204" pitchFamily="34" charset="0"/>
                          <a:cs typeface="Arial" panose="020B0604020202020204" pitchFamily="34" charset="0"/>
                        </a:rPr>
                        <a:t>8.4</a:t>
                      </a:r>
                      <a:endParaRPr lang="en-US" sz="800" b="0" i="0" u="none" strike="noStrike" dirty="0">
                        <a:solidFill>
                          <a:sysClr val="windowText" lastClr="000000"/>
                        </a:solidFill>
                        <a:effectLst/>
                        <a:latin typeface="Arial" panose="020B0604020202020204" pitchFamily="34" charset="0"/>
                        <a:cs typeface="Arial" panose="020B0604020202020204" pitchFamily="34" charset="0"/>
                      </a:endParaRPr>
                    </a:p>
                  </a:txBody>
                  <a:tcPr marL="6522" marR="6522" marT="6522" marB="0" anchor="b">
                    <a:solidFill>
                      <a:schemeClr val="bg1"/>
                    </a:solidFill>
                  </a:tcPr>
                </a:tc>
                <a:tc>
                  <a:txBody>
                    <a:bodyPr/>
                    <a:lstStyle/>
                    <a:p>
                      <a:pPr algn="r" fontAlgn="b"/>
                      <a:r>
                        <a:rPr lang="en-US" sz="800" b="1" i="0" u="none" strike="noStrike" dirty="0">
                          <a:solidFill>
                            <a:srgbClr val="000000"/>
                          </a:solidFill>
                          <a:effectLst/>
                          <a:latin typeface="Calibri" panose="020F0502020204030204" pitchFamily="34" charset="0"/>
                        </a:rPr>
                        <a:t>9.5</a:t>
                      </a:r>
                    </a:p>
                  </a:txBody>
                  <a:tcPr marL="7144" marR="7144" marT="7144" marB="0" anchor="b">
                    <a:solidFill>
                      <a:schemeClr val="accent4">
                        <a:lumMod val="40000"/>
                        <a:lumOff val="60000"/>
                      </a:schemeClr>
                    </a:solidFill>
                  </a:tcPr>
                </a:tc>
                <a:tc>
                  <a:txBody>
                    <a:bodyPr/>
                    <a:lstStyle/>
                    <a:p>
                      <a:pPr algn="r" rtl="0" fontAlgn="b"/>
                      <a:r>
                        <a:rPr lang="en-US" sz="800" b="0" u="none" strike="noStrike" dirty="0" smtClean="0">
                          <a:effectLst/>
                          <a:latin typeface="Arial" panose="020B0604020202020204" pitchFamily="34" charset="0"/>
                          <a:cs typeface="Arial" panose="020B0604020202020204" pitchFamily="34" charset="0"/>
                        </a:rPr>
                        <a:t>10.2 </a:t>
                      </a:r>
                      <a:endParaRPr lang="en-US" sz="800" b="0" i="0" u="none" strike="noStrike" dirty="0">
                        <a:solidFill>
                          <a:sysClr val="windowText" lastClr="000000"/>
                        </a:solidFill>
                        <a:effectLst/>
                        <a:latin typeface="Arial" panose="020B0604020202020204" pitchFamily="34" charset="0"/>
                        <a:cs typeface="Arial" panose="020B0604020202020204" pitchFamily="34" charset="0"/>
                      </a:endParaRPr>
                    </a:p>
                  </a:txBody>
                  <a:tcPr marL="6522" marR="6522" marT="6522" marB="0" anchor="b">
                    <a:solidFill>
                      <a:schemeClr val="bg1"/>
                    </a:solidFill>
                  </a:tcPr>
                </a:tc>
                <a:tc>
                  <a:txBody>
                    <a:bodyPr/>
                    <a:lstStyle/>
                    <a:p>
                      <a:pPr marL="0" algn="r" defTabSz="914400" rtl="0" eaLnBrk="1" fontAlgn="b" latinLnBrk="0" hangingPunct="1"/>
                      <a:r>
                        <a:rPr lang="en-US" sz="800" b="1" i="0" u="none" strike="noStrike" kern="1200" dirty="0">
                          <a:solidFill>
                            <a:srgbClr val="000000"/>
                          </a:solidFill>
                          <a:effectLst/>
                          <a:latin typeface="Calibri" panose="020F0502020204030204" pitchFamily="34" charset="0"/>
                          <a:ea typeface="+mn-ea"/>
                          <a:cs typeface="+mn-cs"/>
                        </a:rPr>
                        <a:t>17.2</a:t>
                      </a:r>
                    </a:p>
                  </a:txBody>
                  <a:tcPr marL="7144" marR="7144" marT="7144" marB="0" anchor="b">
                    <a:solidFill>
                      <a:schemeClr val="accent4">
                        <a:lumMod val="40000"/>
                        <a:lumOff val="60000"/>
                      </a:schemeClr>
                    </a:solidFill>
                  </a:tcPr>
                </a:tc>
                <a:tc>
                  <a:txBody>
                    <a:bodyPr/>
                    <a:lstStyle/>
                    <a:p>
                      <a:pPr algn="r" rtl="0" fontAlgn="b"/>
                      <a:r>
                        <a:rPr lang="en-US" sz="800" b="0" u="none" strike="noStrike" dirty="0" smtClean="0">
                          <a:effectLst/>
                          <a:latin typeface="Arial" panose="020B0604020202020204" pitchFamily="34" charset="0"/>
                          <a:cs typeface="Arial" panose="020B0604020202020204" pitchFamily="34" charset="0"/>
                        </a:rPr>
                        <a:t>21.4 </a:t>
                      </a:r>
                      <a:endParaRPr lang="en-US" sz="800" b="0" i="0" u="none" strike="noStrike" dirty="0">
                        <a:solidFill>
                          <a:sysClr val="windowText" lastClr="000000"/>
                        </a:solidFill>
                        <a:effectLst/>
                        <a:latin typeface="Arial" panose="020B0604020202020204" pitchFamily="34" charset="0"/>
                        <a:cs typeface="Arial" panose="020B0604020202020204" pitchFamily="34" charset="0"/>
                      </a:endParaRPr>
                    </a:p>
                  </a:txBody>
                  <a:tcPr marL="6522" marR="6522" marT="6522" marB="0" anchor="b">
                    <a:solidFill>
                      <a:schemeClr val="bg1"/>
                    </a:solidFill>
                  </a:tcPr>
                </a:tc>
                <a:tc>
                  <a:txBody>
                    <a:bodyPr/>
                    <a:lstStyle/>
                    <a:p>
                      <a:pPr algn="r" fontAlgn="b"/>
                      <a:r>
                        <a:rPr lang="en-US" sz="800" b="1" i="0" u="none" strike="noStrike" dirty="0">
                          <a:solidFill>
                            <a:srgbClr val="000000"/>
                          </a:solidFill>
                          <a:effectLst/>
                          <a:latin typeface="Calibri" panose="020F0502020204030204" pitchFamily="34" charset="0"/>
                        </a:rPr>
                        <a:t>7.2</a:t>
                      </a:r>
                    </a:p>
                  </a:txBody>
                  <a:tcPr marL="7144" marR="7144" marT="7144" marB="0" anchor="b">
                    <a:solidFill>
                      <a:schemeClr val="accent4">
                        <a:lumMod val="40000"/>
                        <a:lumOff val="60000"/>
                      </a:schemeClr>
                    </a:solidFill>
                  </a:tcPr>
                </a:tc>
                <a:tc>
                  <a:txBody>
                    <a:bodyPr/>
                    <a:lstStyle/>
                    <a:p>
                      <a:pPr algn="r" rtl="0" fontAlgn="b"/>
                      <a:r>
                        <a:rPr lang="en-US" sz="800" b="0" u="none" strike="noStrike" dirty="0" smtClean="0">
                          <a:effectLst/>
                          <a:latin typeface="Arial" panose="020B0604020202020204" pitchFamily="34" charset="0"/>
                          <a:cs typeface="Arial" panose="020B0604020202020204" pitchFamily="34" charset="0"/>
                        </a:rPr>
                        <a:t>7.8 </a:t>
                      </a:r>
                      <a:endParaRPr lang="en-US" sz="800" b="0" i="0" u="none" strike="noStrike" dirty="0">
                        <a:solidFill>
                          <a:sysClr val="windowText" lastClr="000000"/>
                        </a:solidFill>
                        <a:effectLst/>
                        <a:latin typeface="Arial" panose="020B0604020202020204" pitchFamily="34" charset="0"/>
                        <a:cs typeface="Arial" panose="020B0604020202020204" pitchFamily="34" charset="0"/>
                      </a:endParaRPr>
                    </a:p>
                  </a:txBody>
                  <a:tcPr marL="6522" marR="6522" marT="6522" marB="0" anchor="b">
                    <a:solidFill>
                      <a:schemeClr val="bg1"/>
                    </a:solidFill>
                  </a:tcPr>
                </a:tc>
              </a:tr>
              <a:tr h="216818">
                <a:tc>
                  <a:txBody>
                    <a:bodyPr/>
                    <a:lstStyle/>
                    <a:p>
                      <a:pPr algn="l" rtl="0" fontAlgn="b"/>
                      <a:r>
                        <a:rPr lang="en-US" sz="700" u="none" strike="noStrike" dirty="0">
                          <a:effectLst/>
                          <a:latin typeface="Arial" panose="020B0604020202020204" pitchFamily="34" charset="0"/>
                          <a:cs typeface="Arial" panose="020B0604020202020204" pitchFamily="34" charset="0"/>
                        </a:rPr>
                        <a:t>Percent of long stay low risk residents who lose control of their bowel or bladder</a:t>
                      </a:r>
                      <a:endParaRPr lang="en-US" sz="700" b="0" i="0" u="none" strike="noStrike" dirty="0">
                        <a:solidFill>
                          <a:sysClr val="windowText" lastClr="000000"/>
                        </a:solidFill>
                        <a:effectLst/>
                        <a:latin typeface="Arial" panose="020B0604020202020204" pitchFamily="34" charset="0"/>
                        <a:cs typeface="Arial" panose="020B0604020202020204" pitchFamily="34" charset="0"/>
                      </a:endParaRPr>
                    </a:p>
                  </a:txBody>
                  <a:tcPr marL="6522" marR="6522" marT="6522" marB="0" anchor="b">
                    <a:solidFill>
                      <a:schemeClr val="bg1"/>
                    </a:solidFill>
                  </a:tcPr>
                </a:tc>
                <a:tc>
                  <a:txBody>
                    <a:bodyPr/>
                    <a:lstStyle/>
                    <a:p>
                      <a:pPr marL="0" algn="r" defTabSz="914400" rtl="0" eaLnBrk="1" fontAlgn="b" latinLnBrk="0" hangingPunct="1"/>
                      <a:r>
                        <a:rPr lang="en-US" sz="800" b="1" i="0" u="none" strike="noStrike" kern="1200" dirty="0" smtClean="0">
                          <a:solidFill>
                            <a:srgbClr val="000000"/>
                          </a:solidFill>
                          <a:effectLst/>
                          <a:latin typeface="Calibri" panose="020F0502020204030204" pitchFamily="34" charset="0"/>
                          <a:ea typeface="+mn-ea"/>
                          <a:cs typeface="+mn-cs"/>
                        </a:rPr>
                        <a:t>6</a:t>
                      </a:r>
                      <a:endParaRPr lang="en-US" sz="800" b="1" i="0" u="none" strike="noStrike" kern="1200" dirty="0">
                        <a:solidFill>
                          <a:srgbClr val="000000"/>
                        </a:solidFill>
                        <a:effectLst/>
                        <a:latin typeface="Calibri" panose="020F0502020204030204" pitchFamily="34" charset="0"/>
                        <a:ea typeface="+mn-ea"/>
                        <a:cs typeface="+mn-cs"/>
                      </a:endParaRPr>
                    </a:p>
                  </a:txBody>
                  <a:tcPr marL="7144" marR="7144" marT="7144" marB="0" anchor="b">
                    <a:solidFill>
                      <a:schemeClr val="accent4">
                        <a:lumMod val="40000"/>
                        <a:lumOff val="60000"/>
                      </a:schemeClr>
                    </a:solidFill>
                  </a:tcPr>
                </a:tc>
                <a:tc>
                  <a:txBody>
                    <a:bodyPr/>
                    <a:lstStyle/>
                    <a:p>
                      <a:pPr algn="r" rtl="0" fontAlgn="b"/>
                      <a:r>
                        <a:rPr lang="en-US" sz="800" b="0" u="none" strike="noStrike" dirty="0" smtClean="0">
                          <a:effectLst/>
                          <a:latin typeface="Arial" panose="020B0604020202020204" pitchFamily="34" charset="0"/>
                          <a:cs typeface="Arial" panose="020B0604020202020204" pitchFamily="34" charset="0"/>
                        </a:rPr>
                        <a:t>4</a:t>
                      </a:r>
                      <a:endParaRPr lang="en-US" sz="800" b="0" i="0" u="none" strike="noStrike" dirty="0">
                        <a:solidFill>
                          <a:sysClr val="windowText" lastClr="000000"/>
                        </a:solidFill>
                        <a:effectLst/>
                        <a:latin typeface="Arial" panose="020B0604020202020204" pitchFamily="34" charset="0"/>
                        <a:cs typeface="Arial" panose="020B0604020202020204" pitchFamily="34" charset="0"/>
                      </a:endParaRPr>
                    </a:p>
                  </a:txBody>
                  <a:tcPr marL="6522" marR="6522" marT="6522" marB="0" anchor="b">
                    <a:solidFill>
                      <a:schemeClr val="bg1"/>
                    </a:solidFill>
                  </a:tcPr>
                </a:tc>
                <a:tc>
                  <a:txBody>
                    <a:bodyPr/>
                    <a:lstStyle/>
                    <a:p>
                      <a:pPr algn="r" fontAlgn="b"/>
                      <a:r>
                        <a:rPr lang="en-US" sz="800" b="1" i="0" u="none" strike="noStrike" dirty="0">
                          <a:solidFill>
                            <a:srgbClr val="000000"/>
                          </a:solidFill>
                          <a:effectLst/>
                          <a:latin typeface="Calibri" panose="020F0502020204030204" pitchFamily="34" charset="0"/>
                        </a:rPr>
                        <a:t>30</a:t>
                      </a:r>
                    </a:p>
                  </a:txBody>
                  <a:tcPr marL="7144" marR="7144" marT="7144" marB="0" anchor="b">
                    <a:solidFill>
                      <a:schemeClr val="accent4">
                        <a:lumMod val="40000"/>
                        <a:lumOff val="60000"/>
                      </a:schemeClr>
                    </a:solidFill>
                  </a:tcPr>
                </a:tc>
                <a:tc>
                  <a:txBody>
                    <a:bodyPr/>
                    <a:lstStyle/>
                    <a:p>
                      <a:pPr algn="r" rtl="0" fontAlgn="b"/>
                      <a:r>
                        <a:rPr lang="en-US" sz="800" b="0" u="none" strike="noStrike" dirty="0" smtClean="0">
                          <a:effectLst/>
                          <a:latin typeface="Arial" panose="020B0604020202020204" pitchFamily="34" charset="0"/>
                          <a:cs typeface="Arial" panose="020B0604020202020204" pitchFamily="34" charset="0"/>
                        </a:rPr>
                        <a:t>28</a:t>
                      </a:r>
                      <a:endParaRPr lang="en-US" sz="800" b="0" i="0" u="none" strike="noStrike" dirty="0">
                        <a:solidFill>
                          <a:sysClr val="windowText" lastClr="000000"/>
                        </a:solidFill>
                        <a:effectLst/>
                        <a:latin typeface="Arial" panose="020B0604020202020204" pitchFamily="34" charset="0"/>
                        <a:cs typeface="Arial" panose="020B0604020202020204" pitchFamily="34" charset="0"/>
                      </a:endParaRPr>
                    </a:p>
                  </a:txBody>
                  <a:tcPr marL="6522" marR="6522" marT="6522" marB="0" anchor="b">
                    <a:solidFill>
                      <a:schemeClr val="bg1"/>
                    </a:solidFill>
                  </a:tcPr>
                </a:tc>
                <a:tc>
                  <a:txBody>
                    <a:bodyPr/>
                    <a:lstStyle/>
                    <a:p>
                      <a:pPr algn="r" fontAlgn="b"/>
                      <a:r>
                        <a:rPr lang="en-US" sz="800" b="1" i="0" u="none" strike="noStrike" dirty="0">
                          <a:solidFill>
                            <a:srgbClr val="000000"/>
                          </a:solidFill>
                          <a:effectLst/>
                          <a:latin typeface="Calibri" panose="020F0502020204030204" pitchFamily="34" charset="0"/>
                        </a:rPr>
                        <a:t>41</a:t>
                      </a:r>
                    </a:p>
                  </a:txBody>
                  <a:tcPr marL="7144" marR="7144" marT="7144" marB="0" anchor="b">
                    <a:solidFill>
                      <a:schemeClr val="accent4">
                        <a:lumMod val="40000"/>
                        <a:lumOff val="60000"/>
                      </a:schemeClr>
                    </a:solidFill>
                  </a:tcPr>
                </a:tc>
                <a:tc>
                  <a:txBody>
                    <a:bodyPr/>
                    <a:lstStyle/>
                    <a:p>
                      <a:pPr algn="r" rtl="0" fontAlgn="b"/>
                      <a:r>
                        <a:rPr lang="en-US" sz="800" b="0" u="none" strike="noStrike" dirty="0" smtClean="0">
                          <a:effectLst/>
                          <a:latin typeface="Arial" panose="020B0604020202020204" pitchFamily="34" charset="0"/>
                          <a:cs typeface="Arial" panose="020B0604020202020204" pitchFamily="34" charset="0"/>
                        </a:rPr>
                        <a:t>39</a:t>
                      </a:r>
                      <a:endParaRPr lang="en-US" sz="800" b="0" i="0" u="none" strike="noStrike" dirty="0">
                        <a:solidFill>
                          <a:sysClr val="windowText" lastClr="000000"/>
                        </a:solidFill>
                        <a:effectLst/>
                        <a:latin typeface="Arial" panose="020B0604020202020204" pitchFamily="34" charset="0"/>
                        <a:cs typeface="Arial" panose="020B0604020202020204" pitchFamily="34" charset="0"/>
                      </a:endParaRPr>
                    </a:p>
                  </a:txBody>
                  <a:tcPr marL="6522" marR="6522" marT="6522" marB="0" anchor="b">
                    <a:solidFill>
                      <a:schemeClr val="bg1"/>
                    </a:solidFill>
                  </a:tcPr>
                </a:tc>
                <a:tc>
                  <a:txBody>
                    <a:bodyPr/>
                    <a:lstStyle/>
                    <a:p>
                      <a:pPr algn="r" fontAlgn="b"/>
                      <a:r>
                        <a:rPr lang="en-US" sz="800" b="1" i="0" u="none" strike="noStrike" dirty="0">
                          <a:solidFill>
                            <a:srgbClr val="000000"/>
                          </a:solidFill>
                          <a:effectLst/>
                          <a:latin typeface="Calibri" panose="020F0502020204030204" pitchFamily="34" charset="0"/>
                        </a:rPr>
                        <a:t>51</a:t>
                      </a:r>
                    </a:p>
                  </a:txBody>
                  <a:tcPr marL="7144" marR="7144" marT="7144" marB="0" anchor="b">
                    <a:solidFill>
                      <a:schemeClr val="accent4">
                        <a:lumMod val="40000"/>
                        <a:lumOff val="60000"/>
                      </a:schemeClr>
                    </a:solidFill>
                  </a:tcPr>
                </a:tc>
                <a:tc>
                  <a:txBody>
                    <a:bodyPr/>
                    <a:lstStyle/>
                    <a:p>
                      <a:pPr algn="r" rtl="0" fontAlgn="b"/>
                      <a:r>
                        <a:rPr lang="en-US" sz="800" b="0" u="none" strike="noStrike" dirty="0">
                          <a:effectLst/>
                          <a:latin typeface="Arial" panose="020B0604020202020204" pitchFamily="34" charset="0"/>
                          <a:cs typeface="Arial" panose="020B0604020202020204" pitchFamily="34" charset="0"/>
                        </a:rPr>
                        <a:t>50</a:t>
                      </a:r>
                      <a:endParaRPr lang="en-US" sz="800" b="0" i="0" u="none" strike="noStrike" dirty="0">
                        <a:solidFill>
                          <a:sysClr val="windowText" lastClr="000000"/>
                        </a:solidFill>
                        <a:effectLst/>
                        <a:latin typeface="Arial" panose="020B0604020202020204" pitchFamily="34" charset="0"/>
                        <a:cs typeface="Arial" panose="020B0604020202020204" pitchFamily="34" charset="0"/>
                      </a:endParaRPr>
                    </a:p>
                  </a:txBody>
                  <a:tcPr marL="6522" marR="6522" marT="6522" marB="0" anchor="b">
                    <a:solidFill>
                      <a:schemeClr val="bg1"/>
                    </a:solidFill>
                  </a:tcPr>
                </a:tc>
                <a:tc>
                  <a:txBody>
                    <a:bodyPr/>
                    <a:lstStyle/>
                    <a:p>
                      <a:pPr algn="r" fontAlgn="b"/>
                      <a:r>
                        <a:rPr lang="en-US" sz="800" b="1" i="0" u="none" strike="noStrike" dirty="0">
                          <a:solidFill>
                            <a:srgbClr val="000000"/>
                          </a:solidFill>
                          <a:effectLst/>
                          <a:latin typeface="Calibri" panose="020F0502020204030204" pitchFamily="34" charset="0"/>
                        </a:rPr>
                        <a:t>61</a:t>
                      </a:r>
                    </a:p>
                  </a:txBody>
                  <a:tcPr marL="7144" marR="7144" marT="7144" marB="0" anchor="b">
                    <a:solidFill>
                      <a:schemeClr val="accent4">
                        <a:lumMod val="40000"/>
                        <a:lumOff val="60000"/>
                      </a:schemeClr>
                    </a:solidFill>
                  </a:tcPr>
                </a:tc>
                <a:tc>
                  <a:txBody>
                    <a:bodyPr/>
                    <a:lstStyle/>
                    <a:p>
                      <a:pPr algn="r" rtl="0" fontAlgn="b"/>
                      <a:r>
                        <a:rPr lang="en-US" sz="800" b="0" u="none" strike="noStrike" dirty="0">
                          <a:effectLst/>
                          <a:latin typeface="Arial" panose="020B0604020202020204" pitchFamily="34" charset="0"/>
                          <a:cs typeface="Arial" panose="020B0604020202020204" pitchFamily="34" charset="0"/>
                        </a:rPr>
                        <a:t>59</a:t>
                      </a:r>
                      <a:endParaRPr lang="en-US" sz="800" b="0" i="0" u="none" strike="noStrike" dirty="0">
                        <a:solidFill>
                          <a:sysClr val="windowText" lastClr="000000"/>
                        </a:solidFill>
                        <a:effectLst/>
                        <a:latin typeface="Arial" panose="020B0604020202020204" pitchFamily="34" charset="0"/>
                        <a:cs typeface="Arial" panose="020B0604020202020204" pitchFamily="34" charset="0"/>
                      </a:endParaRPr>
                    </a:p>
                  </a:txBody>
                  <a:tcPr marL="6522" marR="6522" marT="6522" marB="0" anchor="b">
                    <a:solidFill>
                      <a:schemeClr val="bg1"/>
                    </a:solidFill>
                  </a:tcPr>
                </a:tc>
                <a:tc>
                  <a:txBody>
                    <a:bodyPr/>
                    <a:lstStyle/>
                    <a:p>
                      <a:pPr algn="r" fontAlgn="b"/>
                      <a:r>
                        <a:rPr lang="en-US" sz="800" b="1" i="0" u="none" strike="noStrike" dirty="0">
                          <a:solidFill>
                            <a:srgbClr val="000000"/>
                          </a:solidFill>
                          <a:effectLst/>
                          <a:latin typeface="Calibri" panose="020F0502020204030204" pitchFamily="34" charset="0"/>
                        </a:rPr>
                        <a:t>98</a:t>
                      </a:r>
                    </a:p>
                  </a:txBody>
                  <a:tcPr marL="7144" marR="7144" marT="7144" marB="0" anchor="b">
                    <a:solidFill>
                      <a:schemeClr val="accent4">
                        <a:lumMod val="40000"/>
                        <a:lumOff val="60000"/>
                      </a:schemeClr>
                    </a:solidFill>
                  </a:tcPr>
                </a:tc>
                <a:tc>
                  <a:txBody>
                    <a:bodyPr/>
                    <a:lstStyle/>
                    <a:p>
                      <a:pPr algn="r" rtl="0" fontAlgn="b"/>
                      <a:r>
                        <a:rPr lang="en-US" sz="800" b="0" u="none" strike="noStrike" dirty="0">
                          <a:effectLst/>
                          <a:latin typeface="Arial" panose="020B0604020202020204" pitchFamily="34" charset="0"/>
                          <a:cs typeface="Arial" panose="020B0604020202020204" pitchFamily="34" charset="0"/>
                        </a:rPr>
                        <a:t>94</a:t>
                      </a:r>
                      <a:endParaRPr lang="en-US" sz="800" b="0" i="0" u="none" strike="noStrike" dirty="0">
                        <a:solidFill>
                          <a:sysClr val="windowText" lastClr="000000"/>
                        </a:solidFill>
                        <a:effectLst/>
                        <a:latin typeface="Arial" panose="020B0604020202020204" pitchFamily="34" charset="0"/>
                        <a:cs typeface="Arial" panose="020B0604020202020204" pitchFamily="34" charset="0"/>
                      </a:endParaRPr>
                    </a:p>
                  </a:txBody>
                  <a:tcPr marL="6522" marR="6522" marT="6522" marB="0" anchor="b">
                    <a:solidFill>
                      <a:schemeClr val="bg1"/>
                    </a:solidFill>
                  </a:tcPr>
                </a:tc>
                <a:tc>
                  <a:txBody>
                    <a:bodyPr/>
                    <a:lstStyle/>
                    <a:p>
                      <a:pPr algn="r" fontAlgn="b"/>
                      <a:r>
                        <a:rPr lang="en-US" sz="800" b="1" i="0" u="none" strike="noStrike" dirty="0">
                          <a:solidFill>
                            <a:srgbClr val="000000"/>
                          </a:solidFill>
                          <a:effectLst/>
                          <a:latin typeface="Calibri" panose="020F0502020204030204" pitchFamily="34" charset="0"/>
                        </a:rPr>
                        <a:t>45.8</a:t>
                      </a:r>
                    </a:p>
                  </a:txBody>
                  <a:tcPr marL="7144" marR="7144" marT="7144" marB="0" anchor="b">
                    <a:solidFill>
                      <a:schemeClr val="accent4">
                        <a:lumMod val="40000"/>
                        <a:lumOff val="60000"/>
                      </a:schemeClr>
                    </a:solidFill>
                  </a:tcPr>
                </a:tc>
                <a:tc>
                  <a:txBody>
                    <a:bodyPr/>
                    <a:lstStyle/>
                    <a:p>
                      <a:pPr algn="r" rtl="0" fontAlgn="b"/>
                      <a:r>
                        <a:rPr lang="en-US" sz="800" b="0" u="none" strike="noStrike" dirty="0" smtClean="0">
                          <a:effectLst/>
                          <a:latin typeface="Arial" panose="020B0604020202020204" pitchFamily="34" charset="0"/>
                          <a:cs typeface="Arial" panose="020B0604020202020204" pitchFamily="34" charset="0"/>
                        </a:rPr>
                        <a:t>42</a:t>
                      </a:r>
                      <a:endParaRPr lang="en-US" sz="800" b="0" i="0" u="none" strike="noStrike" dirty="0">
                        <a:solidFill>
                          <a:sysClr val="windowText" lastClr="000000"/>
                        </a:solidFill>
                        <a:effectLst/>
                        <a:latin typeface="Arial" panose="020B0604020202020204" pitchFamily="34" charset="0"/>
                        <a:cs typeface="Arial" panose="020B0604020202020204" pitchFamily="34" charset="0"/>
                      </a:endParaRPr>
                    </a:p>
                  </a:txBody>
                  <a:tcPr marL="6522" marR="6522" marT="6522" marB="0" anchor="b">
                    <a:solidFill>
                      <a:schemeClr val="bg1"/>
                    </a:solidFill>
                  </a:tcPr>
                </a:tc>
              </a:tr>
              <a:tr h="217602">
                <a:tc>
                  <a:txBody>
                    <a:bodyPr/>
                    <a:lstStyle/>
                    <a:p>
                      <a:pPr algn="l" rtl="0" fontAlgn="b"/>
                      <a:r>
                        <a:rPr lang="en-US" sz="700" u="none" strike="noStrike" dirty="0">
                          <a:effectLst/>
                          <a:latin typeface="Arial" panose="020B0604020202020204" pitchFamily="34" charset="0"/>
                          <a:cs typeface="Arial" panose="020B0604020202020204" pitchFamily="34" charset="0"/>
                        </a:rPr>
                        <a:t>Percent of long stay residents experiencing one or more falls with major injury</a:t>
                      </a:r>
                      <a:endParaRPr lang="en-US" sz="700" b="0" i="0" u="none" strike="noStrike" dirty="0">
                        <a:solidFill>
                          <a:sysClr val="windowText" lastClr="000000"/>
                        </a:solidFill>
                        <a:effectLst/>
                        <a:latin typeface="Arial" panose="020B0604020202020204" pitchFamily="34" charset="0"/>
                        <a:cs typeface="Arial" panose="020B0604020202020204" pitchFamily="34" charset="0"/>
                      </a:endParaRPr>
                    </a:p>
                  </a:txBody>
                  <a:tcPr marL="6522" marR="6522" marT="6522" marB="0" anchor="b">
                    <a:solidFill>
                      <a:schemeClr val="bg1"/>
                    </a:solidFill>
                  </a:tcPr>
                </a:tc>
                <a:tc>
                  <a:txBody>
                    <a:bodyPr/>
                    <a:lstStyle/>
                    <a:p>
                      <a:pPr marL="0" algn="r" defTabSz="914400" rtl="0" eaLnBrk="1" fontAlgn="b" latinLnBrk="0" hangingPunct="1"/>
                      <a:r>
                        <a:rPr lang="en-US" sz="800" b="1" i="0" u="none" strike="noStrike" kern="1200" dirty="0" smtClean="0">
                          <a:solidFill>
                            <a:srgbClr val="000000"/>
                          </a:solidFill>
                          <a:effectLst/>
                          <a:latin typeface="Calibri" panose="020F0502020204030204" pitchFamily="34" charset="0"/>
                          <a:ea typeface="+mn-ea"/>
                          <a:cs typeface="+mn-cs"/>
                        </a:rPr>
                        <a:t>0</a:t>
                      </a:r>
                      <a:endParaRPr lang="en-US" sz="800" b="1" i="0" u="none" strike="noStrike" kern="1200" dirty="0">
                        <a:solidFill>
                          <a:srgbClr val="000000"/>
                        </a:solidFill>
                        <a:effectLst/>
                        <a:latin typeface="Calibri" panose="020F0502020204030204" pitchFamily="34" charset="0"/>
                        <a:ea typeface="+mn-ea"/>
                        <a:cs typeface="+mn-cs"/>
                      </a:endParaRPr>
                    </a:p>
                  </a:txBody>
                  <a:tcPr marL="7144" marR="7144" marT="7144" marB="0" anchor="b">
                    <a:solidFill>
                      <a:schemeClr val="accent4">
                        <a:lumMod val="40000"/>
                        <a:lumOff val="60000"/>
                      </a:schemeClr>
                    </a:solidFill>
                  </a:tcPr>
                </a:tc>
                <a:tc>
                  <a:txBody>
                    <a:bodyPr/>
                    <a:lstStyle/>
                    <a:p>
                      <a:pPr algn="r" rtl="0" fontAlgn="b"/>
                      <a:r>
                        <a:rPr lang="en-US" sz="800" b="0" u="none" strike="noStrike" dirty="0">
                          <a:effectLst/>
                          <a:latin typeface="Arial" panose="020B0604020202020204" pitchFamily="34" charset="0"/>
                          <a:cs typeface="Arial" panose="020B0604020202020204" pitchFamily="34" charset="0"/>
                        </a:rPr>
                        <a:t>0</a:t>
                      </a:r>
                      <a:endParaRPr lang="en-US" sz="800" b="0" i="0" u="none" strike="noStrike" dirty="0">
                        <a:solidFill>
                          <a:sysClr val="windowText" lastClr="000000"/>
                        </a:solidFill>
                        <a:effectLst/>
                        <a:latin typeface="Arial" panose="020B0604020202020204" pitchFamily="34" charset="0"/>
                        <a:cs typeface="Arial" panose="020B0604020202020204" pitchFamily="34" charset="0"/>
                      </a:endParaRPr>
                    </a:p>
                  </a:txBody>
                  <a:tcPr marL="6522" marR="6522" marT="6522" marB="0" anchor="b">
                    <a:solidFill>
                      <a:schemeClr val="bg1"/>
                    </a:solidFill>
                  </a:tcPr>
                </a:tc>
                <a:tc>
                  <a:txBody>
                    <a:bodyPr/>
                    <a:lstStyle/>
                    <a:p>
                      <a:pPr algn="r" fontAlgn="b"/>
                      <a:r>
                        <a:rPr lang="en-US" sz="800" b="1" i="0" u="none" strike="noStrike" dirty="0">
                          <a:solidFill>
                            <a:srgbClr val="000000"/>
                          </a:solidFill>
                          <a:effectLst/>
                          <a:latin typeface="Calibri" panose="020F0502020204030204" pitchFamily="34" charset="0"/>
                        </a:rPr>
                        <a:t>1.2</a:t>
                      </a:r>
                    </a:p>
                  </a:txBody>
                  <a:tcPr marL="7144" marR="7144" marT="7144" marB="0" anchor="b">
                    <a:solidFill>
                      <a:schemeClr val="accent4">
                        <a:lumMod val="40000"/>
                        <a:lumOff val="60000"/>
                      </a:schemeClr>
                    </a:solidFill>
                  </a:tcPr>
                </a:tc>
                <a:tc>
                  <a:txBody>
                    <a:bodyPr/>
                    <a:lstStyle/>
                    <a:p>
                      <a:pPr algn="r" rtl="0" fontAlgn="b"/>
                      <a:r>
                        <a:rPr lang="en-US" sz="800" b="0" u="none" strike="noStrike" dirty="0">
                          <a:effectLst/>
                          <a:latin typeface="Arial" panose="020B0604020202020204" pitchFamily="34" charset="0"/>
                          <a:cs typeface="Arial" panose="020B0604020202020204" pitchFamily="34" charset="0"/>
                        </a:rPr>
                        <a:t>1.2</a:t>
                      </a:r>
                      <a:endParaRPr lang="en-US" sz="800" b="0" i="0" u="none" strike="noStrike" dirty="0">
                        <a:solidFill>
                          <a:sysClr val="windowText" lastClr="000000"/>
                        </a:solidFill>
                        <a:effectLst/>
                        <a:latin typeface="Arial" panose="020B0604020202020204" pitchFamily="34" charset="0"/>
                        <a:cs typeface="Arial" panose="020B0604020202020204" pitchFamily="34" charset="0"/>
                      </a:endParaRPr>
                    </a:p>
                  </a:txBody>
                  <a:tcPr marL="6522" marR="6522" marT="6522" marB="0" anchor="b">
                    <a:solidFill>
                      <a:schemeClr val="bg1"/>
                    </a:solidFill>
                  </a:tcPr>
                </a:tc>
                <a:tc>
                  <a:txBody>
                    <a:bodyPr/>
                    <a:lstStyle/>
                    <a:p>
                      <a:pPr algn="r" fontAlgn="b"/>
                      <a:r>
                        <a:rPr lang="en-US" sz="800" b="1" i="0" u="none" strike="noStrike" dirty="0">
                          <a:solidFill>
                            <a:srgbClr val="000000"/>
                          </a:solidFill>
                          <a:effectLst/>
                          <a:latin typeface="Calibri" panose="020F0502020204030204" pitchFamily="34" charset="0"/>
                        </a:rPr>
                        <a:t>2</a:t>
                      </a:r>
                    </a:p>
                  </a:txBody>
                  <a:tcPr marL="7144" marR="7144" marT="7144" marB="0" anchor="b">
                    <a:solidFill>
                      <a:schemeClr val="accent4">
                        <a:lumMod val="40000"/>
                        <a:lumOff val="60000"/>
                      </a:schemeClr>
                    </a:solidFill>
                  </a:tcPr>
                </a:tc>
                <a:tc>
                  <a:txBody>
                    <a:bodyPr/>
                    <a:lstStyle/>
                    <a:p>
                      <a:pPr algn="r" rtl="0" fontAlgn="b"/>
                      <a:r>
                        <a:rPr lang="en-US" sz="800" b="0" u="none" strike="noStrike" dirty="0">
                          <a:effectLst/>
                          <a:latin typeface="Arial" panose="020B0604020202020204" pitchFamily="34" charset="0"/>
                          <a:cs typeface="Arial" panose="020B0604020202020204" pitchFamily="34" charset="0"/>
                        </a:rPr>
                        <a:t>1.9</a:t>
                      </a:r>
                      <a:endParaRPr lang="en-US" sz="800" b="0" i="0" u="none" strike="noStrike" dirty="0">
                        <a:solidFill>
                          <a:sysClr val="windowText" lastClr="000000"/>
                        </a:solidFill>
                        <a:effectLst/>
                        <a:latin typeface="Arial" panose="020B0604020202020204" pitchFamily="34" charset="0"/>
                        <a:cs typeface="Arial" panose="020B0604020202020204" pitchFamily="34" charset="0"/>
                      </a:endParaRPr>
                    </a:p>
                  </a:txBody>
                  <a:tcPr marL="6522" marR="6522" marT="6522" marB="0" anchor="b">
                    <a:solidFill>
                      <a:schemeClr val="bg1"/>
                    </a:solidFill>
                  </a:tcPr>
                </a:tc>
                <a:tc>
                  <a:txBody>
                    <a:bodyPr/>
                    <a:lstStyle/>
                    <a:p>
                      <a:pPr algn="r" fontAlgn="b"/>
                      <a:r>
                        <a:rPr lang="en-US" sz="800" b="1" i="0" u="none" strike="noStrike" dirty="0">
                          <a:solidFill>
                            <a:srgbClr val="000000"/>
                          </a:solidFill>
                          <a:effectLst/>
                          <a:latin typeface="Calibri" panose="020F0502020204030204" pitchFamily="34" charset="0"/>
                        </a:rPr>
                        <a:t>2.9</a:t>
                      </a:r>
                    </a:p>
                  </a:txBody>
                  <a:tcPr marL="7144" marR="7144" marT="7144" marB="0" anchor="b">
                    <a:solidFill>
                      <a:schemeClr val="accent4">
                        <a:lumMod val="40000"/>
                        <a:lumOff val="60000"/>
                      </a:schemeClr>
                    </a:solidFill>
                  </a:tcPr>
                </a:tc>
                <a:tc>
                  <a:txBody>
                    <a:bodyPr/>
                    <a:lstStyle/>
                    <a:p>
                      <a:pPr algn="r" rtl="0" fontAlgn="b"/>
                      <a:r>
                        <a:rPr lang="en-US" sz="800" b="0" u="none" strike="noStrike" dirty="0">
                          <a:effectLst/>
                          <a:latin typeface="Arial" panose="020B0604020202020204" pitchFamily="34" charset="0"/>
                          <a:cs typeface="Arial" panose="020B0604020202020204" pitchFamily="34" charset="0"/>
                        </a:rPr>
                        <a:t>2.7</a:t>
                      </a:r>
                      <a:endParaRPr lang="en-US" sz="800" b="0" i="0" u="none" strike="noStrike" dirty="0">
                        <a:solidFill>
                          <a:sysClr val="windowText" lastClr="000000"/>
                        </a:solidFill>
                        <a:effectLst/>
                        <a:latin typeface="Arial" panose="020B0604020202020204" pitchFamily="34" charset="0"/>
                        <a:cs typeface="Arial" panose="020B0604020202020204" pitchFamily="34" charset="0"/>
                      </a:endParaRPr>
                    </a:p>
                  </a:txBody>
                  <a:tcPr marL="6522" marR="6522" marT="6522" marB="0" anchor="b">
                    <a:solidFill>
                      <a:schemeClr val="bg1"/>
                    </a:solidFill>
                  </a:tcPr>
                </a:tc>
                <a:tc>
                  <a:txBody>
                    <a:bodyPr/>
                    <a:lstStyle/>
                    <a:p>
                      <a:pPr algn="r" fontAlgn="b"/>
                      <a:r>
                        <a:rPr lang="en-US" sz="800" b="1" i="0" u="none" strike="noStrike" dirty="0">
                          <a:solidFill>
                            <a:srgbClr val="000000"/>
                          </a:solidFill>
                          <a:effectLst/>
                          <a:latin typeface="Calibri" panose="020F0502020204030204" pitchFamily="34" charset="0"/>
                        </a:rPr>
                        <a:t>4.1</a:t>
                      </a:r>
                    </a:p>
                  </a:txBody>
                  <a:tcPr marL="7144" marR="7144" marT="7144" marB="0" anchor="b">
                    <a:solidFill>
                      <a:schemeClr val="accent4">
                        <a:lumMod val="40000"/>
                        <a:lumOff val="60000"/>
                      </a:schemeClr>
                    </a:solidFill>
                  </a:tcPr>
                </a:tc>
                <a:tc>
                  <a:txBody>
                    <a:bodyPr/>
                    <a:lstStyle/>
                    <a:p>
                      <a:pPr algn="r" rtl="0" fontAlgn="b"/>
                      <a:r>
                        <a:rPr lang="en-US" sz="800" b="0" u="none" strike="noStrike" dirty="0">
                          <a:effectLst/>
                          <a:latin typeface="Arial" panose="020B0604020202020204" pitchFamily="34" charset="0"/>
                          <a:cs typeface="Arial" panose="020B0604020202020204" pitchFamily="34" charset="0"/>
                        </a:rPr>
                        <a:t>4.1</a:t>
                      </a:r>
                      <a:endParaRPr lang="en-US" sz="800" b="0" i="0" u="none" strike="noStrike" dirty="0">
                        <a:solidFill>
                          <a:sysClr val="windowText" lastClr="000000"/>
                        </a:solidFill>
                        <a:effectLst/>
                        <a:latin typeface="Arial" panose="020B0604020202020204" pitchFamily="34" charset="0"/>
                        <a:cs typeface="Arial" panose="020B0604020202020204" pitchFamily="34" charset="0"/>
                      </a:endParaRPr>
                    </a:p>
                  </a:txBody>
                  <a:tcPr marL="6522" marR="6522" marT="6522" marB="0" anchor="b">
                    <a:solidFill>
                      <a:schemeClr val="bg1"/>
                    </a:solidFill>
                  </a:tcPr>
                </a:tc>
                <a:tc>
                  <a:txBody>
                    <a:bodyPr/>
                    <a:lstStyle/>
                    <a:p>
                      <a:pPr algn="r" fontAlgn="b"/>
                      <a:r>
                        <a:rPr lang="en-US" sz="800" b="1" i="0" u="none" strike="noStrike" dirty="0">
                          <a:solidFill>
                            <a:srgbClr val="000000"/>
                          </a:solidFill>
                          <a:effectLst/>
                          <a:latin typeface="Calibri" panose="020F0502020204030204" pitchFamily="34" charset="0"/>
                        </a:rPr>
                        <a:t>16.9</a:t>
                      </a:r>
                    </a:p>
                  </a:txBody>
                  <a:tcPr marL="7144" marR="7144" marT="7144" marB="0" anchor="b">
                    <a:solidFill>
                      <a:schemeClr val="accent4">
                        <a:lumMod val="40000"/>
                        <a:lumOff val="60000"/>
                      </a:schemeClr>
                    </a:solidFill>
                  </a:tcPr>
                </a:tc>
                <a:tc>
                  <a:txBody>
                    <a:bodyPr/>
                    <a:lstStyle/>
                    <a:p>
                      <a:pPr algn="r" rtl="0" fontAlgn="b"/>
                      <a:r>
                        <a:rPr lang="en-US" sz="800" b="0" u="none" strike="noStrike" dirty="0">
                          <a:effectLst/>
                          <a:latin typeface="Arial" panose="020B0604020202020204" pitchFamily="34" charset="0"/>
                          <a:cs typeface="Arial" panose="020B0604020202020204" pitchFamily="34" charset="0"/>
                        </a:rPr>
                        <a:t>14.8</a:t>
                      </a:r>
                      <a:endParaRPr lang="en-US" sz="800" b="0" i="0" u="none" strike="noStrike" dirty="0">
                        <a:solidFill>
                          <a:sysClr val="windowText" lastClr="000000"/>
                        </a:solidFill>
                        <a:effectLst/>
                        <a:latin typeface="Arial" panose="020B0604020202020204" pitchFamily="34" charset="0"/>
                        <a:cs typeface="Arial" panose="020B0604020202020204" pitchFamily="34" charset="0"/>
                      </a:endParaRPr>
                    </a:p>
                  </a:txBody>
                  <a:tcPr marL="6522" marR="6522" marT="6522" marB="0" anchor="b">
                    <a:solidFill>
                      <a:schemeClr val="bg1"/>
                    </a:solidFill>
                  </a:tcPr>
                </a:tc>
                <a:tc>
                  <a:txBody>
                    <a:bodyPr/>
                    <a:lstStyle/>
                    <a:p>
                      <a:pPr algn="r" fontAlgn="b"/>
                      <a:r>
                        <a:rPr lang="en-US" sz="800" b="1" i="0" u="none" strike="noStrike" dirty="0">
                          <a:solidFill>
                            <a:srgbClr val="000000"/>
                          </a:solidFill>
                          <a:effectLst/>
                          <a:latin typeface="Calibri" panose="020F0502020204030204" pitchFamily="34" charset="0"/>
                        </a:rPr>
                        <a:t>2.7</a:t>
                      </a:r>
                    </a:p>
                  </a:txBody>
                  <a:tcPr marL="7144" marR="7144" marT="7144" marB="0" anchor="b">
                    <a:solidFill>
                      <a:schemeClr val="accent4">
                        <a:lumMod val="40000"/>
                        <a:lumOff val="60000"/>
                      </a:schemeClr>
                    </a:solidFill>
                  </a:tcPr>
                </a:tc>
                <a:tc>
                  <a:txBody>
                    <a:bodyPr/>
                    <a:lstStyle/>
                    <a:p>
                      <a:pPr algn="r" rtl="0" fontAlgn="b"/>
                      <a:r>
                        <a:rPr lang="en-US" sz="800" b="0" u="none" strike="noStrike" dirty="0" smtClean="0">
                          <a:effectLst/>
                          <a:latin typeface="Arial" panose="020B0604020202020204" pitchFamily="34" charset="0"/>
                          <a:cs typeface="Arial" panose="020B0604020202020204" pitchFamily="34" charset="0"/>
                        </a:rPr>
                        <a:t>2.5</a:t>
                      </a:r>
                      <a:endParaRPr lang="en-US" sz="800" b="0" i="0" u="none" strike="noStrike" dirty="0">
                        <a:solidFill>
                          <a:sysClr val="windowText" lastClr="000000"/>
                        </a:solidFill>
                        <a:effectLst/>
                        <a:latin typeface="Arial" panose="020B0604020202020204" pitchFamily="34" charset="0"/>
                        <a:cs typeface="Arial" panose="020B0604020202020204" pitchFamily="34" charset="0"/>
                      </a:endParaRPr>
                    </a:p>
                  </a:txBody>
                  <a:tcPr marL="6522" marR="6522" marT="6522" marB="0" anchor="b">
                    <a:solidFill>
                      <a:schemeClr val="bg1"/>
                    </a:solidFill>
                  </a:tcPr>
                </a:tc>
              </a:tr>
              <a:tr h="217602">
                <a:tc>
                  <a:txBody>
                    <a:bodyPr/>
                    <a:lstStyle/>
                    <a:p>
                      <a:pPr algn="l" rtl="0" fontAlgn="b"/>
                      <a:r>
                        <a:rPr lang="en-US" sz="700" u="none" strike="noStrike" dirty="0">
                          <a:effectLst/>
                          <a:latin typeface="Arial" panose="020B0604020202020204" pitchFamily="34" charset="0"/>
                          <a:cs typeface="Arial" panose="020B0604020202020204" pitchFamily="34" charset="0"/>
                        </a:rPr>
                        <a:t>Percent of long stay residents who have depressive symptoms</a:t>
                      </a:r>
                      <a:endParaRPr lang="en-US" sz="700" b="0" i="0" u="none" strike="noStrike" dirty="0">
                        <a:solidFill>
                          <a:sysClr val="windowText" lastClr="000000"/>
                        </a:solidFill>
                        <a:effectLst/>
                        <a:latin typeface="Arial" panose="020B0604020202020204" pitchFamily="34" charset="0"/>
                        <a:cs typeface="Arial" panose="020B0604020202020204" pitchFamily="34" charset="0"/>
                      </a:endParaRPr>
                    </a:p>
                  </a:txBody>
                  <a:tcPr marL="6522" marR="6522" marT="6522" marB="0" anchor="b">
                    <a:solidFill>
                      <a:schemeClr val="bg1"/>
                    </a:solidFill>
                  </a:tcPr>
                </a:tc>
                <a:tc>
                  <a:txBody>
                    <a:bodyPr/>
                    <a:lstStyle/>
                    <a:p>
                      <a:pPr marL="0" algn="r" defTabSz="914400" rtl="0" eaLnBrk="1" fontAlgn="b" latinLnBrk="0" hangingPunct="1"/>
                      <a:r>
                        <a:rPr lang="en-US" sz="800" b="1" i="0" u="none" strike="noStrike" kern="1200" dirty="0" smtClean="0">
                          <a:solidFill>
                            <a:srgbClr val="000000"/>
                          </a:solidFill>
                          <a:effectLst/>
                          <a:latin typeface="Calibri" panose="020F0502020204030204" pitchFamily="34" charset="0"/>
                          <a:ea typeface="+mn-ea"/>
                          <a:cs typeface="+mn-cs"/>
                        </a:rPr>
                        <a:t>0</a:t>
                      </a:r>
                      <a:endParaRPr lang="en-US" sz="800" b="1" i="0" u="none" strike="noStrike" kern="1200" dirty="0">
                        <a:solidFill>
                          <a:srgbClr val="000000"/>
                        </a:solidFill>
                        <a:effectLst/>
                        <a:latin typeface="Calibri" panose="020F0502020204030204" pitchFamily="34" charset="0"/>
                        <a:ea typeface="+mn-ea"/>
                        <a:cs typeface="+mn-cs"/>
                      </a:endParaRPr>
                    </a:p>
                  </a:txBody>
                  <a:tcPr marL="7144" marR="7144" marT="7144" marB="0" anchor="b">
                    <a:solidFill>
                      <a:schemeClr val="accent4">
                        <a:lumMod val="40000"/>
                        <a:lumOff val="60000"/>
                      </a:schemeClr>
                    </a:solidFill>
                  </a:tcPr>
                </a:tc>
                <a:tc>
                  <a:txBody>
                    <a:bodyPr/>
                    <a:lstStyle/>
                    <a:p>
                      <a:pPr algn="r" rtl="0" fontAlgn="b"/>
                      <a:r>
                        <a:rPr lang="en-US" sz="800" b="0" u="none" strike="noStrike" dirty="0">
                          <a:effectLst/>
                          <a:latin typeface="Arial" panose="020B0604020202020204" pitchFamily="34" charset="0"/>
                          <a:cs typeface="Arial" panose="020B0604020202020204" pitchFamily="34" charset="0"/>
                        </a:rPr>
                        <a:t>0</a:t>
                      </a:r>
                      <a:endParaRPr lang="en-US" sz="800" b="0" i="0" u="none" strike="noStrike" dirty="0">
                        <a:solidFill>
                          <a:sysClr val="windowText" lastClr="000000"/>
                        </a:solidFill>
                        <a:effectLst/>
                        <a:latin typeface="Arial" panose="020B0604020202020204" pitchFamily="34" charset="0"/>
                        <a:cs typeface="Arial" panose="020B0604020202020204" pitchFamily="34" charset="0"/>
                      </a:endParaRPr>
                    </a:p>
                  </a:txBody>
                  <a:tcPr marL="6522" marR="6522" marT="6522" marB="0" anchor="b">
                    <a:solidFill>
                      <a:schemeClr val="bg1"/>
                    </a:solidFill>
                  </a:tcPr>
                </a:tc>
                <a:tc>
                  <a:txBody>
                    <a:bodyPr/>
                    <a:lstStyle/>
                    <a:p>
                      <a:pPr algn="r" fontAlgn="b"/>
                      <a:r>
                        <a:rPr lang="en-US" sz="800" b="1" i="0" u="none" strike="noStrike" dirty="0">
                          <a:solidFill>
                            <a:srgbClr val="000000"/>
                          </a:solidFill>
                          <a:effectLst/>
                          <a:latin typeface="Calibri" panose="020F0502020204030204" pitchFamily="34" charset="0"/>
                        </a:rPr>
                        <a:t>1.2</a:t>
                      </a:r>
                    </a:p>
                  </a:txBody>
                  <a:tcPr marL="7144" marR="7144" marT="7144" marB="0" anchor="b">
                    <a:solidFill>
                      <a:schemeClr val="accent4">
                        <a:lumMod val="40000"/>
                        <a:lumOff val="60000"/>
                      </a:schemeClr>
                    </a:solidFill>
                  </a:tcPr>
                </a:tc>
                <a:tc>
                  <a:txBody>
                    <a:bodyPr/>
                    <a:lstStyle/>
                    <a:p>
                      <a:pPr algn="r" rtl="0" fontAlgn="b"/>
                      <a:r>
                        <a:rPr lang="en-US" sz="800" b="0" u="none" strike="noStrike" dirty="0">
                          <a:effectLst/>
                          <a:latin typeface="Arial" panose="020B0604020202020204" pitchFamily="34" charset="0"/>
                          <a:cs typeface="Arial" panose="020B0604020202020204" pitchFamily="34" charset="0"/>
                        </a:rPr>
                        <a:t>1.4</a:t>
                      </a:r>
                      <a:endParaRPr lang="en-US" sz="800" b="0" i="0" u="none" strike="noStrike" dirty="0">
                        <a:solidFill>
                          <a:sysClr val="windowText" lastClr="000000"/>
                        </a:solidFill>
                        <a:effectLst/>
                        <a:latin typeface="Arial" panose="020B0604020202020204" pitchFamily="34" charset="0"/>
                        <a:cs typeface="Arial" panose="020B0604020202020204" pitchFamily="34" charset="0"/>
                      </a:endParaRPr>
                    </a:p>
                  </a:txBody>
                  <a:tcPr marL="6522" marR="6522" marT="6522" marB="0" anchor="b">
                    <a:solidFill>
                      <a:schemeClr val="bg1"/>
                    </a:solidFill>
                  </a:tcPr>
                </a:tc>
                <a:tc>
                  <a:txBody>
                    <a:bodyPr/>
                    <a:lstStyle/>
                    <a:p>
                      <a:pPr algn="r" fontAlgn="b"/>
                      <a:r>
                        <a:rPr lang="en-US" sz="800" b="1" i="0" u="none" strike="noStrike" dirty="0">
                          <a:solidFill>
                            <a:srgbClr val="000000"/>
                          </a:solidFill>
                          <a:effectLst/>
                          <a:latin typeface="Calibri" panose="020F0502020204030204" pitchFamily="34" charset="0"/>
                        </a:rPr>
                        <a:t>3.2</a:t>
                      </a:r>
                    </a:p>
                  </a:txBody>
                  <a:tcPr marL="7144" marR="7144" marT="7144" marB="0" anchor="b">
                    <a:solidFill>
                      <a:schemeClr val="accent4">
                        <a:lumMod val="40000"/>
                        <a:lumOff val="60000"/>
                      </a:schemeClr>
                    </a:solidFill>
                  </a:tcPr>
                </a:tc>
                <a:tc>
                  <a:txBody>
                    <a:bodyPr/>
                    <a:lstStyle/>
                    <a:p>
                      <a:pPr algn="r" rtl="0" fontAlgn="b"/>
                      <a:r>
                        <a:rPr lang="en-US" sz="800" b="0" u="none" strike="noStrike" dirty="0">
                          <a:effectLst/>
                          <a:latin typeface="Arial" panose="020B0604020202020204" pitchFamily="34" charset="0"/>
                          <a:cs typeface="Arial" panose="020B0604020202020204" pitchFamily="34" charset="0"/>
                        </a:rPr>
                        <a:t>3.8</a:t>
                      </a:r>
                      <a:endParaRPr lang="en-US" sz="800" b="0" i="0" u="none" strike="noStrike" dirty="0">
                        <a:solidFill>
                          <a:sysClr val="windowText" lastClr="000000"/>
                        </a:solidFill>
                        <a:effectLst/>
                        <a:latin typeface="Arial" panose="020B0604020202020204" pitchFamily="34" charset="0"/>
                        <a:cs typeface="Arial" panose="020B0604020202020204" pitchFamily="34" charset="0"/>
                      </a:endParaRPr>
                    </a:p>
                  </a:txBody>
                  <a:tcPr marL="6522" marR="6522" marT="6522" marB="0" anchor="b">
                    <a:solidFill>
                      <a:schemeClr val="bg1"/>
                    </a:solidFill>
                  </a:tcPr>
                </a:tc>
                <a:tc>
                  <a:txBody>
                    <a:bodyPr/>
                    <a:lstStyle/>
                    <a:p>
                      <a:pPr algn="r" fontAlgn="b"/>
                      <a:r>
                        <a:rPr lang="en-US" sz="800" b="1" i="0" u="none" strike="noStrike" dirty="0">
                          <a:solidFill>
                            <a:srgbClr val="000000"/>
                          </a:solidFill>
                          <a:effectLst/>
                          <a:latin typeface="Calibri" panose="020F0502020204030204" pitchFamily="34" charset="0"/>
                        </a:rPr>
                        <a:t>7.2</a:t>
                      </a:r>
                    </a:p>
                  </a:txBody>
                  <a:tcPr marL="7144" marR="7144" marT="7144" marB="0" anchor="b">
                    <a:solidFill>
                      <a:schemeClr val="accent4">
                        <a:lumMod val="40000"/>
                        <a:lumOff val="60000"/>
                      </a:schemeClr>
                    </a:solidFill>
                  </a:tcPr>
                </a:tc>
                <a:tc>
                  <a:txBody>
                    <a:bodyPr/>
                    <a:lstStyle/>
                    <a:p>
                      <a:pPr algn="r" rtl="0" fontAlgn="b"/>
                      <a:r>
                        <a:rPr lang="en-US" sz="800" b="0" u="none" strike="noStrike" dirty="0">
                          <a:effectLst/>
                          <a:latin typeface="Arial" panose="020B0604020202020204" pitchFamily="34" charset="0"/>
                          <a:cs typeface="Arial" panose="020B0604020202020204" pitchFamily="34" charset="0"/>
                        </a:rPr>
                        <a:t>7.6</a:t>
                      </a:r>
                      <a:endParaRPr lang="en-US" sz="800" b="0" i="0" u="none" strike="noStrike" dirty="0">
                        <a:solidFill>
                          <a:sysClr val="windowText" lastClr="000000"/>
                        </a:solidFill>
                        <a:effectLst/>
                        <a:latin typeface="Arial" panose="020B0604020202020204" pitchFamily="34" charset="0"/>
                        <a:cs typeface="Arial" panose="020B0604020202020204" pitchFamily="34" charset="0"/>
                      </a:endParaRPr>
                    </a:p>
                  </a:txBody>
                  <a:tcPr marL="6522" marR="6522" marT="6522" marB="0" anchor="b">
                    <a:solidFill>
                      <a:schemeClr val="bg1"/>
                    </a:solidFill>
                  </a:tcPr>
                </a:tc>
                <a:tc>
                  <a:txBody>
                    <a:bodyPr/>
                    <a:lstStyle/>
                    <a:p>
                      <a:pPr algn="r" fontAlgn="b"/>
                      <a:r>
                        <a:rPr lang="en-US" sz="800" b="1" i="0" u="none" strike="noStrike" dirty="0">
                          <a:solidFill>
                            <a:srgbClr val="000000"/>
                          </a:solidFill>
                          <a:effectLst/>
                          <a:latin typeface="Calibri" panose="020F0502020204030204" pitchFamily="34" charset="0"/>
                        </a:rPr>
                        <a:t>20.2</a:t>
                      </a:r>
                    </a:p>
                  </a:txBody>
                  <a:tcPr marL="7144" marR="7144" marT="7144" marB="0" anchor="b">
                    <a:solidFill>
                      <a:schemeClr val="accent4">
                        <a:lumMod val="40000"/>
                        <a:lumOff val="60000"/>
                      </a:schemeClr>
                    </a:solidFill>
                  </a:tcPr>
                </a:tc>
                <a:tc>
                  <a:txBody>
                    <a:bodyPr/>
                    <a:lstStyle/>
                    <a:p>
                      <a:pPr algn="r" rtl="0" fontAlgn="b"/>
                      <a:r>
                        <a:rPr lang="en-US" sz="800" b="0" u="none" strike="noStrike" dirty="0">
                          <a:effectLst/>
                          <a:latin typeface="Arial" panose="020B0604020202020204" pitchFamily="34" charset="0"/>
                          <a:cs typeface="Arial" panose="020B0604020202020204" pitchFamily="34" charset="0"/>
                        </a:rPr>
                        <a:t>17.8</a:t>
                      </a:r>
                      <a:endParaRPr lang="en-US" sz="800" b="0" i="0" u="none" strike="noStrike" dirty="0">
                        <a:solidFill>
                          <a:sysClr val="windowText" lastClr="000000"/>
                        </a:solidFill>
                        <a:effectLst/>
                        <a:latin typeface="Arial" panose="020B0604020202020204" pitchFamily="34" charset="0"/>
                        <a:cs typeface="Arial" panose="020B0604020202020204" pitchFamily="34" charset="0"/>
                      </a:endParaRPr>
                    </a:p>
                  </a:txBody>
                  <a:tcPr marL="6522" marR="6522" marT="6522" marB="0" anchor="b">
                    <a:solidFill>
                      <a:schemeClr val="bg1"/>
                    </a:solidFill>
                  </a:tcPr>
                </a:tc>
                <a:tc>
                  <a:txBody>
                    <a:bodyPr/>
                    <a:lstStyle/>
                    <a:p>
                      <a:pPr algn="r" fontAlgn="b"/>
                      <a:r>
                        <a:rPr lang="en-US" sz="800" b="1" i="0" u="none" strike="noStrike" dirty="0">
                          <a:solidFill>
                            <a:srgbClr val="000000"/>
                          </a:solidFill>
                          <a:effectLst/>
                          <a:latin typeface="Calibri" panose="020F0502020204030204" pitchFamily="34" charset="0"/>
                        </a:rPr>
                        <a:t>94.8</a:t>
                      </a:r>
                    </a:p>
                  </a:txBody>
                  <a:tcPr marL="7144" marR="7144" marT="7144" marB="0" anchor="b">
                    <a:solidFill>
                      <a:schemeClr val="accent4">
                        <a:lumMod val="40000"/>
                        <a:lumOff val="60000"/>
                      </a:schemeClr>
                    </a:solidFill>
                  </a:tcPr>
                </a:tc>
                <a:tc>
                  <a:txBody>
                    <a:bodyPr/>
                    <a:lstStyle/>
                    <a:p>
                      <a:pPr algn="r" rtl="0" fontAlgn="b"/>
                      <a:r>
                        <a:rPr lang="en-US" sz="800" b="0" u="none" strike="noStrike" dirty="0">
                          <a:effectLst/>
                          <a:latin typeface="Arial" panose="020B0604020202020204" pitchFamily="34" charset="0"/>
                          <a:cs typeface="Arial" panose="020B0604020202020204" pitchFamily="34" charset="0"/>
                        </a:rPr>
                        <a:t>92.1</a:t>
                      </a:r>
                      <a:endParaRPr lang="en-US" sz="800" b="0" i="0" u="none" strike="noStrike" dirty="0">
                        <a:solidFill>
                          <a:sysClr val="windowText" lastClr="000000"/>
                        </a:solidFill>
                        <a:effectLst/>
                        <a:latin typeface="Arial" panose="020B0604020202020204" pitchFamily="34" charset="0"/>
                        <a:cs typeface="Arial" panose="020B0604020202020204" pitchFamily="34" charset="0"/>
                      </a:endParaRPr>
                    </a:p>
                  </a:txBody>
                  <a:tcPr marL="6522" marR="6522" marT="6522" marB="0" anchor="b">
                    <a:solidFill>
                      <a:schemeClr val="bg1"/>
                    </a:solidFill>
                  </a:tcPr>
                </a:tc>
                <a:tc>
                  <a:txBody>
                    <a:bodyPr/>
                    <a:lstStyle/>
                    <a:p>
                      <a:pPr algn="r" fontAlgn="b"/>
                      <a:r>
                        <a:rPr lang="en-US" sz="800" b="1" i="0" u="none" strike="noStrike" dirty="0">
                          <a:solidFill>
                            <a:srgbClr val="000000"/>
                          </a:solidFill>
                          <a:effectLst/>
                          <a:latin typeface="Calibri" panose="020F0502020204030204" pitchFamily="34" charset="0"/>
                        </a:rPr>
                        <a:t>11.7</a:t>
                      </a:r>
                    </a:p>
                  </a:txBody>
                  <a:tcPr marL="7144" marR="7144" marT="7144" marB="0" anchor="b">
                    <a:solidFill>
                      <a:schemeClr val="accent4">
                        <a:lumMod val="40000"/>
                        <a:lumOff val="60000"/>
                      </a:schemeClr>
                    </a:solidFill>
                  </a:tcPr>
                </a:tc>
                <a:tc>
                  <a:txBody>
                    <a:bodyPr/>
                    <a:lstStyle/>
                    <a:p>
                      <a:pPr algn="r" rtl="0" fontAlgn="b"/>
                      <a:r>
                        <a:rPr lang="en-US" sz="800" b="0" u="none" strike="noStrike" dirty="0" smtClean="0">
                          <a:effectLst/>
                          <a:latin typeface="Arial" panose="020B0604020202020204" pitchFamily="34" charset="0"/>
                          <a:cs typeface="Arial" panose="020B0604020202020204" pitchFamily="34" charset="0"/>
                        </a:rPr>
                        <a:t>13</a:t>
                      </a:r>
                      <a:endParaRPr lang="en-US" sz="800" b="0" i="0" u="none" strike="noStrike" dirty="0">
                        <a:solidFill>
                          <a:sysClr val="windowText" lastClr="000000"/>
                        </a:solidFill>
                        <a:effectLst/>
                        <a:latin typeface="Arial" panose="020B0604020202020204" pitchFamily="34" charset="0"/>
                        <a:cs typeface="Arial" panose="020B0604020202020204" pitchFamily="34" charset="0"/>
                      </a:endParaRPr>
                    </a:p>
                  </a:txBody>
                  <a:tcPr marL="6522" marR="6522" marT="6522" marB="0" anchor="b">
                    <a:solidFill>
                      <a:schemeClr val="bg1"/>
                    </a:solidFill>
                  </a:tcPr>
                </a:tc>
              </a:tr>
              <a:tr h="217602">
                <a:tc>
                  <a:txBody>
                    <a:bodyPr/>
                    <a:lstStyle/>
                    <a:p>
                      <a:pPr algn="l" rtl="0" fontAlgn="b"/>
                      <a:r>
                        <a:rPr lang="en-US" sz="700" u="none" strike="noStrike" dirty="0">
                          <a:effectLst/>
                          <a:latin typeface="Arial" panose="020B0604020202020204" pitchFamily="34" charset="0"/>
                          <a:cs typeface="Arial" panose="020B0604020202020204" pitchFamily="34" charset="0"/>
                        </a:rPr>
                        <a:t>Percent of long stay residents who lose too much weight</a:t>
                      </a:r>
                      <a:endParaRPr lang="en-US" sz="700" b="0" i="0" u="none" strike="noStrike" dirty="0">
                        <a:solidFill>
                          <a:sysClr val="windowText" lastClr="000000"/>
                        </a:solidFill>
                        <a:effectLst/>
                        <a:latin typeface="Arial" panose="020B0604020202020204" pitchFamily="34" charset="0"/>
                        <a:cs typeface="Arial" panose="020B0604020202020204" pitchFamily="34" charset="0"/>
                      </a:endParaRPr>
                    </a:p>
                  </a:txBody>
                  <a:tcPr marL="6522" marR="6522" marT="6522" marB="0" anchor="b">
                    <a:solidFill>
                      <a:schemeClr val="bg1"/>
                    </a:solidFill>
                  </a:tcPr>
                </a:tc>
                <a:tc>
                  <a:txBody>
                    <a:bodyPr/>
                    <a:lstStyle/>
                    <a:p>
                      <a:pPr marL="0" algn="r" defTabSz="914400" rtl="0" eaLnBrk="1" fontAlgn="b" latinLnBrk="0" hangingPunct="1"/>
                      <a:r>
                        <a:rPr lang="en-US" sz="800" b="1" i="0" u="none" strike="noStrike" kern="1200" dirty="0" smtClean="0">
                          <a:solidFill>
                            <a:srgbClr val="000000"/>
                          </a:solidFill>
                          <a:effectLst/>
                          <a:latin typeface="Calibri" panose="020F0502020204030204" pitchFamily="34" charset="0"/>
                          <a:ea typeface="+mn-ea"/>
                          <a:cs typeface="+mn-cs"/>
                        </a:rPr>
                        <a:t>0.3</a:t>
                      </a:r>
                      <a:endParaRPr lang="en-US" sz="800" b="1" i="0" u="none" strike="noStrike" kern="1200" dirty="0">
                        <a:solidFill>
                          <a:srgbClr val="000000"/>
                        </a:solidFill>
                        <a:effectLst/>
                        <a:latin typeface="Calibri" panose="020F0502020204030204" pitchFamily="34" charset="0"/>
                        <a:ea typeface="+mn-ea"/>
                        <a:cs typeface="+mn-cs"/>
                      </a:endParaRPr>
                    </a:p>
                  </a:txBody>
                  <a:tcPr marL="7144" marR="7144" marT="7144" marB="0" anchor="b">
                    <a:solidFill>
                      <a:schemeClr val="accent4">
                        <a:lumMod val="40000"/>
                        <a:lumOff val="60000"/>
                      </a:schemeClr>
                    </a:solidFill>
                  </a:tcPr>
                </a:tc>
                <a:tc>
                  <a:txBody>
                    <a:bodyPr/>
                    <a:lstStyle/>
                    <a:p>
                      <a:pPr algn="r" rtl="0" fontAlgn="b"/>
                      <a:r>
                        <a:rPr lang="en-US" sz="800" b="0" u="none" strike="noStrike" dirty="0">
                          <a:effectLst/>
                          <a:latin typeface="Arial" panose="020B0604020202020204" pitchFamily="34" charset="0"/>
                          <a:cs typeface="Arial" panose="020B0604020202020204" pitchFamily="34" charset="0"/>
                        </a:rPr>
                        <a:t>0.5</a:t>
                      </a:r>
                      <a:endParaRPr lang="en-US" sz="800" b="0" i="0" u="none" strike="noStrike" dirty="0">
                        <a:solidFill>
                          <a:sysClr val="windowText" lastClr="000000"/>
                        </a:solidFill>
                        <a:effectLst/>
                        <a:latin typeface="Arial" panose="020B0604020202020204" pitchFamily="34" charset="0"/>
                        <a:cs typeface="Arial" panose="020B0604020202020204" pitchFamily="34" charset="0"/>
                      </a:endParaRPr>
                    </a:p>
                  </a:txBody>
                  <a:tcPr marL="6522" marR="6522" marT="6522" marB="0" anchor="b">
                    <a:solidFill>
                      <a:schemeClr val="bg1"/>
                    </a:solidFill>
                  </a:tcPr>
                </a:tc>
                <a:tc>
                  <a:txBody>
                    <a:bodyPr/>
                    <a:lstStyle/>
                    <a:p>
                      <a:pPr algn="r" fontAlgn="b"/>
                      <a:r>
                        <a:rPr lang="en-US" sz="800" b="1" i="0" u="none" strike="noStrike" dirty="0">
                          <a:solidFill>
                            <a:srgbClr val="000000"/>
                          </a:solidFill>
                          <a:effectLst/>
                          <a:latin typeface="Calibri" panose="020F0502020204030204" pitchFamily="34" charset="0"/>
                        </a:rPr>
                        <a:t>3.8</a:t>
                      </a:r>
                    </a:p>
                  </a:txBody>
                  <a:tcPr marL="7144" marR="7144" marT="7144" marB="0" anchor="b">
                    <a:solidFill>
                      <a:schemeClr val="accent4">
                        <a:lumMod val="40000"/>
                        <a:lumOff val="60000"/>
                      </a:schemeClr>
                    </a:solidFill>
                  </a:tcPr>
                </a:tc>
                <a:tc>
                  <a:txBody>
                    <a:bodyPr/>
                    <a:lstStyle/>
                    <a:p>
                      <a:pPr algn="r" rtl="0" fontAlgn="b"/>
                      <a:r>
                        <a:rPr lang="en-US" sz="800" b="0" u="none" strike="noStrike" dirty="0">
                          <a:effectLst/>
                          <a:latin typeface="Arial" panose="020B0604020202020204" pitchFamily="34" charset="0"/>
                          <a:cs typeface="Arial" panose="020B0604020202020204" pitchFamily="34" charset="0"/>
                        </a:rPr>
                        <a:t>4.2</a:t>
                      </a:r>
                      <a:endParaRPr lang="en-US" sz="800" b="0" i="0" u="none" strike="noStrike" dirty="0">
                        <a:solidFill>
                          <a:sysClr val="windowText" lastClr="000000"/>
                        </a:solidFill>
                        <a:effectLst/>
                        <a:latin typeface="Arial" panose="020B0604020202020204" pitchFamily="34" charset="0"/>
                        <a:cs typeface="Arial" panose="020B0604020202020204" pitchFamily="34" charset="0"/>
                      </a:endParaRPr>
                    </a:p>
                  </a:txBody>
                  <a:tcPr marL="6522" marR="6522" marT="6522" marB="0" anchor="b">
                    <a:solidFill>
                      <a:schemeClr val="bg1"/>
                    </a:solidFill>
                  </a:tcPr>
                </a:tc>
                <a:tc>
                  <a:txBody>
                    <a:bodyPr/>
                    <a:lstStyle/>
                    <a:p>
                      <a:pPr algn="r" fontAlgn="b"/>
                      <a:r>
                        <a:rPr lang="en-US" sz="800" b="1" i="0" u="none" strike="noStrike" dirty="0">
                          <a:solidFill>
                            <a:srgbClr val="000000"/>
                          </a:solidFill>
                          <a:effectLst/>
                          <a:latin typeface="Calibri" panose="020F0502020204030204" pitchFamily="34" charset="0"/>
                        </a:rPr>
                        <a:t>5.2</a:t>
                      </a:r>
                    </a:p>
                  </a:txBody>
                  <a:tcPr marL="7144" marR="7144" marT="7144" marB="0" anchor="b">
                    <a:solidFill>
                      <a:schemeClr val="accent4">
                        <a:lumMod val="40000"/>
                        <a:lumOff val="60000"/>
                      </a:schemeClr>
                    </a:solidFill>
                  </a:tcPr>
                </a:tc>
                <a:tc>
                  <a:txBody>
                    <a:bodyPr/>
                    <a:lstStyle/>
                    <a:p>
                      <a:pPr algn="r" rtl="0" fontAlgn="b"/>
                      <a:r>
                        <a:rPr lang="en-US" sz="800" b="0" u="none" strike="noStrike" dirty="0">
                          <a:effectLst/>
                          <a:latin typeface="Arial" panose="020B0604020202020204" pitchFamily="34" charset="0"/>
                          <a:cs typeface="Arial" panose="020B0604020202020204" pitchFamily="34" charset="0"/>
                        </a:rPr>
                        <a:t>5.7</a:t>
                      </a:r>
                      <a:endParaRPr lang="en-US" sz="800" b="0" i="0" u="none" strike="noStrike" dirty="0">
                        <a:solidFill>
                          <a:sysClr val="windowText" lastClr="000000"/>
                        </a:solidFill>
                        <a:effectLst/>
                        <a:latin typeface="Arial" panose="020B0604020202020204" pitchFamily="34" charset="0"/>
                        <a:cs typeface="Arial" panose="020B0604020202020204" pitchFamily="34" charset="0"/>
                      </a:endParaRPr>
                    </a:p>
                  </a:txBody>
                  <a:tcPr marL="6522" marR="6522" marT="6522" marB="0" anchor="b">
                    <a:solidFill>
                      <a:schemeClr val="bg1"/>
                    </a:solidFill>
                  </a:tcPr>
                </a:tc>
                <a:tc>
                  <a:txBody>
                    <a:bodyPr/>
                    <a:lstStyle/>
                    <a:p>
                      <a:pPr algn="r" fontAlgn="b"/>
                      <a:r>
                        <a:rPr lang="en-US" sz="800" b="1" i="0" u="none" strike="noStrike" dirty="0">
                          <a:solidFill>
                            <a:srgbClr val="000000"/>
                          </a:solidFill>
                          <a:effectLst/>
                          <a:latin typeface="Calibri" panose="020F0502020204030204" pitchFamily="34" charset="0"/>
                        </a:rPr>
                        <a:t>6.4</a:t>
                      </a:r>
                    </a:p>
                  </a:txBody>
                  <a:tcPr marL="7144" marR="7144" marT="7144" marB="0" anchor="b">
                    <a:solidFill>
                      <a:schemeClr val="accent4">
                        <a:lumMod val="40000"/>
                        <a:lumOff val="60000"/>
                      </a:schemeClr>
                    </a:solidFill>
                  </a:tcPr>
                </a:tc>
                <a:tc>
                  <a:txBody>
                    <a:bodyPr/>
                    <a:lstStyle/>
                    <a:p>
                      <a:pPr algn="r" rtl="0" fontAlgn="b"/>
                      <a:r>
                        <a:rPr lang="en-US" sz="800" b="0" u="none" strike="noStrike" dirty="0">
                          <a:effectLst/>
                          <a:latin typeface="Arial" panose="020B0604020202020204" pitchFamily="34" charset="0"/>
                          <a:cs typeface="Arial" panose="020B0604020202020204" pitchFamily="34" charset="0"/>
                        </a:rPr>
                        <a:t>6.8</a:t>
                      </a:r>
                      <a:endParaRPr lang="en-US" sz="800" b="0" i="0" u="none" strike="noStrike" dirty="0">
                        <a:solidFill>
                          <a:sysClr val="windowText" lastClr="000000"/>
                        </a:solidFill>
                        <a:effectLst/>
                        <a:latin typeface="Arial" panose="020B0604020202020204" pitchFamily="34" charset="0"/>
                        <a:cs typeface="Arial" panose="020B0604020202020204" pitchFamily="34" charset="0"/>
                      </a:endParaRPr>
                    </a:p>
                  </a:txBody>
                  <a:tcPr marL="6522" marR="6522" marT="6522" marB="0" anchor="b">
                    <a:solidFill>
                      <a:schemeClr val="bg1"/>
                    </a:solidFill>
                  </a:tcPr>
                </a:tc>
                <a:tc>
                  <a:txBody>
                    <a:bodyPr/>
                    <a:lstStyle/>
                    <a:p>
                      <a:pPr algn="r" fontAlgn="b"/>
                      <a:r>
                        <a:rPr lang="en-US" sz="800" b="1" i="0" u="none" strike="noStrike" dirty="0">
                          <a:solidFill>
                            <a:srgbClr val="000000"/>
                          </a:solidFill>
                          <a:effectLst/>
                          <a:latin typeface="Calibri" panose="020F0502020204030204" pitchFamily="34" charset="0"/>
                        </a:rPr>
                        <a:t>8</a:t>
                      </a:r>
                    </a:p>
                  </a:txBody>
                  <a:tcPr marL="7144" marR="7144" marT="7144" marB="0" anchor="b">
                    <a:solidFill>
                      <a:schemeClr val="accent4">
                        <a:lumMod val="40000"/>
                        <a:lumOff val="60000"/>
                      </a:schemeClr>
                    </a:solidFill>
                  </a:tcPr>
                </a:tc>
                <a:tc>
                  <a:txBody>
                    <a:bodyPr/>
                    <a:lstStyle/>
                    <a:p>
                      <a:pPr algn="r" rtl="0" fontAlgn="b"/>
                      <a:r>
                        <a:rPr lang="en-US" sz="800" b="0" u="none" strike="noStrike" dirty="0">
                          <a:effectLst/>
                          <a:latin typeface="Arial" panose="020B0604020202020204" pitchFamily="34" charset="0"/>
                          <a:cs typeface="Arial" panose="020B0604020202020204" pitchFamily="34" charset="0"/>
                        </a:rPr>
                        <a:t>8.4</a:t>
                      </a:r>
                      <a:endParaRPr lang="en-US" sz="800" b="0" i="0" u="none" strike="noStrike" dirty="0">
                        <a:solidFill>
                          <a:sysClr val="windowText" lastClr="000000"/>
                        </a:solidFill>
                        <a:effectLst/>
                        <a:latin typeface="Arial" panose="020B0604020202020204" pitchFamily="34" charset="0"/>
                        <a:cs typeface="Arial" panose="020B0604020202020204" pitchFamily="34" charset="0"/>
                      </a:endParaRPr>
                    </a:p>
                  </a:txBody>
                  <a:tcPr marL="6522" marR="6522" marT="6522" marB="0" anchor="b">
                    <a:solidFill>
                      <a:schemeClr val="bg1"/>
                    </a:solidFill>
                  </a:tcPr>
                </a:tc>
                <a:tc>
                  <a:txBody>
                    <a:bodyPr/>
                    <a:lstStyle/>
                    <a:p>
                      <a:pPr algn="r" fontAlgn="b"/>
                      <a:r>
                        <a:rPr lang="en-US" sz="800" b="1" i="0" u="none" strike="noStrike" dirty="0">
                          <a:solidFill>
                            <a:srgbClr val="000000"/>
                          </a:solidFill>
                          <a:effectLst/>
                          <a:latin typeface="Calibri" panose="020F0502020204030204" pitchFamily="34" charset="0"/>
                        </a:rPr>
                        <a:t>16.7</a:t>
                      </a:r>
                    </a:p>
                  </a:txBody>
                  <a:tcPr marL="7144" marR="7144" marT="7144" marB="0" anchor="b">
                    <a:solidFill>
                      <a:schemeClr val="accent4">
                        <a:lumMod val="40000"/>
                        <a:lumOff val="60000"/>
                      </a:schemeClr>
                    </a:solidFill>
                  </a:tcPr>
                </a:tc>
                <a:tc>
                  <a:txBody>
                    <a:bodyPr/>
                    <a:lstStyle/>
                    <a:p>
                      <a:pPr algn="r" rtl="0" fontAlgn="b"/>
                      <a:r>
                        <a:rPr lang="en-US" sz="800" b="0" u="none" strike="noStrike" dirty="0">
                          <a:effectLst/>
                          <a:latin typeface="Arial" panose="020B0604020202020204" pitchFamily="34" charset="0"/>
                          <a:cs typeface="Arial" panose="020B0604020202020204" pitchFamily="34" charset="0"/>
                        </a:rPr>
                        <a:t>23.8</a:t>
                      </a:r>
                      <a:endParaRPr lang="en-US" sz="800" b="0" i="0" u="none" strike="noStrike" dirty="0">
                        <a:solidFill>
                          <a:sysClr val="windowText" lastClr="000000"/>
                        </a:solidFill>
                        <a:effectLst/>
                        <a:latin typeface="Arial" panose="020B0604020202020204" pitchFamily="34" charset="0"/>
                        <a:cs typeface="Arial" panose="020B0604020202020204" pitchFamily="34" charset="0"/>
                      </a:endParaRPr>
                    </a:p>
                  </a:txBody>
                  <a:tcPr marL="6522" marR="6522" marT="6522" marB="0" anchor="b">
                    <a:solidFill>
                      <a:schemeClr val="bg1"/>
                    </a:solidFill>
                  </a:tcPr>
                </a:tc>
                <a:tc>
                  <a:txBody>
                    <a:bodyPr/>
                    <a:lstStyle/>
                    <a:p>
                      <a:pPr algn="r" fontAlgn="b"/>
                      <a:r>
                        <a:rPr lang="en-US" sz="800" b="1" i="0" u="none" strike="noStrike" dirty="0" smtClean="0">
                          <a:solidFill>
                            <a:srgbClr val="000000"/>
                          </a:solidFill>
                          <a:effectLst/>
                          <a:latin typeface="Calibri" panose="020F0502020204030204" pitchFamily="34" charset="0"/>
                        </a:rPr>
                        <a:t>6</a:t>
                      </a:r>
                      <a:endParaRPr lang="en-US" sz="800" b="1" i="0" u="none" strike="noStrike" dirty="0">
                        <a:solidFill>
                          <a:srgbClr val="000000"/>
                        </a:solidFill>
                        <a:effectLst/>
                        <a:latin typeface="Calibri" panose="020F0502020204030204" pitchFamily="34" charset="0"/>
                      </a:endParaRPr>
                    </a:p>
                  </a:txBody>
                  <a:tcPr marL="7144" marR="7144" marT="7144" marB="0" anchor="b">
                    <a:solidFill>
                      <a:schemeClr val="accent4">
                        <a:lumMod val="40000"/>
                        <a:lumOff val="60000"/>
                      </a:schemeClr>
                    </a:solidFill>
                  </a:tcPr>
                </a:tc>
                <a:tc>
                  <a:txBody>
                    <a:bodyPr/>
                    <a:lstStyle/>
                    <a:p>
                      <a:pPr algn="r" rtl="0" fontAlgn="b"/>
                      <a:r>
                        <a:rPr lang="en-US" sz="800" b="0" u="none" strike="noStrike" dirty="0">
                          <a:effectLst/>
                          <a:latin typeface="Arial" panose="020B0604020202020204" pitchFamily="34" charset="0"/>
                          <a:cs typeface="Arial" panose="020B0604020202020204" pitchFamily="34" charset="0"/>
                        </a:rPr>
                        <a:t>6.4</a:t>
                      </a:r>
                      <a:endParaRPr lang="en-US" sz="800" b="0" i="0" u="none" strike="noStrike" dirty="0">
                        <a:solidFill>
                          <a:sysClr val="windowText" lastClr="000000"/>
                        </a:solidFill>
                        <a:effectLst/>
                        <a:latin typeface="Arial" panose="020B0604020202020204" pitchFamily="34" charset="0"/>
                        <a:cs typeface="Arial" panose="020B0604020202020204" pitchFamily="34" charset="0"/>
                      </a:endParaRPr>
                    </a:p>
                  </a:txBody>
                  <a:tcPr marL="6522" marR="6522" marT="6522" marB="0" anchor="b">
                    <a:solidFill>
                      <a:schemeClr val="bg1"/>
                    </a:solidFill>
                  </a:tcPr>
                </a:tc>
              </a:tr>
              <a:tr h="217602">
                <a:tc>
                  <a:txBody>
                    <a:bodyPr/>
                    <a:lstStyle/>
                    <a:p>
                      <a:pPr algn="l" rtl="0" fontAlgn="b"/>
                      <a:r>
                        <a:rPr lang="en-US" sz="700" u="none" strike="noStrike" dirty="0">
                          <a:effectLst/>
                          <a:latin typeface="Arial" panose="020B0604020202020204" pitchFamily="34" charset="0"/>
                          <a:cs typeface="Arial" panose="020B0604020202020204" pitchFamily="34" charset="0"/>
                        </a:rPr>
                        <a:t>Percent of long stay residents </a:t>
                      </a:r>
                      <a:r>
                        <a:rPr lang="en-US" sz="700" u="none" strike="noStrike" dirty="0" smtClean="0">
                          <a:effectLst/>
                          <a:latin typeface="Arial" panose="020B0604020202020204" pitchFamily="34" charset="0"/>
                          <a:cs typeface="Arial" panose="020B0604020202020204" pitchFamily="34" charset="0"/>
                        </a:rPr>
                        <a:t>with dementia who </a:t>
                      </a:r>
                      <a:r>
                        <a:rPr lang="en-US" sz="700" u="none" strike="noStrike" dirty="0">
                          <a:effectLst/>
                          <a:latin typeface="Arial" panose="020B0604020202020204" pitchFamily="34" charset="0"/>
                          <a:cs typeface="Arial" panose="020B0604020202020204" pitchFamily="34" charset="0"/>
                        </a:rPr>
                        <a:t>received an antipsychotic medication</a:t>
                      </a:r>
                      <a:endParaRPr lang="en-US" sz="700" b="0" i="0" u="none" strike="noStrike" dirty="0">
                        <a:solidFill>
                          <a:sysClr val="windowText" lastClr="000000"/>
                        </a:solidFill>
                        <a:effectLst/>
                        <a:latin typeface="Arial" panose="020B0604020202020204" pitchFamily="34" charset="0"/>
                        <a:cs typeface="Arial" panose="020B0604020202020204" pitchFamily="34" charset="0"/>
                      </a:endParaRPr>
                    </a:p>
                  </a:txBody>
                  <a:tcPr marL="6522" marR="6522" marT="6522" marB="0" anchor="b">
                    <a:solidFill>
                      <a:schemeClr val="bg1"/>
                    </a:solidFill>
                  </a:tcPr>
                </a:tc>
                <a:tc>
                  <a:txBody>
                    <a:bodyPr/>
                    <a:lstStyle/>
                    <a:p>
                      <a:pPr marL="0" algn="r" defTabSz="914400" rtl="0" eaLnBrk="1" fontAlgn="b" latinLnBrk="0" hangingPunct="1"/>
                      <a:r>
                        <a:rPr lang="en-US" sz="800" b="1" i="0" u="none" strike="noStrike" kern="1200" dirty="0" smtClean="0">
                          <a:solidFill>
                            <a:srgbClr val="000000"/>
                          </a:solidFill>
                          <a:effectLst/>
                          <a:latin typeface="Calibri" panose="020F0502020204030204" pitchFamily="34" charset="0"/>
                          <a:ea typeface="+mn-ea"/>
                          <a:cs typeface="+mn-cs"/>
                        </a:rPr>
                        <a:t>0</a:t>
                      </a:r>
                      <a:endParaRPr lang="en-US" sz="800" b="1" i="0" u="none" strike="noStrike" kern="1200" dirty="0">
                        <a:solidFill>
                          <a:srgbClr val="000000"/>
                        </a:solidFill>
                        <a:effectLst/>
                        <a:latin typeface="Calibri" panose="020F0502020204030204" pitchFamily="34" charset="0"/>
                        <a:ea typeface="+mn-ea"/>
                        <a:cs typeface="+mn-cs"/>
                      </a:endParaRPr>
                    </a:p>
                  </a:txBody>
                  <a:tcPr marL="7144" marR="7144" marT="7144" marB="0" anchor="b">
                    <a:solidFill>
                      <a:schemeClr val="accent4">
                        <a:lumMod val="40000"/>
                        <a:lumOff val="60000"/>
                      </a:schemeClr>
                    </a:solidFill>
                  </a:tcPr>
                </a:tc>
                <a:tc>
                  <a:txBody>
                    <a:bodyPr/>
                    <a:lstStyle/>
                    <a:p>
                      <a:pPr algn="ctr" rtl="0" fontAlgn="b"/>
                      <a:r>
                        <a:rPr lang="en-US" sz="800" b="0" i="0" u="none" strike="noStrike" dirty="0" smtClean="0">
                          <a:solidFill>
                            <a:sysClr val="windowText" lastClr="000000"/>
                          </a:solidFill>
                          <a:effectLst/>
                          <a:latin typeface="Arial" panose="020B0604020202020204" pitchFamily="34" charset="0"/>
                          <a:cs typeface="Arial" panose="020B0604020202020204" pitchFamily="34" charset="0"/>
                        </a:rPr>
                        <a:t>--</a:t>
                      </a:r>
                      <a:endParaRPr lang="en-US" sz="800" b="0" i="0" u="none" strike="noStrike" dirty="0">
                        <a:solidFill>
                          <a:sysClr val="windowText" lastClr="000000"/>
                        </a:solidFill>
                        <a:effectLst/>
                        <a:latin typeface="Arial" panose="020B0604020202020204" pitchFamily="34" charset="0"/>
                        <a:cs typeface="Arial" panose="020B0604020202020204" pitchFamily="34" charset="0"/>
                      </a:endParaRPr>
                    </a:p>
                  </a:txBody>
                  <a:tcPr marL="6522" marR="6522" marT="6522" marB="0" anchor="ctr">
                    <a:solidFill>
                      <a:schemeClr val="bg1"/>
                    </a:solidFill>
                  </a:tcPr>
                </a:tc>
                <a:tc>
                  <a:txBody>
                    <a:bodyPr/>
                    <a:lstStyle/>
                    <a:p>
                      <a:pPr algn="r" fontAlgn="b"/>
                      <a:r>
                        <a:rPr lang="en-US" sz="800" b="1" i="0" u="none" strike="noStrike" dirty="0">
                          <a:solidFill>
                            <a:srgbClr val="000000"/>
                          </a:solidFill>
                          <a:effectLst/>
                          <a:latin typeface="Calibri" panose="020F0502020204030204" pitchFamily="34" charset="0"/>
                        </a:rPr>
                        <a:t>9</a:t>
                      </a:r>
                    </a:p>
                  </a:txBody>
                  <a:tcPr marL="7144" marR="7144" marT="7144" marB="0" anchor="b">
                    <a:solidFill>
                      <a:schemeClr val="accent4">
                        <a:lumMod val="40000"/>
                        <a:lumOff val="60000"/>
                      </a:schemeClr>
                    </a:solidFill>
                  </a:tcPr>
                </a:tc>
                <a:tc>
                  <a:txBody>
                    <a:bodyPr/>
                    <a:lstStyle/>
                    <a:p>
                      <a:pPr algn="ctr" rtl="0" fontAlgn="b"/>
                      <a:r>
                        <a:rPr lang="en-US" sz="800" b="0" i="0" u="none" strike="noStrike" dirty="0" smtClean="0">
                          <a:solidFill>
                            <a:sysClr val="windowText" lastClr="000000"/>
                          </a:solidFill>
                          <a:effectLst/>
                          <a:latin typeface="Arial" panose="020B0604020202020204" pitchFamily="34" charset="0"/>
                          <a:cs typeface="Arial" panose="020B0604020202020204" pitchFamily="34" charset="0"/>
                        </a:rPr>
                        <a:t>--</a:t>
                      </a:r>
                      <a:endParaRPr lang="en-US" sz="800" b="0" i="0" u="none" strike="noStrike" dirty="0">
                        <a:solidFill>
                          <a:sysClr val="windowText" lastClr="000000"/>
                        </a:solidFill>
                        <a:effectLst/>
                        <a:latin typeface="Arial" panose="020B0604020202020204" pitchFamily="34" charset="0"/>
                        <a:cs typeface="Arial" panose="020B0604020202020204" pitchFamily="34" charset="0"/>
                      </a:endParaRPr>
                    </a:p>
                  </a:txBody>
                  <a:tcPr marL="6522" marR="6522" marT="6522" marB="0" anchor="ctr">
                    <a:solidFill>
                      <a:schemeClr val="bg1"/>
                    </a:solidFill>
                  </a:tcPr>
                </a:tc>
                <a:tc>
                  <a:txBody>
                    <a:bodyPr/>
                    <a:lstStyle/>
                    <a:p>
                      <a:pPr algn="r" fontAlgn="b"/>
                      <a:r>
                        <a:rPr lang="en-US" sz="800" b="1" i="0" u="none" strike="noStrike" dirty="0">
                          <a:solidFill>
                            <a:srgbClr val="000000"/>
                          </a:solidFill>
                          <a:effectLst/>
                          <a:latin typeface="Calibri" panose="020F0502020204030204" pitchFamily="34" charset="0"/>
                        </a:rPr>
                        <a:t>12</a:t>
                      </a:r>
                    </a:p>
                  </a:txBody>
                  <a:tcPr marL="7144" marR="7144" marT="7144" marB="0" anchor="b">
                    <a:solidFill>
                      <a:schemeClr val="accent4">
                        <a:lumMod val="40000"/>
                        <a:lumOff val="60000"/>
                      </a:schemeClr>
                    </a:solidFill>
                  </a:tcPr>
                </a:tc>
                <a:tc>
                  <a:txBody>
                    <a:bodyPr/>
                    <a:lstStyle/>
                    <a:p>
                      <a:pPr algn="ctr" rtl="0" fontAlgn="b"/>
                      <a:r>
                        <a:rPr lang="en-US" sz="800" b="0" i="0" u="none" strike="noStrike" dirty="0" smtClean="0">
                          <a:solidFill>
                            <a:sysClr val="windowText" lastClr="000000"/>
                          </a:solidFill>
                          <a:effectLst/>
                          <a:latin typeface="Arial" panose="020B0604020202020204" pitchFamily="34" charset="0"/>
                          <a:cs typeface="Arial" panose="020B0604020202020204" pitchFamily="34" charset="0"/>
                        </a:rPr>
                        <a:t>--</a:t>
                      </a:r>
                      <a:endParaRPr lang="en-US" sz="800" b="0" i="0" u="none" strike="noStrike" dirty="0">
                        <a:solidFill>
                          <a:sysClr val="windowText" lastClr="000000"/>
                        </a:solidFill>
                        <a:effectLst/>
                        <a:latin typeface="Arial" panose="020B0604020202020204" pitchFamily="34" charset="0"/>
                        <a:cs typeface="Arial" panose="020B0604020202020204" pitchFamily="34" charset="0"/>
                      </a:endParaRPr>
                    </a:p>
                  </a:txBody>
                  <a:tcPr marL="6522" marR="6522" marT="6522" marB="0" anchor="ctr">
                    <a:solidFill>
                      <a:schemeClr val="bg1"/>
                    </a:solidFill>
                  </a:tcPr>
                </a:tc>
                <a:tc>
                  <a:txBody>
                    <a:bodyPr/>
                    <a:lstStyle/>
                    <a:p>
                      <a:pPr algn="r" fontAlgn="b"/>
                      <a:r>
                        <a:rPr lang="en-US" sz="800" b="1" i="0" u="none" strike="noStrike" dirty="0">
                          <a:solidFill>
                            <a:srgbClr val="000000"/>
                          </a:solidFill>
                          <a:effectLst/>
                          <a:latin typeface="Calibri" panose="020F0502020204030204" pitchFamily="34" charset="0"/>
                        </a:rPr>
                        <a:t>15</a:t>
                      </a:r>
                    </a:p>
                  </a:txBody>
                  <a:tcPr marL="7144" marR="7144" marT="7144" marB="0" anchor="b">
                    <a:solidFill>
                      <a:schemeClr val="accent4">
                        <a:lumMod val="40000"/>
                        <a:lumOff val="60000"/>
                      </a:schemeClr>
                    </a:solidFill>
                  </a:tcPr>
                </a:tc>
                <a:tc>
                  <a:txBody>
                    <a:bodyPr/>
                    <a:lstStyle/>
                    <a:p>
                      <a:pPr algn="ctr" rtl="0" fontAlgn="b"/>
                      <a:r>
                        <a:rPr lang="en-US" sz="800" b="0" i="0" u="none" strike="noStrike" dirty="0" smtClean="0">
                          <a:solidFill>
                            <a:sysClr val="windowText" lastClr="000000"/>
                          </a:solidFill>
                          <a:effectLst/>
                          <a:latin typeface="Arial" panose="020B0604020202020204" pitchFamily="34" charset="0"/>
                          <a:cs typeface="Arial" panose="020B0604020202020204" pitchFamily="34" charset="0"/>
                        </a:rPr>
                        <a:t>--</a:t>
                      </a:r>
                      <a:endParaRPr lang="en-US" sz="800" b="0" i="0" u="none" strike="noStrike" dirty="0">
                        <a:solidFill>
                          <a:sysClr val="windowText" lastClr="000000"/>
                        </a:solidFill>
                        <a:effectLst/>
                        <a:latin typeface="Arial" panose="020B0604020202020204" pitchFamily="34" charset="0"/>
                        <a:cs typeface="Arial" panose="020B0604020202020204" pitchFamily="34" charset="0"/>
                      </a:endParaRPr>
                    </a:p>
                  </a:txBody>
                  <a:tcPr marL="6522" marR="6522" marT="6522" marB="0" anchor="ctr">
                    <a:solidFill>
                      <a:schemeClr val="bg1"/>
                    </a:solidFill>
                  </a:tcPr>
                </a:tc>
                <a:tc>
                  <a:txBody>
                    <a:bodyPr/>
                    <a:lstStyle/>
                    <a:p>
                      <a:pPr algn="r" fontAlgn="b"/>
                      <a:r>
                        <a:rPr lang="en-US" sz="800" b="1" i="0" u="none" strike="noStrike" dirty="0">
                          <a:solidFill>
                            <a:srgbClr val="000000"/>
                          </a:solidFill>
                          <a:effectLst/>
                          <a:latin typeface="Calibri" panose="020F0502020204030204" pitchFamily="34" charset="0"/>
                        </a:rPr>
                        <a:t>20</a:t>
                      </a:r>
                    </a:p>
                  </a:txBody>
                  <a:tcPr marL="7144" marR="7144" marT="7144" marB="0" anchor="b">
                    <a:solidFill>
                      <a:schemeClr val="accent4">
                        <a:lumMod val="40000"/>
                        <a:lumOff val="60000"/>
                      </a:schemeClr>
                    </a:solidFill>
                  </a:tcPr>
                </a:tc>
                <a:tc>
                  <a:txBody>
                    <a:bodyPr/>
                    <a:lstStyle/>
                    <a:p>
                      <a:pPr algn="ctr" rtl="0" fontAlgn="b"/>
                      <a:r>
                        <a:rPr lang="en-US" sz="800" b="0" i="0" u="none" strike="noStrike" dirty="0" smtClean="0">
                          <a:solidFill>
                            <a:sysClr val="windowText" lastClr="000000"/>
                          </a:solidFill>
                          <a:effectLst/>
                          <a:latin typeface="Arial" panose="020B0604020202020204" pitchFamily="34" charset="0"/>
                          <a:cs typeface="Arial" panose="020B0604020202020204" pitchFamily="34" charset="0"/>
                        </a:rPr>
                        <a:t>--</a:t>
                      </a:r>
                      <a:endParaRPr lang="en-US" sz="800" b="0" i="0" u="none" strike="noStrike" dirty="0">
                        <a:solidFill>
                          <a:sysClr val="windowText" lastClr="000000"/>
                        </a:solidFill>
                        <a:effectLst/>
                        <a:latin typeface="Arial" panose="020B0604020202020204" pitchFamily="34" charset="0"/>
                        <a:cs typeface="Arial" panose="020B0604020202020204" pitchFamily="34" charset="0"/>
                      </a:endParaRPr>
                    </a:p>
                  </a:txBody>
                  <a:tcPr marL="6522" marR="6522" marT="6522" marB="0" anchor="ctr">
                    <a:solidFill>
                      <a:schemeClr val="bg1"/>
                    </a:solidFill>
                  </a:tcPr>
                </a:tc>
                <a:tc>
                  <a:txBody>
                    <a:bodyPr/>
                    <a:lstStyle/>
                    <a:p>
                      <a:pPr algn="r" fontAlgn="b"/>
                      <a:r>
                        <a:rPr lang="en-US" sz="800" b="1" i="0" u="none" strike="noStrike" dirty="0">
                          <a:solidFill>
                            <a:srgbClr val="000000"/>
                          </a:solidFill>
                          <a:effectLst/>
                          <a:latin typeface="Calibri" panose="020F0502020204030204" pitchFamily="34" charset="0"/>
                        </a:rPr>
                        <a:t>51</a:t>
                      </a:r>
                    </a:p>
                  </a:txBody>
                  <a:tcPr marL="7144" marR="7144" marT="7144" marB="0" anchor="b">
                    <a:solidFill>
                      <a:schemeClr val="accent4">
                        <a:lumMod val="40000"/>
                        <a:lumOff val="60000"/>
                      </a:schemeClr>
                    </a:solidFill>
                  </a:tcPr>
                </a:tc>
                <a:tc>
                  <a:txBody>
                    <a:bodyPr/>
                    <a:lstStyle/>
                    <a:p>
                      <a:pPr algn="ctr" rtl="0" fontAlgn="b"/>
                      <a:r>
                        <a:rPr lang="en-US" sz="800" b="0" i="0" u="none" strike="noStrike" dirty="0" smtClean="0">
                          <a:solidFill>
                            <a:sysClr val="windowText" lastClr="000000"/>
                          </a:solidFill>
                          <a:effectLst/>
                          <a:latin typeface="Arial" panose="020B0604020202020204" pitchFamily="34" charset="0"/>
                          <a:cs typeface="Arial" panose="020B0604020202020204" pitchFamily="34" charset="0"/>
                        </a:rPr>
                        <a:t>--</a:t>
                      </a:r>
                      <a:endParaRPr lang="en-US" sz="800" b="0" i="0" u="none" strike="noStrike" dirty="0">
                        <a:solidFill>
                          <a:sysClr val="windowText" lastClr="000000"/>
                        </a:solidFill>
                        <a:effectLst/>
                        <a:latin typeface="Arial" panose="020B0604020202020204" pitchFamily="34" charset="0"/>
                        <a:cs typeface="Arial" panose="020B0604020202020204" pitchFamily="34" charset="0"/>
                      </a:endParaRPr>
                    </a:p>
                  </a:txBody>
                  <a:tcPr marL="6522" marR="6522" marT="6522" marB="0" anchor="ctr">
                    <a:solidFill>
                      <a:schemeClr val="bg1"/>
                    </a:solidFill>
                  </a:tcPr>
                </a:tc>
                <a:tc>
                  <a:txBody>
                    <a:bodyPr/>
                    <a:lstStyle/>
                    <a:p>
                      <a:pPr algn="r" fontAlgn="b"/>
                      <a:r>
                        <a:rPr lang="en-US" sz="800" b="1" i="0" u="none" strike="noStrike" dirty="0" smtClean="0">
                          <a:solidFill>
                            <a:srgbClr val="000000"/>
                          </a:solidFill>
                          <a:effectLst/>
                          <a:latin typeface="Calibri" panose="020F0502020204030204" pitchFamily="34" charset="0"/>
                        </a:rPr>
                        <a:t>14</a:t>
                      </a:r>
                      <a:endParaRPr lang="en-US" sz="800" b="1" i="0" u="none" strike="noStrike" dirty="0">
                        <a:solidFill>
                          <a:srgbClr val="000000"/>
                        </a:solidFill>
                        <a:effectLst/>
                        <a:latin typeface="Calibri" panose="020F0502020204030204" pitchFamily="34" charset="0"/>
                      </a:endParaRPr>
                    </a:p>
                  </a:txBody>
                  <a:tcPr marL="7144" marR="7144" marT="7144" marB="0" anchor="b">
                    <a:solidFill>
                      <a:schemeClr val="accent4">
                        <a:lumMod val="40000"/>
                        <a:lumOff val="60000"/>
                      </a:schemeClr>
                    </a:solidFill>
                  </a:tcPr>
                </a:tc>
                <a:tc>
                  <a:txBody>
                    <a:bodyPr/>
                    <a:lstStyle/>
                    <a:p>
                      <a:pPr algn="ctr" rtl="0" fontAlgn="b"/>
                      <a:r>
                        <a:rPr lang="en-US" sz="800" b="0" i="0" u="none" strike="noStrike" dirty="0" smtClean="0">
                          <a:solidFill>
                            <a:sysClr val="windowText" lastClr="000000"/>
                          </a:solidFill>
                          <a:effectLst/>
                          <a:latin typeface="Arial" panose="020B0604020202020204" pitchFamily="34" charset="0"/>
                          <a:cs typeface="Arial" panose="020B0604020202020204" pitchFamily="34" charset="0"/>
                        </a:rPr>
                        <a:t>--</a:t>
                      </a:r>
                      <a:endParaRPr lang="en-US" sz="800" b="0" i="0" u="none" strike="noStrike" dirty="0">
                        <a:solidFill>
                          <a:sysClr val="windowText" lastClr="000000"/>
                        </a:solidFill>
                        <a:effectLst/>
                        <a:latin typeface="Arial" panose="020B0604020202020204" pitchFamily="34" charset="0"/>
                        <a:cs typeface="Arial" panose="020B0604020202020204" pitchFamily="34" charset="0"/>
                      </a:endParaRPr>
                    </a:p>
                  </a:txBody>
                  <a:tcPr marL="6522" marR="6522" marT="6522" marB="0" anchor="ctr">
                    <a:solidFill>
                      <a:schemeClr val="bg1"/>
                    </a:solidFill>
                  </a:tcPr>
                </a:tc>
              </a:tr>
              <a:tr h="217602">
                <a:tc>
                  <a:txBody>
                    <a:bodyPr/>
                    <a:lstStyle/>
                    <a:p>
                      <a:pPr algn="l" rtl="0" fontAlgn="b"/>
                      <a:r>
                        <a:rPr lang="en-US" sz="700" u="none" strike="noStrike" dirty="0">
                          <a:effectLst/>
                          <a:latin typeface="Arial" panose="020B0604020202020204" pitchFamily="34" charset="0"/>
                          <a:cs typeface="Arial" panose="020B0604020202020204" pitchFamily="34" charset="0"/>
                        </a:rPr>
                        <a:t>Percent of long stay residents who self-report moderate to severe pain</a:t>
                      </a:r>
                      <a:endParaRPr lang="en-US" sz="700" b="0" i="0" u="none" strike="noStrike" dirty="0">
                        <a:solidFill>
                          <a:sysClr val="windowText" lastClr="000000"/>
                        </a:solidFill>
                        <a:effectLst/>
                        <a:latin typeface="Arial" panose="020B0604020202020204" pitchFamily="34" charset="0"/>
                        <a:cs typeface="Arial" panose="020B0604020202020204" pitchFamily="34" charset="0"/>
                      </a:endParaRPr>
                    </a:p>
                  </a:txBody>
                  <a:tcPr marL="6522" marR="6522" marT="6522" marB="0" anchor="b">
                    <a:solidFill>
                      <a:schemeClr val="bg1"/>
                    </a:solidFill>
                  </a:tcPr>
                </a:tc>
                <a:tc>
                  <a:txBody>
                    <a:bodyPr/>
                    <a:lstStyle/>
                    <a:p>
                      <a:pPr marL="0" algn="r" defTabSz="914400" rtl="0" eaLnBrk="1" fontAlgn="b" latinLnBrk="0" hangingPunct="1"/>
                      <a:r>
                        <a:rPr lang="en-US" sz="800" b="1" i="0" u="none" strike="noStrike" kern="1200" dirty="0" smtClean="0">
                          <a:solidFill>
                            <a:srgbClr val="000000"/>
                          </a:solidFill>
                          <a:effectLst/>
                          <a:latin typeface="Calibri" panose="020F0502020204030204" pitchFamily="34" charset="0"/>
                          <a:ea typeface="+mn-ea"/>
                          <a:cs typeface="+mn-cs"/>
                        </a:rPr>
                        <a:t>0</a:t>
                      </a:r>
                      <a:endParaRPr lang="en-US" sz="800" b="1" i="0" u="none" strike="noStrike" kern="1200" dirty="0">
                        <a:solidFill>
                          <a:srgbClr val="000000"/>
                        </a:solidFill>
                        <a:effectLst/>
                        <a:latin typeface="Calibri" panose="020F0502020204030204" pitchFamily="34" charset="0"/>
                        <a:ea typeface="+mn-ea"/>
                        <a:cs typeface="+mn-cs"/>
                      </a:endParaRPr>
                    </a:p>
                  </a:txBody>
                  <a:tcPr marL="7144" marR="7144" marT="7144" marB="0" anchor="b">
                    <a:solidFill>
                      <a:schemeClr val="accent4">
                        <a:lumMod val="40000"/>
                        <a:lumOff val="60000"/>
                      </a:schemeClr>
                    </a:solidFill>
                  </a:tcPr>
                </a:tc>
                <a:tc>
                  <a:txBody>
                    <a:bodyPr/>
                    <a:lstStyle/>
                    <a:p>
                      <a:pPr algn="r" rtl="0" fontAlgn="b"/>
                      <a:r>
                        <a:rPr lang="en-US" sz="800" b="0" u="none" strike="noStrike" dirty="0">
                          <a:effectLst/>
                          <a:latin typeface="Arial" panose="020B0604020202020204" pitchFamily="34" charset="0"/>
                          <a:cs typeface="Arial" panose="020B0604020202020204" pitchFamily="34" charset="0"/>
                        </a:rPr>
                        <a:t>0</a:t>
                      </a:r>
                      <a:endParaRPr lang="en-US" sz="800" b="0" i="0" u="none" strike="noStrike" dirty="0">
                        <a:solidFill>
                          <a:sysClr val="windowText" lastClr="000000"/>
                        </a:solidFill>
                        <a:effectLst/>
                        <a:latin typeface="Arial" panose="020B0604020202020204" pitchFamily="34" charset="0"/>
                        <a:cs typeface="Arial" panose="020B0604020202020204" pitchFamily="34" charset="0"/>
                      </a:endParaRPr>
                    </a:p>
                  </a:txBody>
                  <a:tcPr marL="6522" marR="6522" marT="6522" marB="0" anchor="b">
                    <a:solidFill>
                      <a:schemeClr val="bg1"/>
                    </a:solidFill>
                  </a:tcPr>
                </a:tc>
                <a:tc>
                  <a:txBody>
                    <a:bodyPr/>
                    <a:lstStyle/>
                    <a:p>
                      <a:pPr algn="r" fontAlgn="b"/>
                      <a:r>
                        <a:rPr lang="en-US" sz="800" b="1" i="0" u="none" strike="noStrike" dirty="0">
                          <a:solidFill>
                            <a:srgbClr val="000000"/>
                          </a:solidFill>
                          <a:effectLst/>
                          <a:latin typeface="Calibri" panose="020F0502020204030204" pitchFamily="34" charset="0"/>
                        </a:rPr>
                        <a:t>1.5</a:t>
                      </a:r>
                    </a:p>
                  </a:txBody>
                  <a:tcPr marL="7144" marR="7144" marT="7144" marB="0" anchor="b">
                    <a:solidFill>
                      <a:schemeClr val="accent4">
                        <a:lumMod val="40000"/>
                        <a:lumOff val="60000"/>
                      </a:schemeClr>
                    </a:solidFill>
                  </a:tcPr>
                </a:tc>
                <a:tc>
                  <a:txBody>
                    <a:bodyPr/>
                    <a:lstStyle/>
                    <a:p>
                      <a:pPr algn="r" rtl="0" fontAlgn="b"/>
                      <a:r>
                        <a:rPr lang="en-US" sz="800" b="0" u="none" strike="noStrike" dirty="0">
                          <a:effectLst/>
                          <a:latin typeface="Arial" panose="020B0604020202020204" pitchFamily="34" charset="0"/>
                          <a:cs typeface="Arial" panose="020B0604020202020204" pitchFamily="34" charset="0"/>
                        </a:rPr>
                        <a:t>2.1</a:t>
                      </a:r>
                      <a:endParaRPr lang="en-US" sz="800" b="0" i="0" u="none" strike="noStrike" dirty="0">
                        <a:solidFill>
                          <a:sysClr val="windowText" lastClr="000000"/>
                        </a:solidFill>
                        <a:effectLst/>
                        <a:latin typeface="Arial" panose="020B0604020202020204" pitchFamily="34" charset="0"/>
                        <a:cs typeface="Arial" panose="020B0604020202020204" pitchFamily="34" charset="0"/>
                      </a:endParaRPr>
                    </a:p>
                  </a:txBody>
                  <a:tcPr marL="6522" marR="6522" marT="6522" marB="0" anchor="b">
                    <a:solidFill>
                      <a:schemeClr val="bg1"/>
                    </a:solidFill>
                  </a:tcPr>
                </a:tc>
                <a:tc>
                  <a:txBody>
                    <a:bodyPr/>
                    <a:lstStyle/>
                    <a:p>
                      <a:pPr algn="r" fontAlgn="b"/>
                      <a:r>
                        <a:rPr lang="en-US" sz="800" b="1" i="0" u="none" strike="noStrike" dirty="0">
                          <a:solidFill>
                            <a:srgbClr val="000000"/>
                          </a:solidFill>
                          <a:effectLst/>
                          <a:latin typeface="Calibri" panose="020F0502020204030204" pitchFamily="34" charset="0"/>
                        </a:rPr>
                        <a:t>3.7</a:t>
                      </a:r>
                    </a:p>
                  </a:txBody>
                  <a:tcPr marL="7144" marR="7144" marT="7144" marB="0" anchor="b">
                    <a:solidFill>
                      <a:schemeClr val="accent4">
                        <a:lumMod val="40000"/>
                        <a:lumOff val="60000"/>
                      </a:schemeClr>
                    </a:solidFill>
                  </a:tcPr>
                </a:tc>
                <a:tc>
                  <a:txBody>
                    <a:bodyPr/>
                    <a:lstStyle/>
                    <a:p>
                      <a:pPr algn="r" rtl="0" fontAlgn="b"/>
                      <a:r>
                        <a:rPr lang="en-US" sz="800" b="0" u="none" strike="noStrike" dirty="0">
                          <a:effectLst/>
                          <a:latin typeface="Arial" panose="020B0604020202020204" pitchFamily="34" charset="0"/>
                          <a:cs typeface="Arial" panose="020B0604020202020204" pitchFamily="34" charset="0"/>
                        </a:rPr>
                        <a:t>4.4</a:t>
                      </a:r>
                      <a:endParaRPr lang="en-US" sz="800" b="0" i="0" u="none" strike="noStrike" dirty="0">
                        <a:solidFill>
                          <a:sysClr val="windowText" lastClr="000000"/>
                        </a:solidFill>
                        <a:effectLst/>
                        <a:latin typeface="Arial" panose="020B0604020202020204" pitchFamily="34" charset="0"/>
                        <a:cs typeface="Arial" panose="020B0604020202020204" pitchFamily="34" charset="0"/>
                      </a:endParaRPr>
                    </a:p>
                  </a:txBody>
                  <a:tcPr marL="6522" marR="6522" marT="6522" marB="0" anchor="b">
                    <a:solidFill>
                      <a:schemeClr val="bg1"/>
                    </a:solidFill>
                  </a:tcPr>
                </a:tc>
                <a:tc>
                  <a:txBody>
                    <a:bodyPr/>
                    <a:lstStyle/>
                    <a:p>
                      <a:pPr algn="r" fontAlgn="b"/>
                      <a:r>
                        <a:rPr lang="en-US" sz="800" b="1" i="0" u="none" strike="noStrike" dirty="0">
                          <a:solidFill>
                            <a:srgbClr val="000000"/>
                          </a:solidFill>
                          <a:effectLst/>
                          <a:latin typeface="Calibri" panose="020F0502020204030204" pitchFamily="34" charset="0"/>
                        </a:rPr>
                        <a:t>6.7</a:t>
                      </a:r>
                    </a:p>
                  </a:txBody>
                  <a:tcPr marL="7144" marR="7144" marT="7144" marB="0" anchor="b">
                    <a:solidFill>
                      <a:schemeClr val="accent4">
                        <a:lumMod val="40000"/>
                        <a:lumOff val="60000"/>
                      </a:schemeClr>
                    </a:solidFill>
                  </a:tcPr>
                </a:tc>
                <a:tc>
                  <a:txBody>
                    <a:bodyPr/>
                    <a:lstStyle/>
                    <a:p>
                      <a:pPr algn="r" rtl="0" fontAlgn="b"/>
                      <a:r>
                        <a:rPr lang="en-US" sz="800" b="0" u="none" strike="noStrike" dirty="0">
                          <a:effectLst/>
                          <a:latin typeface="Arial" panose="020B0604020202020204" pitchFamily="34" charset="0"/>
                          <a:cs typeface="Arial" panose="020B0604020202020204" pitchFamily="34" charset="0"/>
                        </a:rPr>
                        <a:t>7.6</a:t>
                      </a:r>
                      <a:endParaRPr lang="en-US" sz="800" b="0" i="0" u="none" strike="noStrike" dirty="0">
                        <a:solidFill>
                          <a:sysClr val="windowText" lastClr="000000"/>
                        </a:solidFill>
                        <a:effectLst/>
                        <a:latin typeface="Arial" panose="020B0604020202020204" pitchFamily="34" charset="0"/>
                        <a:cs typeface="Arial" panose="020B0604020202020204" pitchFamily="34" charset="0"/>
                      </a:endParaRPr>
                    </a:p>
                  </a:txBody>
                  <a:tcPr marL="6522" marR="6522" marT="6522" marB="0" anchor="b">
                    <a:solidFill>
                      <a:schemeClr val="bg1"/>
                    </a:solidFill>
                  </a:tcPr>
                </a:tc>
                <a:tc>
                  <a:txBody>
                    <a:bodyPr/>
                    <a:lstStyle/>
                    <a:p>
                      <a:pPr algn="r" fontAlgn="b"/>
                      <a:r>
                        <a:rPr lang="en-US" sz="800" b="1" i="0" u="none" strike="noStrike" dirty="0">
                          <a:solidFill>
                            <a:srgbClr val="000000"/>
                          </a:solidFill>
                          <a:effectLst/>
                          <a:latin typeface="Calibri" panose="020F0502020204030204" pitchFamily="34" charset="0"/>
                        </a:rPr>
                        <a:t>11.6</a:t>
                      </a:r>
                    </a:p>
                  </a:txBody>
                  <a:tcPr marL="7144" marR="7144" marT="7144" marB="0" anchor="b">
                    <a:solidFill>
                      <a:schemeClr val="accent4">
                        <a:lumMod val="40000"/>
                        <a:lumOff val="60000"/>
                      </a:schemeClr>
                    </a:solidFill>
                  </a:tcPr>
                </a:tc>
                <a:tc>
                  <a:txBody>
                    <a:bodyPr/>
                    <a:lstStyle/>
                    <a:p>
                      <a:pPr algn="r" rtl="0" fontAlgn="b"/>
                      <a:r>
                        <a:rPr lang="en-US" sz="800" b="0" u="none" strike="noStrike" dirty="0">
                          <a:effectLst/>
                          <a:latin typeface="Arial" panose="020B0604020202020204" pitchFamily="34" charset="0"/>
                          <a:cs typeface="Arial" panose="020B0604020202020204" pitchFamily="34" charset="0"/>
                        </a:rPr>
                        <a:t>12.3</a:t>
                      </a:r>
                      <a:endParaRPr lang="en-US" sz="800" b="0" i="0" u="none" strike="noStrike" dirty="0">
                        <a:solidFill>
                          <a:sysClr val="windowText" lastClr="000000"/>
                        </a:solidFill>
                        <a:effectLst/>
                        <a:latin typeface="Arial" panose="020B0604020202020204" pitchFamily="34" charset="0"/>
                        <a:cs typeface="Arial" panose="020B0604020202020204" pitchFamily="34" charset="0"/>
                      </a:endParaRPr>
                    </a:p>
                  </a:txBody>
                  <a:tcPr marL="6522" marR="6522" marT="6522" marB="0" anchor="b">
                    <a:solidFill>
                      <a:schemeClr val="bg1"/>
                    </a:solidFill>
                  </a:tcPr>
                </a:tc>
                <a:tc>
                  <a:txBody>
                    <a:bodyPr/>
                    <a:lstStyle/>
                    <a:p>
                      <a:pPr algn="r" fontAlgn="b"/>
                      <a:r>
                        <a:rPr lang="en-US" sz="800" b="1" i="0" u="none" strike="noStrike" dirty="0">
                          <a:solidFill>
                            <a:srgbClr val="000000"/>
                          </a:solidFill>
                          <a:effectLst/>
                          <a:latin typeface="Calibri" panose="020F0502020204030204" pitchFamily="34" charset="0"/>
                        </a:rPr>
                        <a:t>34.7</a:t>
                      </a:r>
                    </a:p>
                  </a:txBody>
                  <a:tcPr marL="7144" marR="7144" marT="7144" marB="0" anchor="b">
                    <a:solidFill>
                      <a:schemeClr val="accent4">
                        <a:lumMod val="40000"/>
                        <a:lumOff val="60000"/>
                      </a:schemeClr>
                    </a:solidFill>
                  </a:tcPr>
                </a:tc>
                <a:tc>
                  <a:txBody>
                    <a:bodyPr/>
                    <a:lstStyle/>
                    <a:p>
                      <a:pPr algn="r" rtl="0" fontAlgn="b"/>
                      <a:r>
                        <a:rPr lang="en-US" sz="800" b="0" u="none" strike="noStrike" dirty="0">
                          <a:effectLst/>
                          <a:latin typeface="Arial" panose="020B0604020202020204" pitchFamily="34" charset="0"/>
                          <a:cs typeface="Arial" panose="020B0604020202020204" pitchFamily="34" charset="0"/>
                        </a:rPr>
                        <a:t>44</a:t>
                      </a:r>
                      <a:endParaRPr lang="en-US" sz="800" b="0" i="0" u="none" strike="noStrike" dirty="0">
                        <a:solidFill>
                          <a:sysClr val="windowText" lastClr="000000"/>
                        </a:solidFill>
                        <a:effectLst/>
                        <a:latin typeface="Arial" panose="020B0604020202020204" pitchFamily="34" charset="0"/>
                        <a:cs typeface="Arial" panose="020B0604020202020204" pitchFamily="34" charset="0"/>
                      </a:endParaRPr>
                    </a:p>
                  </a:txBody>
                  <a:tcPr marL="6522" marR="6522" marT="6522" marB="0" anchor="b">
                    <a:solidFill>
                      <a:schemeClr val="bg1"/>
                    </a:solidFill>
                  </a:tcPr>
                </a:tc>
                <a:tc>
                  <a:txBody>
                    <a:bodyPr/>
                    <a:lstStyle/>
                    <a:p>
                      <a:pPr algn="r" fontAlgn="b"/>
                      <a:r>
                        <a:rPr lang="en-US" sz="800" b="1" i="0" u="none" strike="noStrike" dirty="0">
                          <a:solidFill>
                            <a:srgbClr val="000000"/>
                          </a:solidFill>
                          <a:effectLst/>
                          <a:latin typeface="Calibri" panose="020F0502020204030204" pitchFamily="34" charset="0"/>
                        </a:rPr>
                        <a:t>6.5</a:t>
                      </a:r>
                    </a:p>
                  </a:txBody>
                  <a:tcPr marL="7144" marR="7144" marT="7144" marB="0" anchor="b">
                    <a:solidFill>
                      <a:schemeClr val="accent4">
                        <a:lumMod val="40000"/>
                        <a:lumOff val="60000"/>
                      </a:schemeClr>
                    </a:solidFill>
                  </a:tcPr>
                </a:tc>
                <a:tc>
                  <a:txBody>
                    <a:bodyPr/>
                    <a:lstStyle/>
                    <a:p>
                      <a:pPr algn="r" rtl="0" fontAlgn="b"/>
                      <a:r>
                        <a:rPr lang="en-US" sz="800" b="0" u="none" strike="noStrike" dirty="0">
                          <a:effectLst/>
                          <a:latin typeface="Arial" panose="020B0604020202020204" pitchFamily="34" charset="0"/>
                          <a:cs typeface="Arial" panose="020B0604020202020204" pitchFamily="34" charset="0"/>
                        </a:rPr>
                        <a:t>6.5</a:t>
                      </a:r>
                      <a:endParaRPr lang="en-US" sz="800" b="0" i="0" u="none" strike="noStrike" dirty="0">
                        <a:solidFill>
                          <a:sysClr val="windowText" lastClr="000000"/>
                        </a:solidFill>
                        <a:effectLst/>
                        <a:latin typeface="Arial" panose="020B0604020202020204" pitchFamily="34" charset="0"/>
                        <a:cs typeface="Arial" panose="020B0604020202020204" pitchFamily="34" charset="0"/>
                      </a:endParaRPr>
                    </a:p>
                  </a:txBody>
                  <a:tcPr marL="6522" marR="6522" marT="6522" marB="0" anchor="b">
                    <a:solidFill>
                      <a:schemeClr val="bg1"/>
                    </a:solidFill>
                  </a:tcPr>
                </a:tc>
              </a:tr>
              <a:tr h="217602">
                <a:tc>
                  <a:txBody>
                    <a:bodyPr/>
                    <a:lstStyle/>
                    <a:p>
                      <a:pPr algn="l" rtl="0" fontAlgn="b"/>
                      <a:r>
                        <a:rPr lang="en-US" sz="700" u="none" strike="noStrike" dirty="0">
                          <a:effectLst/>
                          <a:latin typeface="Arial" panose="020B0604020202020204" pitchFamily="34" charset="0"/>
                          <a:cs typeface="Arial" panose="020B0604020202020204" pitchFamily="34" charset="0"/>
                        </a:rPr>
                        <a:t>Percent of long stay residents whose need for help with daily activities has increased</a:t>
                      </a:r>
                      <a:endParaRPr lang="en-US" sz="700" b="0" i="0" u="none" strike="noStrike" dirty="0">
                        <a:solidFill>
                          <a:sysClr val="windowText" lastClr="000000"/>
                        </a:solidFill>
                        <a:effectLst/>
                        <a:latin typeface="Arial" panose="020B0604020202020204" pitchFamily="34" charset="0"/>
                        <a:cs typeface="Arial" panose="020B0604020202020204" pitchFamily="34" charset="0"/>
                      </a:endParaRPr>
                    </a:p>
                  </a:txBody>
                  <a:tcPr marL="6522" marR="6522" marT="6522" marB="0" anchor="b">
                    <a:solidFill>
                      <a:schemeClr val="bg1"/>
                    </a:solidFill>
                  </a:tcPr>
                </a:tc>
                <a:tc>
                  <a:txBody>
                    <a:bodyPr/>
                    <a:lstStyle/>
                    <a:p>
                      <a:pPr marL="0" algn="r" defTabSz="914400" rtl="0" eaLnBrk="1" fontAlgn="b" latinLnBrk="0" hangingPunct="1"/>
                      <a:r>
                        <a:rPr lang="en-US" sz="800" b="1" i="0" u="none" strike="noStrike" kern="1200" dirty="0" smtClean="0">
                          <a:solidFill>
                            <a:srgbClr val="000000"/>
                          </a:solidFill>
                          <a:effectLst/>
                          <a:latin typeface="Calibri" panose="020F0502020204030204" pitchFamily="34" charset="0"/>
                          <a:ea typeface="+mn-ea"/>
                          <a:cs typeface="+mn-cs"/>
                        </a:rPr>
                        <a:t>3</a:t>
                      </a:r>
                      <a:endParaRPr lang="en-US" sz="800" b="1" i="0" u="none" strike="noStrike" kern="1200" dirty="0">
                        <a:solidFill>
                          <a:srgbClr val="000000"/>
                        </a:solidFill>
                        <a:effectLst/>
                        <a:latin typeface="Calibri" panose="020F0502020204030204" pitchFamily="34" charset="0"/>
                        <a:ea typeface="+mn-ea"/>
                        <a:cs typeface="+mn-cs"/>
                      </a:endParaRPr>
                    </a:p>
                  </a:txBody>
                  <a:tcPr marL="7144" marR="7144" marT="7144" marB="0" anchor="b">
                    <a:solidFill>
                      <a:schemeClr val="accent4">
                        <a:lumMod val="40000"/>
                        <a:lumOff val="60000"/>
                      </a:schemeClr>
                    </a:solidFill>
                  </a:tcPr>
                </a:tc>
                <a:tc>
                  <a:txBody>
                    <a:bodyPr/>
                    <a:lstStyle/>
                    <a:p>
                      <a:pPr algn="r" rtl="0" fontAlgn="b"/>
                      <a:r>
                        <a:rPr lang="en-US" sz="800" b="0" u="none" strike="noStrike" dirty="0">
                          <a:effectLst/>
                          <a:latin typeface="Arial" panose="020B0604020202020204" pitchFamily="34" charset="0"/>
                          <a:cs typeface="Arial" panose="020B0604020202020204" pitchFamily="34" charset="0"/>
                        </a:rPr>
                        <a:t>1</a:t>
                      </a:r>
                      <a:endParaRPr lang="en-US" sz="800" b="0" i="0" u="none" strike="noStrike" dirty="0">
                        <a:solidFill>
                          <a:sysClr val="windowText" lastClr="000000"/>
                        </a:solidFill>
                        <a:effectLst/>
                        <a:latin typeface="Arial" panose="020B0604020202020204" pitchFamily="34" charset="0"/>
                        <a:cs typeface="Arial" panose="020B0604020202020204" pitchFamily="34" charset="0"/>
                      </a:endParaRPr>
                    </a:p>
                  </a:txBody>
                  <a:tcPr marL="6522" marR="6522" marT="6522" marB="0" anchor="b">
                    <a:solidFill>
                      <a:schemeClr val="bg1"/>
                    </a:solidFill>
                  </a:tcPr>
                </a:tc>
                <a:tc>
                  <a:txBody>
                    <a:bodyPr/>
                    <a:lstStyle/>
                    <a:p>
                      <a:pPr algn="r" fontAlgn="b"/>
                      <a:r>
                        <a:rPr lang="en-US" sz="800" b="1" i="0" u="none" strike="noStrike" dirty="0">
                          <a:solidFill>
                            <a:srgbClr val="000000"/>
                          </a:solidFill>
                          <a:effectLst/>
                          <a:latin typeface="Calibri" panose="020F0502020204030204" pitchFamily="34" charset="0"/>
                        </a:rPr>
                        <a:t>9</a:t>
                      </a:r>
                    </a:p>
                  </a:txBody>
                  <a:tcPr marL="7144" marR="7144" marT="7144" marB="0" anchor="b">
                    <a:solidFill>
                      <a:schemeClr val="accent4">
                        <a:lumMod val="40000"/>
                        <a:lumOff val="60000"/>
                      </a:schemeClr>
                    </a:solidFill>
                  </a:tcPr>
                </a:tc>
                <a:tc>
                  <a:txBody>
                    <a:bodyPr/>
                    <a:lstStyle/>
                    <a:p>
                      <a:pPr algn="r" rtl="0" fontAlgn="b"/>
                      <a:r>
                        <a:rPr lang="en-US" sz="800" b="0" u="none" strike="noStrike" dirty="0">
                          <a:effectLst/>
                          <a:latin typeface="Arial" panose="020B0604020202020204" pitchFamily="34" charset="0"/>
                          <a:cs typeface="Arial" panose="020B0604020202020204" pitchFamily="34" charset="0"/>
                        </a:rPr>
                        <a:t>9</a:t>
                      </a:r>
                      <a:endParaRPr lang="en-US" sz="800" b="0" i="0" u="none" strike="noStrike" dirty="0">
                        <a:solidFill>
                          <a:sysClr val="windowText" lastClr="000000"/>
                        </a:solidFill>
                        <a:effectLst/>
                        <a:latin typeface="Arial" panose="020B0604020202020204" pitchFamily="34" charset="0"/>
                        <a:cs typeface="Arial" panose="020B0604020202020204" pitchFamily="34" charset="0"/>
                      </a:endParaRPr>
                    </a:p>
                  </a:txBody>
                  <a:tcPr marL="6522" marR="6522" marT="6522" marB="0" anchor="b">
                    <a:solidFill>
                      <a:schemeClr val="bg1"/>
                    </a:solidFill>
                  </a:tcPr>
                </a:tc>
                <a:tc>
                  <a:txBody>
                    <a:bodyPr/>
                    <a:lstStyle/>
                    <a:p>
                      <a:pPr algn="r" fontAlgn="b"/>
                      <a:r>
                        <a:rPr lang="en-US" sz="800" b="1" i="0" u="none" strike="noStrike" dirty="0">
                          <a:solidFill>
                            <a:srgbClr val="000000"/>
                          </a:solidFill>
                          <a:effectLst/>
                          <a:latin typeface="Calibri" panose="020F0502020204030204" pitchFamily="34" charset="0"/>
                        </a:rPr>
                        <a:t>12</a:t>
                      </a:r>
                    </a:p>
                  </a:txBody>
                  <a:tcPr marL="7144" marR="7144" marT="7144" marB="0" anchor="b">
                    <a:solidFill>
                      <a:schemeClr val="accent4">
                        <a:lumMod val="40000"/>
                        <a:lumOff val="60000"/>
                      </a:schemeClr>
                    </a:solidFill>
                  </a:tcPr>
                </a:tc>
                <a:tc>
                  <a:txBody>
                    <a:bodyPr/>
                    <a:lstStyle/>
                    <a:p>
                      <a:pPr algn="r" rtl="0" fontAlgn="b"/>
                      <a:r>
                        <a:rPr lang="en-US" sz="800" b="0" u="none" strike="noStrike" dirty="0">
                          <a:effectLst/>
                          <a:latin typeface="Arial" panose="020B0604020202020204" pitchFamily="34" charset="0"/>
                          <a:cs typeface="Arial" panose="020B0604020202020204" pitchFamily="34" charset="0"/>
                        </a:rPr>
                        <a:t>12</a:t>
                      </a:r>
                      <a:endParaRPr lang="en-US" sz="800" b="0" i="0" u="none" strike="noStrike" dirty="0">
                        <a:solidFill>
                          <a:sysClr val="windowText" lastClr="000000"/>
                        </a:solidFill>
                        <a:effectLst/>
                        <a:latin typeface="Arial" panose="020B0604020202020204" pitchFamily="34" charset="0"/>
                        <a:cs typeface="Arial" panose="020B0604020202020204" pitchFamily="34" charset="0"/>
                      </a:endParaRPr>
                    </a:p>
                  </a:txBody>
                  <a:tcPr marL="6522" marR="6522" marT="6522" marB="0" anchor="b">
                    <a:solidFill>
                      <a:schemeClr val="bg1"/>
                    </a:solidFill>
                  </a:tcPr>
                </a:tc>
                <a:tc>
                  <a:txBody>
                    <a:bodyPr/>
                    <a:lstStyle/>
                    <a:p>
                      <a:pPr algn="r" fontAlgn="b"/>
                      <a:r>
                        <a:rPr lang="en-US" sz="800" b="1" i="0" u="none" strike="noStrike" dirty="0">
                          <a:solidFill>
                            <a:srgbClr val="000000"/>
                          </a:solidFill>
                          <a:effectLst/>
                          <a:latin typeface="Calibri" panose="020F0502020204030204" pitchFamily="34" charset="0"/>
                        </a:rPr>
                        <a:t>15</a:t>
                      </a:r>
                    </a:p>
                  </a:txBody>
                  <a:tcPr marL="7144" marR="7144" marT="7144" marB="0" anchor="b">
                    <a:solidFill>
                      <a:schemeClr val="accent4">
                        <a:lumMod val="40000"/>
                        <a:lumOff val="60000"/>
                      </a:schemeClr>
                    </a:solidFill>
                  </a:tcPr>
                </a:tc>
                <a:tc>
                  <a:txBody>
                    <a:bodyPr/>
                    <a:lstStyle/>
                    <a:p>
                      <a:pPr algn="r" rtl="0" fontAlgn="b"/>
                      <a:r>
                        <a:rPr lang="en-US" sz="800" b="0" u="none" strike="noStrike" dirty="0">
                          <a:effectLst/>
                          <a:latin typeface="Arial" panose="020B0604020202020204" pitchFamily="34" charset="0"/>
                          <a:cs typeface="Arial" panose="020B0604020202020204" pitchFamily="34" charset="0"/>
                        </a:rPr>
                        <a:t>15</a:t>
                      </a:r>
                      <a:endParaRPr lang="en-US" sz="800" b="0" i="0" u="none" strike="noStrike" dirty="0">
                        <a:solidFill>
                          <a:sysClr val="windowText" lastClr="000000"/>
                        </a:solidFill>
                        <a:effectLst/>
                        <a:latin typeface="Arial" panose="020B0604020202020204" pitchFamily="34" charset="0"/>
                        <a:cs typeface="Arial" panose="020B0604020202020204" pitchFamily="34" charset="0"/>
                      </a:endParaRPr>
                    </a:p>
                  </a:txBody>
                  <a:tcPr marL="6522" marR="6522" marT="6522" marB="0" anchor="b">
                    <a:solidFill>
                      <a:schemeClr val="bg1"/>
                    </a:solidFill>
                  </a:tcPr>
                </a:tc>
                <a:tc>
                  <a:txBody>
                    <a:bodyPr/>
                    <a:lstStyle/>
                    <a:p>
                      <a:pPr algn="r" fontAlgn="b"/>
                      <a:r>
                        <a:rPr lang="en-US" sz="800" b="1" i="0" u="none" strike="noStrike" dirty="0">
                          <a:solidFill>
                            <a:srgbClr val="000000"/>
                          </a:solidFill>
                          <a:effectLst/>
                          <a:latin typeface="Calibri" panose="020F0502020204030204" pitchFamily="34" charset="0"/>
                        </a:rPr>
                        <a:t>19</a:t>
                      </a:r>
                    </a:p>
                  </a:txBody>
                  <a:tcPr marL="7144" marR="7144" marT="7144" marB="0" anchor="b">
                    <a:solidFill>
                      <a:schemeClr val="accent4">
                        <a:lumMod val="40000"/>
                        <a:lumOff val="60000"/>
                      </a:schemeClr>
                    </a:solidFill>
                  </a:tcPr>
                </a:tc>
                <a:tc>
                  <a:txBody>
                    <a:bodyPr/>
                    <a:lstStyle/>
                    <a:p>
                      <a:pPr algn="r" rtl="0" fontAlgn="b"/>
                      <a:r>
                        <a:rPr lang="en-US" sz="800" b="0" u="none" strike="noStrike" dirty="0">
                          <a:effectLst/>
                          <a:latin typeface="Arial" panose="020B0604020202020204" pitchFamily="34" charset="0"/>
                          <a:cs typeface="Arial" panose="020B0604020202020204" pitchFamily="34" charset="0"/>
                        </a:rPr>
                        <a:t>19</a:t>
                      </a:r>
                      <a:endParaRPr lang="en-US" sz="800" b="0" i="0" u="none" strike="noStrike" dirty="0">
                        <a:solidFill>
                          <a:sysClr val="windowText" lastClr="000000"/>
                        </a:solidFill>
                        <a:effectLst/>
                        <a:latin typeface="Arial" panose="020B0604020202020204" pitchFamily="34" charset="0"/>
                        <a:cs typeface="Arial" panose="020B0604020202020204" pitchFamily="34" charset="0"/>
                      </a:endParaRPr>
                    </a:p>
                  </a:txBody>
                  <a:tcPr marL="6522" marR="6522" marT="6522" marB="0" anchor="b">
                    <a:solidFill>
                      <a:schemeClr val="bg1"/>
                    </a:solidFill>
                  </a:tcPr>
                </a:tc>
                <a:tc>
                  <a:txBody>
                    <a:bodyPr/>
                    <a:lstStyle/>
                    <a:p>
                      <a:pPr algn="r" fontAlgn="b"/>
                      <a:r>
                        <a:rPr lang="en-US" sz="800" b="1" i="0" u="none" strike="noStrike" dirty="0">
                          <a:solidFill>
                            <a:srgbClr val="000000"/>
                          </a:solidFill>
                          <a:effectLst/>
                          <a:latin typeface="Calibri" panose="020F0502020204030204" pitchFamily="34" charset="0"/>
                        </a:rPr>
                        <a:t>39</a:t>
                      </a:r>
                    </a:p>
                  </a:txBody>
                  <a:tcPr marL="7144" marR="7144" marT="7144" marB="0" anchor="b">
                    <a:solidFill>
                      <a:schemeClr val="accent4">
                        <a:lumMod val="40000"/>
                        <a:lumOff val="60000"/>
                      </a:schemeClr>
                    </a:solidFill>
                  </a:tcPr>
                </a:tc>
                <a:tc>
                  <a:txBody>
                    <a:bodyPr/>
                    <a:lstStyle/>
                    <a:p>
                      <a:pPr algn="r" rtl="0" fontAlgn="b"/>
                      <a:r>
                        <a:rPr lang="en-US" sz="800" b="0" u="none" strike="noStrike" dirty="0">
                          <a:effectLst/>
                          <a:latin typeface="Arial" panose="020B0604020202020204" pitchFamily="34" charset="0"/>
                          <a:cs typeface="Arial" panose="020B0604020202020204" pitchFamily="34" charset="0"/>
                        </a:rPr>
                        <a:t>38</a:t>
                      </a:r>
                      <a:endParaRPr lang="en-US" sz="800" b="0" i="0" u="none" strike="noStrike" dirty="0">
                        <a:solidFill>
                          <a:sysClr val="windowText" lastClr="000000"/>
                        </a:solidFill>
                        <a:effectLst/>
                        <a:latin typeface="Arial" panose="020B0604020202020204" pitchFamily="34" charset="0"/>
                        <a:cs typeface="Arial" panose="020B0604020202020204" pitchFamily="34" charset="0"/>
                      </a:endParaRPr>
                    </a:p>
                  </a:txBody>
                  <a:tcPr marL="6522" marR="6522" marT="6522" marB="0" anchor="b">
                    <a:solidFill>
                      <a:schemeClr val="bg1"/>
                    </a:solidFill>
                  </a:tcPr>
                </a:tc>
                <a:tc>
                  <a:txBody>
                    <a:bodyPr/>
                    <a:lstStyle/>
                    <a:p>
                      <a:pPr algn="r" fontAlgn="b"/>
                      <a:r>
                        <a:rPr lang="en-US" sz="800" b="1" i="0" u="none" strike="noStrike" dirty="0">
                          <a:solidFill>
                            <a:srgbClr val="000000"/>
                          </a:solidFill>
                          <a:effectLst/>
                          <a:latin typeface="Calibri" panose="020F0502020204030204" pitchFamily="34" charset="0"/>
                        </a:rPr>
                        <a:t>14.3</a:t>
                      </a:r>
                    </a:p>
                  </a:txBody>
                  <a:tcPr marL="7144" marR="7144" marT="7144" marB="0" anchor="b">
                    <a:solidFill>
                      <a:schemeClr val="accent4">
                        <a:lumMod val="40000"/>
                        <a:lumOff val="60000"/>
                      </a:schemeClr>
                    </a:solidFill>
                  </a:tcPr>
                </a:tc>
                <a:tc>
                  <a:txBody>
                    <a:bodyPr/>
                    <a:lstStyle/>
                    <a:p>
                      <a:pPr algn="r" rtl="0" fontAlgn="b"/>
                      <a:r>
                        <a:rPr lang="en-US" sz="800" b="0" u="none" strike="noStrike" dirty="0">
                          <a:effectLst/>
                          <a:latin typeface="Arial" panose="020B0604020202020204" pitchFamily="34" charset="0"/>
                          <a:cs typeface="Arial" panose="020B0604020202020204" pitchFamily="34" charset="0"/>
                        </a:rPr>
                        <a:t>14</a:t>
                      </a:r>
                      <a:endParaRPr lang="en-US" sz="800" b="0" i="0" u="none" strike="noStrike" dirty="0">
                        <a:solidFill>
                          <a:sysClr val="windowText" lastClr="000000"/>
                        </a:solidFill>
                        <a:effectLst/>
                        <a:latin typeface="Arial" panose="020B0604020202020204" pitchFamily="34" charset="0"/>
                        <a:cs typeface="Arial" panose="020B0604020202020204" pitchFamily="34" charset="0"/>
                      </a:endParaRPr>
                    </a:p>
                  </a:txBody>
                  <a:tcPr marL="6522" marR="6522" marT="6522" marB="0" anchor="b">
                    <a:solidFill>
                      <a:schemeClr val="bg1"/>
                    </a:solidFill>
                  </a:tcPr>
                </a:tc>
              </a:tr>
              <a:tr h="217602">
                <a:tc>
                  <a:txBody>
                    <a:bodyPr/>
                    <a:lstStyle/>
                    <a:p>
                      <a:pPr algn="l" rtl="0" fontAlgn="b"/>
                      <a:r>
                        <a:rPr lang="en-US" sz="700" u="none" strike="noStrike" dirty="0">
                          <a:effectLst/>
                          <a:latin typeface="Arial" panose="020B0604020202020204" pitchFamily="34" charset="0"/>
                          <a:cs typeface="Arial" panose="020B0604020202020204" pitchFamily="34" charset="0"/>
                        </a:rPr>
                        <a:t>Percent of long stay residents with a urinary tract infection</a:t>
                      </a:r>
                      <a:endParaRPr lang="en-US" sz="700" b="0" i="0" u="none" strike="noStrike" dirty="0">
                        <a:solidFill>
                          <a:sysClr val="windowText" lastClr="000000"/>
                        </a:solidFill>
                        <a:effectLst/>
                        <a:latin typeface="Arial" panose="020B0604020202020204" pitchFamily="34" charset="0"/>
                        <a:cs typeface="Arial" panose="020B0604020202020204" pitchFamily="34" charset="0"/>
                      </a:endParaRPr>
                    </a:p>
                  </a:txBody>
                  <a:tcPr marL="6522" marR="6522" marT="6522" marB="0" anchor="b">
                    <a:solidFill>
                      <a:schemeClr val="bg1"/>
                    </a:solidFill>
                  </a:tcPr>
                </a:tc>
                <a:tc>
                  <a:txBody>
                    <a:bodyPr/>
                    <a:lstStyle/>
                    <a:p>
                      <a:pPr marL="0" algn="r" defTabSz="914400" rtl="0" eaLnBrk="1" fontAlgn="b" latinLnBrk="0" hangingPunct="1"/>
                      <a:r>
                        <a:rPr lang="en-US" sz="800" b="1" i="0" u="none" strike="noStrike" kern="1200" dirty="0" smtClean="0">
                          <a:solidFill>
                            <a:srgbClr val="000000"/>
                          </a:solidFill>
                          <a:effectLst/>
                          <a:latin typeface="Calibri" panose="020F0502020204030204" pitchFamily="34" charset="0"/>
                          <a:ea typeface="+mn-ea"/>
                          <a:cs typeface="+mn-cs"/>
                        </a:rPr>
                        <a:t>0</a:t>
                      </a:r>
                      <a:endParaRPr lang="en-US" sz="800" b="1" i="0" u="none" strike="noStrike" kern="1200" dirty="0">
                        <a:solidFill>
                          <a:srgbClr val="000000"/>
                        </a:solidFill>
                        <a:effectLst/>
                        <a:latin typeface="Calibri" panose="020F0502020204030204" pitchFamily="34" charset="0"/>
                        <a:ea typeface="+mn-ea"/>
                        <a:cs typeface="+mn-cs"/>
                      </a:endParaRPr>
                    </a:p>
                  </a:txBody>
                  <a:tcPr marL="7144" marR="7144" marT="7144" marB="0" anchor="b">
                    <a:solidFill>
                      <a:schemeClr val="accent4">
                        <a:lumMod val="40000"/>
                        <a:lumOff val="60000"/>
                      </a:schemeClr>
                    </a:solidFill>
                  </a:tcPr>
                </a:tc>
                <a:tc>
                  <a:txBody>
                    <a:bodyPr/>
                    <a:lstStyle/>
                    <a:p>
                      <a:pPr algn="r" rtl="0" fontAlgn="b"/>
                      <a:r>
                        <a:rPr lang="en-US" sz="800" b="0" u="none" strike="noStrike" dirty="0">
                          <a:effectLst/>
                          <a:latin typeface="Arial" panose="020B0604020202020204" pitchFamily="34" charset="0"/>
                          <a:cs typeface="Arial" panose="020B0604020202020204" pitchFamily="34" charset="0"/>
                        </a:rPr>
                        <a:t>0</a:t>
                      </a:r>
                      <a:endParaRPr lang="en-US" sz="800" b="0" i="0" u="none" strike="noStrike" dirty="0">
                        <a:solidFill>
                          <a:sysClr val="windowText" lastClr="000000"/>
                        </a:solidFill>
                        <a:effectLst/>
                        <a:latin typeface="Arial" panose="020B0604020202020204" pitchFamily="34" charset="0"/>
                        <a:cs typeface="Arial" panose="020B0604020202020204" pitchFamily="34" charset="0"/>
                      </a:endParaRPr>
                    </a:p>
                  </a:txBody>
                  <a:tcPr marL="6522" marR="6522" marT="6522" marB="0" anchor="b">
                    <a:solidFill>
                      <a:schemeClr val="bg1"/>
                    </a:solidFill>
                  </a:tcPr>
                </a:tc>
                <a:tc>
                  <a:txBody>
                    <a:bodyPr/>
                    <a:lstStyle/>
                    <a:p>
                      <a:pPr algn="r" fontAlgn="b"/>
                      <a:r>
                        <a:rPr lang="en-US" sz="800" b="1" i="0" u="none" strike="noStrike" dirty="0" smtClean="0">
                          <a:solidFill>
                            <a:srgbClr val="000000"/>
                          </a:solidFill>
                          <a:effectLst/>
                          <a:latin typeface="Calibri" panose="020F0502020204030204" pitchFamily="34" charset="0"/>
                        </a:rPr>
                        <a:t>2.8</a:t>
                      </a:r>
                      <a:endParaRPr lang="en-US" sz="800" b="1" i="0" u="none" strike="noStrike" dirty="0">
                        <a:solidFill>
                          <a:srgbClr val="000000"/>
                        </a:solidFill>
                        <a:effectLst/>
                        <a:latin typeface="Calibri" panose="020F0502020204030204" pitchFamily="34" charset="0"/>
                      </a:endParaRPr>
                    </a:p>
                  </a:txBody>
                  <a:tcPr marL="7144" marR="7144" marT="7144" marB="0" anchor="b">
                    <a:solidFill>
                      <a:schemeClr val="accent4">
                        <a:lumMod val="40000"/>
                        <a:lumOff val="60000"/>
                      </a:schemeClr>
                    </a:solidFill>
                  </a:tcPr>
                </a:tc>
                <a:tc>
                  <a:txBody>
                    <a:bodyPr/>
                    <a:lstStyle/>
                    <a:p>
                      <a:pPr algn="r" rtl="0" fontAlgn="b"/>
                      <a:r>
                        <a:rPr lang="en-US" sz="800" b="0" u="none" strike="noStrike" dirty="0">
                          <a:effectLst/>
                          <a:latin typeface="Arial" panose="020B0604020202020204" pitchFamily="34" charset="0"/>
                          <a:cs typeface="Arial" panose="020B0604020202020204" pitchFamily="34" charset="0"/>
                        </a:rPr>
                        <a:t>3</a:t>
                      </a:r>
                      <a:endParaRPr lang="en-US" sz="800" b="0" i="0" u="none" strike="noStrike" dirty="0">
                        <a:solidFill>
                          <a:sysClr val="windowText" lastClr="000000"/>
                        </a:solidFill>
                        <a:effectLst/>
                        <a:latin typeface="Arial" panose="020B0604020202020204" pitchFamily="34" charset="0"/>
                        <a:cs typeface="Arial" panose="020B0604020202020204" pitchFamily="34" charset="0"/>
                      </a:endParaRPr>
                    </a:p>
                  </a:txBody>
                  <a:tcPr marL="6522" marR="6522" marT="6522" marB="0" anchor="b">
                    <a:solidFill>
                      <a:schemeClr val="bg1"/>
                    </a:solidFill>
                  </a:tcPr>
                </a:tc>
                <a:tc>
                  <a:txBody>
                    <a:bodyPr/>
                    <a:lstStyle/>
                    <a:p>
                      <a:pPr algn="r" fontAlgn="b"/>
                      <a:r>
                        <a:rPr lang="en-US" sz="800" b="1" i="0" u="none" strike="noStrike" dirty="0">
                          <a:solidFill>
                            <a:srgbClr val="000000"/>
                          </a:solidFill>
                          <a:effectLst/>
                          <a:latin typeface="Calibri" panose="020F0502020204030204" pitchFamily="34" charset="0"/>
                        </a:rPr>
                        <a:t>4</a:t>
                      </a:r>
                    </a:p>
                  </a:txBody>
                  <a:tcPr marL="7144" marR="7144" marT="7144" marB="0" anchor="b">
                    <a:solidFill>
                      <a:schemeClr val="accent4">
                        <a:lumMod val="40000"/>
                        <a:lumOff val="60000"/>
                      </a:schemeClr>
                    </a:solidFill>
                  </a:tcPr>
                </a:tc>
                <a:tc>
                  <a:txBody>
                    <a:bodyPr/>
                    <a:lstStyle/>
                    <a:p>
                      <a:pPr algn="r" rtl="0" fontAlgn="b"/>
                      <a:r>
                        <a:rPr lang="en-US" sz="800" b="0" u="none" strike="noStrike" dirty="0">
                          <a:effectLst/>
                          <a:latin typeface="Arial" panose="020B0604020202020204" pitchFamily="34" charset="0"/>
                          <a:cs typeface="Arial" panose="020B0604020202020204" pitchFamily="34" charset="0"/>
                        </a:rPr>
                        <a:t>4.4</a:t>
                      </a:r>
                      <a:endParaRPr lang="en-US" sz="800" b="0" i="0" u="none" strike="noStrike" dirty="0">
                        <a:solidFill>
                          <a:sysClr val="windowText" lastClr="000000"/>
                        </a:solidFill>
                        <a:effectLst/>
                        <a:latin typeface="Arial" panose="020B0604020202020204" pitchFamily="34" charset="0"/>
                        <a:cs typeface="Arial" panose="020B0604020202020204" pitchFamily="34" charset="0"/>
                      </a:endParaRPr>
                    </a:p>
                  </a:txBody>
                  <a:tcPr marL="6522" marR="6522" marT="6522" marB="0" anchor="b">
                    <a:solidFill>
                      <a:schemeClr val="bg1"/>
                    </a:solidFill>
                  </a:tcPr>
                </a:tc>
                <a:tc>
                  <a:txBody>
                    <a:bodyPr/>
                    <a:lstStyle/>
                    <a:p>
                      <a:pPr algn="r" fontAlgn="b"/>
                      <a:r>
                        <a:rPr lang="en-US" sz="800" b="1" i="0" u="none" strike="noStrike" dirty="0">
                          <a:solidFill>
                            <a:srgbClr val="000000"/>
                          </a:solidFill>
                          <a:effectLst/>
                          <a:latin typeface="Calibri" panose="020F0502020204030204" pitchFamily="34" charset="0"/>
                        </a:rPr>
                        <a:t>5.7</a:t>
                      </a:r>
                    </a:p>
                  </a:txBody>
                  <a:tcPr marL="7144" marR="7144" marT="7144" marB="0" anchor="b">
                    <a:solidFill>
                      <a:schemeClr val="accent4">
                        <a:lumMod val="40000"/>
                        <a:lumOff val="60000"/>
                      </a:schemeClr>
                    </a:solidFill>
                  </a:tcPr>
                </a:tc>
                <a:tc>
                  <a:txBody>
                    <a:bodyPr/>
                    <a:lstStyle/>
                    <a:p>
                      <a:pPr algn="r" rtl="0" fontAlgn="b"/>
                      <a:r>
                        <a:rPr lang="en-US" sz="800" b="0" u="none" strike="noStrike" dirty="0">
                          <a:effectLst/>
                          <a:latin typeface="Arial" panose="020B0604020202020204" pitchFamily="34" charset="0"/>
                          <a:cs typeface="Arial" panose="020B0604020202020204" pitchFamily="34" charset="0"/>
                        </a:rPr>
                        <a:t>6</a:t>
                      </a:r>
                      <a:endParaRPr lang="en-US" sz="800" b="0" i="0" u="none" strike="noStrike" dirty="0">
                        <a:solidFill>
                          <a:sysClr val="windowText" lastClr="000000"/>
                        </a:solidFill>
                        <a:effectLst/>
                        <a:latin typeface="Arial" panose="020B0604020202020204" pitchFamily="34" charset="0"/>
                        <a:cs typeface="Arial" panose="020B0604020202020204" pitchFamily="34" charset="0"/>
                      </a:endParaRPr>
                    </a:p>
                  </a:txBody>
                  <a:tcPr marL="6522" marR="6522" marT="6522" marB="0" anchor="b">
                    <a:solidFill>
                      <a:schemeClr val="bg1"/>
                    </a:solidFill>
                  </a:tcPr>
                </a:tc>
                <a:tc>
                  <a:txBody>
                    <a:bodyPr/>
                    <a:lstStyle/>
                    <a:p>
                      <a:pPr algn="r" fontAlgn="b"/>
                      <a:r>
                        <a:rPr lang="en-US" sz="800" b="1" i="0" u="none" strike="noStrike" dirty="0">
                          <a:solidFill>
                            <a:srgbClr val="000000"/>
                          </a:solidFill>
                          <a:effectLst/>
                          <a:latin typeface="Calibri" panose="020F0502020204030204" pitchFamily="34" charset="0"/>
                        </a:rPr>
                        <a:t>7.6</a:t>
                      </a:r>
                    </a:p>
                  </a:txBody>
                  <a:tcPr marL="7144" marR="7144" marT="7144" marB="0" anchor="b">
                    <a:solidFill>
                      <a:schemeClr val="accent4">
                        <a:lumMod val="40000"/>
                        <a:lumOff val="60000"/>
                      </a:schemeClr>
                    </a:solidFill>
                  </a:tcPr>
                </a:tc>
                <a:tc>
                  <a:txBody>
                    <a:bodyPr/>
                    <a:lstStyle/>
                    <a:p>
                      <a:pPr algn="r" rtl="0" fontAlgn="b"/>
                      <a:r>
                        <a:rPr lang="en-US" sz="800" b="0" u="none" strike="noStrike" dirty="0">
                          <a:effectLst/>
                          <a:latin typeface="Arial" panose="020B0604020202020204" pitchFamily="34" charset="0"/>
                          <a:cs typeface="Arial" panose="020B0604020202020204" pitchFamily="34" charset="0"/>
                        </a:rPr>
                        <a:t>8.1</a:t>
                      </a:r>
                      <a:endParaRPr lang="en-US" sz="800" b="0" i="0" u="none" strike="noStrike" dirty="0">
                        <a:solidFill>
                          <a:sysClr val="windowText" lastClr="000000"/>
                        </a:solidFill>
                        <a:effectLst/>
                        <a:latin typeface="Arial" panose="020B0604020202020204" pitchFamily="34" charset="0"/>
                        <a:cs typeface="Arial" panose="020B0604020202020204" pitchFamily="34" charset="0"/>
                      </a:endParaRPr>
                    </a:p>
                  </a:txBody>
                  <a:tcPr marL="6522" marR="6522" marT="6522" marB="0" anchor="b">
                    <a:solidFill>
                      <a:schemeClr val="bg1"/>
                    </a:solidFill>
                  </a:tcPr>
                </a:tc>
                <a:tc>
                  <a:txBody>
                    <a:bodyPr/>
                    <a:lstStyle/>
                    <a:p>
                      <a:pPr algn="r" fontAlgn="b"/>
                      <a:r>
                        <a:rPr lang="en-US" sz="800" b="1" i="0" u="none" strike="noStrike" dirty="0">
                          <a:solidFill>
                            <a:srgbClr val="000000"/>
                          </a:solidFill>
                          <a:effectLst/>
                          <a:latin typeface="Calibri" panose="020F0502020204030204" pitchFamily="34" charset="0"/>
                        </a:rPr>
                        <a:t>21.5</a:t>
                      </a:r>
                    </a:p>
                  </a:txBody>
                  <a:tcPr marL="7144" marR="7144" marT="7144" marB="0" anchor="b">
                    <a:solidFill>
                      <a:schemeClr val="accent4">
                        <a:lumMod val="40000"/>
                        <a:lumOff val="60000"/>
                      </a:schemeClr>
                    </a:solidFill>
                  </a:tcPr>
                </a:tc>
                <a:tc>
                  <a:txBody>
                    <a:bodyPr/>
                    <a:lstStyle/>
                    <a:p>
                      <a:pPr algn="r" rtl="0" fontAlgn="b"/>
                      <a:r>
                        <a:rPr lang="en-US" sz="800" b="0" u="none" strike="noStrike" dirty="0">
                          <a:effectLst/>
                          <a:latin typeface="Arial" panose="020B0604020202020204" pitchFamily="34" charset="0"/>
                          <a:cs typeface="Arial" panose="020B0604020202020204" pitchFamily="34" charset="0"/>
                        </a:rPr>
                        <a:t>24.1</a:t>
                      </a:r>
                      <a:endParaRPr lang="en-US" sz="800" b="0" i="0" u="none" strike="noStrike" dirty="0">
                        <a:solidFill>
                          <a:sysClr val="windowText" lastClr="000000"/>
                        </a:solidFill>
                        <a:effectLst/>
                        <a:latin typeface="Arial" panose="020B0604020202020204" pitchFamily="34" charset="0"/>
                        <a:cs typeface="Arial" panose="020B0604020202020204" pitchFamily="34" charset="0"/>
                      </a:endParaRPr>
                    </a:p>
                  </a:txBody>
                  <a:tcPr marL="6522" marR="6522" marT="6522" marB="0" anchor="b">
                    <a:solidFill>
                      <a:schemeClr val="bg1"/>
                    </a:solidFill>
                  </a:tcPr>
                </a:tc>
                <a:tc>
                  <a:txBody>
                    <a:bodyPr/>
                    <a:lstStyle/>
                    <a:p>
                      <a:pPr algn="r" fontAlgn="b"/>
                      <a:r>
                        <a:rPr lang="en-US" sz="800" b="1" i="0" u="none" strike="noStrike" dirty="0">
                          <a:solidFill>
                            <a:srgbClr val="000000"/>
                          </a:solidFill>
                          <a:effectLst/>
                          <a:latin typeface="Calibri" panose="020F0502020204030204" pitchFamily="34" charset="0"/>
                        </a:rPr>
                        <a:t>5.4</a:t>
                      </a:r>
                    </a:p>
                  </a:txBody>
                  <a:tcPr marL="7144" marR="7144" marT="7144" marB="0" anchor="b">
                    <a:solidFill>
                      <a:schemeClr val="accent4">
                        <a:lumMod val="40000"/>
                        <a:lumOff val="60000"/>
                      </a:schemeClr>
                    </a:solidFill>
                  </a:tcPr>
                </a:tc>
                <a:tc>
                  <a:txBody>
                    <a:bodyPr/>
                    <a:lstStyle/>
                    <a:p>
                      <a:pPr algn="r" rtl="0" fontAlgn="b"/>
                      <a:r>
                        <a:rPr lang="en-US" sz="800" b="0" u="none" strike="noStrike" dirty="0" smtClean="0">
                          <a:effectLst/>
                          <a:latin typeface="Arial" panose="020B0604020202020204" pitchFamily="34" charset="0"/>
                          <a:cs typeface="Arial" panose="020B0604020202020204" pitchFamily="34" charset="0"/>
                        </a:rPr>
                        <a:t>5.3</a:t>
                      </a:r>
                      <a:endParaRPr lang="en-US" sz="800" b="0" i="0" u="none" strike="noStrike" dirty="0">
                        <a:solidFill>
                          <a:sysClr val="windowText" lastClr="000000"/>
                        </a:solidFill>
                        <a:effectLst/>
                        <a:latin typeface="Arial" panose="020B0604020202020204" pitchFamily="34" charset="0"/>
                        <a:cs typeface="Arial" panose="020B0604020202020204" pitchFamily="34" charset="0"/>
                      </a:endParaRPr>
                    </a:p>
                  </a:txBody>
                  <a:tcPr marL="6522" marR="6522" marT="6522" marB="0" anchor="b">
                    <a:solidFill>
                      <a:schemeClr val="bg1"/>
                    </a:solidFill>
                  </a:tcPr>
                </a:tc>
              </a:tr>
              <a:tr h="217602">
                <a:tc>
                  <a:txBody>
                    <a:bodyPr/>
                    <a:lstStyle/>
                    <a:p>
                      <a:pPr algn="l" fontAlgn="b"/>
                      <a:r>
                        <a:rPr lang="en-US" sz="700" u="none" strike="noStrike" dirty="0">
                          <a:effectLst/>
                          <a:latin typeface="Arial" panose="020B0604020202020204" pitchFamily="34" charset="0"/>
                          <a:cs typeface="Arial" panose="020B0604020202020204" pitchFamily="34" charset="0"/>
                        </a:rPr>
                        <a:t>Number of potentially avoidable hospitalizations per 10,000 long stay days</a:t>
                      </a:r>
                      <a:endParaRPr lang="en-US" sz="7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solidFill>
                      <a:schemeClr val="bg1"/>
                    </a:solidFill>
                  </a:tcPr>
                </a:tc>
                <a:tc>
                  <a:txBody>
                    <a:bodyPr/>
                    <a:lstStyle/>
                    <a:p>
                      <a:pPr marL="0" algn="r" defTabSz="914400" rtl="0" eaLnBrk="1" fontAlgn="b" latinLnBrk="0" hangingPunct="1"/>
                      <a:r>
                        <a:rPr lang="en-US" sz="800" b="1" i="0" u="none" strike="noStrike" kern="1200" dirty="0" smtClean="0">
                          <a:solidFill>
                            <a:srgbClr val="000000"/>
                          </a:solidFill>
                          <a:effectLst/>
                          <a:latin typeface="Calibri" panose="020F0502020204030204" pitchFamily="34" charset="0"/>
                          <a:ea typeface="+mn-ea"/>
                          <a:cs typeface="+mn-cs"/>
                        </a:rPr>
                        <a:t>0</a:t>
                      </a:r>
                      <a:endParaRPr lang="en-US" sz="800" b="1" i="0" u="none" strike="noStrike" kern="1200" dirty="0">
                        <a:solidFill>
                          <a:srgbClr val="000000"/>
                        </a:solidFill>
                        <a:effectLst/>
                        <a:latin typeface="Calibri" panose="020F0502020204030204" pitchFamily="34" charset="0"/>
                        <a:ea typeface="+mn-ea"/>
                        <a:cs typeface="+mn-cs"/>
                      </a:endParaRPr>
                    </a:p>
                  </a:txBody>
                  <a:tcPr marL="9525" marR="9525" marT="9525" marB="0" anchor="b">
                    <a:solidFill>
                      <a:schemeClr val="accent4">
                        <a:lumMod val="40000"/>
                        <a:lumOff val="60000"/>
                      </a:schemeClr>
                    </a:solidFill>
                  </a:tcPr>
                </a:tc>
                <a:tc>
                  <a:txBody>
                    <a:bodyPr/>
                    <a:lstStyle/>
                    <a:p>
                      <a:pPr algn="r" fontAlgn="b"/>
                      <a:r>
                        <a:rPr lang="en-US" sz="800" b="0" u="none" strike="noStrike" dirty="0" smtClean="0">
                          <a:effectLst/>
                          <a:latin typeface="Arial" panose="020B0604020202020204" pitchFamily="34" charset="0"/>
                          <a:cs typeface="Arial" panose="020B0604020202020204" pitchFamily="34" charset="0"/>
                        </a:rPr>
                        <a:t>0</a:t>
                      </a:r>
                      <a:endParaRPr lang="en-US" sz="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solidFill>
                      <a:schemeClr val="bg1"/>
                    </a:solidFill>
                  </a:tcPr>
                </a:tc>
                <a:tc>
                  <a:txBody>
                    <a:bodyPr/>
                    <a:lstStyle/>
                    <a:p>
                      <a:pPr marL="0" algn="r" defTabSz="914400" rtl="0" eaLnBrk="1" fontAlgn="b" latinLnBrk="0" hangingPunct="1"/>
                      <a:r>
                        <a:rPr lang="en-US" sz="800" b="1" i="0" u="none" strike="noStrike" kern="1200" dirty="0" smtClean="0">
                          <a:solidFill>
                            <a:srgbClr val="000000"/>
                          </a:solidFill>
                          <a:effectLst/>
                          <a:latin typeface="Calibri" panose="020F0502020204030204" pitchFamily="34" charset="0"/>
                          <a:ea typeface="+mn-ea"/>
                          <a:cs typeface="+mn-cs"/>
                        </a:rPr>
                        <a:t>3.9</a:t>
                      </a:r>
                      <a:endParaRPr lang="en-US" sz="800" b="1" i="0" u="none" strike="noStrike" kern="1200" dirty="0">
                        <a:solidFill>
                          <a:srgbClr val="000000"/>
                        </a:solidFill>
                        <a:effectLst/>
                        <a:latin typeface="Calibri" panose="020F0502020204030204" pitchFamily="34" charset="0"/>
                        <a:ea typeface="+mn-ea"/>
                        <a:cs typeface="+mn-cs"/>
                      </a:endParaRPr>
                    </a:p>
                  </a:txBody>
                  <a:tcPr marL="9525" marR="9525" marT="9525" marB="0" anchor="b">
                    <a:solidFill>
                      <a:schemeClr val="accent4">
                        <a:lumMod val="40000"/>
                        <a:lumOff val="60000"/>
                      </a:schemeClr>
                    </a:solidFill>
                  </a:tcPr>
                </a:tc>
                <a:tc>
                  <a:txBody>
                    <a:bodyPr/>
                    <a:lstStyle/>
                    <a:p>
                      <a:pPr algn="r" fontAlgn="b"/>
                      <a:r>
                        <a:rPr lang="en-US" sz="800" b="0" u="none" strike="noStrike" dirty="0" smtClean="0">
                          <a:effectLst/>
                          <a:latin typeface="Arial" panose="020B0604020202020204" pitchFamily="34" charset="0"/>
                          <a:cs typeface="Arial" panose="020B0604020202020204" pitchFamily="34" charset="0"/>
                        </a:rPr>
                        <a:t>4.7</a:t>
                      </a:r>
                      <a:endParaRPr lang="en-US" sz="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solidFill>
                      <a:schemeClr val="bg1"/>
                    </a:solidFill>
                  </a:tcPr>
                </a:tc>
                <a:tc>
                  <a:txBody>
                    <a:bodyPr/>
                    <a:lstStyle/>
                    <a:p>
                      <a:pPr marL="0" algn="r" defTabSz="914400" rtl="0" eaLnBrk="1" fontAlgn="b" latinLnBrk="0" hangingPunct="1"/>
                      <a:r>
                        <a:rPr lang="en-US" sz="800" b="1" i="0" u="none" strike="noStrike" kern="1200" dirty="0" smtClean="0">
                          <a:solidFill>
                            <a:srgbClr val="000000"/>
                          </a:solidFill>
                          <a:effectLst/>
                          <a:latin typeface="Calibri" panose="020F0502020204030204" pitchFamily="34" charset="0"/>
                          <a:ea typeface="+mn-ea"/>
                          <a:cs typeface="+mn-cs"/>
                        </a:rPr>
                        <a:t>5.3</a:t>
                      </a:r>
                      <a:endParaRPr lang="en-US" sz="800" b="1" i="0" u="none" strike="noStrike" kern="1200" dirty="0">
                        <a:solidFill>
                          <a:srgbClr val="000000"/>
                        </a:solidFill>
                        <a:effectLst/>
                        <a:latin typeface="Calibri" panose="020F0502020204030204" pitchFamily="34" charset="0"/>
                        <a:ea typeface="+mn-ea"/>
                        <a:cs typeface="+mn-cs"/>
                      </a:endParaRPr>
                    </a:p>
                  </a:txBody>
                  <a:tcPr marL="9525" marR="9525" marT="9525" marB="0" anchor="b">
                    <a:solidFill>
                      <a:schemeClr val="accent4">
                        <a:lumMod val="40000"/>
                        <a:lumOff val="60000"/>
                      </a:schemeClr>
                    </a:solidFill>
                  </a:tcPr>
                </a:tc>
                <a:tc>
                  <a:txBody>
                    <a:bodyPr/>
                    <a:lstStyle/>
                    <a:p>
                      <a:pPr algn="r" fontAlgn="b"/>
                      <a:r>
                        <a:rPr lang="en-US" sz="800" b="0" u="none" strike="noStrike" dirty="0" smtClean="0">
                          <a:effectLst/>
                          <a:latin typeface="Arial" panose="020B0604020202020204" pitchFamily="34" charset="0"/>
                          <a:cs typeface="Arial" panose="020B0604020202020204" pitchFamily="34" charset="0"/>
                        </a:rPr>
                        <a:t>6</a:t>
                      </a:r>
                      <a:endParaRPr lang="en-US" sz="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solidFill>
                      <a:schemeClr val="bg1"/>
                    </a:solidFill>
                  </a:tcPr>
                </a:tc>
                <a:tc>
                  <a:txBody>
                    <a:bodyPr/>
                    <a:lstStyle/>
                    <a:p>
                      <a:pPr marL="0" algn="r" defTabSz="914400" rtl="0" eaLnBrk="1" fontAlgn="b" latinLnBrk="0" hangingPunct="1"/>
                      <a:r>
                        <a:rPr lang="en-US" sz="800" b="1" i="0" u="none" strike="noStrike" kern="1200" dirty="0" smtClean="0">
                          <a:solidFill>
                            <a:srgbClr val="000000"/>
                          </a:solidFill>
                          <a:effectLst/>
                          <a:latin typeface="Calibri" panose="020F0502020204030204" pitchFamily="34" charset="0"/>
                          <a:ea typeface="+mn-ea"/>
                          <a:cs typeface="+mn-cs"/>
                        </a:rPr>
                        <a:t>6.7</a:t>
                      </a:r>
                      <a:endParaRPr lang="en-US" sz="800" b="1" i="0" u="none" strike="noStrike" kern="1200" dirty="0">
                        <a:solidFill>
                          <a:srgbClr val="000000"/>
                        </a:solidFill>
                        <a:effectLst/>
                        <a:latin typeface="Calibri" panose="020F0502020204030204" pitchFamily="34" charset="0"/>
                        <a:ea typeface="+mn-ea"/>
                        <a:cs typeface="+mn-cs"/>
                      </a:endParaRPr>
                    </a:p>
                  </a:txBody>
                  <a:tcPr marL="9525" marR="9525" marT="9525" marB="0" anchor="b">
                    <a:solidFill>
                      <a:schemeClr val="accent4">
                        <a:lumMod val="40000"/>
                        <a:lumOff val="60000"/>
                      </a:schemeClr>
                    </a:solidFill>
                  </a:tcPr>
                </a:tc>
                <a:tc>
                  <a:txBody>
                    <a:bodyPr/>
                    <a:lstStyle/>
                    <a:p>
                      <a:pPr algn="r" fontAlgn="b"/>
                      <a:r>
                        <a:rPr lang="en-US" sz="800" b="0" u="none" strike="noStrike" dirty="0" smtClean="0">
                          <a:effectLst/>
                          <a:latin typeface="Arial" panose="020B0604020202020204" pitchFamily="34" charset="0"/>
                          <a:cs typeface="Arial" panose="020B0604020202020204" pitchFamily="34" charset="0"/>
                        </a:rPr>
                        <a:t>7.2</a:t>
                      </a:r>
                      <a:endParaRPr lang="en-US" sz="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solidFill>
                      <a:schemeClr val="bg1"/>
                    </a:solidFill>
                  </a:tcPr>
                </a:tc>
                <a:tc>
                  <a:txBody>
                    <a:bodyPr/>
                    <a:lstStyle/>
                    <a:p>
                      <a:pPr marL="0" algn="r" defTabSz="914400" rtl="0" eaLnBrk="1" fontAlgn="b" latinLnBrk="0" hangingPunct="1"/>
                      <a:r>
                        <a:rPr lang="en-US" sz="800" b="1" i="0" u="none" strike="noStrike" kern="1200" dirty="0" smtClean="0">
                          <a:solidFill>
                            <a:srgbClr val="000000"/>
                          </a:solidFill>
                          <a:effectLst/>
                          <a:latin typeface="Calibri" panose="020F0502020204030204" pitchFamily="34" charset="0"/>
                          <a:ea typeface="+mn-ea"/>
                          <a:cs typeface="+mn-cs"/>
                        </a:rPr>
                        <a:t>8.6</a:t>
                      </a:r>
                      <a:endParaRPr lang="en-US" sz="800" b="1" i="0" u="none" strike="noStrike" kern="1200" dirty="0">
                        <a:solidFill>
                          <a:srgbClr val="000000"/>
                        </a:solidFill>
                        <a:effectLst/>
                        <a:latin typeface="Calibri" panose="020F0502020204030204" pitchFamily="34" charset="0"/>
                        <a:ea typeface="+mn-ea"/>
                        <a:cs typeface="+mn-cs"/>
                      </a:endParaRPr>
                    </a:p>
                  </a:txBody>
                  <a:tcPr marL="9525" marR="9525" marT="9525" marB="0" anchor="b">
                    <a:solidFill>
                      <a:schemeClr val="accent4">
                        <a:lumMod val="40000"/>
                        <a:lumOff val="60000"/>
                      </a:schemeClr>
                    </a:solidFill>
                  </a:tcPr>
                </a:tc>
                <a:tc>
                  <a:txBody>
                    <a:bodyPr/>
                    <a:lstStyle/>
                    <a:p>
                      <a:pPr algn="r" fontAlgn="b"/>
                      <a:r>
                        <a:rPr lang="en-US" sz="800" b="0" u="none" strike="noStrike" dirty="0" smtClean="0">
                          <a:effectLst/>
                          <a:latin typeface="Arial" panose="020B0604020202020204" pitchFamily="34" charset="0"/>
                          <a:cs typeface="Arial" panose="020B0604020202020204" pitchFamily="34" charset="0"/>
                        </a:rPr>
                        <a:t>8.9</a:t>
                      </a:r>
                      <a:endParaRPr lang="en-US" sz="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solidFill>
                      <a:schemeClr val="bg1"/>
                    </a:solidFill>
                  </a:tcPr>
                </a:tc>
                <a:tc>
                  <a:txBody>
                    <a:bodyPr/>
                    <a:lstStyle/>
                    <a:p>
                      <a:pPr marL="0" algn="r" defTabSz="914400" rtl="0" eaLnBrk="1" fontAlgn="b" latinLnBrk="0" hangingPunct="1"/>
                      <a:r>
                        <a:rPr lang="en-US" sz="800" b="1" i="0" u="none" strike="noStrike" kern="1200" dirty="0" smtClean="0">
                          <a:solidFill>
                            <a:srgbClr val="000000"/>
                          </a:solidFill>
                          <a:effectLst/>
                          <a:latin typeface="Calibri" panose="020F0502020204030204" pitchFamily="34" charset="0"/>
                          <a:ea typeface="+mn-ea"/>
                          <a:cs typeface="+mn-cs"/>
                        </a:rPr>
                        <a:t>18.6</a:t>
                      </a:r>
                      <a:endParaRPr lang="en-US" sz="800" b="1" i="0" u="none" strike="noStrike" kern="1200" dirty="0">
                        <a:solidFill>
                          <a:srgbClr val="000000"/>
                        </a:solidFill>
                        <a:effectLst/>
                        <a:latin typeface="Calibri" panose="020F0502020204030204" pitchFamily="34" charset="0"/>
                        <a:ea typeface="+mn-ea"/>
                        <a:cs typeface="+mn-cs"/>
                      </a:endParaRPr>
                    </a:p>
                  </a:txBody>
                  <a:tcPr marL="9525" marR="9525" marT="9525" marB="0" anchor="b">
                    <a:solidFill>
                      <a:schemeClr val="accent4">
                        <a:lumMod val="40000"/>
                        <a:lumOff val="60000"/>
                      </a:schemeClr>
                    </a:solidFill>
                  </a:tcPr>
                </a:tc>
                <a:tc>
                  <a:txBody>
                    <a:bodyPr/>
                    <a:lstStyle/>
                    <a:p>
                      <a:pPr algn="r" fontAlgn="b"/>
                      <a:r>
                        <a:rPr lang="en-US" sz="800" b="0" u="none" strike="noStrike" dirty="0" smtClean="0">
                          <a:effectLst/>
                          <a:latin typeface="Arial" panose="020B0604020202020204" pitchFamily="34" charset="0"/>
                          <a:cs typeface="Arial" panose="020B0604020202020204" pitchFamily="34" charset="0"/>
                        </a:rPr>
                        <a:t>21.5</a:t>
                      </a:r>
                      <a:endParaRPr lang="en-US" sz="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solidFill>
                      <a:schemeClr val="bg1"/>
                    </a:solidFill>
                  </a:tcPr>
                </a:tc>
                <a:tc>
                  <a:txBody>
                    <a:bodyPr/>
                    <a:lstStyle/>
                    <a:p>
                      <a:pPr marL="0" algn="r" defTabSz="914400" rtl="0" eaLnBrk="1" fontAlgn="b" latinLnBrk="0" hangingPunct="1"/>
                      <a:r>
                        <a:rPr lang="en-US" sz="800" b="1" i="0" u="none" strike="noStrike" kern="1200" dirty="0" smtClean="0">
                          <a:solidFill>
                            <a:srgbClr val="000000"/>
                          </a:solidFill>
                          <a:effectLst/>
                          <a:latin typeface="Calibri" panose="020F0502020204030204" pitchFamily="34" charset="0"/>
                          <a:ea typeface="+mn-ea"/>
                          <a:cs typeface="+mn-cs"/>
                        </a:rPr>
                        <a:t>6.3</a:t>
                      </a:r>
                      <a:endParaRPr lang="en-US" sz="800" b="1" i="0" u="none" strike="noStrike" kern="1200" dirty="0">
                        <a:solidFill>
                          <a:srgbClr val="000000"/>
                        </a:solidFill>
                        <a:effectLst/>
                        <a:latin typeface="Calibri" panose="020F0502020204030204" pitchFamily="34" charset="0"/>
                        <a:ea typeface="+mn-ea"/>
                        <a:cs typeface="+mn-cs"/>
                      </a:endParaRPr>
                    </a:p>
                  </a:txBody>
                  <a:tcPr marL="9525" marR="9525" marT="9525" marB="0" anchor="b">
                    <a:solidFill>
                      <a:schemeClr val="accent4">
                        <a:lumMod val="40000"/>
                        <a:lumOff val="60000"/>
                      </a:schemeClr>
                    </a:solidFill>
                  </a:tcPr>
                </a:tc>
                <a:tc>
                  <a:txBody>
                    <a:bodyPr/>
                    <a:lstStyle/>
                    <a:p>
                      <a:pPr algn="r" fontAlgn="b"/>
                      <a:r>
                        <a:rPr lang="en-US" sz="800" b="0" u="none" strike="noStrike" dirty="0" smtClean="0">
                          <a:effectLst/>
                          <a:latin typeface="Arial" panose="020B0604020202020204" pitchFamily="34" charset="0"/>
                          <a:cs typeface="Arial" panose="020B0604020202020204" pitchFamily="34" charset="0"/>
                        </a:rPr>
                        <a:t>5.04</a:t>
                      </a:r>
                      <a:endParaRPr lang="en-US" sz="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solidFill>
                      <a:schemeClr val="bg1"/>
                    </a:solidFill>
                  </a:tcPr>
                </a:tc>
              </a:tr>
            </a:tbl>
          </a:graphicData>
        </a:graphic>
      </p:graphicFrame>
      <p:sp>
        <p:nvSpPr>
          <p:cNvPr id="19" name="Down Arrow Callout 18"/>
          <p:cNvSpPr/>
          <p:nvPr/>
        </p:nvSpPr>
        <p:spPr>
          <a:xfrm>
            <a:off x="4172365" y="448246"/>
            <a:ext cx="408233" cy="473016"/>
          </a:xfrm>
          <a:prstGeom prst="downArrowCallout">
            <a:avLst/>
          </a:prstGeom>
          <a:solidFill>
            <a:srgbClr val="7030A0"/>
          </a:solidFill>
          <a:ln>
            <a:solidFill>
              <a:srgbClr val="7030A0"/>
            </a:solidFill>
          </a:ln>
          <a:effectLst/>
        </p:spPr>
        <p:style>
          <a:lnRef idx="1">
            <a:schemeClr val="accent5"/>
          </a:lnRef>
          <a:fillRef idx="3">
            <a:schemeClr val="accent5"/>
          </a:fillRef>
          <a:effectRef idx="2">
            <a:schemeClr val="accent5"/>
          </a:effectRef>
          <a:fontRef idx="minor">
            <a:schemeClr val="lt1"/>
          </a:fontRef>
        </p:style>
        <p:txBody>
          <a:bodyPr rtlCol="0" anchor="ctr"/>
          <a:lstStyle/>
          <a:p>
            <a:pPr algn="ctr"/>
            <a:endParaRPr lang="en-US" sz="800" dirty="0">
              <a:latin typeface="Arial" panose="020B0604020202020204" pitchFamily="34" charset="0"/>
              <a:cs typeface="Arial" panose="020B0604020202020204" pitchFamily="34" charset="0"/>
            </a:endParaRPr>
          </a:p>
        </p:txBody>
      </p:sp>
      <p:sp>
        <p:nvSpPr>
          <p:cNvPr id="12" name="Right Brace 11"/>
          <p:cNvSpPr/>
          <p:nvPr/>
        </p:nvSpPr>
        <p:spPr>
          <a:xfrm>
            <a:off x="8001000" y="1200151"/>
            <a:ext cx="152401" cy="603885"/>
          </a:xfrm>
          <a:prstGeom prst="rightBrace">
            <a:avLst/>
          </a:prstGeom>
          <a:ln>
            <a:solidFill>
              <a:srgbClr val="7030A0"/>
            </a:solidFill>
          </a:ln>
        </p:spPr>
        <p:style>
          <a:lnRef idx="1">
            <a:schemeClr val="accent4"/>
          </a:lnRef>
          <a:fillRef idx="0">
            <a:schemeClr val="accent4"/>
          </a:fillRef>
          <a:effectRef idx="0">
            <a:schemeClr val="accent4"/>
          </a:effectRef>
          <a:fontRef idx="minor">
            <a:schemeClr val="tx1"/>
          </a:fontRef>
        </p:style>
        <p:txBody>
          <a:bodyPr rtlCol="0" anchor="ctr"/>
          <a:lstStyle/>
          <a:p>
            <a:pPr algn="ctr"/>
            <a:endParaRPr lang="en-US"/>
          </a:p>
        </p:txBody>
      </p:sp>
      <p:sp>
        <p:nvSpPr>
          <p:cNvPr id="13" name="Right Brace 12"/>
          <p:cNvSpPr/>
          <p:nvPr/>
        </p:nvSpPr>
        <p:spPr>
          <a:xfrm>
            <a:off x="8001000" y="1839317"/>
            <a:ext cx="152401" cy="2169233"/>
          </a:xfrm>
          <a:prstGeom prst="rightBrace">
            <a:avLst/>
          </a:prstGeom>
          <a:ln>
            <a:solidFill>
              <a:srgbClr val="7030A0"/>
            </a:solidFill>
          </a:ln>
        </p:spPr>
        <p:style>
          <a:lnRef idx="1">
            <a:schemeClr val="accent4"/>
          </a:lnRef>
          <a:fillRef idx="0">
            <a:schemeClr val="accent4"/>
          </a:fillRef>
          <a:effectRef idx="0">
            <a:schemeClr val="accent4"/>
          </a:effectRef>
          <a:fontRef idx="minor">
            <a:schemeClr val="tx1"/>
          </a:fontRef>
        </p:style>
        <p:txBody>
          <a:bodyPr rtlCol="0" anchor="ctr"/>
          <a:lstStyle/>
          <a:p>
            <a:pPr algn="ctr"/>
            <a:endParaRPr lang="en-US"/>
          </a:p>
        </p:txBody>
      </p:sp>
      <p:sp>
        <p:nvSpPr>
          <p:cNvPr id="20" name="TextBox 19"/>
          <p:cNvSpPr txBox="1"/>
          <p:nvPr/>
        </p:nvSpPr>
        <p:spPr>
          <a:xfrm>
            <a:off x="8153400" y="1310061"/>
            <a:ext cx="524381" cy="461665"/>
          </a:xfrm>
          <a:prstGeom prst="rect">
            <a:avLst/>
          </a:prstGeom>
          <a:noFill/>
        </p:spPr>
        <p:txBody>
          <a:bodyPr wrap="square" rtlCol="0">
            <a:spAutoFit/>
          </a:bodyPr>
          <a:lstStyle/>
          <a:p>
            <a:r>
              <a:rPr lang="en-US" sz="800" b="1" dirty="0">
                <a:solidFill>
                  <a:srgbClr val="7030A0"/>
                </a:solidFill>
                <a:latin typeface="Arial" panose="020B0604020202020204" pitchFamily="34" charset="0"/>
                <a:cs typeface="Arial" panose="020B0604020202020204" pitchFamily="34" charset="0"/>
              </a:rPr>
              <a:t>Higher rate is better</a:t>
            </a:r>
          </a:p>
        </p:txBody>
      </p:sp>
      <p:sp>
        <p:nvSpPr>
          <p:cNvPr id="21" name="TextBox 20"/>
          <p:cNvSpPr txBox="1"/>
          <p:nvPr/>
        </p:nvSpPr>
        <p:spPr>
          <a:xfrm>
            <a:off x="8176780" y="2737170"/>
            <a:ext cx="490931" cy="461665"/>
          </a:xfrm>
          <a:prstGeom prst="rect">
            <a:avLst/>
          </a:prstGeom>
          <a:noFill/>
        </p:spPr>
        <p:txBody>
          <a:bodyPr wrap="square" rtlCol="0">
            <a:spAutoFit/>
          </a:bodyPr>
          <a:lstStyle/>
          <a:p>
            <a:r>
              <a:rPr lang="en-US" sz="800" b="1" dirty="0">
                <a:solidFill>
                  <a:srgbClr val="7030A0"/>
                </a:solidFill>
                <a:latin typeface="Arial" panose="020B0604020202020204" pitchFamily="34" charset="0"/>
                <a:cs typeface="Arial" panose="020B0604020202020204" pitchFamily="34" charset="0"/>
              </a:rPr>
              <a:t>Lower rate is better</a:t>
            </a:r>
          </a:p>
        </p:txBody>
      </p:sp>
      <p:sp>
        <p:nvSpPr>
          <p:cNvPr id="23" name="Down Arrow Callout 22"/>
          <p:cNvSpPr/>
          <p:nvPr/>
        </p:nvSpPr>
        <p:spPr>
          <a:xfrm>
            <a:off x="4782551" y="456585"/>
            <a:ext cx="408233" cy="473016"/>
          </a:xfrm>
          <a:prstGeom prst="downArrowCallout">
            <a:avLst/>
          </a:prstGeom>
          <a:solidFill>
            <a:srgbClr val="7030A0"/>
          </a:solidFill>
          <a:ln>
            <a:solidFill>
              <a:srgbClr val="7030A0"/>
            </a:solidFill>
          </a:ln>
          <a:effectLst/>
        </p:spPr>
        <p:style>
          <a:lnRef idx="1">
            <a:schemeClr val="accent5"/>
          </a:lnRef>
          <a:fillRef idx="3">
            <a:schemeClr val="accent5"/>
          </a:fillRef>
          <a:effectRef idx="2">
            <a:schemeClr val="accent5"/>
          </a:effectRef>
          <a:fontRef idx="minor">
            <a:schemeClr val="lt1"/>
          </a:fontRef>
        </p:style>
        <p:txBody>
          <a:bodyPr rtlCol="0" anchor="ctr"/>
          <a:lstStyle/>
          <a:p>
            <a:pPr algn="ctr"/>
            <a:endParaRPr lang="en-US" b="1" dirty="0"/>
          </a:p>
        </p:txBody>
      </p:sp>
      <p:sp>
        <p:nvSpPr>
          <p:cNvPr id="24" name="Down Arrow Callout 23"/>
          <p:cNvSpPr/>
          <p:nvPr/>
        </p:nvSpPr>
        <p:spPr>
          <a:xfrm>
            <a:off x="5392737" y="460051"/>
            <a:ext cx="408233" cy="473016"/>
          </a:xfrm>
          <a:prstGeom prst="downArrowCallout">
            <a:avLst/>
          </a:prstGeom>
          <a:solidFill>
            <a:srgbClr val="7030A0"/>
          </a:solidFill>
          <a:ln>
            <a:solidFill>
              <a:srgbClr val="7030A0"/>
            </a:solidFill>
          </a:ln>
          <a:effectLst/>
        </p:spPr>
        <p:style>
          <a:lnRef idx="1">
            <a:schemeClr val="accent5"/>
          </a:lnRef>
          <a:fillRef idx="3">
            <a:schemeClr val="accent5"/>
          </a:fillRef>
          <a:effectRef idx="2">
            <a:schemeClr val="accent5"/>
          </a:effectRef>
          <a:fontRef idx="minor">
            <a:schemeClr val="lt1"/>
          </a:fontRef>
        </p:style>
        <p:txBody>
          <a:bodyPr rtlCol="0" anchor="ctr"/>
          <a:lstStyle/>
          <a:p>
            <a:pPr algn="ctr"/>
            <a:endParaRPr lang="en-US"/>
          </a:p>
        </p:txBody>
      </p:sp>
      <p:sp>
        <p:nvSpPr>
          <p:cNvPr id="25" name="Down Arrow Callout 24"/>
          <p:cNvSpPr/>
          <p:nvPr/>
        </p:nvSpPr>
        <p:spPr>
          <a:xfrm>
            <a:off x="5997164" y="456585"/>
            <a:ext cx="408233" cy="473016"/>
          </a:xfrm>
          <a:prstGeom prst="downArrowCallout">
            <a:avLst/>
          </a:prstGeom>
          <a:solidFill>
            <a:srgbClr val="7030A0"/>
          </a:solidFill>
          <a:ln>
            <a:solidFill>
              <a:srgbClr val="7030A0"/>
            </a:solidFill>
          </a:ln>
          <a:effectLst/>
        </p:spPr>
        <p:style>
          <a:lnRef idx="1">
            <a:schemeClr val="accent5"/>
          </a:lnRef>
          <a:fillRef idx="3">
            <a:schemeClr val="accent5"/>
          </a:fillRef>
          <a:effectRef idx="2">
            <a:schemeClr val="accent5"/>
          </a:effectRef>
          <a:fontRef idx="minor">
            <a:schemeClr val="lt1"/>
          </a:fontRef>
        </p:style>
        <p:txBody>
          <a:bodyPr rtlCol="0" anchor="ctr"/>
          <a:lstStyle/>
          <a:p>
            <a:pPr algn="ctr"/>
            <a:endParaRPr lang="en-US"/>
          </a:p>
        </p:txBody>
      </p:sp>
      <p:sp>
        <p:nvSpPr>
          <p:cNvPr id="26" name="Down Arrow Callout 25"/>
          <p:cNvSpPr/>
          <p:nvPr/>
        </p:nvSpPr>
        <p:spPr>
          <a:xfrm>
            <a:off x="6588337" y="456585"/>
            <a:ext cx="408233" cy="473016"/>
          </a:xfrm>
          <a:prstGeom prst="downArrowCallout">
            <a:avLst/>
          </a:prstGeom>
          <a:solidFill>
            <a:srgbClr val="7030A0"/>
          </a:solidFill>
          <a:ln>
            <a:solidFill>
              <a:srgbClr val="7030A0"/>
            </a:solidFill>
          </a:ln>
          <a:effectLst/>
        </p:spPr>
        <p:style>
          <a:lnRef idx="1">
            <a:schemeClr val="accent5"/>
          </a:lnRef>
          <a:fillRef idx="3">
            <a:schemeClr val="accent5"/>
          </a:fillRef>
          <a:effectRef idx="2">
            <a:schemeClr val="accent5"/>
          </a:effectRef>
          <a:fontRef idx="minor">
            <a:schemeClr val="lt1"/>
          </a:fontRef>
        </p:style>
        <p:txBody>
          <a:bodyPr rtlCol="0" anchor="ctr"/>
          <a:lstStyle/>
          <a:p>
            <a:pPr algn="ctr"/>
            <a:endParaRPr lang="en-US"/>
          </a:p>
        </p:txBody>
      </p:sp>
      <p:sp>
        <p:nvSpPr>
          <p:cNvPr id="2" name="TextBox 1"/>
          <p:cNvSpPr txBox="1"/>
          <p:nvPr/>
        </p:nvSpPr>
        <p:spPr>
          <a:xfrm>
            <a:off x="4074267" y="435719"/>
            <a:ext cx="604427" cy="338554"/>
          </a:xfrm>
          <a:prstGeom prst="rect">
            <a:avLst/>
          </a:prstGeom>
          <a:noFill/>
        </p:spPr>
        <p:txBody>
          <a:bodyPr wrap="square" rtlCol="0">
            <a:spAutoFit/>
          </a:bodyPr>
          <a:lstStyle/>
          <a:p>
            <a:pPr algn="ctr"/>
            <a:r>
              <a:rPr lang="en-US" sz="800" b="1" dirty="0">
                <a:solidFill>
                  <a:schemeClr val="bg1"/>
                </a:solidFill>
                <a:latin typeface="Arial" panose="020B0604020202020204" pitchFamily="34" charset="0"/>
                <a:cs typeface="Arial" panose="020B0604020202020204" pitchFamily="34" charset="0"/>
              </a:rPr>
              <a:t>1</a:t>
            </a:r>
            <a:r>
              <a:rPr lang="en-US" sz="800" b="1" baseline="30000" dirty="0">
                <a:solidFill>
                  <a:schemeClr val="bg1"/>
                </a:solidFill>
                <a:latin typeface="Arial" panose="020B0604020202020204" pitchFamily="34" charset="0"/>
                <a:cs typeface="Arial" panose="020B0604020202020204" pitchFamily="34" charset="0"/>
              </a:rPr>
              <a:t>st</a:t>
            </a:r>
            <a:r>
              <a:rPr lang="en-US" sz="800" b="1" dirty="0">
                <a:solidFill>
                  <a:schemeClr val="bg1"/>
                </a:solidFill>
                <a:latin typeface="Arial" panose="020B0604020202020204" pitchFamily="34" charset="0"/>
                <a:cs typeface="Arial" panose="020B0604020202020204" pitchFamily="34" charset="0"/>
              </a:rPr>
              <a:t> Quintile</a:t>
            </a:r>
          </a:p>
        </p:txBody>
      </p:sp>
      <p:sp>
        <p:nvSpPr>
          <p:cNvPr id="28" name="TextBox 27"/>
          <p:cNvSpPr txBox="1"/>
          <p:nvPr/>
        </p:nvSpPr>
        <p:spPr>
          <a:xfrm>
            <a:off x="5304640" y="444809"/>
            <a:ext cx="604427" cy="338554"/>
          </a:xfrm>
          <a:prstGeom prst="rect">
            <a:avLst/>
          </a:prstGeom>
          <a:noFill/>
        </p:spPr>
        <p:txBody>
          <a:bodyPr wrap="square" rtlCol="0">
            <a:spAutoFit/>
          </a:bodyPr>
          <a:lstStyle/>
          <a:p>
            <a:pPr algn="ctr"/>
            <a:r>
              <a:rPr lang="en-US" sz="800" b="1" dirty="0">
                <a:solidFill>
                  <a:schemeClr val="bg1"/>
                </a:solidFill>
                <a:latin typeface="Arial" panose="020B0604020202020204" pitchFamily="34" charset="0"/>
                <a:cs typeface="Arial" panose="020B0604020202020204" pitchFamily="34" charset="0"/>
              </a:rPr>
              <a:t>3</a:t>
            </a:r>
            <a:r>
              <a:rPr lang="en-US" sz="800" b="1" baseline="30000" dirty="0">
                <a:solidFill>
                  <a:schemeClr val="bg1"/>
                </a:solidFill>
                <a:latin typeface="Arial" panose="020B0604020202020204" pitchFamily="34" charset="0"/>
                <a:cs typeface="Arial" panose="020B0604020202020204" pitchFamily="34" charset="0"/>
              </a:rPr>
              <a:t>rd</a:t>
            </a:r>
            <a:r>
              <a:rPr lang="en-US" sz="800" b="1" dirty="0">
                <a:solidFill>
                  <a:schemeClr val="bg1"/>
                </a:solidFill>
                <a:latin typeface="Arial" panose="020B0604020202020204" pitchFamily="34" charset="0"/>
                <a:cs typeface="Arial" panose="020B0604020202020204" pitchFamily="34" charset="0"/>
              </a:rPr>
              <a:t> Quintile</a:t>
            </a:r>
          </a:p>
        </p:txBody>
      </p:sp>
      <p:sp>
        <p:nvSpPr>
          <p:cNvPr id="30" name="TextBox 29"/>
          <p:cNvSpPr txBox="1"/>
          <p:nvPr/>
        </p:nvSpPr>
        <p:spPr>
          <a:xfrm>
            <a:off x="4678694" y="448246"/>
            <a:ext cx="604427" cy="338554"/>
          </a:xfrm>
          <a:prstGeom prst="rect">
            <a:avLst/>
          </a:prstGeom>
          <a:noFill/>
        </p:spPr>
        <p:txBody>
          <a:bodyPr wrap="square" rtlCol="0">
            <a:spAutoFit/>
          </a:bodyPr>
          <a:lstStyle/>
          <a:p>
            <a:pPr algn="ctr"/>
            <a:r>
              <a:rPr lang="en-US" sz="800" b="1" dirty="0">
                <a:solidFill>
                  <a:schemeClr val="bg1"/>
                </a:solidFill>
                <a:latin typeface="Arial" panose="020B0604020202020204" pitchFamily="34" charset="0"/>
                <a:cs typeface="Arial" panose="020B0604020202020204" pitchFamily="34" charset="0"/>
              </a:rPr>
              <a:t>2</a:t>
            </a:r>
            <a:r>
              <a:rPr lang="en-US" sz="800" b="1" baseline="30000" dirty="0">
                <a:solidFill>
                  <a:schemeClr val="bg1"/>
                </a:solidFill>
                <a:latin typeface="Arial" panose="020B0604020202020204" pitchFamily="34" charset="0"/>
                <a:cs typeface="Arial" panose="020B0604020202020204" pitchFamily="34" charset="0"/>
              </a:rPr>
              <a:t>nd</a:t>
            </a:r>
            <a:r>
              <a:rPr lang="en-US" sz="800" b="1" dirty="0">
                <a:solidFill>
                  <a:schemeClr val="bg1"/>
                </a:solidFill>
                <a:latin typeface="Arial" panose="020B0604020202020204" pitchFamily="34" charset="0"/>
                <a:cs typeface="Arial" panose="020B0604020202020204" pitchFamily="34" charset="0"/>
              </a:rPr>
              <a:t>  Quintile</a:t>
            </a:r>
          </a:p>
        </p:txBody>
      </p:sp>
      <p:sp>
        <p:nvSpPr>
          <p:cNvPr id="31" name="TextBox 30"/>
          <p:cNvSpPr txBox="1"/>
          <p:nvPr/>
        </p:nvSpPr>
        <p:spPr>
          <a:xfrm>
            <a:off x="5895931" y="441343"/>
            <a:ext cx="604427" cy="338554"/>
          </a:xfrm>
          <a:prstGeom prst="rect">
            <a:avLst/>
          </a:prstGeom>
          <a:noFill/>
        </p:spPr>
        <p:txBody>
          <a:bodyPr wrap="square" rtlCol="0">
            <a:spAutoFit/>
          </a:bodyPr>
          <a:lstStyle/>
          <a:p>
            <a:pPr algn="ctr"/>
            <a:r>
              <a:rPr lang="en-US" sz="800" b="1" dirty="0">
                <a:solidFill>
                  <a:schemeClr val="bg1"/>
                </a:solidFill>
                <a:latin typeface="Arial" panose="020B0604020202020204" pitchFamily="34" charset="0"/>
                <a:cs typeface="Arial" panose="020B0604020202020204" pitchFamily="34" charset="0"/>
              </a:rPr>
              <a:t>4</a:t>
            </a:r>
            <a:r>
              <a:rPr lang="en-US" sz="800" b="1" baseline="30000" dirty="0">
                <a:solidFill>
                  <a:schemeClr val="bg1"/>
                </a:solidFill>
                <a:latin typeface="Arial" panose="020B0604020202020204" pitchFamily="34" charset="0"/>
                <a:cs typeface="Arial" panose="020B0604020202020204" pitchFamily="34" charset="0"/>
              </a:rPr>
              <a:t>th</a:t>
            </a:r>
            <a:r>
              <a:rPr lang="en-US" sz="800" b="1" dirty="0">
                <a:solidFill>
                  <a:schemeClr val="bg1"/>
                </a:solidFill>
                <a:latin typeface="Arial" panose="020B0604020202020204" pitchFamily="34" charset="0"/>
                <a:cs typeface="Arial" panose="020B0604020202020204" pitchFamily="34" charset="0"/>
              </a:rPr>
              <a:t>  Quintile</a:t>
            </a:r>
          </a:p>
        </p:txBody>
      </p:sp>
      <p:sp>
        <p:nvSpPr>
          <p:cNvPr id="32" name="TextBox 31"/>
          <p:cNvSpPr txBox="1"/>
          <p:nvPr/>
        </p:nvSpPr>
        <p:spPr>
          <a:xfrm>
            <a:off x="6503576" y="441343"/>
            <a:ext cx="604427" cy="338554"/>
          </a:xfrm>
          <a:prstGeom prst="rect">
            <a:avLst/>
          </a:prstGeom>
          <a:noFill/>
        </p:spPr>
        <p:txBody>
          <a:bodyPr wrap="square" rtlCol="0">
            <a:spAutoFit/>
          </a:bodyPr>
          <a:lstStyle/>
          <a:p>
            <a:pPr algn="ctr"/>
            <a:r>
              <a:rPr lang="en-US" sz="800" b="1" dirty="0">
                <a:solidFill>
                  <a:schemeClr val="bg1"/>
                </a:solidFill>
                <a:latin typeface="Arial" panose="020B0604020202020204" pitchFamily="34" charset="0"/>
                <a:cs typeface="Arial" panose="020B0604020202020204" pitchFamily="34" charset="0"/>
              </a:rPr>
              <a:t>5</a:t>
            </a:r>
            <a:r>
              <a:rPr lang="en-US" sz="800" b="1" baseline="30000" dirty="0">
                <a:solidFill>
                  <a:schemeClr val="bg1"/>
                </a:solidFill>
                <a:latin typeface="Arial" panose="020B0604020202020204" pitchFamily="34" charset="0"/>
                <a:cs typeface="Arial" panose="020B0604020202020204" pitchFamily="34" charset="0"/>
              </a:rPr>
              <a:t>th</a:t>
            </a:r>
            <a:r>
              <a:rPr lang="en-US" sz="800" b="1" dirty="0">
                <a:solidFill>
                  <a:schemeClr val="bg1"/>
                </a:solidFill>
                <a:latin typeface="Arial" panose="020B0604020202020204" pitchFamily="34" charset="0"/>
                <a:cs typeface="Arial" panose="020B0604020202020204" pitchFamily="34" charset="0"/>
              </a:rPr>
              <a:t>  Quintile</a:t>
            </a:r>
          </a:p>
        </p:txBody>
      </p:sp>
      <p:sp>
        <p:nvSpPr>
          <p:cNvPr id="22" name="Content Placeholder 29"/>
          <p:cNvSpPr txBox="1">
            <a:spLocks/>
          </p:cNvSpPr>
          <p:nvPr/>
        </p:nvSpPr>
        <p:spPr>
          <a:xfrm>
            <a:off x="76200" y="4223933"/>
            <a:ext cx="3657600" cy="990600"/>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118869" indent="0">
              <a:buNone/>
            </a:pPr>
            <a:r>
              <a:rPr lang="en-US" sz="700" b="1" dirty="0" smtClean="0"/>
              <a:t>Percent </a:t>
            </a:r>
            <a:r>
              <a:rPr lang="en-US" sz="700" b="1" dirty="0"/>
              <a:t>of long stay residents who received the seasonal influenza vaccine </a:t>
            </a:r>
          </a:p>
          <a:p>
            <a:pPr marL="118869" indent="0">
              <a:buNone/>
            </a:pPr>
            <a:r>
              <a:rPr lang="en-US" sz="700" dirty="0"/>
              <a:t>78% or less: 		</a:t>
            </a:r>
            <a:r>
              <a:rPr lang="en-US" sz="700" dirty="0" smtClean="0"/>
              <a:t>	5</a:t>
            </a:r>
            <a:r>
              <a:rPr lang="en-US" sz="700" baseline="30000" dirty="0" smtClean="0"/>
              <a:t>th</a:t>
            </a:r>
            <a:r>
              <a:rPr lang="en-US" sz="700" dirty="0" smtClean="0"/>
              <a:t> </a:t>
            </a:r>
            <a:r>
              <a:rPr lang="en-US" sz="700" dirty="0"/>
              <a:t>quintile</a:t>
            </a:r>
          </a:p>
          <a:p>
            <a:pPr marL="118869" indent="0">
              <a:buNone/>
            </a:pPr>
            <a:r>
              <a:rPr lang="en-US" sz="700" dirty="0"/>
              <a:t>Greater than 78% but less than or equal to 83%: 	4</a:t>
            </a:r>
            <a:r>
              <a:rPr lang="en-US" sz="700" baseline="30000" dirty="0"/>
              <a:t>th</a:t>
            </a:r>
            <a:r>
              <a:rPr lang="en-US" sz="700" dirty="0"/>
              <a:t> quintile</a:t>
            </a:r>
          </a:p>
          <a:p>
            <a:pPr marL="118869" indent="0">
              <a:buNone/>
            </a:pPr>
            <a:r>
              <a:rPr lang="en-US" sz="700" dirty="0"/>
              <a:t>Greater than 83% but less than or equal to 87%: 	3</a:t>
            </a:r>
            <a:r>
              <a:rPr lang="en-US" sz="700" baseline="30000" dirty="0"/>
              <a:t>rd</a:t>
            </a:r>
            <a:r>
              <a:rPr lang="en-US" sz="700" dirty="0"/>
              <a:t> quintile</a:t>
            </a:r>
          </a:p>
          <a:p>
            <a:pPr marL="118869" indent="0">
              <a:buNone/>
            </a:pPr>
            <a:r>
              <a:rPr lang="en-US" sz="700" dirty="0"/>
              <a:t>Greater than 87% but less than or equal to 91%: 	2</a:t>
            </a:r>
            <a:r>
              <a:rPr lang="en-US" sz="700" baseline="30000" dirty="0"/>
              <a:t>nd</a:t>
            </a:r>
            <a:r>
              <a:rPr lang="en-US" sz="700" dirty="0"/>
              <a:t> quintile</a:t>
            </a:r>
          </a:p>
          <a:p>
            <a:pPr marL="118869" indent="0">
              <a:buNone/>
            </a:pPr>
            <a:r>
              <a:rPr lang="en-US" sz="700" dirty="0"/>
              <a:t>Greater than 91%: 	                        	</a:t>
            </a:r>
            <a:r>
              <a:rPr lang="en-US" sz="700" dirty="0" smtClean="0"/>
              <a:t>	1</a:t>
            </a:r>
            <a:r>
              <a:rPr lang="en-US" sz="700" baseline="30000" dirty="0" smtClean="0"/>
              <a:t>st</a:t>
            </a:r>
            <a:r>
              <a:rPr lang="en-US" sz="700" dirty="0" smtClean="0"/>
              <a:t> </a:t>
            </a:r>
            <a:r>
              <a:rPr lang="en-US" sz="700" dirty="0"/>
              <a:t>quintile</a:t>
            </a:r>
          </a:p>
          <a:p>
            <a:pPr marL="118869" indent="0">
              <a:buNone/>
            </a:pPr>
            <a:endParaRPr lang="en-US" sz="600" dirty="0"/>
          </a:p>
        </p:txBody>
      </p:sp>
      <p:sp>
        <p:nvSpPr>
          <p:cNvPr id="27" name="Content Placeholder 31"/>
          <p:cNvSpPr txBox="1">
            <a:spLocks/>
          </p:cNvSpPr>
          <p:nvPr/>
        </p:nvSpPr>
        <p:spPr>
          <a:xfrm>
            <a:off x="3571903" y="4223933"/>
            <a:ext cx="3667097" cy="990600"/>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118869" indent="0">
              <a:buNone/>
            </a:pPr>
            <a:r>
              <a:rPr lang="en-US" sz="700" b="1" dirty="0" smtClean="0"/>
              <a:t>Percent </a:t>
            </a:r>
            <a:r>
              <a:rPr lang="en-US" sz="700" b="1" dirty="0"/>
              <a:t>of long stay high risk residents with pressure ulcers</a:t>
            </a:r>
          </a:p>
          <a:p>
            <a:pPr marL="118869" indent="0">
              <a:buNone/>
            </a:pPr>
            <a:r>
              <a:rPr lang="en-US" sz="700" dirty="0" smtClean="0"/>
              <a:t>4.8% </a:t>
            </a:r>
            <a:r>
              <a:rPr lang="en-US" sz="700" dirty="0"/>
              <a:t>or less: 		         </a:t>
            </a:r>
            <a:r>
              <a:rPr lang="en-US" sz="700" dirty="0" smtClean="0"/>
              <a:t>             1st </a:t>
            </a:r>
            <a:r>
              <a:rPr lang="en-US" sz="700" dirty="0"/>
              <a:t>quintile</a:t>
            </a:r>
          </a:p>
          <a:p>
            <a:pPr marL="118869" indent="0">
              <a:buNone/>
            </a:pPr>
            <a:r>
              <a:rPr lang="en-US" sz="700" dirty="0"/>
              <a:t>Less than or equal to </a:t>
            </a:r>
            <a:r>
              <a:rPr lang="en-US" sz="700" dirty="0" smtClean="0"/>
              <a:t>6.3% </a:t>
            </a:r>
            <a:r>
              <a:rPr lang="en-US" sz="700" dirty="0"/>
              <a:t>but greater than </a:t>
            </a:r>
            <a:r>
              <a:rPr lang="en-US" sz="700" dirty="0" smtClean="0"/>
              <a:t>4.8%:            </a:t>
            </a:r>
            <a:r>
              <a:rPr lang="en-US" sz="700" dirty="0"/>
              <a:t>2</a:t>
            </a:r>
            <a:r>
              <a:rPr lang="en-US" sz="700" baseline="30000" dirty="0"/>
              <a:t>nd</a:t>
            </a:r>
            <a:r>
              <a:rPr lang="en-US" sz="700" dirty="0"/>
              <a:t> quintile</a:t>
            </a:r>
          </a:p>
          <a:p>
            <a:pPr marL="118869" indent="0">
              <a:buNone/>
            </a:pPr>
            <a:r>
              <a:rPr lang="en-US" sz="700" dirty="0"/>
              <a:t>Less than or equal to </a:t>
            </a:r>
            <a:r>
              <a:rPr lang="en-US" sz="700" dirty="0" smtClean="0"/>
              <a:t>7.6% </a:t>
            </a:r>
            <a:r>
              <a:rPr lang="en-US" sz="700" dirty="0"/>
              <a:t>but greater than </a:t>
            </a:r>
            <a:r>
              <a:rPr lang="en-US" sz="700" dirty="0" smtClean="0"/>
              <a:t>6.3%:            </a:t>
            </a:r>
            <a:r>
              <a:rPr lang="en-US" sz="700" dirty="0"/>
              <a:t>3</a:t>
            </a:r>
            <a:r>
              <a:rPr lang="en-US" sz="700" baseline="30000" dirty="0"/>
              <a:t>rd</a:t>
            </a:r>
            <a:r>
              <a:rPr lang="en-US" sz="700" dirty="0"/>
              <a:t> quintile</a:t>
            </a:r>
          </a:p>
          <a:p>
            <a:pPr marL="118869" indent="0">
              <a:buNone/>
            </a:pPr>
            <a:r>
              <a:rPr lang="en-US" sz="700" dirty="0"/>
              <a:t>Less than or equal to </a:t>
            </a:r>
            <a:r>
              <a:rPr lang="en-US" sz="700" dirty="0" smtClean="0"/>
              <a:t>9.5% </a:t>
            </a:r>
            <a:r>
              <a:rPr lang="en-US" sz="700" dirty="0"/>
              <a:t>but greater than </a:t>
            </a:r>
            <a:r>
              <a:rPr lang="en-US" sz="700" dirty="0" smtClean="0"/>
              <a:t>7.6%:            4</a:t>
            </a:r>
            <a:r>
              <a:rPr lang="en-US" sz="700" baseline="30000" dirty="0" smtClean="0"/>
              <a:t>th</a:t>
            </a:r>
            <a:r>
              <a:rPr lang="en-US" sz="700" dirty="0" smtClean="0"/>
              <a:t> </a:t>
            </a:r>
            <a:r>
              <a:rPr lang="en-US" sz="700" dirty="0"/>
              <a:t>quintile</a:t>
            </a:r>
          </a:p>
          <a:p>
            <a:pPr marL="118869" indent="0">
              <a:buNone/>
            </a:pPr>
            <a:r>
              <a:rPr lang="en-US" sz="700" dirty="0"/>
              <a:t>Greater </a:t>
            </a:r>
            <a:r>
              <a:rPr lang="en-US" sz="700" dirty="0" smtClean="0"/>
              <a:t>than 9.5%: 	                                                          5</a:t>
            </a:r>
            <a:r>
              <a:rPr lang="en-US" sz="700" baseline="30000" dirty="0" smtClean="0"/>
              <a:t>th</a:t>
            </a:r>
            <a:r>
              <a:rPr lang="en-US" sz="700" dirty="0" smtClean="0"/>
              <a:t> </a:t>
            </a:r>
            <a:r>
              <a:rPr lang="en-US" sz="700" dirty="0"/>
              <a:t>quintile</a:t>
            </a:r>
          </a:p>
          <a:p>
            <a:endParaRPr lang="en-US" sz="700" dirty="0"/>
          </a:p>
        </p:txBody>
      </p:sp>
      <p:sp>
        <p:nvSpPr>
          <p:cNvPr id="5" name="TextBox 4"/>
          <p:cNvSpPr txBox="1"/>
          <p:nvPr/>
        </p:nvSpPr>
        <p:spPr>
          <a:xfrm>
            <a:off x="185928" y="4022825"/>
            <a:ext cx="1361270" cy="246221"/>
          </a:xfrm>
          <a:prstGeom prst="rect">
            <a:avLst/>
          </a:prstGeom>
          <a:noFill/>
        </p:spPr>
        <p:txBody>
          <a:bodyPr wrap="none" rtlCol="0">
            <a:spAutoFit/>
          </a:bodyPr>
          <a:lstStyle/>
          <a:p>
            <a:r>
              <a:rPr lang="en-US" sz="1000" dirty="0" smtClean="0">
                <a:latin typeface="Arial" panose="020B0604020202020204" pitchFamily="34" charset="0"/>
                <a:cs typeface="Arial" panose="020B0604020202020204" pitchFamily="34" charset="0"/>
              </a:rPr>
              <a:t>Interpreting Quintiles</a:t>
            </a:r>
            <a:endParaRPr lang="en-US" sz="1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6219516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357485"/>
            <a:ext cx="8686800" cy="523220"/>
          </a:xfrm>
          <a:prstGeom prst="rect">
            <a:avLst/>
          </a:prstGeom>
          <a:noFill/>
          <a:ln>
            <a:noFill/>
          </a:ln>
        </p:spPr>
        <p:txBody>
          <a:bodyPr wrap="square" rtlCol="0">
            <a:spAutoFit/>
          </a:bodyPr>
          <a:lstStyle/>
          <a:p>
            <a:r>
              <a:rPr lang="en-US" sz="2800" b="1" dirty="0">
                <a:solidFill>
                  <a:srgbClr val="002D73"/>
                </a:solidFill>
                <a:latin typeface="Arial" panose="020B0604020202020204" pitchFamily="34" charset="0"/>
                <a:cs typeface="Arial" panose="020B0604020202020204" pitchFamily="34" charset="0"/>
              </a:rPr>
              <a:t>Quality Component – </a:t>
            </a:r>
            <a:r>
              <a:rPr lang="en-US" sz="2800" b="1" dirty="0" smtClean="0">
                <a:solidFill>
                  <a:srgbClr val="002D73"/>
                </a:solidFill>
                <a:latin typeface="Arial" panose="020B0604020202020204" pitchFamily="34" charset="0"/>
                <a:cs typeface="Arial" panose="020B0604020202020204" pitchFamily="34" charset="0"/>
              </a:rPr>
              <a:t>Employee flu vaccine</a:t>
            </a:r>
            <a:endParaRPr lang="en-US" sz="2800" b="1" dirty="0">
              <a:solidFill>
                <a:srgbClr val="002D73"/>
              </a:solidFill>
              <a:latin typeface="Arial" panose="020B0604020202020204" pitchFamily="34" charset="0"/>
              <a:cs typeface="Arial" panose="020B0604020202020204" pitchFamily="34" charset="0"/>
            </a:endParaRPr>
          </a:p>
        </p:txBody>
      </p:sp>
      <p:sp>
        <p:nvSpPr>
          <p:cNvPr id="11" name="TextBox 10"/>
          <p:cNvSpPr txBox="1"/>
          <p:nvPr/>
        </p:nvSpPr>
        <p:spPr>
          <a:xfrm>
            <a:off x="381000" y="895350"/>
            <a:ext cx="8229600" cy="523220"/>
          </a:xfrm>
          <a:prstGeom prst="rect">
            <a:avLst/>
          </a:prstGeom>
          <a:noFill/>
        </p:spPr>
        <p:txBody>
          <a:bodyPr wrap="square" rtlCol="0">
            <a:spAutoFit/>
          </a:bodyPr>
          <a:lstStyle/>
          <a:p>
            <a:endParaRPr lang="en-US" sz="1400" dirty="0" smtClean="0">
              <a:latin typeface="Arial" panose="020B0604020202020204" pitchFamily="34" charset="0"/>
              <a:cs typeface="Arial" panose="020B0604020202020204" pitchFamily="34" charset="0"/>
            </a:endParaRPr>
          </a:p>
          <a:p>
            <a:pPr marL="171450" indent="-171450">
              <a:buFont typeface="Arial" panose="020B0604020202020204" pitchFamily="34" charset="0"/>
              <a:buChar char="•"/>
            </a:pPr>
            <a:r>
              <a:rPr lang="en-US" sz="1400" dirty="0" smtClean="0">
                <a:latin typeface="Arial" panose="020B0604020202020204" pitchFamily="34" charset="0"/>
                <a:cs typeface="Arial" panose="020B0604020202020204" pitchFamily="34" charset="0"/>
              </a:rPr>
              <a:t>Statewide employee influenza vaccination average remains at 86% in 2013 and 2014  </a:t>
            </a:r>
          </a:p>
        </p:txBody>
      </p:sp>
      <p:graphicFrame>
        <p:nvGraphicFramePr>
          <p:cNvPr id="5" name="Table 4"/>
          <p:cNvGraphicFramePr>
            <a:graphicFrameLocks noGrp="1"/>
          </p:cNvGraphicFramePr>
          <p:nvPr>
            <p:extLst>
              <p:ext uri="{D42A27DB-BD31-4B8C-83A1-F6EECF244321}">
                <p14:modId xmlns:p14="http://schemas.microsoft.com/office/powerpoint/2010/main" val="2775725279"/>
              </p:ext>
            </p:extLst>
          </p:nvPr>
        </p:nvGraphicFramePr>
        <p:xfrm>
          <a:off x="533400" y="1520190"/>
          <a:ext cx="3017520" cy="1127760"/>
        </p:xfrm>
        <a:graphic>
          <a:graphicData uri="http://schemas.openxmlformats.org/drawingml/2006/table">
            <a:tbl>
              <a:tblPr firstRow="1" bandRow="1">
                <a:tableStyleId>{5C22544A-7EE6-4342-B048-85BDC9FD1C3A}</a:tableStyleId>
              </a:tblPr>
              <a:tblGrid>
                <a:gridCol w="1005840"/>
                <a:gridCol w="1005840"/>
                <a:gridCol w="1005840"/>
              </a:tblGrid>
              <a:tr h="345609">
                <a:tc>
                  <a:txBody>
                    <a:bodyPr/>
                    <a:lstStyle/>
                    <a:p>
                      <a:r>
                        <a:rPr lang="en-US" sz="1000" dirty="0" smtClean="0">
                          <a:latin typeface="Arial" panose="020B0604020202020204" pitchFamily="34" charset="0"/>
                          <a:cs typeface="Arial" panose="020B0604020202020204" pitchFamily="34" charset="0"/>
                        </a:rPr>
                        <a:t>Measurement year</a:t>
                      </a:r>
                      <a:endParaRPr lang="en-US" sz="1000" dirty="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a:txBody>
                    <a:bodyPr/>
                    <a:lstStyle/>
                    <a:p>
                      <a:r>
                        <a:rPr lang="en-US" sz="1000" dirty="0" smtClean="0">
                          <a:latin typeface="Arial" panose="020B0604020202020204" pitchFamily="34" charset="0"/>
                          <a:cs typeface="Arial" panose="020B0604020202020204" pitchFamily="34" charset="0"/>
                        </a:rPr>
                        <a:t>NHQI year</a:t>
                      </a:r>
                      <a:endParaRPr lang="en-US" sz="1000" dirty="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a:txBody>
                    <a:bodyPr/>
                    <a:lstStyle/>
                    <a:p>
                      <a:r>
                        <a:rPr lang="en-US" sz="1000" dirty="0" smtClean="0">
                          <a:latin typeface="Arial" panose="020B0604020202020204" pitchFamily="34" charset="0"/>
                          <a:cs typeface="Arial" panose="020B0604020202020204" pitchFamily="34" charset="0"/>
                        </a:rPr>
                        <a:t>Statewide</a:t>
                      </a:r>
                      <a:r>
                        <a:rPr lang="en-US" sz="1000" baseline="0" dirty="0" smtClean="0">
                          <a:latin typeface="Arial" panose="020B0604020202020204" pitchFamily="34" charset="0"/>
                          <a:cs typeface="Arial" panose="020B0604020202020204" pitchFamily="34" charset="0"/>
                        </a:rPr>
                        <a:t> </a:t>
                      </a:r>
                      <a:r>
                        <a:rPr lang="en-US" sz="1000" dirty="0" smtClean="0">
                          <a:latin typeface="Arial" panose="020B0604020202020204" pitchFamily="34" charset="0"/>
                          <a:cs typeface="Arial" panose="020B0604020202020204" pitchFamily="34" charset="0"/>
                        </a:rPr>
                        <a:t>Average</a:t>
                      </a:r>
                      <a:endParaRPr lang="en-US" sz="1000" dirty="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r>
              <a:tr h="233082">
                <a:tc>
                  <a:txBody>
                    <a:bodyPr/>
                    <a:lstStyle/>
                    <a:p>
                      <a:pPr algn="r"/>
                      <a:r>
                        <a:rPr lang="en-US" sz="1000" dirty="0" smtClean="0">
                          <a:latin typeface="Arial" panose="020B0604020202020204" pitchFamily="34" charset="0"/>
                          <a:cs typeface="Arial" panose="020B0604020202020204" pitchFamily="34" charset="0"/>
                        </a:rPr>
                        <a:t>2012</a:t>
                      </a:r>
                      <a:endParaRPr lang="en-US"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en-US" sz="1000" dirty="0" smtClean="0">
                          <a:latin typeface="Arial" panose="020B0604020202020204" pitchFamily="34" charset="0"/>
                          <a:cs typeface="Arial" panose="020B0604020202020204" pitchFamily="34" charset="0"/>
                        </a:rPr>
                        <a:t>2013</a:t>
                      </a:r>
                      <a:endParaRPr lang="en-US"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en-US" sz="1000" dirty="0" smtClean="0">
                          <a:latin typeface="Arial" panose="020B0604020202020204" pitchFamily="34" charset="0"/>
                          <a:cs typeface="Arial" panose="020B0604020202020204" pitchFamily="34" charset="0"/>
                        </a:rPr>
                        <a:t>51%</a:t>
                      </a:r>
                      <a:endParaRPr lang="en-US"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33082">
                <a:tc>
                  <a:txBody>
                    <a:bodyPr/>
                    <a:lstStyle/>
                    <a:p>
                      <a:pPr algn="r"/>
                      <a:r>
                        <a:rPr lang="en-US" sz="1000" dirty="0" smtClean="0">
                          <a:latin typeface="Arial" panose="020B0604020202020204" pitchFamily="34" charset="0"/>
                          <a:cs typeface="Arial" panose="020B0604020202020204" pitchFamily="34" charset="0"/>
                        </a:rPr>
                        <a:t>2013</a:t>
                      </a:r>
                      <a:endParaRPr lang="en-US"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en-US" sz="1000" dirty="0" smtClean="0">
                          <a:latin typeface="Arial" panose="020B0604020202020204" pitchFamily="34" charset="0"/>
                          <a:cs typeface="Arial" panose="020B0604020202020204" pitchFamily="34" charset="0"/>
                        </a:rPr>
                        <a:t>2014</a:t>
                      </a:r>
                      <a:endParaRPr lang="en-US"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en-US" sz="1000" dirty="0" smtClean="0">
                          <a:latin typeface="Arial" panose="020B0604020202020204" pitchFamily="34" charset="0"/>
                          <a:cs typeface="Arial" panose="020B0604020202020204" pitchFamily="34" charset="0"/>
                        </a:rPr>
                        <a:t>86%</a:t>
                      </a:r>
                      <a:endParaRPr lang="en-US"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33082">
                <a:tc>
                  <a:txBody>
                    <a:bodyPr/>
                    <a:lstStyle/>
                    <a:p>
                      <a:pPr algn="r"/>
                      <a:r>
                        <a:rPr lang="en-US" sz="1000" dirty="0" smtClean="0">
                          <a:latin typeface="Arial" panose="020B0604020202020204" pitchFamily="34" charset="0"/>
                          <a:cs typeface="Arial" panose="020B0604020202020204" pitchFamily="34" charset="0"/>
                        </a:rPr>
                        <a:t>2014</a:t>
                      </a:r>
                      <a:endParaRPr lang="en-US"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en-US" sz="1000" dirty="0" smtClean="0">
                          <a:latin typeface="Arial" panose="020B0604020202020204" pitchFamily="34" charset="0"/>
                          <a:cs typeface="Arial" panose="020B0604020202020204" pitchFamily="34" charset="0"/>
                        </a:rPr>
                        <a:t>2015</a:t>
                      </a:r>
                      <a:endParaRPr lang="en-US"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en-US" sz="1000" dirty="0" smtClean="0">
                          <a:latin typeface="Arial" panose="020B0604020202020204" pitchFamily="34" charset="0"/>
                          <a:cs typeface="Arial" panose="020B0604020202020204" pitchFamily="34" charset="0"/>
                        </a:rPr>
                        <a:t>86%</a:t>
                      </a:r>
                      <a:endParaRPr lang="en-US"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val="82878442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357485"/>
            <a:ext cx="8686800" cy="523220"/>
          </a:xfrm>
          <a:prstGeom prst="rect">
            <a:avLst/>
          </a:prstGeom>
          <a:noFill/>
          <a:ln>
            <a:noFill/>
          </a:ln>
        </p:spPr>
        <p:txBody>
          <a:bodyPr wrap="square" rtlCol="0">
            <a:spAutoFit/>
          </a:bodyPr>
          <a:lstStyle/>
          <a:p>
            <a:r>
              <a:rPr lang="en-US" sz="2800" b="1" dirty="0">
                <a:solidFill>
                  <a:srgbClr val="002D73"/>
                </a:solidFill>
                <a:latin typeface="Arial" panose="020B0604020202020204" pitchFamily="34" charset="0"/>
                <a:cs typeface="Arial" panose="020B0604020202020204" pitchFamily="34" charset="0"/>
              </a:rPr>
              <a:t>Quality Component – Improvement </a:t>
            </a:r>
            <a:r>
              <a:rPr lang="en-US" sz="2800" b="1" dirty="0" smtClean="0">
                <a:solidFill>
                  <a:srgbClr val="002D73"/>
                </a:solidFill>
                <a:latin typeface="Arial" panose="020B0604020202020204" pitchFamily="34" charset="0"/>
                <a:cs typeface="Arial" panose="020B0604020202020204" pitchFamily="34" charset="0"/>
              </a:rPr>
              <a:t>Results </a:t>
            </a:r>
            <a:endParaRPr lang="en-US" sz="2800" b="1" dirty="0">
              <a:solidFill>
                <a:srgbClr val="002D73"/>
              </a:solidFill>
              <a:latin typeface="Arial" panose="020B0604020202020204" pitchFamily="34" charset="0"/>
              <a:cs typeface="Arial" panose="020B0604020202020204" pitchFamily="34" charset="0"/>
            </a:endParaRPr>
          </a:p>
        </p:txBody>
      </p:sp>
      <p:sp>
        <p:nvSpPr>
          <p:cNvPr id="11" name="TextBox 10"/>
          <p:cNvSpPr txBox="1"/>
          <p:nvPr/>
        </p:nvSpPr>
        <p:spPr>
          <a:xfrm>
            <a:off x="381000" y="895350"/>
            <a:ext cx="8229600" cy="1569660"/>
          </a:xfrm>
          <a:prstGeom prst="rect">
            <a:avLst/>
          </a:prstGeom>
          <a:noFill/>
        </p:spPr>
        <p:txBody>
          <a:bodyPr wrap="square" rtlCol="0">
            <a:spAutoFit/>
          </a:bodyPr>
          <a:lstStyle/>
          <a:p>
            <a:endParaRPr lang="en-US" sz="1200" b="1" dirty="0" smtClean="0">
              <a:latin typeface="Arial" panose="020B0604020202020204" pitchFamily="34" charset="0"/>
              <a:cs typeface="Arial" panose="020B0604020202020204" pitchFamily="34" charset="0"/>
            </a:endParaRPr>
          </a:p>
          <a:p>
            <a:pPr marL="171450" indent="-171450">
              <a:buFont typeface="Arial" panose="020B0604020202020204" pitchFamily="34" charset="0"/>
              <a:buChar char="•"/>
            </a:pPr>
            <a:r>
              <a:rPr lang="en-US" sz="1200" dirty="0" smtClean="0">
                <a:latin typeface="Arial" panose="020B0604020202020204" pitchFamily="34" charset="0"/>
                <a:cs typeface="Arial" panose="020B0604020202020204" pitchFamily="34" charset="0"/>
              </a:rPr>
              <a:t>Facilities received one point for improvement if the 2015 NHQI quintile for a measure was an improvement from the 2014 NHQI quintile</a:t>
            </a:r>
          </a:p>
          <a:p>
            <a:pPr marL="171450" indent="-171450">
              <a:buFont typeface="Arial" panose="020B0604020202020204" pitchFamily="34" charset="0"/>
              <a:buChar char="•"/>
            </a:pPr>
            <a:r>
              <a:rPr lang="en-US" sz="1200" dirty="0" smtClean="0">
                <a:latin typeface="Arial" panose="020B0604020202020204" pitchFamily="34" charset="0"/>
                <a:cs typeface="Arial" panose="020B0604020202020204" pitchFamily="34" charset="0"/>
              </a:rPr>
              <a:t>93% of facilities received at least one improvement point (compared to 94% in 2014 NHQI)</a:t>
            </a:r>
          </a:p>
          <a:p>
            <a:pPr marL="171450" indent="-171450">
              <a:buFont typeface="Arial" panose="020B0604020202020204" pitchFamily="34" charset="0"/>
              <a:buChar char="•"/>
            </a:pPr>
            <a:endParaRPr lang="en-US" sz="1200" b="1" dirty="0" smtClean="0">
              <a:latin typeface="Arial" panose="020B0604020202020204" pitchFamily="34" charset="0"/>
              <a:cs typeface="Arial" panose="020B0604020202020204" pitchFamily="34" charset="0"/>
            </a:endParaRPr>
          </a:p>
          <a:p>
            <a:endParaRPr lang="en-US" sz="1200" b="1" dirty="0">
              <a:latin typeface="Arial" panose="020B0604020202020204" pitchFamily="34" charset="0"/>
              <a:cs typeface="Arial" panose="020B0604020202020204" pitchFamily="34" charset="0"/>
            </a:endParaRPr>
          </a:p>
          <a:p>
            <a:pPr marL="171450" indent="-171450">
              <a:buFont typeface="Arial" panose="020B0604020202020204" pitchFamily="34" charset="0"/>
              <a:buChar char="•"/>
            </a:pPr>
            <a:endParaRPr lang="en-US" sz="1200" b="1" dirty="0" smtClean="0">
              <a:latin typeface="Arial" panose="020B0604020202020204" pitchFamily="34" charset="0"/>
              <a:cs typeface="Arial" panose="020B0604020202020204" pitchFamily="34" charset="0"/>
            </a:endParaRPr>
          </a:p>
          <a:p>
            <a:pPr marL="171450" indent="-171450">
              <a:buFont typeface="Arial" panose="020B0604020202020204" pitchFamily="34" charset="0"/>
              <a:buChar char="•"/>
            </a:pPr>
            <a:endParaRPr lang="en-US" sz="1200" b="1" dirty="0" smtClean="0">
              <a:latin typeface="Arial" panose="020B0604020202020204" pitchFamily="34" charset="0"/>
              <a:cs typeface="Arial" panose="020B0604020202020204" pitchFamily="34" charset="0"/>
            </a:endParaRPr>
          </a:p>
        </p:txBody>
      </p:sp>
      <p:graphicFrame>
        <p:nvGraphicFramePr>
          <p:cNvPr id="15" name="Table 14"/>
          <p:cNvGraphicFramePr>
            <a:graphicFrameLocks noGrp="1"/>
          </p:cNvGraphicFramePr>
          <p:nvPr>
            <p:extLst>
              <p:ext uri="{D42A27DB-BD31-4B8C-83A1-F6EECF244321}">
                <p14:modId xmlns:p14="http://schemas.microsoft.com/office/powerpoint/2010/main" val="3869879969"/>
              </p:ext>
            </p:extLst>
          </p:nvPr>
        </p:nvGraphicFramePr>
        <p:xfrm>
          <a:off x="685800" y="1809750"/>
          <a:ext cx="2651759" cy="2499360"/>
        </p:xfrm>
        <a:graphic>
          <a:graphicData uri="http://schemas.openxmlformats.org/drawingml/2006/table">
            <a:tbl>
              <a:tblPr firstRow="1" bandRow="1">
                <a:tableStyleId>{5C22544A-7EE6-4342-B048-85BDC9FD1C3A}</a:tableStyleId>
              </a:tblPr>
              <a:tblGrid>
                <a:gridCol w="1526775"/>
                <a:gridCol w="562492"/>
                <a:gridCol w="562492"/>
              </a:tblGrid>
              <a:tr h="381000">
                <a:tc rowSpan="2">
                  <a:txBody>
                    <a:bodyPr/>
                    <a:lstStyle/>
                    <a:p>
                      <a:pPr algn="ctr"/>
                      <a:r>
                        <a:rPr lang="en-US" sz="1100" dirty="0" smtClean="0">
                          <a:latin typeface="Arial" panose="020B0604020202020204" pitchFamily="34" charset="0"/>
                          <a:cs typeface="Arial" panose="020B0604020202020204" pitchFamily="34" charset="0"/>
                        </a:rPr>
                        <a:t>Number of Improved</a:t>
                      </a:r>
                      <a:r>
                        <a:rPr lang="en-US" sz="1100" baseline="0" dirty="0" smtClean="0">
                          <a:latin typeface="Arial" panose="020B0604020202020204" pitchFamily="34" charset="0"/>
                          <a:cs typeface="Arial" panose="020B0604020202020204" pitchFamily="34" charset="0"/>
                        </a:rPr>
                        <a:t> </a:t>
                      </a:r>
                      <a:r>
                        <a:rPr lang="en-US" sz="1100" dirty="0" smtClean="0">
                          <a:latin typeface="Arial" panose="020B0604020202020204" pitchFamily="34" charset="0"/>
                          <a:cs typeface="Arial" panose="020B0604020202020204" pitchFamily="34" charset="0"/>
                        </a:rPr>
                        <a:t>Quality Measures </a:t>
                      </a:r>
                      <a:endParaRPr lang="en-US" sz="1100" dirty="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gridSpan="2">
                  <a:txBody>
                    <a:bodyPr/>
                    <a:lstStyle/>
                    <a:p>
                      <a:pPr algn="ctr"/>
                      <a:r>
                        <a:rPr lang="en-US" sz="1100" dirty="0" smtClean="0">
                          <a:latin typeface="Arial" panose="020B0604020202020204" pitchFamily="34" charset="0"/>
                          <a:cs typeface="Arial" panose="020B0604020202020204" pitchFamily="34" charset="0"/>
                        </a:rPr>
                        <a:t>Percent</a:t>
                      </a:r>
                      <a:r>
                        <a:rPr lang="en-US" sz="1100" baseline="0" dirty="0" smtClean="0">
                          <a:latin typeface="Arial" panose="020B0604020202020204" pitchFamily="34" charset="0"/>
                          <a:cs typeface="Arial" panose="020B0604020202020204" pitchFamily="34" charset="0"/>
                        </a:rPr>
                        <a:t> Facilities</a:t>
                      </a:r>
                      <a:endParaRPr lang="en-US" sz="1100" dirty="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hMerge="1">
                  <a:txBody>
                    <a:bodyPr/>
                    <a:lstStyle/>
                    <a:p>
                      <a:pPr algn="ctr"/>
                      <a:endParaRPr lang="en-US" sz="1100" dirty="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r>
              <a:tr h="381000">
                <a:tc vMerge="1">
                  <a:txBody>
                    <a:bodyPr/>
                    <a:lstStyle/>
                    <a:p>
                      <a:endParaRPr lang="en-US"/>
                    </a:p>
                  </a:txBody>
                  <a:tcPr/>
                </a:tc>
                <a:tc>
                  <a:txBody>
                    <a:bodyPr/>
                    <a:lstStyle/>
                    <a:p>
                      <a:pPr algn="ctr"/>
                      <a:r>
                        <a:rPr lang="en-US" sz="1100" b="1" dirty="0" smtClean="0">
                          <a:solidFill>
                            <a:schemeClr val="bg1"/>
                          </a:solidFill>
                          <a:latin typeface="Arial" panose="020B0604020202020204" pitchFamily="34" charset="0"/>
                          <a:cs typeface="Arial" panose="020B0604020202020204" pitchFamily="34" charset="0"/>
                        </a:rPr>
                        <a:t>2014 NHQI</a:t>
                      </a:r>
                      <a:endParaRPr lang="en-US" sz="1100" b="1" dirty="0">
                        <a:solidFill>
                          <a:schemeClr val="bg1"/>
                        </a:solidFill>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a:txBody>
                    <a:bodyPr/>
                    <a:lstStyle/>
                    <a:p>
                      <a:pPr algn="ctr"/>
                      <a:r>
                        <a:rPr lang="en-US" sz="1100" b="1" dirty="0" smtClean="0">
                          <a:solidFill>
                            <a:schemeClr val="bg1"/>
                          </a:solidFill>
                          <a:latin typeface="Arial" panose="020B0604020202020204" pitchFamily="34" charset="0"/>
                          <a:cs typeface="Arial" panose="020B0604020202020204" pitchFamily="34" charset="0"/>
                        </a:rPr>
                        <a:t>2015 NHQI</a:t>
                      </a:r>
                      <a:endParaRPr lang="en-US" sz="1100" b="1" dirty="0">
                        <a:solidFill>
                          <a:schemeClr val="bg1"/>
                        </a:solidFill>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r>
              <a:tr h="274320">
                <a:tc>
                  <a:txBody>
                    <a:bodyPr/>
                    <a:lstStyle/>
                    <a:p>
                      <a:pPr algn="l"/>
                      <a:r>
                        <a:rPr lang="en-US" sz="1100" dirty="0" smtClean="0">
                          <a:latin typeface="Arial" panose="020B0604020202020204" pitchFamily="34" charset="0"/>
                          <a:cs typeface="Arial" panose="020B0604020202020204" pitchFamily="34" charset="0"/>
                        </a:rPr>
                        <a:t>1</a:t>
                      </a:r>
                      <a:endParaRPr lang="en-US" sz="11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en-US" sz="1100" dirty="0" smtClean="0">
                          <a:latin typeface="Arial" panose="020B0604020202020204" pitchFamily="34" charset="0"/>
                          <a:cs typeface="Arial" panose="020B0604020202020204" pitchFamily="34" charset="0"/>
                        </a:rPr>
                        <a:t>19</a:t>
                      </a:r>
                      <a:endParaRPr lang="en-US" sz="11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en-US" sz="1100" dirty="0" smtClean="0">
                          <a:solidFill>
                            <a:schemeClr val="tx1"/>
                          </a:solidFill>
                          <a:latin typeface="Arial" panose="020B0604020202020204" pitchFamily="34" charset="0"/>
                          <a:cs typeface="Arial" panose="020B0604020202020204" pitchFamily="34" charset="0"/>
                        </a:rPr>
                        <a:t>22</a:t>
                      </a:r>
                      <a:endParaRPr lang="en-US" sz="11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74320">
                <a:tc>
                  <a:txBody>
                    <a:bodyPr/>
                    <a:lstStyle/>
                    <a:p>
                      <a:pPr algn="l"/>
                      <a:r>
                        <a:rPr lang="en-US" sz="1100" dirty="0" smtClean="0">
                          <a:latin typeface="Arial" panose="020B0604020202020204" pitchFamily="34" charset="0"/>
                          <a:cs typeface="Arial" panose="020B0604020202020204" pitchFamily="34" charset="0"/>
                        </a:rPr>
                        <a:t>2</a:t>
                      </a:r>
                      <a:endParaRPr lang="en-US" sz="11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en-US" sz="1100" dirty="0" smtClean="0">
                          <a:latin typeface="Arial" panose="020B0604020202020204" pitchFamily="34" charset="0"/>
                          <a:cs typeface="Arial" panose="020B0604020202020204" pitchFamily="34" charset="0"/>
                        </a:rPr>
                        <a:t>26</a:t>
                      </a:r>
                      <a:endParaRPr lang="en-US" sz="11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en-US" sz="1100" dirty="0" smtClean="0">
                          <a:solidFill>
                            <a:schemeClr val="tx1"/>
                          </a:solidFill>
                          <a:latin typeface="Arial" panose="020B0604020202020204" pitchFamily="34" charset="0"/>
                          <a:cs typeface="Arial" panose="020B0604020202020204" pitchFamily="34" charset="0"/>
                        </a:rPr>
                        <a:t>26</a:t>
                      </a:r>
                      <a:endParaRPr lang="en-US" sz="11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74320">
                <a:tc>
                  <a:txBody>
                    <a:bodyPr/>
                    <a:lstStyle/>
                    <a:p>
                      <a:pPr algn="l"/>
                      <a:r>
                        <a:rPr lang="en-US" sz="1100" dirty="0" smtClean="0">
                          <a:latin typeface="Arial" panose="020B0604020202020204" pitchFamily="34" charset="0"/>
                          <a:cs typeface="Arial" panose="020B0604020202020204" pitchFamily="34" charset="0"/>
                        </a:rPr>
                        <a:t>3</a:t>
                      </a:r>
                      <a:endParaRPr lang="en-US" sz="11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en-US" sz="1100" dirty="0" smtClean="0">
                          <a:latin typeface="Arial" panose="020B0604020202020204" pitchFamily="34" charset="0"/>
                          <a:cs typeface="Arial" panose="020B0604020202020204" pitchFamily="34" charset="0"/>
                        </a:rPr>
                        <a:t>24</a:t>
                      </a:r>
                      <a:endParaRPr lang="en-US" sz="11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en-US" sz="1100" dirty="0" smtClean="0">
                          <a:solidFill>
                            <a:schemeClr val="tx1"/>
                          </a:solidFill>
                          <a:latin typeface="Arial" panose="020B0604020202020204" pitchFamily="34" charset="0"/>
                          <a:cs typeface="Arial" panose="020B0604020202020204" pitchFamily="34" charset="0"/>
                        </a:rPr>
                        <a:t>25</a:t>
                      </a:r>
                      <a:endParaRPr lang="en-US" sz="11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74320">
                <a:tc>
                  <a:txBody>
                    <a:bodyPr/>
                    <a:lstStyle/>
                    <a:p>
                      <a:pPr algn="l"/>
                      <a:r>
                        <a:rPr lang="en-US" sz="1100" dirty="0" smtClean="0">
                          <a:latin typeface="Arial" panose="020B0604020202020204" pitchFamily="34" charset="0"/>
                          <a:cs typeface="Arial" panose="020B0604020202020204" pitchFamily="34" charset="0"/>
                        </a:rPr>
                        <a:t>4</a:t>
                      </a:r>
                      <a:endParaRPr lang="en-US" sz="11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en-US" sz="1100" dirty="0" smtClean="0">
                          <a:latin typeface="Arial" panose="020B0604020202020204" pitchFamily="34" charset="0"/>
                          <a:cs typeface="Arial" panose="020B0604020202020204" pitchFamily="34" charset="0"/>
                        </a:rPr>
                        <a:t>15</a:t>
                      </a:r>
                      <a:endParaRPr lang="en-US" sz="11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en-US" sz="1100" dirty="0" smtClean="0">
                          <a:solidFill>
                            <a:schemeClr val="tx1"/>
                          </a:solidFill>
                          <a:latin typeface="Arial" panose="020B0604020202020204" pitchFamily="34" charset="0"/>
                          <a:cs typeface="Arial" panose="020B0604020202020204" pitchFamily="34" charset="0"/>
                        </a:rPr>
                        <a:t>13</a:t>
                      </a:r>
                      <a:endParaRPr lang="en-US" sz="11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74320">
                <a:tc>
                  <a:txBody>
                    <a:bodyPr/>
                    <a:lstStyle/>
                    <a:p>
                      <a:pPr algn="l"/>
                      <a:r>
                        <a:rPr lang="en-US" sz="1100" dirty="0" smtClean="0">
                          <a:latin typeface="Arial" panose="020B0604020202020204" pitchFamily="34" charset="0"/>
                          <a:cs typeface="Arial" panose="020B0604020202020204" pitchFamily="34" charset="0"/>
                        </a:rPr>
                        <a:t>5</a:t>
                      </a:r>
                      <a:r>
                        <a:rPr lang="en-US" sz="1100" baseline="0" dirty="0" smtClean="0">
                          <a:latin typeface="Arial" panose="020B0604020202020204" pitchFamily="34" charset="0"/>
                          <a:cs typeface="Arial" panose="020B0604020202020204" pitchFamily="34" charset="0"/>
                        </a:rPr>
                        <a:t> or more</a:t>
                      </a:r>
                      <a:endParaRPr lang="en-US" sz="11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en-US" sz="1100" dirty="0" smtClean="0">
                          <a:latin typeface="Arial" panose="020B0604020202020204" pitchFamily="34" charset="0"/>
                          <a:cs typeface="Arial" panose="020B0604020202020204" pitchFamily="34" charset="0"/>
                        </a:rPr>
                        <a:t>10</a:t>
                      </a:r>
                      <a:endParaRPr lang="en-US" sz="11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en-US" sz="1100" dirty="0" smtClean="0">
                          <a:solidFill>
                            <a:schemeClr val="tx1"/>
                          </a:solidFill>
                          <a:latin typeface="Arial" panose="020B0604020202020204" pitchFamily="34" charset="0"/>
                          <a:cs typeface="Arial" panose="020B0604020202020204" pitchFamily="34" charset="0"/>
                        </a:rPr>
                        <a:t>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74320">
                <a:tc>
                  <a:txBody>
                    <a:bodyPr/>
                    <a:lstStyle/>
                    <a:p>
                      <a:pPr algn="l"/>
                      <a:r>
                        <a:rPr lang="en-US" sz="1100" dirty="0" smtClean="0">
                          <a:latin typeface="Arial" panose="020B0604020202020204" pitchFamily="34" charset="0"/>
                          <a:cs typeface="Arial" panose="020B0604020202020204" pitchFamily="34" charset="0"/>
                        </a:rPr>
                        <a:t>Total</a:t>
                      </a:r>
                      <a:endParaRPr lang="en-US" sz="11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en-US" sz="1100" dirty="0" smtClean="0">
                          <a:latin typeface="Arial" panose="020B0604020202020204" pitchFamily="34" charset="0"/>
                          <a:cs typeface="Arial" panose="020B0604020202020204" pitchFamily="34" charset="0"/>
                        </a:rPr>
                        <a:t>94</a:t>
                      </a:r>
                      <a:endParaRPr lang="en-US" sz="11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en-US" sz="1100" dirty="0" smtClean="0">
                          <a:solidFill>
                            <a:schemeClr val="tx1"/>
                          </a:solidFill>
                          <a:latin typeface="Arial" panose="020B0604020202020204" pitchFamily="34" charset="0"/>
                          <a:cs typeface="Arial" panose="020B0604020202020204" pitchFamily="34" charset="0"/>
                        </a:rPr>
                        <a:t>93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val="143188596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438151"/>
            <a:ext cx="8534400" cy="533400"/>
          </a:xfrm>
          <a:prstGeom prst="rect">
            <a:avLst/>
          </a:prstGeom>
          <a:noFill/>
          <a:ln>
            <a:noFill/>
          </a:ln>
        </p:spPr>
        <p:txBody>
          <a:bodyPr wrap="square" rtlCol="0">
            <a:noAutofit/>
          </a:bodyPr>
          <a:lstStyle/>
          <a:p>
            <a:r>
              <a:rPr lang="en-US" sz="2400" b="1" dirty="0" smtClean="0">
                <a:solidFill>
                  <a:srgbClr val="002D73"/>
                </a:solidFill>
                <a:latin typeface="Arial" panose="020B0604020202020204" pitchFamily="34" charset="0"/>
                <a:cs typeface="Arial" panose="020B0604020202020204" pitchFamily="34" charset="0"/>
              </a:rPr>
              <a:t>Quality Component – Resident Immunization Measures</a:t>
            </a:r>
          </a:p>
        </p:txBody>
      </p:sp>
      <p:graphicFrame>
        <p:nvGraphicFramePr>
          <p:cNvPr id="2" name="Table 1"/>
          <p:cNvGraphicFramePr>
            <a:graphicFrameLocks noGrp="1"/>
          </p:cNvGraphicFramePr>
          <p:nvPr>
            <p:extLst>
              <p:ext uri="{D42A27DB-BD31-4B8C-83A1-F6EECF244321}">
                <p14:modId xmlns:p14="http://schemas.microsoft.com/office/powerpoint/2010/main" val="2101514897"/>
              </p:ext>
            </p:extLst>
          </p:nvPr>
        </p:nvGraphicFramePr>
        <p:xfrm>
          <a:off x="457200" y="1047750"/>
          <a:ext cx="3108961" cy="2560317"/>
        </p:xfrm>
        <a:graphic>
          <a:graphicData uri="http://schemas.openxmlformats.org/drawingml/2006/table">
            <a:tbl>
              <a:tblPr firstRow="1" firstCol="1" bandRow="1">
                <a:tableStyleId>{5C22544A-7EE6-4342-B048-85BDC9FD1C3A}</a:tableStyleId>
              </a:tblPr>
              <a:tblGrid>
                <a:gridCol w="1363579"/>
                <a:gridCol w="872691"/>
                <a:gridCol w="872691"/>
              </a:tblGrid>
              <a:tr h="95493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50" b="1" dirty="0" smtClean="0">
                          <a:latin typeface="Arial" panose="020B0604020202020204" pitchFamily="34" charset="0"/>
                          <a:cs typeface="Arial" panose="020B0604020202020204" pitchFamily="34" charset="0"/>
                        </a:rPr>
                        <a:t>Percent of long stay residents who received the pneumococcal vaccine</a:t>
                      </a:r>
                      <a:r>
                        <a:rPr lang="en-US" sz="1050" dirty="0" smtClean="0">
                          <a:solidFill>
                            <a:schemeClr val="bg1"/>
                          </a:solidFill>
                          <a:effectLst/>
                          <a:latin typeface="Arial" panose="020B0604020202020204" pitchFamily="34" charset="0"/>
                          <a:cs typeface="Arial" panose="020B0604020202020204" pitchFamily="34" charset="0"/>
                        </a:rPr>
                        <a:t> </a:t>
                      </a:r>
                      <a:endParaRPr lang="en-US" sz="12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a:txBody>
                    <a:bodyPr/>
                    <a:lstStyle/>
                    <a:p>
                      <a:pPr marL="0" marR="0" algn="ctr">
                        <a:spcBef>
                          <a:spcPts val="0"/>
                        </a:spcBef>
                        <a:spcAft>
                          <a:spcPts val="0"/>
                        </a:spcAft>
                      </a:pPr>
                      <a:r>
                        <a:rPr lang="en-US" sz="1050" dirty="0" smtClean="0">
                          <a:solidFill>
                            <a:schemeClr val="bg1"/>
                          </a:solidFill>
                          <a:effectLst/>
                          <a:latin typeface="Arial" panose="020B0604020202020204" pitchFamily="34" charset="0"/>
                          <a:cs typeface="Arial" panose="020B0604020202020204" pitchFamily="34" charset="0"/>
                        </a:rPr>
                        <a:t>2014</a:t>
                      </a:r>
                      <a:r>
                        <a:rPr lang="en-US" sz="1050" baseline="0" dirty="0" smtClean="0">
                          <a:solidFill>
                            <a:schemeClr val="bg1"/>
                          </a:solidFill>
                          <a:effectLst/>
                          <a:latin typeface="Arial" panose="020B0604020202020204" pitchFamily="34" charset="0"/>
                          <a:cs typeface="Arial" panose="020B0604020202020204" pitchFamily="34" charset="0"/>
                        </a:rPr>
                        <a:t> NHQI</a:t>
                      </a:r>
                      <a:r>
                        <a:rPr lang="en-US" sz="1050" dirty="0" smtClean="0">
                          <a:solidFill>
                            <a:schemeClr val="bg1"/>
                          </a:solidFill>
                          <a:effectLst/>
                          <a:latin typeface="Arial" panose="020B0604020202020204" pitchFamily="34" charset="0"/>
                          <a:cs typeface="Arial" panose="020B0604020202020204" pitchFamily="34" charset="0"/>
                        </a:rPr>
                        <a:t> </a:t>
                      </a:r>
                      <a:endParaRPr lang="en-US" sz="12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a:txBody>
                    <a:bodyPr/>
                    <a:lstStyle/>
                    <a:p>
                      <a:pPr marL="0" marR="0" algn="ctr">
                        <a:spcBef>
                          <a:spcPts val="0"/>
                        </a:spcBef>
                        <a:spcAft>
                          <a:spcPts val="0"/>
                        </a:spcAft>
                      </a:pPr>
                      <a:r>
                        <a:rPr lang="en-US" sz="1050" dirty="0" smtClean="0">
                          <a:solidFill>
                            <a:schemeClr val="bg1"/>
                          </a:solidFill>
                          <a:effectLst/>
                          <a:latin typeface="Arial" panose="020B0604020202020204" pitchFamily="34" charset="0"/>
                          <a:cs typeface="Arial" panose="020B0604020202020204" pitchFamily="34" charset="0"/>
                        </a:rPr>
                        <a:t>2015</a:t>
                      </a:r>
                      <a:r>
                        <a:rPr lang="en-US" sz="1050" baseline="0" dirty="0" smtClean="0">
                          <a:solidFill>
                            <a:schemeClr val="bg1"/>
                          </a:solidFill>
                          <a:effectLst/>
                          <a:latin typeface="Arial" panose="020B0604020202020204" pitchFamily="34" charset="0"/>
                          <a:cs typeface="Arial" panose="020B0604020202020204" pitchFamily="34" charset="0"/>
                        </a:rPr>
                        <a:t> NHQI</a:t>
                      </a:r>
                      <a:endParaRPr lang="en-US" sz="12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r>
              <a:tr h="229341">
                <a:tc>
                  <a:txBody>
                    <a:bodyPr/>
                    <a:lstStyle/>
                    <a:p>
                      <a:pPr marL="0" marR="0">
                        <a:spcBef>
                          <a:spcPts val="0"/>
                        </a:spcBef>
                        <a:spcAft>
                          <a:spcPts val="0"/>
                        </a:spcAft>
                      </a:pPr>
                      <a:r>
                        <a:rPr lang="en-US" sz="1000" dirty="0">
                          <a:solidFill>
                            <a:schemeClr val="bg1"/>
                          </a:solidFill>
                          <a:effectLst/>
                          <a:latin typeface="Arial" panose="020B0604020202020204" pitchFamily="34" charset="0"/>
                          <a:cs typeface="Arial" panose="020B0604020202020204" pitchFamily="34" charset="0"/>
                        </a:rPr>
                        <a:t>STW</a:t>
                      </a:r>
                      <a:endParaRPr lang="en-US" sz="11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a:txBody>
                    <a:bodyPr/>
                    <a:lstStyle/>
                    <a:p>
                      <a:pPr marL="0" marR="0" algn="r">
                        <a:spcBef>
                          <a:spcPts val="0"/>
                        </a:spcBef>
                        <a:spcAft>
                          <a:spcPts val="0"/>
                        </a:spcAft>
                      </a:pPr>
                      <a:r>
                        <a:rPr lang="en-US" sz="1000" b="1" dirty="0" smtClean="0">
                          <a:solidFill>
                            <a:schemeClr val="tx1"/>
                          </a:solidFill>
                          <a:effectLst/>
                          <a:latin typeface="Arial" panose="020B0604020202020204" pitchFamily="34" charset="0"/>
                          <a:cs typeface="Arial" panose="020B0604020202020204" pitchFamily="34" charset="0"/>
                        </a:rPr>
                        <a:t>85%</a:t>
                      </a:r>
                      <a:endParaRPr lang="en-US" sz="1100" b="1"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r">
                        <a:spcBef>
                          <a:spcPts val="0"/>
                        </a:spcBef>
                        <a:spcAft>
                          <a:spcPts val="0"/>
                        </a:spcAft>
                      </a:pPr>
                      <a:r>
                        <a:rPr lang="en-US" sz="1000" b="1" dirty="0" smtClean="0">
                          <a:solidFill>
                            <a:schemeClr val="tx1"/>
                          </a:solidFill>
                          <a:effectLst/>
                          <a:latin typeface="Arial" panose="020B0604020202020204" pitchFamily="34" charset="0"/>
                          <a:cs typeface="Arial" panose="020B0604020202020204" pitchFamily="34" charset="0"/>
                        </a:rPr>
                        <a:t>84</a:t>
                      </a:r>
                      <a:r>
                        <a:rPr lang="en-US" sz="1100" b="1" dirty="0" smtClean="0">
                          <a:solidFill>
                            <a:schemeClr val="tx1"/>
                          </a:solidFill>
                          <a:effectLst/>
                          <a:latin typeface="Arial" panose="020B0604020202020204" pitchFamily="34" charset="0"/>
                          <a:cs typeface="Arial" panose="020B0604020202020204" pitchFamily="34" charset="0"/>
                        </a:rPr>
                        <a:t>%</a:t>
                      </a:r>
                      <a:endParaRPr lang="en-US" sz="1100" b="1"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29341">
                <a:tc>
                  <a:txBody>
                    <a:bodyPr/>
                    <a:lstStyle/>
                    <a:p>
                      <a:pPr marL="0" marR="0">
                        <a:spcBef>
                          <a:spcPts val="0"/>
                        </a:spcBef>
                        <a:spcAft>
                          <a:spcPts val="0"/>
                        </a:spcAft>
                      </a:pPr>
                      <a:r>
                        <a:rPr lang="en-US" sz="1000" dirty="0" smtClean="0">
                          <a:solidFill>
                            <a:schemeClr val="bg1"/>
                          </a:solidFill>
                          <a:effectLst/>
                          <a:latin typeface="Arial" panose="020B0604020202020204" pitchFamily="34" charset="0"/>
                          <a:cs typeface="Arial" panose="020B0604020202020204" pitchFamily="34" charset="0"/>
                        </a:rPr>
                        <a:t>Quintile 1 </a:t>
                      </a:r>
                      <a:r>
                        <a:rPr lang="en-US" sz="1000" dirty="0">
                          <a:solidFill>
                            <a:schemeClr val="bg1"/>
                          </a:solidFill>
                          <a:effectLst/>
                          <a:latin typeface="Arial" panose="020B0604020202020204" pitchFamily="34" charset="0"/>
                          <a:cs typeface="Arial" panose="020B0604020202020204" pitchFamily="34" charset="0"/>
                        </a:rPr>
                        <a:t>(MAX)</a:t>
                      </a:r>
                      <a:endParaRPr lang="en-US" sz="11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a:txBody>
                    <a:bodyPr/>
                    <a:lstStyle/>
                    <a:p>
                      <a:pPr marL="0" marR="0" algn="r">
                        <a:spcBef>
                          <a:spcPts val="0"/>
                        </a:spcBef>
                        <a:spcAft>
                          <a:spcPts val="0"/>
                        </a:spcAft>
                      </a:pPr>
                      <a:r>
                        <a:rPr lang="en-US" sz="1000" dirty="0" smtClean="0">
                          <a:solidFill>
                            <a:schemeClr val="tx1"/>
                          </a:solidFill>
                          <a:effectLst/>
                          <a:latin typeface="Arial" panose="020B0604020202020204" pitchFamily="34" charset="0"/>
                          <a:cs typeface="Arial" panose="020B0604020202020204" pitchFamily="34" charset="0"/>
                        </a:rPr>
                        <a:t>100</a:t>
                      </a:r>
                      <a:r>
                        <a:rPr lang="en-US" sz="1100" b="0" dirty="0" smtClean="0">
                          <a:solidFill>
                            <a:schemeClr val="tx1"/>
                          </a:solidFill>
                          <a:effectLst/>
                          <a:latin typeface="Arial" panose="020B0604020202020204" pitchFamily="34" charset="0"/>
                          <a:cs typeface="Arial" panose="020B0604020202020204" pitchFamily="34" charset="0"/>
                        </a:rPr>
                        <a:t>%</a:t>
                      </a:r>
                      <a:endParaRPr lang="en-US" sz="11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r">
                        <a:spcBef>
                          <a:spcPts val="0"/>
                        </a:spcBef>
                        <a:spcAft>
                          <a:spcPts val="0"/>
                        </a:spcAft>
                      </a:pPr>
                      <a:r>
                        <a:rPr lang="en-US" sz="1000" dirty="0" smtClean="0">
                          <a:solidFill>
                            <a:schemeClr val="tx1"/>
                          </a:solidFill>
                          <a:effectLst/>
                          <a:latin typeface="Arial" panose="020B0604020202020204" pitchFamily="34" charset="0"/>
                          <a:cs typeface="Arial" panose="020B0604020202020204" pitchFamily="34" charset="0"/>
                        </a:rPr>
                        <a:t>100</a:t>
                      </a:r>
                      <a:r>
                        <a:rPr lang="en-US" sz="1100" b="0" dirty="0" smtClean="0">
                          <a:solidFill>
                            <a:schemeClr val="tx1"/>
                          </a:solidFill>
                          <a:effectLst/>
                          <a:latin typeface="Arial" panose="020B0604020202020204" pitchFamily="34" charset="0"/>
                          <a:cs typeface="Arial" panose="020B0604020202020204" pitchFamily="34" charset="0"/>
                        </a:rPr>
                        <a:t>%</a:t>
                      </a:r>
                      <a:endParaRPr lang="en-US" sz="11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29341">
                <a:tc>
                  <a:txBody>
                    <a:bodyPr/>
                    <a:lstStyle/>
                    <a:p>
                      <a:pPr marL="0" marR="0">
                        <a:spcBef>
                          <a:spcPts val="0"/>
                        </a:spcBef>
                        <a:spcAft>
                          <a:spcPts val="0"/>
                        </a:spcAft>
                      </a:pPr>
                      <a:r>
                        <a:rPr lang="en-US" sz="1000" dirty="0" smtClean="0">
                          <a:solidFill>
                            <a:schemeClr val="bg1"/>
                          </a:solidFill>
                          <a:effectLst/>
                          <a:latin typeface="Arial" panose="020B0604020202020204" pitchFamily="34" charset="0"/>
                          <a:cs typeface="Arial" panose="020B0604020202020204" pitchFamily="34" charset="0"/>
                        </a:rPr>
                        <a:t>Quintile 2</a:t>
                      </a:r>
                      <a:endParaRPr lang="en-US" sz="11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a:txBody>
                    <a:bodyPr/>
                    <a:lstStyle/>
                    <a:p>
                      <a:pPr marL="0" marR="0" algn="r">
                        <a:spcBef>
                          <a:spcPts val="0"/>
                        </a:spcBef>
                        <a:spcAft>
                          <a:spcPts val="0"/>
                        </a:spcAft>
                      </a:pPr>
                      <a:r>
                        <a:rPr lang="en-US" sz="1000" dirty="0" smtClean="0">
                          <a:solidFill>
                            <a:schemeClr val="tx1"/>
                          </a:solidFill>
                          <a:effectLst/>
                          <a:latin typeface="Arial" panose="020B0604020202020204" pitchFamily="34" charset="0"/>
                          <a:cs typeface="Arial" panose="020B0604020202020204" pitchFamily="34" charset="0"/>
                        </a:rPr>
                        <a:t>93</a:t>
                      </a:r>
                      <a:r>
                        <a:rPr lang="en-US" sz="1100" b="0" dirty="0" smtClean="0">
                          <a:solidFill>
                            <a:schemeClr val="tx1"/>
                          </a:solidFill>
                          <a:effectLst/>
                          <a:latin typeface="Arial" panose="020B0604020202020204" pitchFamily="34" charset="0"/>
                          <a:cs typeface="Arial" panose="020B0604020202020204" pitchFamily="34" charset="0"/>
                        </a:rPr>
                        <a:t>%</a:t>
                      </a:r>
                      <a:endParaRPr lang="en-US" sz="11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r">
                        <a:spcBef>
                          <a:spcPts val="0"/>
                        </a:spcBef>
                        <a:spcAft>
                          <a:spcPts val="0"/>
                        </a:spcAft>
                      </a:pPr>
                      <a:r>
                        <a:rPr lang="en-US" sz="1000" dirty="0" smtClean="0">
                          <a:solidFill>
                            <a:schemeClr val="tx1"/>
                          </a:solidFill>
                          <a:effectLst/>
                          <a:latin typeface="Arial" panose="020B0604020202020204" pitchFamily="34" charset="0"/>
                          <a:cs typeface="Arial" panose="020B0604020202020204" pitchFamily="34" charset="0"/>
                        </a:rPr>
                        <a:t>93</a:t>
                      </a:r>
                      <a:r>
                        <a:rPr lang="en-US" sz="1100" b="0" dirty="0" smtClean="0">
                          <a:solidFill>
                            <a:schemeClr val="tx1"/>
                          </a:solidFill>
                          <a:effectLst/>
                          <a:latin typeface="Arial" panose="020B0604020202020204" pitchFamily="34" charset="0"/>
                          <a:cs typeface="Arial" panose="020B0604020202020204" pitchFamily="34" charset="0"/>
                        </a:rPr>
                        <a:t>%</a:t>
                      </a:r>
                      <a:endParaRPr lang="en-US" sz="11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29341">
                <a:tc>
                  <a:txBody>
                    <a:bodyPr/>
                    <a:lstStyle/>
                    <a:p>
                      <a:pPr marL="0" marR="0">
                        <a:spcBef>
                          <a:spcPts val="0"/>
                        </a:spcBef>
                        <a:spcAft>
                          <a:spcPts val="0"/>
                        </a:spcAft>
                      </a:pPr>
                      <a:r>
                        <a:rPr lang="en-US" sz="1000" dirty="0" smtClean="0">
                          <a:solidFill>
                            <a:schemeClr val="bg1"/>
                          </a:solidFill>
                          <a:effectLst/>
                          <a:latin typeface="Arial" panose="020B0604020202020204" pitchFamily="34" charset="0"/>
                          <a:cs typeface="Arial" panose="020B0604020202020204" pitchFamily="34" charset="0"/>
                        </a:rPr>
                        <a:t>Quintile 3</a:t>
                      </a:r>
                      <a:endParaRPr lang="en-US" sz="11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a:txBody>
                    <a:bodyPr/>
                    <a:lstStyle/>
                    <a:p>
                      <a:pPr marL="0" marR="0" algn="r">
                        <a:spcBef>
                          <a:spcPts val="0"/>
                        </a:spcBef>
                        <a:spcAft>
                          <a:spcPts val="0"/>
                        </a:spcAft>
                      </a:pPr>
                      <a:r>
                        <a:rPr lang="en-US" sz="1000" dirty="0" smtClean="0">
                          <a:solidFill>
                            <a:schemeClr val="tx1"/>
                          </a:solidFill>
                          <a:effectLst/>
                          <a:latin typeface="Arial" panose="020B0604020202020204" pitchFamily="34" charset="0"/>
                          <a:cs typeface="Arial" panose="020B0604020202020204" pitchFamily="34" charset="0"/>
                        </a:rPr>
                        <a:t>89</a:t>
                      </a:r>
                      <a:r>
                        <a:rPr lang="en-US" sz="1100" b="0" dirty="0" smtClean="0">
                          <a:solidFill>
                            <a:schemeClr val="tx1"/>
                          </a:solidFill>
                          <a:effectLst/>
                          <a:latin typeface="Arial" panose="020B0604020202020204" pitchFamily="34" charset="0"/>
                          <a:cs typeface="Arial" panose="020B0604020202020204" pitchFamily="34" charset="0"/>
                        </a:rPr>
                        <a:t>%</a:t>
                      </a:r>
                      <a:endParaRPr lang="en-US" sz="11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r">
                        <a:spcBef>
                          <a:spcPts val="0"/>
                        </a:spcBef>
                        <a:spcAft>
                          <a:spcPts val="0"/>
                        </a:spcAft>
                      </a:pPr>
                      <a:r>
                        <a:rPr lang="en-US" sz="1000" dirty="0" smtClean="0">
                          <a:solidFill>
                            <a:schemeClr val="tx1"/>
                          </a:solidFill>
                          <a:effectLst/>
                          <a:latin typeface="Arial" panose="020B0604020202020204" pitchFamily="34" charset="0"/>
                          <a:cs typeface="Arial" panose="020B0604020202020204" pitchFamily="34" charset="0"/>
                        </a:rPr>
                        <a:t>88</a:t>
                      </a:r>
                      <a:r>
                        <a:rPr lang="en-US" sz="1100" b="0" dirty="0" smtClean="0">
                          <a:solidFill>
                            <a:schemeClr val="tx1"/>
                          </a:solidFill>
                          <a:effectLst/>
                          <a:latin typeface="Arial" panose="020B0604020202020204" pitchFamily="34" charset="0"/>
                          <a:cs typeface="Arial" panose="020B0604020202020204" pitchFamily="34" charset="0"/>
                        </a:rPr>
                        <a:t>%</a:t>
                      </a:r>
                      <a:endParaRPr lang="en-US" sz="11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29341">
                <a:tc>
                  <a:txBody>
                    <a:bodyPr/>
                    <a:lstStyle/>
                    <a:p>
                      <a:pPr marL="0" marR="0">
                        <a:spcBef>
                          <a:spcPts val="0"/>
                        </a:spcBef>
                        <a:spcAft>
                          <a:spcPts val="0"/>
                        </a:spcAft>
                      </a:pPr>
                      <a:r>
                        <a:rPr lang="en-US" sz="1000" dirty="0" smtClean="0">
                          <a:solidFill>
                            <a:schemeClr val="bg1"/>
                          </a:solidFill>
                          <a:effectLst/>
                          <a:latin typeface="Arial" panose="020B0604020202020204" pitchFamily="34" charset="0"/>
                          <a:cs typeface="Arial" panose="020B0604020202020204" pitchFamily="34" charset="0"/>
                        </a:rPr>
                        <a:t>Quintile 4</a:t>
                      </a:r>
                      <a:endParaRPr lang="en-US" sz="11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a:txBody>
                    <a:bodyPr/>
                    <a:lstStyle/>
                    <a:p>
                      <a:pPr marL="0" marR="0" algn="r">
                        <a:spcBef>
                          <a:spcPts val="0"/>
                        </a:spcBef>
                        <a:spcAft>
                          <a:spcPts val="0"/>
                        </a:spcAft>
                      </a:pPr>
                      <a:r>
                        <a:rPr lang="en-US" sz="1000" dirty="0" smtClean="0">
                          <a:solidFill>
                            <a:schemeClr val="tx1"/>
                          </a:solidFill>
                          <a:effectLst/>
                          <a:latin typeface="Arial" panose="020B0604020202020204" pitchFamily="34" charset="0"/>
                          <a:cs typeface="Arial" panose="020B0604020202020204" pitchFamily="34" charset="0"/>
                        </a:rPr>
                        <a:t>85</a:t>
                      </a:r>
                      <a:r>
                        <a:rPr lang="en-US" sz="1100" b="0" dirty="0" smtClean="0">
                          <a:solidFill>
                            <a:schemeClr val="tx1"/>
                          </a:solidFill>
                          <a:effectLst/>
                          <a:latin typeface="Arial" panose="020B0604020202020204" pitchFamily="34" charset="0"/>
                          <a:cs typeface="Arial" panose="020B0604020202020204" pitchFamily="34" charset="0"/>
                        </a:rPr>
                        <a:t>%</a:t>
                      </a:r>
                      <a:endParaRPr lang="en-US" sz="11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r">
                        <a:spcBef>
                          <a:spcPts val="0"/>
                        </a:spcBef>
                        <a:spcAft>
                          <a:spcPts val="0"/>
                        </a:spcAft>
                      </a:pPr>
                      <a:r>
                        <a:rPr lang="en-US" sz="1000" dirty="0" smtClean="0">
                          <a:solidFill>
                            <a:schemeClr val="tx1"/>
                          </a:solidFill>
                          <a:effectLst/>
                          <a:latin typeface="Arial" panose="020B0604020202020204" pitchFamily="34" charset="0"/>
                          <a:cs typeface="Arial" panose="020B0604020202020204" pitchFamily="34" charset="0"/>
                        </a:rPr>
                        <a:t>83</a:t>
                      </a:r>
                      <a:r>
                        <a:rPr lang="en-US" sz="1100" b="0" dirty="0" smtClean="0">
                          <a:solidFill>
                            <a:schemeClr val="tx1"/>
                          </a:solidFill>
                          <a:effectLst/>
                          <a:latin typeface="Arial" panose="020B0604020202020204" pitchFamily="34" charset="0"/>
                          <a:cs typeface="Arial" panose="020B0604020202020204" pitchFamily="34" charset="0"/>
                        </a:rPr>
                        <a:t>%</a:t>
                      </a:r>
                      <a:endParaRPr lang="en-US" sz="11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29341">
                <a:tc>
                  <a:txBody>
                    <a:bodyPr/>
                    <a:lstStyle/>
                    <a:p>
                      <a:pPr marL="0" marR="0">
                        <a:spcBef>
                          <a:spcPts val="0"/>
                        </a:spcBef>
                        <a:spcAft>
                          <a:spcPts val="0"/>
                        </a:spcAft>
                      </a:pPr>
                      <a:r>
                        <a:rPr lang="en-US" sz="1000" dirty="0" smtClean="0">
                          <a:solidFill>
                            <a:schemeClr val="bg1"/>
                          </a:solidFill>
                          <a:effectLst/>
                          <a:latin typeface="Arial" panose="020B0604020202020204" pitchFamily="34" charset="0"/>
                          <a:cs typeface="Arial" panose="020B0604020202020204" pitchFamily="34" charset="0"/>
                        </a:rPr>
                        <a:t>Quintile 5</a:t>
                      </a:r>
                      <a:endParaRPr lang="en-US" sz="11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a:txBody>
                    <a:bodyPr/>
                    <a:lstStyle/>
                    <a:p>
                      <a:pPr marL="0" marR="0" algn="r">
                        <a:spcBef>
                          <a:spcPts val="0"/>
                        </a:spcBef>
                        <a:spcAft>
                          <a:spcPts val="0"/>
                        </a:spcAft>
                      </a:pPr>
                      <a:r>
                        <a:rPr lang="en-US" sz="1000" dirty="0" smtClean="0">
                          <a:solidFill>
                            <a:schemeClr val="tx1"/>
                          </a:solidFill>
                          <a:effectLst/>
                          <a:latin typeface="Arial" panose="020B0604020202020204" pitchFamily="34" charset="0"/>
                          <a:cs typeface="Arial" panose="020B0604020202020204" pitchFamily="34" charset="0"/>
                        </a:rPr>
                        <a:t>77</a:t>
                      </a:r>
                      <a:r>
                        <a:rPr lang="en-US" sz="1100" b="0" dirty="0" smtClean="0">
                          <a:solidFill>
                            <a:schemeClr val="tx1"/>
                          </a:solidFill>
                          <a:effectLst/>
                          <a:latin typeface="Arial" panose="020B0604020202020204" pitchFamily="34" charset="0"/>
                          <a:cs typeface="Arial" panose="020B0604020202020204" pitchFamily="34" charset="0"/>
                        </a:rPr>
                        <a:t>%</a:t>
                      </a:r>
                      <a:endParaRPr lang="en-US" sz="11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r">
                        <a:spcBef>
                          <a:spcPts val="0"/>
                        </a:spcBef>
                        <a:spcAft>
                          <a:spcPts val="0"/>
                        </a:spcAft>
                      </a:pPr>
                      <a:r>
                        <a:rPr lang="en-US" sz="1000" dirty="0" smtClean="0">
                          <a:solidFill>
                            <a:schemeClr val="tx1"/>
                          </a:solidFill>
                          <a:effectLst/>
                          <a:latin typeface="Arial" panose="020B0604020202020204" pitchFamily="34" charset="0"/>
                          <a:cs typeface="Arial" panose="020B0604020202020204" pitchFamily="34" charset="0"/>
                        </a:rPr>
                        <a:t>75</a:t>
                      </a:r>
                      <a:r>
                        <a:rPr lang="en-US" sz="1100" b="0" dirty="0" smtClean="0">
                          <a:solidFill>
                            <a:schemeClr val="tx1"/>
                          </a:solidFill>
                          <a:effectLst/>
                          <a:latin typeface="Arial" panose="020B0604020202020204" pitchFamily="34" charset="0"/>
                          <a:cs typeface="Arial" panose="020B0604020202020204" pitchFamily="34" charset="0"/>
                        </a:rPr>
                        <a:t>%</a:t>
                      </a:r>
                      <a:endParaRPr lang="en-US" sz="11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29341">
                <a:tc>
                  <a:txBody>
                    <a:bodyPr/>
                    <a:lstStyle/>
                    <a:p>
                      <a:pPr marL="0" marR="0">
                        <a:spcBef>
                          <a:spcPts val="0"/>
                        </a:spcBef>
                        <a:spcAft>
                          <a:spcPts val="0"/>
                        </a:spcAft>
                      </a:pPr>
                      <a:r>
                        <a:rPr lang="en-US" sz="1000" dirty="0">
                          <a:solidFill>
                            <a:schemeClr val="bg1"/>
                          </a:solidFill>
                          <a:effectLst/>
                          <a:latin typeface="Arial" panose="020B0604020202020204" pitchFamily="34" charset="0"/>
                          <a:cs typeface="Arial" panose="020B0604020202020204" pitchFamily="34" charset="0"/>
                        </a:rPr>
                        <a:t>MIN</a:t>
                      </a:r>
                      <a:endParaRPr lang="en-US" sz="11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a:txBody>
                    <a:bodyPr/>
                    <a:lstStyle/>
                    <a:p>
                      <a:pPr marL="0" marR="0" algn="r">
                        <a:spcBef>
                          <a:spcPts val="0"/>
                        </a:spcBef>
                        <a:spcAft>
                          <a:spcPts val="0"/>
                        </a:spcAft>
                      </a:pPr>
                      <a:r>
                        <a:rPr lang="en-US" sz="1000" dirty="0" smtClean="0">
                          <a:solidFill>
                            <a:schemeClr val="tx1"/>
                          </a:solidFill>
                          <a:effectLst/>
                          <a:latin typeface="Arial" panose="020B0604020202020204" pitchFamily="34" charset="0"/>
                          <a:cs typeface="Arial" panose="020B0604020202020204" pitchFamily="34" charset="0"/>
                        </a:rPr>
                        <a:t>17</a:t>
                      </a:r>
                      <a:r>
                        <a:rPr lang="en-US" sz="1100" b="0" dirty="0" smtClean="0">
                          <a:solidFill>
                            <a:schemeClr val="tx1"/>
                          </a:solidFill>
                          <a:effectLst/>
                          <a:latin typeface="Arial" panose="020B0604020202020204" pitchFamily="34" charset="0"/>
                          <a:cs typeface="Arial" panose="020B0604020202020204" pitchFamily="34" charset="0"/>
                        </a:rPr>
                        <a:t>%</a:t>
                      </a:r>
                      <a:endParaRPr lang="en-US" sz="11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r">
                        <a:spcBef>
                          <a:spcPts val="0"/>
                        </a:spcBef>
                        <a:spcAft>
                          <a:spcPts val="0"/>
                        </a:spcAft>
                      </a:pPr>
                      <a:r>
                        <a:rPr lang="en-US" sz="1000" dirty="0" smtClean="0">
                          <a:solidFill>
                            <a:schemeClr val="tx1"/>
                          </a:solidFill>
                          <a:effectLst/>
                          <a:latin typeface="Arial" panose="020B0604020202020204" pitchFamily="34" charset="0"/>
                          <a:cs typeface="Arial" panose="020B0604020202020204" pitchFamily="34" charset="0"/>
                        </a:rPr>
                        <a:t>33</a:t>
                      </a:r>
                      <a:r>
                        <a:rPr lang="en-US" sz="1100" b="0" dirty="0" smtClean="0">
                          <a:solidFill>
                            <a:schemeClr val="tx1"/>
                          </a:solidFill>
                          <a:effectLst/>
                          <a:latin typeface="Arial" panose="020B0604020202020204" pitchFamily="34" charset="0"/>
                          <a:cs typeface="Arial" panose="020B0604020202020204" pitchFamily="34" charset="0"/>
                        </a:rPr>
                        <a:t>%</a:t>
                      </a:r>
                      <a:endParaRPr lang="en-US" sz="11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662287979"/>
              </p:ext>
            </p:extLst>
          </p:nvPr>
        </p:nvGraphicFramePr>
        <p:xfrm>
          <a:off x="4419600" y="1047750"/>
          <a:ext cx="3108959" cy="2560318"/>
        </p:xfrm>
        <a:graphic>
          <a:graphicData uri="http://schemas.openxmlformats.org/drawingml/2006/table">
            <a:tbl>
              <a:tblPr firstRow="1" firstCol="1" bandRow="1">
                <a:tableStyleId>{5C22544A-7EE6-4342-B048-85BDC9FD1C3A}</a:tableStyleId>
              </a:tblPr>
              <a:tblGrid>
                <a:gridCol w="1344414"/>
                <a:gridCol w="840259"/>
                <a:gridCol w="924286"/>
              </a:tblGrid>
              <a:tr h="951914">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50" b="1" dirty="0" smtClean="0">
                          <a:latin typeface="Arial" panose="020B0604020202020204" pitchFamily="34" charset="0"/>
                          <a:cs typeface="Arial" panose="020B0604020202020204" pitchFamily="34" charset="0"/>
                        </a:rPr>
                        <a:t>Percent of long stay residents who received the seasonal influenza vaccine</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a:txBody>
                    <a:bodyPr/>
                    <a:lstStyle/>
                    <a:p>
                      <a:pPr marL="0" marR="0" algn="ctr">
                        <a:spcBef>
                          <a:spcPts val="0"/>
                        </a:spcBef>
                        <a:spcAft>
                          <a:spcPts val="0"/>
                        </a:spcAft>
                      </a:pPr>
                      <a:r>
                        <a:rPr lang="en-US" sz="1050" dirty="0" smtClean="0">
                          <a:solidFill>
                            <a:schemeClr val="bg1"/>
                          </a:solidFill>
                          <a:effectLst/>
                          <a:latin typeface="Arial" panose="020B0604020202020204" pitchFamily="34" charset="0"/>
                          <a:cs typeface="Arial" panose="020B0604020202020204" pitchFamily="34" charset="0"/>
                        </a:rPr>
                        <a:t>2014</a:t>
                      </a:r>
                      <a:r>
                        <a:rPr lang="en-US" sz="1050" baseline="0" dirty="0" smtClean="0">
                          <a:solidFill>
                            <a:schemeClr val="bg1"/>
                          </a:solidFill>
                          <a:effectLst/>
                          <a:latin typeface="Arial" panose="020B0604020202020204" pitchFamily="34" charset="0"/>
                          <a:cs typeface="Arial" panose="020B0604020202020204" pitchFamily="34" charset="0"/>
                        </a:rPr>
                        <a:t> NHQI</a:t>
                      </a:r>
                      <a:endParaRPr lang="en-US" sz="12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a:txBody>
                    <a:bodyPr/>
                    <a:lstStyle/>
                    <a:p>
                      <a:pPr marL="0" marR="0" algn="ctr">
                        <a:spcBef>
                          <a:spcPts val="0"/>
                        </a:spcBef>
                        <a:spcAft>
                          <a:spcPts val="0"/>
                        </a:spcAft>
                      </a:pPr>
                      <a:r>
                        <a:rPr lang="en-US" sz="1050" dirty="0" smtClean="0">
                          <a:solidFill>
                            <a:schemeClr val="bg1"/>
                          </a:solidFill>
                          <a:effectLst/>
                          <a:latin typeface="Arial" panose="020B0604020202020204" pitchFamily="34" charset="0"/>
                          <a:cs typeface="Arial" panose="020B0604020202020204" pitchFamily="34" charset="0"/>
                        </a:rPr>
                        <a:t>2015</a:t>
                      </a:r>
                      <a:r>
                        <a:rPr lang="en-US" sz="1050" baseline="0" dirty="0" smtClean="0">
                          <a:solidFill>
                            <a:schemeClr val="bg1"/>
                          </a:solidFill>
                          <a:effectLst/>
                          <a:latin typeface="Arial" panose="020B0604020202020204" pitchFamily="34" charset="0"/>
                          <a:cs typeface="Arial" panose="020B0604020202020204" pitchFamily="34" charset="0"/>
                        </a:rPr>
                        <a:t> NHQI</a:t>
                      </a:r>
                      <a:endParaRPr lang="en-US" sz="12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r>
              <a:tr h="229772">
                <a:tc>
                  <a:txBody>
                    <a:bodyPr/>
                    <a:lstStyle/>
                    <a:p>
                      <a:pPr marL="0" marR="0">
                        <a:spcBef>
                          <a:spcPts val="0"/>
                        </a:spcBef>
                        <a:spcAft>
                          <a:spcPts val="0"/>
                        </a:spcAft>
                      </a:pPr>
                      <a:r>
                        <a:rPr lang="en-US" sz="1000" dirty="0">
                          <a:solidFill>
                            <a:schemeClr val="bg1"/>
                          </a:solidFill>
                          <a:effectLst/>
                          <a:latin typeface="Arial" panose="020B0604020202020204" pitchFamily="34" charset="0"/>
                          <a:cs typeface="Arial" panose="020B0604020202020204" pitchFamily="34" charset="0"/>
                        </a:rPr>
                        <a:t>STW</a:t>
                      </a:r>
                      <a:endParaRPr lang="en-US" sz="11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a:txBody>
                    <a:bodyPr/>
                    <a:lstStyle/>
                    <a:p>
                      <a:pPr marL="0" marR="0" algn="r">
                        <a:spcBef>
                          <a:spcPts val="0"/>
                        </a:spcBef>
                        <a:spcAft>
                          <a:spcPts val="0"/>
                        </a:spcAft>
                      </a:pPr>
                      <a:r>
                        <a:rPr lang="en-US" sz="1000" b="1" dirty="0" smtClean="0">
                          <a:solidFill>
                            <a:schemeClr val="tx1"/>
                          </a:solidFill>
                          <a:effectLst/>
                          <a:latin typeface="Arial" panose="020B0604020202020204" pitchFamily="34" charset="0"/>
                          <a:cs typeface="Arial" panose="020B0604020202020204" pitchFamily="34" charset="0"/>
                        </a:rPr>
                        <a:t>83</a:t>
                      </a:r>
                      <a:r>
                        <a:rPr lang="en-US" sz="1100" b="1" dirty="0" smtClean="0">
                          <a:solidFill>
                            <a:schemeClr val="tx1"/>
                          </a:solidFill>
                          <a:effectLst/>
                          <a:latin typeface="Arial" panose="020B0604020202020204" pitchFamily="34" charset="0"/>
                          <a:cs typeface="Arial" panose="020B0604020202020204" pitchFamily="34" charset="0"/>
                        </a:rPr>
                        <a:t>%</a:t>
                      </a:r>
                      <a:endParaRPr lang="en-US" sz="1100" b="1"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r">
                        <a:spcBef>
                          <a:spcPts val="0"/>
                        </a:spcBef>
                        <a:spcAft>
                          <a:spcPts val="0"/>
                        </a:spcAft>
                      </a:pPr>
                      <a:r>
                        <a:rPr lang="en-US" sz="1000" b="1" dirty="0" smtClean="0">
                          <a:solidFill>
                            <a:schemeClr val="tx1"/>
                          </a:solidFill>
                          <a:effectLst/>
                          <a:latin typeface="Arial" panose="020B0604020202020204" pitchFamily="34" charset="0"/>
                          <a:cs typeface="Arial" panose="020B0604020202020204" pitchFamily="34" charset="0"/>
                        </a:rPr>
                        <a:t>84</a:t>
                      </a:r>
                      <a:r>
                        <a:rPr lang="en-US" sz="1100" b="1" dirty="0" smtClean="0">
                          <a:solidFill>
                            <a:schemeClr val="tx1"/>
                          </a:solidFill>
                          <a:effectLst/>
                          <a:latin typeface="Arial" panose="020B0604020202020204" pitchFamily="34" charset="0"/>
                          <a:cs typeface="Arial" panose="020B0604020202020204" pitchFamily="34" charset="0"/>
                        </a:rPr>
                        <a:t>%</a:t>
                      </a:r>
                      <a:endParaRPr lang="en-US" sz="1100" b="1"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29772">
                <a:tc>
                  <a:txBody>
                    <a:bodyPr/>
                    <a:lstStyle/>
                    <a:p>
                      <a:pPr marL="0" marR="0">
                        <a:spcBef>
                          <a:spcPts val="0"/>
                        </a:spcBef>
                        <a:spcAft>
                          <a:spcPts val="0"/>
                        </a:spcAft>
                      </a:pPr>
                      <a:r>
                        <a:rPr lang="en-US" sz="1000" dirty="0" smtClean="0">
                          <a:solidFill>
                            <a:schemeClr val="bg1"/>
                          </a:solidFill>
                          <a:effectLst/>
                          <a:latin typeface="Arial" panose="020B0604020202020204" pitchFamily="34" charset="0"/>
                          <a:cs typeface="Arial" panose="020B0604020202020204" pitchFamily="34" charset="0"/>
                        </a:rPr>
                        <a:t>Quintile 1 </a:t>
                      </a:r>
                      <a:r>
                        <a:rPr lang="en-US" sz="1000" dirty="0">
                          <a:solidFill>
                            <a:schemeClr val="bg1"/>
                          </a:solidFill>
                          <a:effectLst/>
                          <a:latin typeface="Arial" panose="020B0604020202020204" pitchFamily="34" charset="0"/>
                          <a:cs typeface="Arial" panose="020B0604020202020204" pitchFamily="34" charset="0"/>
                        </a:rPr>
                        <a:t>(MAX)</a:t>
                      </a:r>
                      <a:endParaRPr lang="en-US" sz="11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a:txBody>
                    <a:bodyPr/>
                    <a:lstStyle/>
                    <a:p>
                      <a:pPr marL="0" marR="0" algn="r">
                        <a:spcBef>
                          <a:spcPts val="0"/>
                        </a:spcBef>
                        <a:spcAft>
                          <a:spcPts val="0"/>
                        </a:spcAft>
                      </a:pPr>
                      <a:r>
                        <a:rPr lang="en-US" sz="1000" dirty="0" smtClean="0">
                          <a:solidFill>
                            <a:schemeClr val="tx1"/>
                          </a:solidFill>
                          <a:effectLst/>
                          <a:latin typeface="Arial" panose="020B0604020202020204" pitchFamily="34" charset="0"/>
                          <a:cs typeface="Arial" panose="020B0604020202020204" pitchFamily="34" charset="0"/>
                        </a:rPr>
                        <a:t>100</a:t>
                      </a:r>
                      <a:r>
                        <a:rPr lang="en-US" sz="1100" b="0" dirty="0" smtClean="0">
                          <a:solidFill>
                            <a:schemeClr val="tx1"/>
                          </a:solidFill>
                          <a:effectLst/>
                          <a:latin typeface="Arial" panose="020B0604020202020204" pitchFamily="34" charset="0"/>
                          <a:cs typeface="Arial" panose="020B0604020202020204" pitchFamily="34" charset="0"/>
                        </a:rPr>
                        <a:t>%</a:t>
                      </a:r>
                      <a:endParaRPr lang="en-US" sz="11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r">
                        <a:spcBef>
                          <a:spcPts val="0"/>
                        </a:spcBef>
                        <a:spcAft>
                          <a:spcPts val="0"/>
                        </a:spcAft>
                      </a:pPr>
                      <a:r>
                        <a:rPr lang="en-US" sz="1000" dirty="0" smtClean="0">
                          <a:solidFill>
                            <a:schemeClr val="tx1"/>
                          </a:solidFill>
                          <a:effectLst/>
                          <a:latin typeface="Arial" panose="020B0604020202020204" pitchFamily="34" charset="0"/>
                          <a:cs typeface="Arial" panose="020B0604020202020204" pitchFamily="34" charset="0"/>
                        </a:rPr>
                        <a:t>100</a:t>
                      </a:r>
                      <a:r>
                        <a:rPr lang="en-US" sz="1100" b="0" dirty="0" smtClean="0">
                          <a:solidFill>
                            <a:schemeClr val="tx1"/>
                          </a:solidFill>
                          <a:effectLst/>
                          <a:latin typeface="Arial" panose="020B0604020202020204" pitchFamily="34" charset="0"/>
                          <a:cs typeface="Arial" panose="020B0604020202020204" pitchFamily="34" charset="0"/>
                        </a:rPr>
                        <a:t>%</a:t>
                      </a:r>
                      <a:endParaRPr lang="en-US" sz="11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29772">
                <a:tc>
                  <a:txBody>
                    <a:bodyPr/>
                    <a:lstStyle/>
                    <a:p>
                      <a:pPr marL="0" marR="0">
                        <a:spcBef>
                          <a:spcPts val="0"/>
                        </a:spcBef>
                        <a:spcAft>
                          <a:spcPts val="0"/>
                        </a:spcAft>
                      </a:pPr>
                      <a:r>
                        <a:rPr lang="en-US" sz="1000" dirty="0" smtClean="0">
                          <a:solidFill>
                            <a:schemeClr val="bg1"/>
                          </a:solidFill>
                          <a:effectLst/>
                          <a:latin typeface="Arial" panose="020B0604020202020204" pitchFamily="34" charset="0"/>
                          <a:cs typeface="Arial" panose="020B0604020202020204" pitchFamily="34" charset="0"/>
                        </a:rPr>
                        <a:t>Quintile 2</a:t>
                      </a:r>
                      <a:endParaRPr lang="en-US" sz="11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a:txBody>
                    <a:bodyPr/>
                    <a:lstStyle/>
                    <a:p>
                      <a:pPr marL="0" marR="0" algn="r">
                        <a:spcBef>
                          <a:spcPts val="0"/>
                        </a:spcBef>
                        <a:spcAft>
                          <a:spcPts val="0"/>
                        </a:spcAft>
                      </a:pPr>
                      <a:r>
                        <a:rPr lang="en-US" sz="1000" dirty="0" smtClean="0">
                          <a:solidFill>
                            <a:schemeClr val="tx1"/>
                          </a:solidFill>
                          <a:effectLst/>
                          <a:latin typeface="Arial" panose="020B0604020202020204" pitchFamily="34" charset="0"/>
                          <a:cs typeface="Arial" panose="020B0604020202020204" pitchFamily="34" charset="0"/>
                        </a:rPr>
                        <a:t>91</a:t>
                      </a:r>
                      <a:r>
                        <a:rPr lang="en-US" sz="1100" b="0" dirty="0" smtClean="0">
                          <a:solidFill>
                            <a:schemeClr val="tx1"/>
                          </a:solidFill>
                          <a:effectLst/>
                          <a:latin typeface="Arial" panose="020B0604020202020204" pitchFamily="34" charset="0"/>
                          <a:cs typeface="Arial" panose="020B0604020202020204" pitchFamily="34" charset="0"/>
                        </a:rPr>
                        <a:t>%</a:t>
                      </a:r>
                      <a:endParaRPr lang="en-US" sz="11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r">
                        <a:spcBef>
                          <a:spcPts val="0"/>
                        </a:spcBef>
                        <a:spcAft>
                          <a:spcPts val="0"/>
                        </a:spcAft>
                      </a:pPr>
                      <a:r>
                        <a:rPr lang="en-US" sz="1000" dirty="0" smtClean="0">
                          <a:solidFill>
                            <a:schemeClr val="tx1"/>
                          </a:solidFill>
                          <a:effectLst/>
                          <a:latin typeface="Arial" panose="020B0604020202020204" pitchFamily="34" charset="0"/>
                          <a:cs typeface="Arial" panose="020B0604020202020204" pitchFamily="34" charset="0"/>
                        </a:rPr>
                        <a:t>91</a:t>
                      </a:r>
                      <a:r>
                        <a:rPr lang="en-US" sz="1100" b="0" dirty="0" smtClean="0">
                          <a:solidFill>
                            <a:schemeClr val="tx1"/>
                          </a:solidFill>
                          <a:effectLst/>
                          <a:latin typeface="Arial" panose="020B0604020202020204" pitchFamily="34" charset="0"/>
                          <a:cs typeface="Arial" panose="020B0604020202020204" pitchFamily="34" charset="0"/>
                        </a:rPr>
                        <a:t>%</a:t>
                      </a:r>
                      <a:endParaRPr lang="en-US" sz="11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29772">
                <a:tc>
                  <a:txBody>
                    <a:bodyPr/>
                    <a:lstStyle/>
                    <a:p>
                      <a:pPr marL="0" marR="0">
                        <a:spcBef>
                          <a:spcPts val="0"/>
                        </a:spcBef>
                        <a:spcAft>
                          <a:spcPts val="0"/>
                        </a:spcAft>
                      </a:pPr>
                      <a:r>
                        <a:rPr lang="en-US" sz="1000" dirty="0" smtClean="0">
                          <a:solidFill>
                            <a:schemeClr val="bg1"/>
                          </a:solidFill>
                          <a:effectLst/>
                          <a:latin typeface="Arial" panose="020B0604020202020204" pitchFamily="34" charset="0"/>
                          <a:cs typeface="Arial" panose="020B0604020202020204" pitchFamily="34" charset="0"/>
                        </a:rPr>
                        <a:t>Quintile 3</a:t>
                      </a:r>
                      <a:endParaRPr lang="en-US" sz="11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a:txBody>
                    <a:bodyPr/>
                    <a:lstStyle/>
                    <a:p>
                      <a:pPr marL="0" marR="0" algn="r">
                        <a:spcBef>
                          <a:spcPts val="0"/>
                        </a:spcBef>
                        <a:spcAft>
                          <a:spcPts val="0"/>
                        </a:spcAft>
                      </a:pPr>
                      <a:r>
                        <a:rPr lang="en-US" sz="1000" dirty="0" smtClean="0">
                          <a:solidFill>
                            <a:schemeClr val="tx1"/>
                          </a:solidFill>
                          <a:effectLst/>
                          <a:latin typeface="Arial" panose="020B0604020202020204" pitchFamily="34" charset="0"/>
                          <a:cs typeface="Arial" panose="020B0604020202020204" pitchFamily="34" charset="0"/>
                        </a:rPr>
                        <a:t>87</a:t>
                      </a:r>
                      <a:r>
                        <a:rPr lang="en-US" sz="1100" b="0" dirty="0" smtClean="0">
                          <a:solidFill>
                            <a:schemeClr val="tx1"/>
                          </a:solidFill>
                          <a:effectLst/>
                          <a:latin typeface="Arial" panose="020B0604020202020204" pitchFamily="34" charset="0"/>
                          <a:cs typeface="Arial" panose="020B0604020202020204" pitchFamily="34" charset="0"/>
                        </a:rPr>
                        <a:t>%</a:t>
                      </a:r>
                      <a:endParaRPr lang="en-US" sz="11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r">
                        <a:spcBef>
                          <a:spcPts val="0"/>
                        </a:spcBef>
                        <a:spcAft>
                          <a:spcPts val="0"/>
                        </a:spcAft>
                      </a:pPr>
                      <a:r>
                        <a:rPr lang="en-US" sz="1000" dirty="0" smtClean="0">
                          <a:solidFill>
                            <a:schemeClr val="tx1"/>
                          </a:solidFill>
                          <a:effectLst/>
                          <a:latin typeface="Arial" panose="020B0604020202020204" pitchFamily="34" charset="0"/>
                          <a:cs typeface="Arial" panose="020B0604020202020204" pitchFamily="34" charset="0"/>
                        </a:rPr>
                        <a:t>87</a:t>
                      </a:r>
                      <a:r>
                        <a:rPr lang="en-US" sz="1100" b="0" dirty="0" smtClean="0">
                          <a:solidFill>
                            <a:schemeClr val="tx1"/>
                          </a:solidFill>
                          <a:effectLst/>
                          <a:latin typeface="Arial" panose="020B0604020202020204" pitchFamily="34" charset="0"/>
                          <a:cs typeface="Arial" panose="020B0604020202020204" pitchFamily="34" charset="0"/>
                        </a:rPr>
                        <a:t>%</a:t>
                      </a:r>
                      <a:endParaRPr lang="en-US" sz="11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29772">
                <a:tc>
                  <a:txBody>
                    <a:bodyPr/>
                    <a:lstStyle/>
                    <a:p>
                      <a:pPr marL="0" marR="0">
                        <a:spcBef>
                          <a:spcPts val="0"/>
                        </a:spcBef>
                        <a:spcAft>
                          <a:spcPts val="0"/>
                        </a:spcAft>
                      </a:pPr>
                      <a:r>
                        <a:rPr lang="en-US" sz="1000" dirty="0" smtClean="0">
                          <a:solidFill>
                            <a:schemeClr val="bg1"/>
                          </a:solidFill>
                          <a:effectLst/>
                          <a:latin typeface="Arial" panose="020B0604020202020204" pitchFamily="34" charset="0"/>
                          <a:cs typeface="Arial" panose="020B0604020202020204" pitchFamily="34" charset="0"/>
                        </a:rPr>
                        <a:t>Quintile 4</a:t>
                      </a:r>
                      <a:endParaRPr lang="en-US" sz="11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a:txBody>
                    <a:bodyPr/>
                    <a:lstStyle/>
                    <a:p>
                      <a:pPr marL="0" marR="0" algn="r">
                        <a:spcBef>
                          <a:spcPts val="0"/>
                        </a:spcBef>
                        <a:spcAft>
                          <a:spcPts val="0"/>
                        </a:spcAft>
                      </a:pPr>
                      <a:r>
                        <a:rPr lang="en-US" sz="1000" dirty="0" smtClean="0">
                          <a:solidFill>
                            <a:schemeClr val="tx1"/>
                          </a:solidFill>
                          <a:effectLst/>
                          <a:latin typeface="Arial" panose="020B0604020202020204" pitchFamily="34" charset="0"/>
                          <a:cs typeface="Arial" panose="020B0604020202020204" pitchFamily="34" charset="0"/>
                        </a:rPr>
                        <a:t>83</a:t>
                      </a:r>
                      <a:r>
                        <a:rPr lang="en-US" sz="1100" b="0" dirty="0" smtClean="0">
                          <a:solidFill>
                            <a:schemeClr val="tx1"/>
                          </a:solidFill>
                          <a:effectLst/>
                          <a:latin typeface="Arial" panose="020B0604020202020204" pitchFamily="34" charset="0"/>
                          <a:cs typeface="Arial" panose="020B0604020202020204" pitchFamily="34" charset="0"/>
                        </a:rPr>
                        <a:t>%</a:t>
                      </a:r>
                      <a:endParaRPr lang="en-US" sz="11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r">
                        <a:spcBef>
                          <a:spcPts val="0"/>
                        </a:spcBef>
                        <a:spcAft>
                          <a:spcPts val="0"/>
                        </a:spcAft>
                      </a:pPr>
                      <a:r>
                        <a:rPr lang="en-US" sz="1000" dirty="0" smtClean="0">
                          <a:solidFill>
                            <a:schemeClr val="tx1"/>
                          </a:solidFill>
                          <a:effectLst/>
                          <a:latin typeface="Arial" panose="020B0604020202020204" pitchFamily="34" charset="0"/>
                          <a:cs typeface="Arial" panose="020B0604020202020204" pitchFamily="34" charset="0"/>
                        </a:rPr>
                        <a:t>83</a:t>
                      </a:r>
                      <a:r>
                        <a:rPr lang="en-US" sz="1100" b="0" dirty="0" smtClean="0">
                          <a:solidFill>
                            <a:schemeClr val="tx1"/>
                          </a:solidFill>
                          <a:effectLst/>
                          <a:latin typeface="Arial" panose="020B0604020202020204" pitchFamily="34" charset="0"/>
                          <a:cs typeface="Arial" panose="020B0604020202020204" pitchFamily="34" charset="0"/>
                        </a:rPr>
                        <a:t>%</a:t>
                      </a:r>
                      <a:endParaRPr lang="en-US" sz="11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29772">
                <a:tc>
                  <a:txBody>
                    <a:bodyPr/>
                    <a:lstStyle/>
                    <a:p>
                      <a:pPr marL="0" marR="0">
                        <a:spcBef>
                          <a:spcPts val="0"/>
                        </a:spcBef>
                        <a:spcAft>
                          <a:spcPts val="0"/>
                        </a:spcAft>
                      </a:pPr>
                      <a:r>
                        <a:rPr lang="en-US" sz="1000" dirty="0" smtClean="0">
                          <a:solidFill>
                            <a:schemeClr val="bg1"/>
                          </a:solidFill>
                          <a:effectLst/>
                          <a:latin typeface="Arial" panose="020B0604020202020204" pitchFamily="34" charset="0"/>
                          <a:cs typeface="Arial" panose="020B0604020202020204" pitchFamily="34" charset="0"/>
                        </a:rPr>
                        <a:t>Quintile 5</a:t>
                      </a:r>
                      <a:endParaRPr lang="en-US" sz="11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a:txBody>
                    <a:bodyPr/>
                    <a:lstStyle/>
                    <a:p>
                      <a:pPr marL="0" marR="0" algn="r">
                        <a:spcBef>
                          <a:spcPts val="0"/>
                        </a:spcBef>
                        <a:spcAft>
                          <a:spcPts val="0"/>
                        </a:spcAft>
                      </a:pPr>
                      <a:r>
                        <a:rPr lang="en-US" sz="1000" dirty="0" smtClean="0">
                          <a:solidFill>
                            <a:schemeClr val="tx1"/>
                          </a:solidFill>
                          <a:effectLst/>
                          <a:latin typeface="Arial" panose="020B0604020202020204" pitchFamily="34" charset="0"/>
                          <a:cs typeface="Arial" panose="020B0604020202020204" pitchFamily="34" charset="0"/>
                        </a:rPr>
                        <a:t>77</a:t>
                      </a:r>
                      <a:r>
                        <a:rPr lang="en-US" sz="1100" b="0" dirty="0" smtClean="0">
                          <a:solidFill>
                            <a:schemeClr val="tx1"/>
                          </a:solidFill>
                          <a:effectLst/>
                          <a:latin typeface="Arial" panose="020B0604020202020204" pitchFamily="34" charset="0"/>
                          <a:cs typeface="Arial" panose="020B0604020202020204" pitchFamily="34" charset="0"/>
                        </a:rPr>
                        <a:t>%</a:t>
                      </a:r>
                      <a:endParaRPr lang="en-US" sz="11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r">
                        <a:spcBef>
                          <a:spcPts val="0"/>
                        </a:spcBef>
                        <a:spcAft>
                          <a:spcPts val="0"/>
                        </a:spcAft>
                      </a:pPr>
                      <a:r>
                        <a:rPr lang="en-US" sz="1000" dirty="0" smtClean="0">
                          <a:solidFill>
                            <a:schemeClr val="tx1"/>
                          </a:solidFill>
                          <a:effectLst/>
                          <a:latin typeface="Arial" panose="020B0604020202020204" pitchFamily="34" charset="0"/>
                          <a:cs typeface="Arial" panose="020B0604020202020204" pitchFamily="34" charset="0"/>
                        </a:rPr>
                        <a:t>78</a:t>
                      </a:r>
                      <a:r>
                        <a:rPr lang="en-US" sz="1100" b="0" dirty="0" smtClean="0">
                          <a:solidFill>
                            <a:schemeClr val="tx1"/>
                          </a:solidFill>
                          <a:effectLst/>
                          <a:latin typeface="Arial" panose="020B0604020202020204" pitchFamily="34" charset="0"/>
                          <a:cs typeface="Arial" panose="020B0604020202020204" pitchFamily="34" charset="0"/>
                        </a:rPr>
                        <a:t>%</a:t>
                      </a:r>
                      <a:endParaRPr lang="en-US" sz="11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29772">
                <a:tc>
                  <a:txBody>
                    <a:bodyPr/>
                    <a:lstStyle/>
                    <a:p>
                      <a:pPr marL="0" marR="0">
                        <a:spcBef>
                          <a:spcPts val="0"/>
                        </a:spcBef>
                        <a:spcAft>
                          <a:spcPts val="0"/>
                        </a:spcAft>
                      </a:pPr>
                      <a:r>
                        <a:rPr lang="en-US" sz="1000" dirty="0">
                          <a:solidFill>
                            <a:schemeClr val="bg1"/>
                          </a:solidFill>
                          <a:effectLst/>
                          <a:latin typeface="Arial" panose="020B0604020202020204" pitchFamily="34" charset="0"/>
                          <a:cs typeface="Arial" panose="020B0604020202020204" pitchFamily="34" charset="0"/>
                        </a:rPr>
                        <a:t>MIN</a:t>
                      </a:r>
                      <a:endParaRPr lang="en-US" sz="11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a:txBody>
                    <a:bodyPr/>
                    <a:lstStyle/>
                    <a:p>
                      <a:pPr marL="0" marR="0" algn="r">
                        <a:spcBef>
                          <a:spcPts val="0"/>
                        </a:spcBef>
                        <a:spcAft>
                          <a:spcPts val="0"/>
                        </a:spcAft>
                      </a:pPr>
                      <a:r>
                        <a:rPr lang="en-US" sz="1000" dirty="0" smtClean="0">
                          <a:solidFill>
                            <a:schemeClr val="tx1"/>
                          </a:solidFill>
                          <a:effectLst/>
                          <a:latin typeface="Arial" panose="020B0604020202020204" pitchFamily="34" charset="0"/>
                          <a:cs typeface="Arial" panose="020B0604020202020204" pitchFamily="34" charset="0"/>
                        </a:rPr>
                        <a:t>26</a:t>
                      </a:r>
                      <a:r>
                        <a:rPr lang="en-US" sz="1100" b="0" dirty="0" smtClean="0">
                          <a:solidFill>
                            <a:schemeClr val="tx1"/>
                          </a:solidFill>
                          <a:effectLst/>
                          <a:latin typeface="Arial" panose="020B0604020202020204" pitchFamily="34" charset="0"/>
                          <a:cs typeface="Arial" panose="020B0604020202020204" pitchFamily="34" charset="0"/>
                        </a:rPr>
                        <a:t>%</a:t>
                      </a:r>
                      <a:endParaRPr lang="en-US" sz="11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r">
                        <a:spcBef>
                          <a:spcPts val="0"/>
                        </a:spcBef>
                        <a:spcAft>
                          <a:spcPts val="0"/>
                        </a:spcAft>
                      </a:pPr>
                      <a:r>
                        <a:rPr lang="en-US" sz="1000" dirty="0" smtClean="0">
                          <a:solidFill>
                            <a:schemeClr val="tx1"/>
                          </a:solidFill>
                          <a:effectLst/>
                          <a:latin typeface="Arial" panose="020B0604020202020204" pitchFamily="34" charset="0"/>
                          <a:cs typeface="Arial" panose="020B0604020202020204" pitchFamily="34" charset="0"/>
                        </a:rPr>
                        <a:t>50</a:t>
                      </a:r>
                      <a:r>
                        <a:rPr lang="en-US" sz="1100" b="0" dirty="0" smtClean="0">
                          <a:solidFill>
                            <a:schemeClr val="tx1"/>
                          </a:solidFill>
                          <a:effectLst/>
                          <a:latin typeface="Arial" panose="020B0604020202020204" pitchFamily="34" charset="0"/>
                          <a:cs typeface="Arial" panose="020B0604020202020204" pitchFamily="34" charset="0"/>
                        </a:rPr>
                        <a:t>%</a:t>
                      </a:r>
                      <a:endParaRPr lang="en-US" sz="11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6" name="TextBox 5"/>
          <p:cNvSpPr txBox="1"/>
          <p:nvPr/>
        </p:nvSpPr>
        <p:spPr>
          <a:xfrm>
            <a:off x="304800" y="3638550"/>
            <a:ext cx="3810000" cy="1600200"/>
          </a:xfrm>
          <a:prstGeom prst="rect">
            <a:avLst/>
          </a:prstGeom>
          <a:noFill/>
          <a:ln>
            <a:noFill/>
          </a:ln>
        </p:spPr>
        <p:txBody>
          <a:bodyPr wrap="square" rtlCol="0">
            <a:noAutofit/>
          </a:bodyPr>
          <a:lstStyle/>
          <a:p>
            <a:pPr marL="171450" indent="-171450">
              <a:buFont typeface="Arial" panose="020B0604020202020204" pitchFamily="34" charset="0"/>
              <a:buChar char="•"/>
            </a:pPr>
            <a:r>
              <a:rPr lang="en-US" sz="1050" dirty="0">
                <a:latin typeface="Arial" panose="020B0604020202020204" pitchFamily="34" charset="0"/>
                <a:cs typeface="Arial" panose="020B0604020202020204" pitchFamily="34" charset="0"/>
              </a:rPr>
              <a:t>2015 NHQI </a:t>
            </a:r>
            <a:r>
              <a:rPr lang="en-US" sz="1050" dirty="0" smtClean="0">
                <a:latin typeface="Arial" panose="020B0604020202020204" pitchFamily="34" charset="0"/>
                <a:cs typeface="Arial" panose="020B0604020202020204" pitchFamily="34" charset="0"/>
              </a:rPr>
              <a:t>statewide average is less than 85%</a:t>
            </a:r>
          </a:p>
          <a:p>
            <a:pPr marL="171450" indent="-171450">
              <a:buFont typeface="Arial" panose="020B0604020202020204" pitchFamily="34" charset="0"/>
              <a:buChar char="•"/>
            </a:pPr>
            <a:r>
              <a:rPr lang="en-US" sz="1050" dirty="0" smtClean="0">
                <a:latin typeface="Arial" panose="020B0604020202020204" pitchFamily="34" charset="0"/>
                <a:cs typeface="Arial" panose="020B0604020202020204" pitchFamily="34" charset="0"/>
              </a:rPr>
              <a:t>Using 85% threshold, 56% of nursing home receive points</a:t>
            </a:r>
          </a:p>
          <a:p>
            <a:pPr marL="171450" indent="-171450">
              <a:buFont typeface="Arial" panose="020B0604020202020204" pitchFamily="34" charset="0"/>
              <a:buChar char="•"/>
            </a:pPr>
            <a:r>
              <a:rPr lang="en-US" sz="1050" dirty="0" smtClean="0">
                <a:latin typeface="Arial" panose="020B0604020202020204" pitchFamily="34" charset="0"/>
                <a:cs typeface="Arial" panose="020B0604020202020204" pitchFamily="34" charset="0"/>
              </a:rPr>
              <a:t>Using quintiles, 58% receive </a:t>
            </a:r>
            <a:r>
              <a:rPr lang="en-US" sz="1050" dirty="0">
                <a:latin typeface="Arial" panose="020B0604020202020204" pitchFamily="34" charset="0"/>
                <a:cs typeface="Arial" panose="020B0604020202020204" pitchFamily="34" charset="0"/>
              </a:rPr>
              <a:t>points </a:t>
            </a:r>
            <a:endParaRPr lang="en-US" sz="1050" dirty="0" smtClean="0">
              <a:latin typeface="Arial" panose="020B0604020202020204" pitchFamily="34" charset="0"/>
              <a:cs typeface="Arial" panose="020B0604020202020204" pitchFamily="34" charset="0"/>
            </a:endParaRPr>
          </a:p>
          <a:p>
            <a:pPr marL="171450" indent="-171450">
              <a:buFont typeface="Arial" panose="020B0604020202020204" pitchFamily="34" charset="0"/>
              <a:buChar char="•"/>
            </a:pPr>
            <a:r>
              <a:rPr lang="en-US" sz="1050" b="1" dirty="0" smtClean="0">
                <a:latin typeface="Arial" panose="020B0604020202020204" pitchFamily="34" charset="0"/>
                <a:cs typeface="Arial" panose="020B0604020202020204" pitchFamily="34" charset="0"/>
              </a:rPr>
              <a:t>Decision for 2015 NHQI</a:t>
            </a:r>
            <a:r>
              <a:rPr lang="en-US" sz="1050" dirty="0" smtClean="0">
                <a:latin typeface="Arial" panose="020B0604020202020204" pitchFamily="34" charset="0"/>
                <a:cs typeface="Arial" panose="020B0604020202020204" pitchFamily="34" charset="0"/>
              </a:rPr>
              <a:t>: use quintile method to allow more nursing homes to receive points; measure is not eligible for improvement </a:t>
            </a:r>
          </a:p>
        </p:txBody>
      </p:sp>
      <p:sp>
        <p:nvSpPr>
          <p:cNvPr id="7" name="TextBox 6"/>
          <p:cNvSpPr txBox="1"/>
          <p:nvPr/>
        </p:nvSpPr>
        <p:spPr>
          <a:xfrm>
            <a:off x="4267200" y="3638550"/>
            <a:ext cx="3810000" cy="1600200"/>
          </a:xfrm>
          <a:prstGeom prst="rect">
            <a:avLst/>
          </a:prstGeom>
          <a:noFill/>
          <a:ln>
            <a:noFill/>
          </a:ln>
        </p:spPr>
        <p:txBody>
          <a:bodyPr wrap="square" rtlCol="0">
            <a:noAutofit/>
          </a:bodyPr>
          <a:lstStyle/>
          <a:p>
            <a:pPr marL="171450" indent="-171450">
              <a:buFont typeface="Arial" panose="020B0604020202020204" pitchFamily="34" charset="0"/>
              <a:buChar char="•"/>
            </a:pPr>
            <a:r>
              <a:rPr lang="en-US" sz="1050" dirty="0" smtClean="0">
                <a:latin typeface="Arial" panose="020B0604020202020204" pitchFamily="34" charset="0"/>
                <a:cs typeface="Arial" panose="020B0604020202020204" pitchFamily="34" charset="0"/>
              </a:rPr>
              <a:t>2015 NHQI statewide </a:t>
            </a:r>
            <a:r>
              <a:rPr lang="en-US" sz="1050" dirty="0">
                <a:latin typeface="Arial" panose="020B0604020202020204" pitchFamily="34" charset="0"/>
                <a:cs typeface="Arial" panose="020B0604020202020204" pitchFamily="34" charset="0"/>
              </a:rPr>
              <a:t>average is </a:t>
            </a:r>
            <a:r>
              <a:rPr lang="en-US" sz="1050" dirty="0" smtClean="0">
                <a:latin typeface="Arial" panose="020B0604020202020204" pitchFamily="34" charset="0"/>
                <a:cs typeface="Arial" panose="020B0604020202020204" pitchFamily="34" charset="0"/>
              </a:rPr>
              <a:t>less </a:t>
            </a:r>
            <a:r>
              <a:rPr lang="en-US" sz="1050" dirty="0">
                <a:latin typeface="Arial" panose="020B0604020202020204" pitchFamily="34" charset="0"/>
                <a:cs typeface="Arial" panose="020B0604020202020204" pitchFamily="34" charset="0"/>
              </a:rPr>
              <a:t>than 85</a:t>
            </a:r>
            <a:r>
              <a:rPr lang="en-US" sz="1050" dirty="0" smtClean="0">
                <a:latin typeface="Arial" panose="020B0604020202020204" pitchFamily="34" charset="0"/>
                <a:cs typeface="Arial" panose="020B0604020202020204" pitchFamily="34" charset="0"/>
              </a:rPr>
              <a:t>% (same as previous years)</a:t>
            </a:r>
            <a:endParaRPr lang="en-US" sz="1050" dirty="0">
              <a:latin typeface="Arial" panose="020B0604020202020204" pitchFamily="34" charset="0"/>
              <a:cs typeface="Arial" panose="020B0604020202020204" pitchFamily="34" charset="0"/>
            </a:endParaRPr>
          </a:p>
          <a:p>
            <a:pPr marL="171450" indent="-171450">
              <a:buFont typeface="Arial" panose="020B0604020202020204" pitchFamily="34" charset="0"/>
              <a:buChar char="•"/>
            </a:pPr>
            <a:r>
              <a:rPr lang="en-US" sz="1050" b="1" dirty="0" smtClean="0">
                <a:latin typeface="Arial" panose="020B0604020202020204" pitchFamily="34" charset="0"/>
                <a:cs typeface="Arial" panose="020B0604020202020204" pitchFamily="34" charset="0"/>
              </a:rPr>
              <a:t>Decision for 2015 NHQI</a:t>
            </a:r>
            <a:r>
              <a:rPr lang="en-US" sz="1050" dirty="0" smtClean="0">
                <a:latin typeface="Arial" panose="020B0604020202020204" pitchFamily="34" charset="0"/>
                <a:cs typeface="Arial" panose="020B0604020202020204" pitchFamily="34" charset="0"/>
              </a:rPr>
              <a:t>: continue to use quintile method; measure is eligible for improvement from 2014 NHQI </a:t>
            </a:r>
          </a:p>
        </p:txBody>
      </p:sp>
    </p:spTree>
    <p:extLst>
      <p:ext uri="{BB962C8B-B14F-4D97-AF65-F5344CB8AC3E}">
        <p14:creationId xmlns:p14="http://schemas.microsoft.com/office/powerpoint/2010/main" val="356692891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438151"/>
            <a:ext cx="8534400" cy="533400"/>
          </a:xfrm>
          <a:prstGeom prst="rect">
            <a:avLst/>
          </a:prstGeom>
          <a:noFill/>
          <a:ln>
            <a:noFill/>
          </a:ln>
        </p:spPr>
        <p:txBody>
          <a:bodyPr wrap="square" rtlCol="0">
            <a:noAutofit/>
          </a:bodyPr>
          <a:lstStyle/>
          <a:p>
            <a:pPr lvl="0"/>
            <a:r>
              <a:rPr lang="en-US" sz="2400" b="1" dirty="0" smtClean="0">
                <a:solidFill>
                  <a:srgbClr val="002D73"/>
                </a:solidFill>
                <a:latin typeface="Arial" panose="020B0604020202020204" pitchFamily="34" charset="0"/>
                <a:cs typeface="Arial" panose="020B0604020202020204" pitchFamily="34" charset="0"/>
              </a:rPr>
              <a:t>Quality Component – </a:t>
            </a:r>
            <a:r>
              <a:rPr lang="en-US" sz="2400" b="1" dirty="0">
                <a:solidFill>
                  <a:srgbClr val="002060"/>
                </a:solidFill>
                <a:latin typeface="Arial" panose="020B0604020202020204" pitchFamily="34" charset="0"/>
                <a:cs typeface="Arial" panose="020B0604020202020204" pitchFamily="34" charset="0"/>
              </a:rPr>
              <a:t>Pharmacy Quality Alliance Antipsychotic </a:t>
            </a:r>
            <a:r>
              <a:rPr lang="en-US" sz="2400" b="1" dirty="0" smtClean="0">
                <a:solidFill>
                  <a:srgbClr val="002060"/>
                </a:solidFill>
                <a:latin typeface="Arial" panose="020B0604020202020204" pitchFamily="34" charset="0"/>
                <a:cs typeface="Arial" panose="020B0604020202020204" pitchFamily="34" charset="0"/>
              </a:rPr>
              <a:t>Measure</a:t>
            </a:r>
          </a:p>
          <a:p>
            <a:pPr lvl="0"/>
            <a:endParaRPr lang="en-US" sz="1000" b="1" dirty="0">
              <a:solidFill>
                <a:srgbClr val="002060"/>
              </a:solidFill>
              <a:latin typeface="Arial" panose="020B0604020202020204" pitchFamily="34" charset="0"/>
              <a:cs typeface="Arial" panose="020B0604020202020204" pitchFamily="34" charset="0"/>
            </a:endParaRPr>
          </a:p>
          <a:p>
            <a:pPr marL="171450" lvl="0" indent="-171450">
              <a:buFont typeface="Arial" panose="020B0604020202020204" pitchFamily="34" charset="0"/>
              <a:buChar char="•"/>
            </a:pPr>
            <a:r>
              <a:rPr lang="en-US" sz="1200" dirty="0">
                <a:latin typeface="Arial" panose="020B0604020202020204" pitchFamily="34" charset="0"/>
                <a:cs typeface="Arial" panose="020B0604020202020204" pitchFamily="34" charset="0"/>
              </a:rPr>
              <a:t>CMS Long Stay Antipsychotic Use measure </a:t>
            </a:r>
            <a:r>
              <a:rPr lang="en-US" sz="1200" b="1" dirty="0">
                <a:latin typeface="Arial" panose="020B0604020202020204" pitchFamily="34" charset="0"/>
                <a:cs typeface="Arial" panose="020B0604020202020204" pitchFamily="34" charset="0"/>
              </a:rPr>
              <a:t>includes</a:t>
            </a:r>
            <a:r>
              <a:rPr lang="en-US" sz="1200" dirty="0">
                <a:latin typeface="Arial" panose="020B0604020202020204" pitchFamily="34" charset="0"/>
                <a:cs typeface="Arial" panose="020B0604020202020204" pitchFamily="34" charset="0"/>
              </a:rPr>
              <a:t> residents for whom antipsychotic medication may be appropriate </a:t>
            </a:r>
          </a:p>
          <a:p>
            <a:pPr marL="742950" lvl="1" indent="-285750">
              <a:buFont typeface="Courier New" panose="02070309020205020404" pitchFamily="49" charset="0"/>
              <a:buChar char="o"/>
            </a:pPr>
            <a:r>
              <a:rPr lang="en-US" sz="1050" dirty="0">
                <a:latin typeface="Arial" panose="020B0604020202020204" pitchFamily="34" charset="0"/>
                <a:cs typeface="Arial" panose="020B0604020202020204" pitchFamily="34" charset="0"/>
              </a:rPr>
              <a:t>Does not exclude residents with Manic Depression or Bipolar Disease, but NYS </a:t>
            </a:r>
            <a:r>
              <a:rPr lang="en-US" sz="1050" dirty="0" smtClean="0">
                <a:latin typeface="Arial" panose="020B0604020202020204" pitchFamily="34" charset="0"/>
                <a:cs typeface="Arial" panose="020B0604020202020204" pitchFamily="34" charset="0"/>
              </a:rPr>
              <a:t>added </a:t>
            </a:r>
            <a:r>
              <a:rPr lang="en-US" sz="1050" dirty="0">
                <a:latin typeface="Arial" panose="020B0604020202020204" pitchFamily="34" charset="0"/>
                <a:cs typeface="Arial" panose="020B0604020202020204" pitchFamily="34" charset="0"/>
              </a:rPr>
              <a:t>this exclusion </a:t>
            </a:r>
            <a:r>
              <a:rPr lang="en-US" sz="1050" dirty="0" smtClean="0">
                <a:latin typeface="Arial" panose="020B0604020202020204" pitchFamily="34" charset="0"/>
                <a:cs typeface="Arial" panose="020B0604020202020204" pitchFamily="34" charset="0"/>
              </a:rPr>
              <a:t>in past NHQIs </a:t>
            </a:r>
            <a:endParaRPr lang="en-US" sz="1050" dirty="0">
              <a:latin typeface="Arial" panose="020B0604020202020204" pitchFamily="34" charset="0"/>
              <a:cs typeface="Arial" panose="020B0604020202020204" pitchFamily="34" charset="0"/>
            </a:endParaRPr>
          </a:p>
          <a:p>
            <a:pPr marL="742950" lvl="1" indent="-285750">
              <a:buFont typeface="Arial" panose="020B0604020202020204" pitchFamily="34" charset="0"/>
              <a:buChar char="•"/>
            </a:pPr>
            <a:endParaRPr lang="en-US" sz="1050" dirty="0">
              <a:latin typeface="Arial" panose="020B0604020202020204" pitchFamily="34" charset="0"/>
              <a:cs typeface="Arial" panose="020B0604020202020204" pitchFamily="34" charset="0"/>
            </a:endParaRPr>
          </a:p>
          <a:p>
            <a:r>
              <a:rPr lang="en-US" sz="1400" b="1" dirty="0">
                <a:latin typeface="Arial" panose="020B0604020202020204" pitchFamily="34" charset="0"/>
                <a:cs typeface="Arial" panose="020B0604020202020204" pitchFamily="34" charset="0"/>
              </a:rPr>
              <a:t>Pharmacy Quality Alliance (PQA) measure </a:t>
            </a:r>
            <a:r>
              <a:rPr lang="en-US" sz="1400" dirty="0">
                <a:latin typeface="Arial" panose="020B0604020202020204" pitchFamily="34" charset="0"/>
                <a:cs typeface="Arial" panose="020B0604020202020204" pitchFamily="34" charset="0"/>
              </a:rPr>
              <a:t>– Antipsychotic Use in Persons with Dementia (long stay)</a:t>
            </a:r>
          </a:p>
          <a:p>
            <a:pPr marL="171450" indent="-171450">
              <a:buFont typeface="Arial" panose="020B0604020202020204" pitchFamily="34" charset="0"/>
              <a:buChar char="•"/>
            </a:pPr>
            <a:endParaRPr lang="en-US" sz="1200" dirty="0">
              <a:latin typeface="Arial" panose="020B0604020202020204" pitchFamily="34" charset="0"/>
              <a:cs typeface="Arial" panose="020B0604020202020204" pitchFamily="34" charset="0"/>
            </a:endParaRPr>
          </a:p>
          <a:p>
            <a:pPr marL="171450" indent="-171450">
              <a:buFont typeface="Arial" panose="020B0604020202020204" pitchFamily="34" charset="0"/>
              <a:buChar char="•"/>
            </a:pPr>
            <a:r>
              <a:rPr lang="en-US" sz="1200" dirty="0" smtClean="0">
                <a:latin typeface="Arial" panose="020B0604020202020204" pitchFamily="34" charset="0"/>
                <a:cs typeface="Arial" panose="020B0604020202020204" pitchFamily="34" charset="0"/>
              </a:rPr>
              <a:t>Focuses </a:t>
            </a:r>
            <a:r>
              <a:rPr lang="en-US" sz="1200" dirty="0">
                <a:latin typeface="Arial" panose="020B0604020202020204" pitchFamily="34" charset="0"/>
                <a:cs typeface="Arial" panose="020B0604020202020204" pitchFamily="34" charset="0"/>
              </a:rPr>
              <a:t>on residents with dementia who have a history of receiving an antipsychotic (FDA black box warning)</a:t>
            </a:r>
          </a:p>
          <a:p>
            <a:pPr marL="171450" lvl="0" indent="-171450">
              <a:buFont typeface="Arial" panose="020B0604020202020204" pitchFamily="34" charset="0"/>
              <a:buChar char="•"/>
            </a:pPr>
            <a:r>
              <a:rPr lang="en-US" sz="1200" dirty="0">
                <a:latin typeface="Arial" panose="020B0604020202020204" pitchFamily="34" charset="0"/>
                <a:cs typeface="Arial" panose="020B0604020202020204" pitchFamily="34" charset="0"/>
              </a:rPr>
              <a:t>Denominator consists of residents with:</a:t>
            </a:r>
          </a:p>
          <a:p>
            <a:pPr marL="1200150" lvl="2" indent="-285750">
              <a:buFont typeface="Courier New" panose="02070309020205020404" pitchFamily="49" charset="0"/>
              <a:buChar char="o"/>
            </a:pPr>
            <a:r>
              <a:rPr lang="en-US" sz="1050" dirty="0">
                <a:latin typeface="Arial" panose="020B0604020202020204" pitchFamily="34" charset="0"/>
                <a:cs typeface="Arial" panose="020B0604020202020204" pitchFamily="34" charset="0"/>
              </a:rPr>
              <a:t>Alzheimer’s Disease</a:t>
            </a:r>
          </a:p>
          <a:p>
            <a:pPr marL="1200150" lvl="2" indent="-285750">
              <a:buFont typeface="Courier New" panose="02070309020205020404" pitchFamily="49" charset="0"/>
              <a:buChar char="o"/>
            </a:pPr>
            <a:r>
              <a:rPr lang="en-US" sz="1050" dirty="0">
                <a:latin typeface="Arial" panose="020B0604020202020204" pitchFamily="34" charset="0"/>
                <a:cs typeface="Arial" panose="020B0604020202020204" pitchFamily="34" charset="0"/>
              </a:rPr>
              <a:t>Non-Alzheimer Dementia </a:t>
            </a:r>
          </a:p>
          <a:p>
            <a:pPr marL="1200150" lvl="2" indent="-285750">
              <a:buFont typeface="Courier New" panose="02070309020205020404" pitchFamily="49" charset="0"/>
              <a:buChar char="o"/>
            </a:pPr>
            <a:r>
              <a:rPr lang="en-US" sz="1050" dirty="0">
                <a:latin typeface="Arial" panose="020B0604020202020204" pitchFamily="34" charset="0"/>
                <a:cs typeface="Arial" panose="020B0604020202020204" pitchFamily="34" charset="0"/>
              </a:rPr>
              <a:t>Moderately or severely impaired cognitive functioning</a:t>
            </a:r>
          </a:p>
          <a:p>
            <a:pPr marL="1200150" lvl="2" indent="-285750">
              <a:buFont typeface="Courier New" panose="02070309020205020404" pitchFamily="49" charset="0"/>
              <a:buChar char="o"/>
            </a:pPr>
            <a:r>
              <a:rPr lang="en-US" sz="1050" dirty="0">
                <a:latin typeface="Arial" panose="020B0604020202020204" pitchFamily="34" charset="0"/>
                <a:cs typeface="Arial" panose="020B0604020202020204" pitchFamily="34" charset="0"/>
              </a:rPr>
              <a:t>Brief Interview for Mental Status (BIMS) score indicating cognitive impairment </a:t>
            </a:r>
          </a:p>
          <a:p>
            <a:pPr marL="285750" indent="-285750">
              <a:buFont typeface="Arial" panose="020B0604020202020204" pitchFamily="34" charset="0"/>
              <a:buChar char="•"/>
            </a:pPr>
            <a:r>
              <a:rPr lang="en-US" sz="1200" dirty="0">
                <a:latin typeface="Arial" panose="020B0604020202020204" pitchFamily="34" charset="0"/>
                <a:cs typeface="Arial" panose="020B0604020202020204" pitchFamily="34" charset="0"/>
              </a:rPr>
              <a:t>Excludes residents with the diagnoses of Huntington’s Disease, Tourette’s Syndrome, Manic Depression or Bipolar Disease, and Schizophrenia </a:t>
            </a:r>
          </a:p>
          <a:p>
            <a:pPr marL="285750" indent="-285750">
              <a:buFont typeface="Arial" panose="020B0604020202020204" pitchFamily="34" charset="0"/>
              <a:buChar char="•"/>
            </a:pPr>
            <a:r>
              <a:rPr lang="en-US" sz="1200" dirty="0">
                <a:latin typeface="Arial" panose="020B0604020202020204" pitchFamily="34" charset="0"/>
                <a:cs typeface="Arial" panose="020B0604020202020204" pitchFamily="34" charset="0"/>
              </a:rPr>
              <a:t>Residents qualify for the numerator if on the last two MDS assessments, the total number of days they received an antipsychotic was 12 or more (look back period of 7 days on each assessment)</a:t>
            </a:r>
          </a:p>
          <a:p>
            <a:endParaRPr lang="en-US" sz="2400" b="1" dirty="0" smtClean="0">
              <a:solidFill>
                <a:srgbClr val="002D7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6056910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438151"/>
            <a:ext cx="8763000" cy="533400"/>
          </a:xfrm>
          <a:prstGeom prst="rect">
            <a:avLst/>
          </a:prstGeom>
          <a:noFill/>
          <a:ln>
            <a:noFill/>
          </a:ln>
        </p:spPr>
        <p:txBody>
          <a:bodyPr wrap="square" rtlCol="0">
            <a:noAutofit/>
          </a:bodyPr>
          <a:lstStyle/>
          <a:p>
            <a:pPr lvl="0"/>
            <a:r>
              <a:rPr lang="en-US" sz="2400" b="1" dirty="0">
                <a:solidFill>
                  <a:srgbClr val="002060"/>
                </a:solidFill>
                <a:latin typeface="Arial" panose="020B0604020202020204" pitchFamily="34" charset="0"/>
                <a:cs typeface="Arial" panose="020B0604020202020204" pitchFamily="34" charset="0"/>
              </a:rPr>
              <a:t>PQA </a:t>
            </a:r>
            <a:r>
              <a:rPr lang="en-US" sz="2400" b="1" dirty="0" smtClean="0">
                <a:solidFill>
                  <a:srgbClr val="002060"/>
                </a:solidFill>
                <a:latin typeface="Arial" panose="020B0604020202020204" pitchFamily="34" charset="0"/>
                <a:cs typeface="Arial" panose="020B0604020202020204" pitchFamily="34" charset="0"/>
              </a:rPr>
              <a:t>and CMS Antipsychotic </a:t>
            </a:r>
            <a:r>
              <a:rPr lang="en-US" sz="2400" b="1" dirty="0">
                <a:solidFill>
                  <a:srgbClr val="002060"/>
                </a:solidFill>
                <a:latin typeface="Arial" panose="020B0604020202020204" pitchFamily="34" charset="0"/>
                <a:cs typeface="Arial" panose="020B0604020202020204" pitchFamily="34" charset="0"/>
              </a:rPr>
              <a:t>Measure </a:t>
            </a:r>
            <a:r>
              <a:rPr lang="en-US" sz="2400" b="1" dirty="0" smtClean="0">
                <a:solidFill>
                  <a:srgbClr val="002060"/>
                </a:solidFill>
                <a:latin typeface="Arial" panose="020B0604020202020204" pitchFamily="34" charset="0"/>
                <a:cs typeface="Arial" panose="020B0604020202020204" pitchFamily="34" charset="0"/>
              </a:rPr>
              <a:t>Statistics </a:t>
            </a:r>
            <a:endParaRPr lang="en-US" b="1" dirty="0">
              <a:solidFill>
                <a:srgbClr val="002060"/>
              </a:solidFill>
              <a:latin typeface="Arial" panose="020B0604020202020204" pitchFamily="34" charset="0"/>
              <a:cs typeface="Arial" panose="020B0604020202020204" pitchFamily="34" charset="0"/>
            </a:endParaRPr>
          </a:p>
          <a:p>
            <a:pPr lvl="0"/>
            <a:endParaRPr lang="en-US" b="1" dirty="0">
              <a:solidFill>
                <a:srgbClr val="002060"/>
              </a:solidFill>
              <a:latin typeface="Arial" panose="020B0604020202020204" pitchFamily="34" charset="0"/>
              <a:cs typeface="Arial" panose="020B0604020202020204" pitchFamily="34" charset="0"/>
            </a:endParaRPr>
          </a:p>
        </p:txBody>
      </p:sp>
      <p:sp>
        <p:nvSpPr>
          <p:cNvPr id="3" name="Rectangle 2"/>
          <p:cNvSpPr/>
          <p:nvPr/>
        </p:nvSpPr>
        <p:spPr>
          <a:xfrm>
            <a:off x="228600" y="895350"/>
            <a:ext cx="8458200" cy="3785652"/>
          </a:xfrm>
          <a:prstGeom prst="rect">
            <a:avLst/>
          </a:prstGeom>
        </p:spPr>
        <p:txBody>
          <a:bodyPr wrap="square">
            <a:spAutoFit/>
          </a:bodyPr>
          <a:lstStyle/>
          <a:p>
            <a:endParaRPr lang="en-US" sz="1200" dirty="0" smtClean="0">
              <a:latin typeface="Arial" panose="020B0604020202020204" pitchFamily="34" charset="0"/>
              <a:cs typeface="Arial" panose="020B0604020202020204" pitchFamily="34" charset="0"/>
            </a:endParaRPr>
          </a:p>
          <a:p>
            <a:endParaRPr lang="en-US" sz="1200" dirty="0">
              <a:latin typeface="Arial" panose="020B0604020202020204" pitchFamily="34" charset="0"/>
              <a:cs typeface="Arial" panose="020B0604020202020204" pitchFamily="34" charset="0"/>
            </a:endParaRPr>
          </a:p>
          <a:p>
            <a:endParaRPr lang="en-US" sz="1200" dirty="0" smtClean="0">
              <a:latin typeface="Arial" panose="020B0604020202020204" pitchFamily="34" charset="0"/>
              <a:cs typeface="Arial" panose="020B0604020202020204" pitchFamily="34" charset="0"/>
            </a:endParaRPr>
          </a:p>
          <a:p>
            <a:endParaRPr lang="en-US" sz="1200" dirty="0">
              <a:latin typeface="Arial" panose="020B0604020202020204" pitchFamily="34" charset="0"/>
              <a:cs typeface="Arial" panose="020B0604020202020204" pitchFamily="34" charset="0"/>
            </a:endParaRPr>
          </a:p>
          <a:p>
            <a:endParaRPr lang="en-US" sz="1200" dirty="0" smtClean="0">
              <a:latin typeface="Arial" panose="020B0604020202020204" pitchFamily="34" charset="0"/>
              <a:cs typeface="Arial" panose="020B0604020202020204" pitchFamily="34" charset="0"/>
            </a:endParaRPr>
          </a:p>
          <a:p>
            <a:endParaRPr lang="en-US" sz="1200" dirty="0">
              <a:latin typeface="Arial" panose="020B0604020202020204" pitchFamily="34" charset="0"/>
              <a:cs typeface="Arial" panose="020B0604020202020204" pitchFamily="34" charset="0"/>
            </a:endParaRPr>
          </a:p>
          <a:p>
            <a:endParaRPr lang="en-US" sz="1200" dirty="0">
              <a:latin typeface="Arial" panose="020B0604020202020204" pitchFamily="34" charset="0"/>
              <a:cs typeface="Arial" panose="020B0604020202020204" pitchFamily="34" charset="0"/>
            </a:endParaRPr>
          </a:p>
          <a:p>
            <a:endParaRPr lang="en-US" sz="1200" dirty="0" smtClean="0">
              <a:solidFill>
                <a:srgbClr val="FF0000"/>
              </a:solidFill>
              <a:latin typeface="Arial" panose="020B0604020202020204" pitchFamily="34" charset="0"/>
              <a:cs typeface="Arial" panose="020B0604020202020204" pitchFamily="34" charset="0"/>
            </a:endParaRPr>
          </a:p>
          <a:p>
            <a:endParaRPr lang="en-US" sz="1200" dirty="0">
              <a:solidFill>
                <a:srgbClr val="FF0000"/>
              </a:solidFill>
              <a:latin typeface="Arial" panose="020B0604020202020204" pitchFamily="34" charset="0"/>
              <a:cs typeface="Arial" panose="020B0604020202020204" pitchFamily="34" charset="0"/>
            </a:endParaRPr>
          </a:p>
          <a:p>
            <a:endParaRPr lang="en-US" sz="1200" dirty="0" smtClean="0">
              <a:solidFill>
                <a:srgbClr val="FF0000"/>
              </a:solidFill>
              <a:latin typeface="Arial" panose="020B0604020202020204" pitchFamily="34" charset="0"/>
              <a:cs typeface="Arial" panose="020B0604020202020204" pitchFamily="34" charset="0"/>
            </a:endParaRPr>
          </a:p>
          <a:p>
            <a:endParaRPr lang="en-US" sz="1200" dirty="0">
              <a:latin typeface="Arial" panose="020B0604020202020204" pitchFamily="34" charset="0"/>
              <a:cs typeface="Arial" panose="020B0604020202020204" pitchFamily="34" charset="0"/>
            </a:endParaRPr>
          </a:p>
          <a:p>
            <a:endParaRPr lang="en-US" sz="1200" dirty="0" smtClean="0">
              <a:latin typeface="Arial" panose="020B0604020202020204" pitchFamily="34" charset="0"/>
              <a:cs typeface="Arial" panose="020B0604020202020204" pitchFamily="34" charset="0"/>
            </a:endParaRPr>
          </a:p>
          <a:p>
            <a:endParaRPr lang="en-US" sz="1200" dirty="0">
              <a:latin typeface="Arial" panose="020B0604020202020204" pitchFamily="34" charset="0"/>
              <a:cs typeface="Arial" panose="020B0604020202020204" pitchFamily="34" charset="0"/>
            </a:endParaRPr>
          </a:p>
          <a:p>
            <a:endParaRPr lang="en-US" sz="1200" dirty="0" smtClean="0">
              <a:latin typeface="Arial" panose="020B0604020202020204" pitchFamily="34" charset="0"/>
              <a:cs typeface="Arial" panose="020B0604020202020204" pitchFamily="34" charset="0"/>
            </a:endParaRPr>
          </a:p>
          <a:p>
            <a:endParaRPr lang="en-US" sz="1200" dirty="0">
              <a:latin typeface="Arial" panose="020B0604020202020204" pitchFamily="34" charset="0"/>
              <a:cs typeface="Arial" panose="020B0604020202020204" pitchFamily="34" charset="0"/>
            </a:endParaRPr>
          </a:p>
          <a:p>
            <a:endParaRPr lang="en-US" sz="1200" dirty="0" smtClean="0">
              <a:latin typeface="Arial" panose="020B0604020202020204" pitchFamily="34" charset="0"/>
              <a:cs typeface="Arial" panose="020B0604020202020204" pitchFamily="34" charset="0"/>
            </a:endParaRPr>
          </a:p>
          <a:p>
            <a:endParaRPr lang="en-US" sz="1200" dirty="0" smtClean="0">
              <a:latin typeface="Arial" panose="020B0604020202020204" pitchFamily="34" charset="0"/>
              <a:cs typeface="Arial" panose="020B0604020202020204" pitchFamily="34" charset="0"/>
            </a:endParaRPr>
          </a:p>
          <a:p>
            <a:endParaRPr lang="en-US" sz="1200" dirty="0">
              <a:latin typeface="Arial" panose="020B0604020202020204" pitchFamily="34" charset="0"/>
              <a:cs typeface="Arial" panose="020B0604020202020204" pitchFamily="34" charset="0"/>
            </a:endParaRPr>
          </a:p>
          <a:p>
            <a:endParaRPr lang="en-US" sz="1200" dirty="0">
              <a:latin typeface="Arial" panose="020B0604020202020204" pitchFamily="34" charset="0"/>
              <a:cs typeface="Arial" panose="020B0604020202020204" pitchFamily="34" charset="0"/>
            </a:endParaRPr>
          </a:p>
          <a:p>
            <a:endParaRPr lang="en-US" sz="1200" dirty="0" smtClean="0">
              <a:latin typeface="Arial" panose="020B0604020202020204" pitchFamily="34" charset="0"/>
              <a:cs typeface="Arial" panose="020B0604020202020204" pitchFamily="34" charset="0"/>
            </a:endParaRPr>
          </a:p>
        </p:txBody>
      </p:sp>
      <p:graphicFrame>
        <p:nvGraphicFramePr>
          <p:cNvPr id="5" name="Table 4"/>
          <p:cNvGraphicFramePr>
            <a:graphicFrameLocks noGrp="1"/>
          </p:cNvGraphicFramePr>
          <p:nvPr>
            <p:extLst>
              <p:ext uri="{D42A27DB-BD31-4B8C-83A1-F6EECF244321}">
                <p14:modId xmlns:p14="http://schemas.microsoft.com/office/powerpoint/2010/main" val="980460189"/>
              </p:ext>
            </p:extLst>
          </p:nvPr>
        </p:nvGraphicFramePr>
        <p:xfrm>
          <a:off x="533400" y="1454319"/>
          <a:ext cx="7504262" cy="1127760"/>
        </p:xfrm>
        <a:graphic>
          <a:graphicData uri="http://schemas.openxmlformats.org/drawingml/2006/table">
            <a:tbl>
              <a:tblPr firstRow="1" bandRow="1">
                <a:tableStyleId>{5C22544A-7EE6-4342-B048-85BDC9FD1C3A}</a:tableStyleId>
              </a:tblPr>
              <a:tblGrid>
                <a:gridCol w="791341"/>
                <a:gridCol w="1058547"/>
                <a:gridCol w="693708"/>
                <a:gridCol w="822960"/>
                <a:gridCol w="822960"/>
                <a:gridCol w="822960"/>
                <a:gridCol w="822960"/>
                <a:gridCol w="822960"/>
                <a:gridCol w="845866"/>
              </a:tblGrid>
              <a:tr h="304800">
                <a:tc>
                  <a:txBody>
                    <a:bodyPr/>
                    <a:lstStyle/>
                    <a:p>
                      <a:r>
                        <a:rPr lang="en-US" sz="1000" dirty="0" smtClean="0">
                          <a:latin typeface="Arial" panose="020B0604020202020204" pitchFamily="34" charset="0"/>
                          <a:cs typeface="Arial" panose="020B0604020202020204" pitchFamily="34" charset="0"/>
                        </a:rPr>
                        <a:t>Measure</a:t>
                      </a:r>
                      <a:endParaRPr lang="en-US" sz="1000" dirty="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a:txBody>
                    <a:bodyPr/>
                    <a:lstStyle/>
                    <a:p>
                      <a:r>
                        <a:rPr lang="en-US" sz="1000" dirty="0" smtClean="0">
                          <a:latin typeface="Arial" panose="020B0604020202020204" pitchFamily="34" charset="0"/>
                          <a:cs typeface="Arial" panose="020B0604020202020204" pitchFamily="34" charset="0"/>
                        </a:rPr>
                        <a:t>Measurement year</a:t>
                      </a:r>
                      <a:endParaRPr lang="en-US" sz="1000" dirty="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a:txBody>
                    <a:bodyPr/>
                    <a:lstStyle/>
                    <a:p>
                      <a:r>
                        <a:rPr lang="en-US" sz="1000" dirty="0" smtClean="0">
                          <a:latin typeface="Arial" panose="020B0604020202020204" pitchFamily="34" charset="0"/>
                          <a:cs typeface="Arial" panose="020B0604020202020204" pitchFamily="34" charset="0"/>
                        </a:rPr>
                        <a:t>NHQI year</a:t>
                      </a:r>
                      <a:endParaRPr lang="en-US" sz="1000" dirty="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a:txBody>
                    <a:bodyPr/>
                    <a:lstStyle/>
                    <a:p>
                      <a:r>
                        <a:rPr lang="en-US" sz="1000" dirty="0" smtClean="0">
                          <a:latin typeface="Arial" panose="020B0604020202020204" pitchFamily="34" charset="0"/>
                          <a:cs typeface="Arial" panose="020B0604020202020204" pitchFamily="34" charset="0"/>
                        </a:rPr>
                        <a:t>Quintile 1</a:t>
                      </a:r>
                      <a:endParaRPr lang="en-US" sz="1000" dirty="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a:txBody>
                    <a:bodyPr/>
                    <a:lstStyle/>
                    <a:p>
                      <a:r>
                        <a:rPr lang="en-US" sz="1000" dirty="0" smtClean="0">
                          <a:latin typeface="Arial" panose="020B0604020202020204" pitchFamily="34" charset="0"/>
                          <a:cs typeface="Arial" panose="020B0604020202020204" pitchFamily="34" charset="0"/>
                        </a:rPr>
                        <a:t>Quintile</a:t>
                      </a:r>
                      <a:r>
                        <a:rPr lang="en-US" sz="1000" baseline="0" dirty="0" smtClean="0">
                          <a:latin typeface="Arial" panose="020B0604020202020204" pitchFamily="34" charset="0"/>
                          <a:cs typeface="Arial" panose="020B0604020202020204" pitchFamily="34" charset="0"/>
                        </a:rPr>
                        <a:t> 2</a:t>
                      </a:r>
                      <a:endParaRPr lang="en-US" sz="1000" dirty="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a:txBody>
                    <a:bodyPr/>
                    <a:lstStyle/>
                    <a:p>
                      <a:r>
                        <a:rPr lang="en-US" sz="1000" dirty="0" smtClean="0">
                          <a:latin typeface="Arial" panose="020B0604020202020204" pitchFamily="34" charset="0"/>
                          <a:cs typeface="Arial" panose="020B0604020202020204" pitchFamily="34" charset="0"/>
                        </a:rPr>
                        <a:t>Quintile 3</a:t>
                      </a:r>
                      <a:endParaRPr lang="en-US" sz="1000" dirty="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a:txBody>
                    <a:bodyPr/>
                    <a:lstStyle/>
                    <a:p>
                      <a:r>
                        <a:rPr lang="en-US" sz="1000" dirty="0" smtClean="0">
                          <a:latin typeface="Arial" panose="020B0604020202020204" pitchFamily="34" charset="0"/>
                          <a:cs typeface="Arial" panose="020B0604020202020204" pitchFamily="34" charset="0"/>
                        </a:rPr>
                        <a:t>Quintile 4</a:t>
                      </a:r>
                      <a:endParaRPr lang="en-US" sz="1000" dirty="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a:txBody>
                    <a:bodyPr/>
                    <a:lstStyle/>
                    <a:p>
                      <a:r>
                        <a:rPr lang="en-US" sz="1000" dirty="0" smtClean="0">
                          <a:latin typeface="Arial" panose="020B0604020202020204" pitchFamily="34" charset="0"/>
                          <a:cs typeface="Arial" panose="020B0604020202020204" pitchFamily="34" charset="0"/>
                        </a:rPr>
                        <a:t>Quintile 5</a:t>
                      </a:r>
                      <a:endParaRPr lang="en-US" sz="1000" dirty="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a:txBody>
                    <a:bodyPr/>
                    <a:lstStyle/>
                    <a:p>
                      <a:r>
                        <a:rPr lang="en-US" sz="1000" dirty="0" smtClean="0">
                          <a:latin typeface="Arial" panose="020B0604020202020204" pitchFamily="34" charset="0"/>
                          <a:cs typeface="Arial" panose="020B0604020202020204" pitchFamily="34" charset="0"/>
                        </a:rPr>
                        <a:t>Statewide</a:t>
                      </a:r>
                      <a:r>
                        <a:rPr lang="en-US" sz="1000" baseline="0" dirty="0" smtClean="0">
                          <a:latin typeface="Arial" panose="020B0604020202020204" pitchFamily="34" charset="0"/>
                          <a:cs typeface="Arial" panose="020B0604020202020204" pitchFamily="34" charset="0"/>
                        </a:rPr>
                        <a:t> </a:t>
                      </a:r>
                      <a:r>
                        <a:rPr lang="en-US" sz="1000" dirty="0" smtClean="0">
                          <a:latin typeface="Arial" panose="020B0604020202020204" pitchFamily="34" charset="0"/>
                          <a:cs typeface="Arial" panose="020B0604020202020204" pitchFamily="34" charset="0"/>
                        </a:rPr>
                        <a:t>Average</a:t>
                      </a:r>
                      <a:endParaRPr lang="en-US" sz="1000" dirty="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r>
              <a:tr h="233082">
                <a:tc>
                  <a:txBody>
                    <a:bodyPr/>
                    <a:lstStyle/>
                    <a:p>
                      <a:r>
                        <a:rPr lang="en-US" sz="1000" dirty="0" smtClean="0">
                          <a:latin typeface="Arial" panose="020B0604020202020204" pitchFamily="34" charset="0"/>
                          <a:cs typeface="Arial" panose="020B0604020202020204" pitchFamily="34" charset="0"/>
                        </a:rPr>
                        <a:t>CMS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en-US" sz="1000" dirty="0" smtClean="0">
                          <a:latin typeface="Arial" panose="020B0604020202020204" pitchFamily="34" charset="0"/>
                          <a:cs typeface="Arial" panose="020B0604020202020204" pitchFamily="34" charset="0"/>
                        </a:rPr>
                        <a:t>2013</a:t>
                      </a:r>
                      <a:endParaRPr lang="en-US"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en-US" sz="1000" dirty="0" smtClean="0">
                          <a:latin typeface="Arial" panose="020B0604020202020204" pitchFamily="34" charset="0"/>
                          <a:cs typeface="Arial" panose="020B0604020202020204" pitchFamily="34" charset="0"/>
                        </a:rPr>
                        <a:t>2014</a:t>
                      </a:r>
                      <a:endParaRPr lang="en-US"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en-US" sz="1000" dirty="0" smtClean="0">
                          <a:latin typeface="Arial" panose="020B0604020202020204" pitchFamily="34" charset="0"/>
                          <a:cs typeface="Arial" panose="020B0604020202020204" pitchFamily="34" charset="0"/>
                        </a:rPr>
                        <a:t>11%</a:t>
                      </a:r>
                      <a:endParaRPr lang="en-US"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en-US" sz="1000" dirty="0" smtClean="0">
                          <a:latin typeface="Arial" panose="020B0604020202020204" pitchFamily="34" charset="0"/>
                          <a:cs typeface="Arial" panose="020B0604020202020204" pitchFamily="34" charset="0"/>
                        </a:rPr>
                        <a:t>14%</a:t>
                      </a:r>
                      <a:endParaRPr lang="en-US"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en-US" sz="1000" dirty="0" smtClean="0">
                          <a:latin typeface="Arial" panose="020B0604020202020204" pitchFamily="34" charset="0"/>
                          <a:cs typeface="Arial" panose="020B0604020202020204" pitchFamily="34" charset="0"/>
                        </a:rPr>
                        <a:t>18%</a:t>
                      </a:r>
                      <a:endParaRPr lang="en-US"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en-US" sz="1000" dirty="0" smtClean="0">
                          <a:latin typeface="Arial" panose="020B0604020202020204" pitchFamily="34" charset="0"/>
                          <a:cs typeface="Arial" panose="020B0604020202020204" pitchFamily="34" charset="0"/>
                        </a:rPr>
                        <a:t>24%</a:t>
                      </a:r>
                      <a:endParaRPr lang="en-US"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en-US" sz="1000" dirty="0" smtClean="0">
                          <a:latin typeface="Arial" panose="020B0604020202020204" pitchFamily="34" charset="0"/>
                          <a:cs typeface="Arial" panose="020B0604020202020204" pitchFamily="34" charset="0"/>
                        </a:rPr>
                        <a:t>53%</a:t>
                      </a:r>
                      <a:endParaRPr lang="en-US"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en-US" sz="1000" dirty="0" smtClean="0">
                          <a:latin typeface="Arial" panose="020B0604020202020204" pitchFamily="34" charset="0"/>
                          <a:cs typeface="Arial" panose="020B0604020202020204" pitchFamily="34" charset="0"/>
                        </a:rPr>
                        <a:t>17%</a:t>
                      </a:r>
                      <a:endParaRPr lang="en-US"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33082">
                <a:tc>
                  <a:txBody>
                    <a:bodyPr/>
                    <a:lstStyle/>
                    <a:p>
                      <a:r>
                        <a:rPr lang="en-US" sz="1000" dirty="0" smtClean="0">
                          <a:latin typeface="Arial" panose="020B0604020202020204" pitchFamily="34" charset="0"/>
                          <a:cs typeface="Arial" panose="020B0604020202020204" pitchFamily="34" charset="0"/>
                        </a:rPr>
                        <a:t>PQA</a:t>
                      </a:r>
                      <a:endParaRPr lang="en-US"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en-US" sz="1000" dirty="0" smtClean="0">
                          <a:latin typeface="Arial" panose="020B0604020202020204" pitchFamily="34" charset="0"/>
                          <a:cs typeface="Arial" panose="020B0604020202020204" pitchFamily="34" charset="0"/>
                        </a:rPr>
                        <a:t>2013</a:t>
                      </a:r>
                      <a:endParaRPr lang="en-US"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en-US" sz="1000" dirty="0" smtClean="0">
                          <a:latin typeface="Arial" panose="020B0604020202020204" pitchFamily="34" charset="0"/>
                          <a:cs typeface="Arial" panose="020B0604020202020204" pitchFamily="34" charset="0"/>
                        </a:rPr>
                        <a:t>2014</a:t>
                      </a:r>
                      <a:endParaRPr lang="en-US"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en-US" sz="1000" dirty="0" smtClean="0">
                          <a:latin typeface="Arial" panose="020B0604020202020204" pitchFamily="34" charset="0"/>
                          <a:cs typeface="Arial" panose="020B0604020202020204" pitchFamily="34" charset="0"/>
                        </a:rPr>
                        <a:t>9%</a:t>
                      </a:r>
                      <a:endParaRPr lang="en-US"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en-US" sz="1000" dirty="0" smtClean="0">
                          <a:latin typeface="Arial" panose="020B0604020202020204" pitchFamily="34" charset="0"/>
                          <a:cs typeface="Arial" panose="020B0604020202020204" pitchFamily="34" charset="0"/>
                        </a:rPr>
                        <a:t>13%</a:t>
                      </a:r>
                      <a:endParaRPr lang="en-US"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en-US" sz="1000" dirty="0" smtClean="0">
                          <a:latin typeface="Arial" panose="020B0604020202020204" pitchFamily="34" charset="0"/>
                          <a:cs typeface="Arial" panose="020B0604020202020204" pitchFamily="34" charset="0"/>
                        </a:rPr>
                        <a:t>17%</a:t>
                      </a:r>
                      <a:endParaRPr lang="en-US"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en-US" sz="1000" dirty="0" smtClean="0">
                          <a:latin typeface="Arial" panose="020B0604020202020204" pitchFamily="34" charset="0"/>
                          <a:cs typeface="Arial" panose="020B0604020202020204" pitchFamily="34" charset="0"/>
                        </a:rPr>
                        <a:t>22%</a:t>
                      </a:r>
                      <a:endParaRPr lang="en-US"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en-US" sz="1000" dirty="0" smtClean="0">
                          <a:latin typeface="Arial" panose="020B0604020202020204" pitchFamily="34" charset="0"/>
                          <a:cs typeface="Arial" panose="020B0604020202020204" pitchFamily="34" charset="0"/>
                        </a:rPr>
                        <a:t>51%</a:t>
                      </a:r>
                      <a:endParaRPr lang="en-US"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en-US" sz="1000" dirty="0" smtClean="0">
                          <a:latin typeface="Arial" panose="020B0604020202020204" pitchFamily="34" charset="0"/>
                          <a:cs typeface="Arial" panose="020B0604020202020204" pitchFamily="34" charset="0"/>
                        </a:rPr>
                        <a:t>16%</a:t>
                      </a:r>
                      <a:endParaRPr lang="en-US"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33082">
                <a:tc>
                  <a:txBody>
                    <a:bodyPr/>
                    <a:lstStyle/>
                    <a:p>
                      <a:r>
                        <a:rPr lang="en-US" sz="1000" dirty="0" smtClean="0">
                          <a:latin typeface="Arial" panose="020B0604020202020204" pitchFamily="34" charset="0"/>
                          <a:cs typeface="Arial" panose="020B0604020202020204" pitchFamily="34" charset="0"/>
                        </a:rPr>
                        <a:t>PQA</a:t>
                      </a:r>
                      <a:endParaRPr lang="en-US"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en-US" sz="1000" dirty="0" smtClean="0">
                          <a:latin typeface="Arial" panose="020B0604020202020204" pitchFamily="34" charset="0"/>
                          <a:cs typeface="Arial" panose="020B0604020202020204" pitchFamily="34" charset="0"/>
                        </a:rPr>
                        <a:t>2014</a:t>
                      </a:r>
                      <a:endParaRPr lang="en-US"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en-US" sz="1000" dirty="0" smtClean="0">
                          <a:latin typeface="Arial" panose="020B0604020202020204" pitchFamily="34" charset="0"/>
                          <a:cs typeface="Arial" panose="020B0604020202020204" pitchFamily="34" charset="0"/>
                        </a:rPr>
                        <a:t>2015</a:t>
                      </a:r>
                      <a:endParaRPr lang="en-US"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en-US" sz="1000" dirty="0" smtClean="0">
                          <a:latin typeface="Arial" panose="020B0604020202020204" pitchFamily="34" charset="0"/>
                          <a:cs typeface="Arial" panose="020B0604020202020204" pitchFamily="34" charset="0"/>
                        </a:rPr>
                        <a:t>9%</a:t>
                      </a:r>
                      <a:endParaRPr lang="en-US"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en-US" sz="1000" dirty="0" smtClean="0">
                          <a:latin typeface="Arial" panose="020B0604020202020204" pitchFamily="34" charset="0"/>
                          <a:cs typeface="Arial" panose="020B0604020202020204" pitchFamily="34" charset="0"/>
                        </a:rPr>
                        <a:t>12%</a:t>
                      </a:r>
                      <a:endParaRPr lang="en-US"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en-US" sz="1000" dirty="0" smtClean="0">
                          <a:latin typeface="Arial" panose="020B0604020202020204" pitchFamily="34" charset="0"/>
                          <a:cs typeface="Arial" panose="020B0604020202020204" pitchFamily="34" charset="0"/>
                        </a:rPr>
                        <a:t>15%</a:t>
                      </a:r>
                      <a:endParaRPr lang="en-US"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en-US" sz="1000" dirty="0" smtClean="0">
                          <a:latin typeface="Arial" panose="020B0604020202020204" pitchFamily="34" charset="0"/>
                          <a:cs typeface="Arial" panose="020B0604020202020204" pitchFamily="34" charset="0"/>
                        </a:rPr>
                        <a:t>20%</a:t>
                      </a:r>
                      <a:endParaRPr lang="en-US"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en-US" sz="1000" dirty="0" smtClean="0">
                          <a:latin typeface="Arial" panose="020B0604020202020204" pitchFamily="34" charset="0"/>
                          <a:cs typeface="Arial" panose="020B0604020202020204" pitchFamily="34" charset="0"/>
                        </a:rPr>
                        <a:t>51%</a:t>
                      </a:r>
                      <a:endParaRPr lang="en-US"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en-US" sz="1000" dirty="0" smtClean="0">
                          <a:latin typeface="Arial" panose="020B0604020202020204" pitchFamily="34" charset="0"/>
                          <a:cs typeface="Arial" panose="020B0604020202020204" pitchFamily="34" charset="0"/>
                        </a:rPr>
                        <a:t>14%</a:t>
                      </a:r>
                      <a:endParaRPr lang="en-US"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2" name="TextBox 1"/>
          <p:cNvSpPr txBox="1"/>
          <p:nvPr/>
        </p:nvSpPr>
        <p:spPr>
          <a:xfrm>
            <a:off x="457200" y="1146542"/>
            <a:ext cx="2864630" cy="307777"/>
          </a:xfrm>
          <a:prstGeom prst="rect">
            <a:avLst/>
          </a:prstGeom>
          <a:noFill/>
        </p:spPr>
        <p:txBody>
          <a:bodyPr wrap="none" rtlCol="0">
            <a:spAutoFit/>
          </a:bodyPr>
          <a:lstStyle/>
          <a:p>
            <a:r>
              <a:rPr lang="en-US" sz="1400" dirty="0" smtClean="0">
                <a:latin typeface="Arial" panose="020B0604020202020204" pitchFamily="34" charset="0"/>
                <a:cs typeface="Arial" panose="020B0604020202020204" pitchFamily="34" charset="0"/>
              </a:rPr>
              <a:t>PQA and CMS Quintile Cut </a:t>
            </a:r>
            <a:r>
              <a:rPr lang="en-US" sz="1400" dirty="0">
                <a:latin typeface="Arial" panose="020B0604020202020204" pitchFamily="34" charset="0"/>
                <a:cs typeface="Arial" panose="020B0604020202020204" pitchFamily="34" charset="0"/>
              </a:rPr>
              <a:t>P</a:t>
            </a:r>
            <a:r>
              <a:rPr lang="en-US" sz="1400" dirty="0" smtClean="0">
                <a:latin typeface="Arial" panose="020B0604020202020204" pitchFamily="34" charset="0"/>
                <a:cs typeface="Arial" panose="020B0604020202020204" pitchFamily="34" charset="0"/>
              </a:rPr>
              <a:t>oints</a:t>
            </a:r>
            <a:endParaRPr lang="en-US" sz="1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5747127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361950"/>
            <a:ext cx="8763000" cy="533400"/>
          </a:xfrm>
          <a:prstGeom prst="rect">
            <a:avLst/>
          </a:prstGeom>
          <a:noFill/>
          <a:ln>
            <a:noFill/>
          </a:ln>
        </p:spPr>
        <p:txBody>
          <a:bodyPr wrap="square" rtlCol="0">
            <a:noAutofit/>
          </a:bodyPr>
          <a:lstStyle/>
          <a:p>
            <a:pPr lvl="0"/>
            <a:r>
              <a:rPr lang="en-US" sz="2400" b="1" dirty="0" smtClean="0">
                <a:solidFill>
                  <a:srgbClr val="002060"/>
                </a:solidFill>
                <a:latin typeface="Arial" panose="020B0604020202020204" pitchFamily="34" charset="0"/>
                <a:cs typeface="Arial" panose="020B0604020202020204" pitchFamily="34" charset="0"/>
              </a:rPr>
              <a:t>CMS vs. PQA Antipsychotic Measure Quintile Cut Points</a:t>
            </a:r>
          </a:p>
          <a:p>
            <a:pPr lvl="0"/>
            <a:r>
              <a:rPr lang="en-US" b="1" dirty="0" smtClean="0">
                <a:solidFill>
                  <a:srgbClr val="002060"/>
                </a:solidFill>
                <a:latin typeface="Arial" panose="020B0604020202020204" pitchFamily="34" charset="0"/>
                <a:cs typeface="Arial" panose="020B0604020202020204" pitchFamily="34" charset="0"/>
              </a:rPr>
              <a:t>2013 Measurement Year</a:t>
            </a:r>
            <a:endParaRPr lang="en-US" sz="1400" b="1" dirty="0" smtClean="0">
              <a:solidFill>
                <a:srgbClr val="002060"/>
              </a:solidFill>
              <a:latin typeface="Arial" panose="020B0604020202020204" pitchFamily="34" charset="0"/>
              <a:cs typeface="Arial" panose="020B0604020202020204" pitchFamily="34" charset="0"/>
            </a:endParaRPr>
          </a:p>
          <a:p>
            <a:pPr lvl="0"/>
            <a:endParaRPr lang="en-US" b="1" dirty="0">
              <a:solidFill>
                <a:srgbClr val="002060"/>
              </a:solidFill>
              <a:latin typeface="Arial" panose="020B0604020202020204" pitchFamily="34" charset="0"/>
              <a:cs typeface="Arial" panose="020B0604020202020204" pitchFamily="34" charset="0"/>
            </a:endParaRPr>
          </a:p>
        </p:txBody>
      </p:sp>
      <p:sp>
        <p:nvSpPr>
          <p:cNvPr id="3" name="Rectangle 2"/>
          <p:cNvSpPr/>
          <p:nvPr/>
        </p:nvSpPr>
        <p:spPr>
          <a:xfrm>
            <a:off x="228600" y="895350"/>
            <a:ext cx="8458200" cy="3785652"/>
          </a:xfrm>
          <a:prstGeom prst="rect">
            <a:avLst/>
          </a:prstGeom>
        </p:spPr>
        <p:txBody>
          <a:bodyPr wrap="square">
            <a:spAutoFit/>
          </a:bodyPr>
          <a:lstStyle/>
          <a:p>
            <a:endParaRPr lang="en-US" sz="1200" dirty="0" smtClean="0">
              <a:latin typeface="Arial" panose="020B0604020202020204" pitchFamily="34" charset="0"/>
              <a:cs typeface="Arial" panose="020B0604020202020204" pitchFamily="34" charset="0"/>
            </a:endParaRPr>
          </a:p>
          <a:p>
            <a:endParaRPr lang="en-US" sz="1200" dirty="0">
              <a:latin typeface="Arial" panose="020B0604020202020204" pitchFamily="34" charset="0"/>
              <a:cs typeface="Arial" panose="020B0604020202020204" pitchFamily="34" charset="0"/>
            </a:endParaRPr>
          </a:p>
          <a:p>
            <a:endParaRPr lang="en-US" sz="1200" dirty="0" smtClean="0">
              <a:latin typeface="Arial" panose="020B0604020202020204" pitchFamily="34" charset="0"/>
              <a:cs typeface="Arial" panose="020B0604020202020204" pitchFamily="34" charset="0"/>
            </a:endParaRPr>
          </a:p>
          <a:p>
            <a:endParaRPr lang="en-US" sz="1200" dirty="0">
              <a:latin typeface="Arial" panose="020B0604020202020204" pitchFamily="34" charset="0"/>
              <a:cs typeface="Arial" panose="020B0604020202020204" pitchFamily="34" charset="0"/>
            </a:endParaRPr>
          </a:p>
          <a:p>
            <a:endParaRPr lang="en-US" sz="1200" dirty="0" smtClean="0">
              <a:latin typeface="Arial" panose="020B0604020202020204" pitchFamily="34" charset="0"/>
              <a:cs typeface="Arial" panose="020B0604020202020204" pitchFamily="34" charset="0"/>
            </a:endParaRPr>
          </a:p>
          <a:p>
            <a:endParaRPr lang="en-US" sz="1200" dirty="0">
              <a:latin typeface="Arial" panose="020B0604020202020204" pitchFamily="34" charset="0"/>
              <a:cs typeface="Arial" panose="020B0604020202020204" pitchFamily="34" charset="0"/>
            </a:endParaRPr>
          </a:p>
          <a:p>
            <a:endParaRPr lang="en-US" sz="1200" dirty="0">
              <a:latin typeface="Arial" panose="020B0604020202020204" pitchFamily="34" charset="0"/>
              <a:cs typeface="Arial" panose="020B0604020202020204" pitchFamily="34" charset="0"/>
            </a:endParaRPr>
          </a:p>
          <a:p>
            <a:endParaRPr lang="en-US" sz="1200" dirty="0" smtClean="0">
              <a:solidFill>
                <a:srgbClr val="FF0000"/>
              </a:solidFill>
              <a:latin typeface="Arial" panose="020B0604020202020204" pitchFamily="34" charset="0"/>
              <a:cs typeface="Arial" panose="020B0604020202020204" pitchFamily="34" charset="0"/>
            </a:endParaRPr>
          </a:p>
          <a:p>
            <a:endParaRPr lang="en-US" sz="1200" dirty="0">
              <a:solidFill>
                <a:srgbClr val="FF0000"/>
              </a:solidFill>
              <a:latin typeface="Arial" panose="020B0604020202020204" pitchFamily="34" charset="0"/>
              <a:cs typeface="Arial" panose="020B0604020202020204" pitchFamily="34" charset="0"/>
            </a:endParaRPr>
          </a:p>
          <a:p>
            <a:endParaRPr lang="en-US" sz="1200" dirty="0" smtClean="0">
              <a:solidFill>
                <a:srgbClr val="FF0000"/>
              </a:solidFill>
              <a:latin typeface="Arial" panose="020B0604020202020204" pitchFamily="34" charset="0"/>
              <a:cs typeface="Arial" panose="020B0604020202020204" pitchFamily="34" charset="0"/>
            </a:endParaRPr>
          </a:p>
          <a:p>
            <a:endParaRPr lang="en-US" sz="1200" dirty="0">
              <a:latin typeface="Arial" panose="020B0604020202020204" pitchFamily="34" charset="0"/>
              <a:cs typeface="Arial" panose="020B0604020202020204" pitchFamily="34" charset="0"/>
            </a:endParaRPr>
          </a:p>
          <a:p>
            <a:endParaRPr lang="en-US" sz="1200" dirty="0" smtClean="0">
              <a:latin typeface="Arial" panose="020B0604020202020204" pitchFamily="34" charset="0"/>
              <a:cs typeface="Arial" panose="020B0604020202020204" pitchFamily="34" charset="0"/>
            </a:endParaRPr>
          </a:p>
          <a:p>
            <a:endParaRPr lang="en-US" sz="1200" dirty="0">
              <a:latin typeface="Arial" panose="020B0604020202020204" pitchFamily="34" charset="0"/>
              <a:cs typeface="Arial" panose="020B0604020202020204" pitchFamily="34" charset="0"/>
            </a:endParaRPr>
          </a:p>
          <a:p>
            <a:endParaRPr lang="en-US" sz="1200" dirty="0" smtClean="0">
              <a:latin typeface="Arial" panose="020B0604020202020204" pitchFamily="34" charset="0"/>
              <a:cs typeface="Arial" panose="020B0604020202020204" pitchFamily="34" charset="0"/>
            </a:endParaRPr>
          </a:p>
          <a:p>
            <a:endParaRPr lang="en-US" sz="1200" dirty="0">
              <a:latin typeface="Arial" panose="020B0604020202020204" pitchFamily="34" charset="0"/>
              <a:cs typeface="Arial" panose="020B0604020202020204" pitchFamily="34" charset="0"/>
            </a:endParaRPr>
          </a:p>
          <a:p>
            <a:endParaRPr lang="en-US" sz="1200" dirty="0" smtClean="0">
              <a:latin typeface="Arial" panose="020B0604020202020204" pitchFamily="34" charset="0"/>
              <a:cs typeface="Arial" panose="020B0604020202020204" pitchFamily="34" charset="0"/>
            </a:endParaRPr>
          </a:p>
          <a:p>
            <a:endParaRPr lang="en-US" sz="1200" dirty="0" smtClean="0">
              <a:latin typeface="Arial" panose="020B0604020202020204" pitchFamily="34" charset="0"/>
              <a:cs typeface="Arial" panose="020B0604020202020204" pitchFamily="34" charset="0"/>
            </a:endParaRPr>
          </a:p>
          <a:p>
            <a:endParaRPr lang="en-US" sz="1200" dirty="0">
              <a:latin typeface="Arial" panose="020B0604020202020204" pitchFamily="34" charset="0"/>
              <a:cs typeface="Arial" panose="020B0604020202020204" pitchFamily="34" charset="0"/>
            </a:endParaRPr>
          </a:p>
          <a:p>
            <a:endParaRPr lang="en-US" sz="1200" dirty="0">
              <a:latin typeface="Arial" panose="020B0604020202020204" pitchFamily="34" charset="0"/>
              <a:cs typeface="Arial" panose="020B0604020202020204" pitchFamily="34" charset="0"/>
            </a:endParaRPr>
          </a:p>
          <a:p>
            <a:endParaRPr lang="en-US" sz="1200" dirty="0" smtClean="0">
              <a:latin typeface="Arial" panose="020B0604020202020204" pitchFamily="34" charset="0"/>
              <a:cs typeface="Arial" panose="020B0604020202020204" pitchFamily="34" charset="0"/>
            </a:endParaRPr>
          </a:p>
        </p:txBody>
      </p:sp>
      <p:graphicFrame>
        <p:nvGraphicFramePr>
          <p:cNvPr id="5" name="Chart 4"/>
          <p:cNvGraphicFramePr>
            <a:graphicFrameLocks/>
          </p:cNvGraphicFramePr>
          <p:nvPr>
            <p:extLst>
              <p:ext uri="{D42A27DB-BD31-4B8C-83A1-F6EECF244321}">
                <p14:modId xmlns:p14="http://schemas.microsoft.com/office/powerpoint/2010/main" val="3299735210"/>
              </p:ext>
            </p:extLst>
          </p:nvPr>
        </p:nvGraphicFramePr>
        <p:xfrm>
          <a:off x="381000" y="1123950"/>
          <a:ext cx="7181851" cy="38862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01830251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361950"/>
            <a:ext cx="8763000" cy="533400"/>
          </a:xfrm>
          <a:prstGeom prst="rect">
            <a:avLst/>
          </a:prstGeom>
          <a:noFill/>
          <a:ln>
            <a:noFill/>
          </a:ln>
        </p:spPr>
        <p:txBody>
          <a:bodyPr wrap="square" rtlCol="0">
            <a:noAutofit/>
          </a:bodyPr>
          <a:lstStyle/>
          <a:p>
            <a:pPr lvl="0"/>
            <a:r>
              <a:rPr lang="en-US" sz="2400" b="1" dirty="0">
                <a:solidFill>
                  <a:srgbClr val="002060"/>
                </a:solidFill>
                <a:latin typeface="Arial" panose="020B0604020202020204" pitchFamily="34" charset="0"/>
                <a:cs typeface="Arial" panose="020B0604020202020204" pitchFamily="34" charset="0"/>
              </a:rPr>
              <a:t>PQA Antipsychotic Measure </a:t>
            </a:r>
            <a:r>
              <a:rPr lang="en-US" sz="2400" b="1" dirty="0" smtClean="0">
                <a:solidFill>
                  <a:srgbClr val="002060"/>
                </a:solidFill>
                <a:latin typeface="Arial" panose="020B0604020202020204" pitchFamily="34" charset="0"/>
                <a:cs typeface="Arial" panose="020B0604020202020204" pitchFamily="34" charset="0"/>
              </a:rPr>
              <a:t>Quintile Cut Points</a:t>
            </a:r>
          </a:p>
          <a:p>
            <a:pPr lvl="0"/>
            <a:r>
              <a:rPr lang="en-US" b="1" dirty="0" smtClean="0">
                <a:solidFill>
                  <a:srgbClr val="002060"/>
                </a:solidFill>
                <a:latin typeface="Arial" panose="020B0604020202020204" pitchFamily="34" charset="0"/>
                <a:cs typeface="Arial" panose="020B0604020202020204" pitchFamily="34" charset="0"/>
              </a:rPr>
              <a:t>2013 and 2014 Measurement Years </a:t>
            </a:r>
            <a:endParaRPr lang="en-US" b="1" dirty="0">
              <a:solidFill>
                <a:srgbClr val="002060"/>
              </a:solidFill>
              <a:latin typeface="Arial" panose="020B0604020202020204" pitchFamily="34" charset="0"/>
              <a:cs typeface="Arial" panose="020B0604020202020204" pitchFamily="34" charset="0"/>
            </a:endParaRPr>
          </a:p>
          <a:p>
            <a:pPr lvl="0"/>
            <a:endParaRPr lang="en-US" b="1" dirty="0">
              <a:solidFill>
                <a:srgbClr val="002060"/>
              </a:solidFill>
              <a:latin typeface="Arial" panose="020B0604020202020204" pitchFamily="34" charset="0"/>
              <a:cs typeface="Arial" panose="020B0604020202020204" pitchFamily="34" charset="0"/>
            </a:endParaRPr>
          </a:p>
        </p:txBody>
      </p:sp>
      <p:sp>
        <p:nvSpPr>
          <p:cNvPr id="3" name="Rectangle 2"/>
          <p:cNvSpPr/>
          <p:nvPr/>
        </p:nvSpPr>
        <p:spPr>
          <a:xfrm>
            <a:off x="228600" y="895350"/>
            <a:ext cx="8458200" cy="3785652"/>
          </a:xfrm>
          <a:prstGeom prst="rect">
            <a:avLst/>
          </a:prstGeom>
        </p:spPr>
        <p:txBody>
          <a:bodyPr wrap="square">
            <a:spAutoFit/>
          </a:bodyPr>
          <a:lstStyle/>
          <a:p>
            <a:endParaRPr lang="en-US" sz="1200" dirty="0" smtClean="0">
              <a:latin typeface="Arial" panose="020B0604020202020204" pitchFamily="34" charset="0"/>
              <a:cs typeface="Arial" panose="020B0604020202020204" pitchFamily="34" charset="0"/>
            </a:endParaRPr>
          </a:p>
          <a:p>
            <a:endParaRPr lang="en-US" sz="1200" dirty="0">
              <a:latin typeface="Arial" panose="020B0604020202020204" pitchFamily="34" charset="0"/>
              <a:cs typeface="Arial" panose="020B0604020202020204" pitchFamily="34" charset="0"/>
            </a:endParaRPr>
          </a:p>
          <a:p>
            <a:endParaRPr lang="en-US" sz="1200" dirty="0" smtClean="0">
              <a:latin typeface="Arial" panose="020B0604020202020204" pitchFamily="34" charset="0"/>
              <a:cs typeface="Arial" panose="020B0604020202020204" pitchFamily="34" charset="0"/>
            </a:endParaRPr>
          </a:p>
          <a:p>
            <a:endParaRPr lang="en-US" sz="1200" dirty="0">
              <a:latin typeface="Arial" panose="020B0604020202020204" pitchFamily="34" charset="0"/>
              <a:cs typeface="Arial" panose="020B0604020202020204" pitchFamily="34" charset="0"/>
            </a:endParaRPr>
          </a:p>
          <a:p>
            <a:endParaRPr lang="en-US" sz="1200" dirty="0" smtClean="0">
              <a:latin typeface="Arial" panose="020B0604020202020204" pitchFamily="34" charset="0"/>
              <a:cs typeface="Arial" panose="020B0604020202020204" pitchFamily="34" charset="0"/>
            </a:endParaRPr>
          </a:p>
          <a:p>
            <a:endParaRPr lang="en-US" sz="1200" dirty="0">
              <a:latin typeface="Arial" panose="020B0604020202020204" pitchFamily="34" charset="0"/>
              <a:cs typeface="Arial" panose="020B0604020202020204" pitchFamily="34" charset="0"/>
            </a:endParaRPr>
          </a:p>
          <a:p>
            <a:endParaRPr lang="en-US" sz="1200" dirty="0">
              <a:latin typeface="Arial" panose="020B0604020202020204" pitchFamily="34" charset="0"/>
              <a:cs typeface="Arial" panose="020B0604020202020204" pitchFamily="34" charset="0"/>
            </a:endParaRPr>
          </a:p>
          <a:p>
            <a:endParaRPr lang="en-US" sz="1200" dirty="0" smtClean="0">
              <a:solidFill>
                <a:srgbClr val="FF0000"/>
              </a:solidFill>
              <a:latin typeface="Arial" panose="020B0604020202020204" pitchFamily="34" charset="0"/>
              <a:cs typeface="Arial" panose="020B0604020202020204" pitchFamily="34" charset="0"/>
            </a:endParaRPr>
          </a:p>
          <a:p>
            <a:endParaRPr lang="en-US" sz="1200" dirty="0">
              <a:solidFill>
                <a:srgbClr val="FF0000"/>
              </a:solidFill>
              <a:latin typeface="Arial" panose="020B0604020202020204" pitchFamily="34" charset="0"/>
              <a:cs typeface="Arial" panose="020B0604020202020204" pitchFamily="34" charset="0"/>
            </a:endParaRPr>
          </a:p>
          <a:p>
            <a:endParaRPr lang="en-US" sz="1200" dirty="0" smtClean="0">
              <a:solidFill>
                <a:srgbClr val="FF0000"/>
              </a:solidFill>
              <a:latin typeface="Arial" panose="020B0604020202020204" pitchFamily="34" charset="0"/>
              <a:cs typeface="Arial" panose="020B0604020202020204" pitchFamily="34" charset="0"/>
            </a:endParaRPr>
          </a:p>
          <a:p>
            <a:endParaRPr lang="en-US" sz="1200" dirty="0">
              <a:latin typeface="Arial" panose="020B0604020202020204" pitchFamily="34" charset="0"/>
              <a:cs typeface="Arial" panose="020B0604020202020204" pitchFamily="34" charset="0"/>
            </a:endParaRPr>
          </a:p>
          <a:p>
            <a:endParaRPr lang="en-US" sz="1200" dirty="0" smtClean="0">
              <a:latin typeface="Arial" panose="020B0604020202020204" pitchFamily="34" charset="0"/>
              <a:cs typeface="Arial" panose="020B0604020202020204" pitchFamily="34" charset="0"/>
            </a:endParaRPr>
          </a:p>
          <a:p>
            <a:endParaRPr lang="en-US" sz="1200" dirty="0">
              <a:latin typeface="Arial" panose="020B0604020202020204" pitchFamily="34" charset="0"/>
              <a:cs typeface="Arial" panose="020B0604020202020204" pitchFamily="34" charset="0"/>
            </a:endParaRPr>
          </a:p>
          <a:p>
            <a:endParaRPr lang="en-US" sz="1200" dirty="0" smtClean="0">
              <a:latin typeface="Arial" panose="020B0604020202020204" pitchFamily="34" charset="0"/>
              <a:cs typeface="Arial" panose="020B0604020202020204" pitchFamily="34" charset="0"/>
            </a:endParaRPr>
          </a:p>
          <a:p>
            <a:endParaRPr lang="en-US" sz="1200" dirty="0">
              <a:latin typeface="Arial" panose="020B0604020202020204" pitchFamily="34" charset="0"/>
              <a:cs typeface="Arial" panose="020B0604020202020204" pitchFamily="34" charset="0"/>
            </a:endParaRPr>
          </a:p>
          <a:p>
            <a:endParaRPr lang="en-US" sz="1200" dirty="0" smtClean="0">
              <a:latin typeface="Arial" panose="020B0604020202020204" pitchFamily="34" charset="0"/>
              <a:cs typeface="Arial" panose="020B0604020202020204" pitchFamily="34" charset="0"/>
            </a:endParaRPr>
          </a:p>
          <a:p>
            <a:endParaRPr lang="en-US" sz="1200" dirty="0" smtClean="0">
              <a:latin typeface="Arial" panose="020B0604020202020204" pitchFamily="34" charset="0"/>
              <a:cs typeface="Arial" panose="020B0604020202020204" pitchFamily="34" charset="0"/>
            </a:endParaRPr>
          </a:p>
          <a:p>
            <a:endParaRPr lang="en-US" sz="1200" dirty="0">
              <a:latin typeface="Arial" panose="020B0604020202020204" pitchFamily="34" charset="0"/>
              <a:cs typeface="Arial" panose="020B0604020202020204" pitchFamily="34" charset="0"/>
            </a:endParaRPr>
          </a:p>
          <a:p>
            <a:endParaRPr lang="en-US" sz="1200" dirty="0">
              <a:latin typeface="Arial" panose="020B0604020202020204" pitchFamily="34" charset="0"/>
              <a:cs typeface="Arial" panose="020B0604020202020204" pitchFamily="34" charset="0"/>
            </a:endParaRPr>
          </a:p>
          <a:p>
            <a:endParaRPr lang="en-US" sz="1200" dirty="0" smtClean="0">
              <a:latin typeface="Arial" panose="020B0604020202020204" pitchFamily="34" charset="0"/>
              <a:cs typeface="Arial" panose="020B0604020202020204" pitchFamily="34" charset="0"/>
            </a:endParaRPr>
          </a:p>
        </p:txBody>
      </p:sp>
      <p:graphicFrame>
        <p:nvGraphicFramePr>
          <p:cNvPr id="7" name="Chart 6"/>
          <p:cNvGraphicFramePr>
            <a:graphicFrameLocks/>
          </p:cNvGraphicFramePr>
          <p:nvPr>
            <p:extLst>
              <p:ext uri="{D42A27DB-BD31-4B8C-83A1-F6EECF244321}">
                <p14:modId xmlns:p14="http://schemas.microsoft.com/office/powerpoint/2010/main" val="574219627"/>
              </p:ext>
            </p:extLst>
          </p:nvPr>
        </p:nvGraphicFramePr>
        <p:xfrm>
          <a:off x="304800" y="1123950"/>
          <a:ext cx="7239000" cy="3810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948076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2660362"/>
            <a:ext cx="4495800" cy="584775"/>
          </a:xfrm>
          <a:prstGeom prst="rect">
            <a:avLst/>
          </a:prstGeom>
          <a:noFill/>
          <a:ln>
            <a:noFill/>
          </a:ln>
        </p:spPr>
        <p:txBody>
          <a:bodyPr wrap="square" rtlCol="0" anchor="ctr">
            <a:spAutoFit/>
          </a:bodyPr>
          <a:lstStyle/>
          <a:p>
            <a:r>
              <a:rPr lang="en-US" sz="3200" b="1" dirty="0" smtClean="0">
                <a:solidFill>
                  <a:schemeClr val="bg1"/>
                </a:solidFill>
                <a:latin typeface="Arial" panose="020B0604020202020204" pitchFamily="34" charset="0"/>
                <a:cs typeface="Arial" panose="020B0604020202020204" pitchFamily="34" charset="0"/>
              </a:rPr>
              <a:t>NHQI Status Updates</a:t>
            </a:r>
            <a:endParaRPr lang="en-US" sz="3200" b="1"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5752095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285750"/>
            <a:ext cx="8686800" cy="523220"/>
          </a:xfrm>
          <a:prstGeom prst="rect">
            <a:avLst/>
          </a:prstGeom>
          <a:noFill/>
          <a:ln>
            <a:noFill/>
          </a:ln>
        </p:spPr>
        <p:txBody>
          <a:bodyPr wrap="square" rtlCol="0">
            <a:spAutoFit/>
          </a:bodyPr>
          <a:lstStyle/>
          <a:p>
            <a:r>
              <a:rPr lang="en-US" sz="2800" b="1" dirty="0" smtClean="0">
                <a:solidFill>
                  <a:srgbClr val="002D73"/>
                </a:solidFill>
                <a:latin typeface="Arial" panose="020B0604020202020204" pitchFamily="34" charset="0"/>
                <a:cs typeface="Arial" panose="020B0604020202020204" pitchFamily="34" charset="0"/>
              </a:rPr>
              <a:t>Compliance</a:t>
            </a:r>
            <a:r>
              <a:rPr lang="en-US" sz="2800" b="1" dirty="0">
                <a:solidFill>
                  <a:srgbClr val="002D73"/>
                </a:solidFill>
                <a:latin typeface="Arial" panose="020B0604020202020204" pitchFamily="34" charset="0"/>
                <a:cs typeface="Arial" panose="020B0604020202020204" pitchFamily="34" charset="0"/>
              </a:rPr>
              <a:t> </a:t>
            </a:r>
            <a:r>
              <a:rPr lang="en-US" sz="2800" b="1" dirty="0" smtClean="0">
                <a:solidFill>
                  <a:srgbClr val="002D73"/>
                </a:solidFill>
                <a:latin typeface="Arial" panose="020B0604020202020204" pitchFamily="34" charset="0"/>
                <a:cs typeface="Arial" panose="020B0604020202020204" pitchFamily="34" charset="0"/>
              </a:rPr>
              <a:t>Component and Deficiencies</a:t>
            </a:r>
            <a:endParaRPr lang="en-US" sz="2800" b="1" dirty="0">
              <a:solidFill>
                <a:srgbClr val="002D73"/>
              </a:solidFill>
              <a:latin typeface="Arial" panose="020B0604020202020204" pitchFamily="34" charset="0"/>
              <a:cs typeface="Arial" panose="020B0604020202020204" pitchFamily="34" charset="0"/>
            </a:endParaRPr>
          </a:p>
        </p:txBody>
      </p:sp>
      <p:sp>
        <p:nvSpPr>
          <p:cNvPr id="12" name="TextBox 11"/>
          <p:cNvSpPr txBox="1"/>
          <p:nvPr/>
        </p:nvSpPr>
        <p:spPr>
          <a:xfrm>
            <a:off x="381000" y="740241"/>
            <a:ext cx="8153400" cy="2993127"/>
          </a:xfrm>
          <a:prstGeom prst="rect">
            <a:avLst/>
          </a:prstGeom>
          <a:noFill/>
          <a:ln>
            <a:noFill/>
          </a:ln>
        </p:spPr>
        <p:txBody>
          <a:bodyPr wrap="square" rtlCol="0">
            <a:spAutoFit/>
          </a:bodyPr>
          <a:lstStyle/>
          <a:p>
            <a:r>
              <a:rPr lang="en-US" sz="1400" b="1" dirty="0" smtClean="0">
                <a:latin typeface="Arial" panose="020B0604020202020204" pitchFamily="34" charset="0"/>
                <a:cs typeface="Arial" panose="020B0604020202020204" pitchFamily="34" charset="0"/>
              </a:rPr>
              <a:t>Compliance</a:t>
            </a:r>
          </a:p>
          <a:p>
            <a:pPr marL="171450" indent="-171450">
              <a:buFont typeface="Arial" panose="020B0604020202020204" pitchFamily="34" charset="0"/>
              <a:buChar char="•"/>
            </a:pPr>
            <a:r>
              <a:rPr lang="en-US" sz="1000" dirty="0" smtClean="0">
                <a:latin typeface="Arial" panose="020B0604020202020204" pitchFamily="34" charset="0"/>
                <a:cs typeface="Arial" panose="020B0604020202020204" pitchFamily="34" charset="0"/>
              </a:rPr>
              <a:t>NYS Regionally Adjusted Five-Star Quality Rating </a:t>
            </a:r>
            <a:r>
              <a:rPr lang="en-US" sz="1000" dirty="0">
                <a:latin typeface="Arial" panose="020B0604020202020204" pitchFamily="34" charset="0"/>
                <a:cs typeface="Arial" panose="020B0604020202020204" pitchFamily="34" charset="0"/>
              </a:rPr>
              <a:t>for </a:t>
            </a:r>
            <a:r>
              <a:rPr lang="en-US" sz="1000" dirty="0" smtClean="0">
                <a:latin typeface="Arial" panose="020B0604020202020204" pitchFamily="34" charset="0"/>
                <a:cs typeface="Arial" panose="020B0604020202020204" pitchFamily="34" charset="0"/>
              </a:rPr>
              <a:t>Health Inspections </a:t>
            </a:r>
            <a:endParaRPr lang="en-US" sz="1000" b="1" dirty="0" smtClean="0">
              <a:latin typeface="Arial" panose="020B0604020202020204" pitchFamily="34" charset="0"/>
              <a:cs typeface="Arial" panose="020B0604020202020204" pitchFamily="34" charset="0"/>
            </a:endParaRPr>
          </a:p>
          <a:p>
            <a:pPr marL="628650" lvl="1" indent="-171450">
              <a:buFont typeface="Courier New" panose="02070309020205020404" pitchFamily="49" charset="0"/>
              <a:buChar char="o"/>
            </a:pPr>
            <a:r>
              <a:rPr lang="en-US" sz="1000" dirty="0" smtClean="0">
                <a:latin typeface="Arial" panose="020B0604020202020204" pitchFamily="34" charset="0"/>
                <a:cs typeface="Arial" panose="020B0604020202020204" pitchFamily="34" charset="0"/>
              </a:rPr>
              <a:t>Used CMS health </a:t>
            </a:r>
            <a:r>
              <a:rPr lang="en-US" sz="1000" dirty="0">
                <a:latin typeface="Arial" panose="020B0604020202020204" pitchFamily="34" charset="0"/>
                <a:cs typeface="Arial" panose="020B0604020202020204" pitchFamily="34" charset="0"/>
              </a:rPr>
              <a:t>inspection survey scores </a:t>
            </a:r>
            <a:r>
              <a:rPr lang="en-US" sz="1000" dirty="0" smtClean="0">
                <a:latin typeface="Arial" panose="020B0604020202020204" pitchFamily="34" charset="0"/>
                <a:cs typeface="Arial" panose="020B0604020202020204" pitchFamily="34" charset="0"/>
              </a:rPr>
              <a:t>as of April, 2015 to </a:t>
            </a:r>
            <a:r>
              <a:rPr lang="en-US" sz="1000" dirty="0">
                <a:latin typeface="Arial" panose="020B0604020202020204" pitchFamily="34" charset="0"/>
                <a:cs typeface="Arial" panose="020B0604020202020204" pitchFamily="34" charset="0"/>
              </a:rPr>
              <a:t>calculate cut points for each region in the </a:t>
            </a:r>
            <a:r>
              <a:rPr lang="en-US" sz="1000" dirty="0" smtClean="0">
                <a:latin typeface="Arial" panose="020B0604020202020204" pitchFamily="34" charset="0"/>
                <a:cs typeface="Arial" panose="020B0604020202020204" pitchFamily="34" charset="0"/>
              </a:rPr>
              <a:t>state</a:t>
            </a:r>
          </a:p>
          <a:p>
            <a:pPr marL="628650" lvl="1" indent="-171450">
              <a:buFont typeface="Courier New" panose="02070309020205020404" pitchFamily="49" charset="0"/>
              <a:buChar char="o"/>
            </a:pPr>
            <a:r>
              <a:rPr lang="en-US" sz="1000" dirty="0" smtClean="0">
                <a:latin typeface="Arial" panose="020B0604020202020204" pitchFamily="34" charset="0"/>
                <a:cs typeface="Arial" panose="020B0604020202020204" pitchFamily="34" charset="0"/>
              </a:rPr>
              <a:t>Regions </a:t>
            </a:r>
            <a:r>
              <a:rPr lang="en-US" sz="1000" dirty="0">
                <a:latin typeface="Arial" panose="020B0604020202020204" pitchFamily="34" charset="0"/>
                <a:cs typeface="Arial" panose="020B0604020202020204" pitchFamily="34" charset="0"/>
              </a:rPr>
              <a:t>include the Metropolitan Area, Western New York, Capital District, and Central New </a:t>
            </a:r>
            <a:r>
              <a:rPr lang="en-US" sz="1000" dirty="0" smtClean="0">
                <a:latin typeface="Arial" panose="020B0604020202020204" pitchFamily="34" charset="0"/>
                <a:cs typeface="Arial" panose="020B0604020202020204" pitchFamily="34" charset="0"/>
              </a:rPr>
              <a:t>York</a:t>
            </a:r>
          </a:p>
          <a:p>
            <a:pPr marL="628650" lvl="1" indent="-171450">
              <a:buFont typeface="Courier New" panose="02070309020205020404" pitchFamily="49" charset="0"/>
              <a:buChar char="o"/>
            </a:pPr>
            <a:r>
              <a:rPr lang="en-US" sz="1000" dirty="0" smtClean="0">
                <a:latin typeface="Arial" panose="020B0604020202020204" pitchFamily="34" charset="0"/>
                <a:cs typeface="Arial" panose="020B0604020202020204" pitchFamily="34" charset="0"/>
              </a:rPr>
              <a:t>Within </a:t>
            </a:r>
            <a:r>
              <a:rPr lang="en-US" sz="1000" dirty="0">
                <a:latin typeface="Arial" panose="020B0604020202020204" pitchFamily="34" charset="0"/>
                <a:cs typeface="Arial" panose="020B0604020202020204" pitchFamily="34" charset="0"/>
              </a:rPr>
              <a:t>each region, the top 10% of nursing homes </a:t>
            </a:r>
            <a:r>
              <a:rPr lang="en-US" sz="1000" dirty="0" smtClean="0">
                <a:latin typeface="Arial" panose="020B0604020202020204" pitchFamily="34" charset="0"/>
                <a:cs typeface="Arial" panose="020B0604020202020204" pitchFamily="34" charset="0"/>
              </a:rPr>
              <a:t>received five </a:t>
            </a:r>
            <a:r>
              <a:rPr lang="en-US" sz="1000" dirty="0">
                <a:latin typeface="Arial" panose="020B0604020202020204" pitchFamily="34" charset="0"/>
                <a:cs typeface="Arial" panose="020B0604020202020204" pitchFamily="34" charset="0"/>
              </a:rPr>
              <a:t>stars, the middle 70% </a:t>
            </a:r>
            <a:r>
              <a:rPr lang="en-US" sz="1000" dirty="0" smtClean="0">
                <a:latin typeface="Arial" panose="020B0604020202020204" pitchFamily="34" charset="0"/>
                <a:cs typeface="Arial" panose="020B0604020202020204" pitchFamily="34" charset="0"/>
              </a:rPr>
              <a:t>received </a:t>
            </a:r>
            <a:r>
              <a:rPr lang="en-US" sz="1000" dirty="0">
                <a:latin typeface="Arial" panose="020B0604020202020204" pitchFamily="34" charset="0"/>
                <a:cs typeface="Arial" panose="020B0604020202020204" pitchFamily="34" charset="0"/>
              </a:rPr>
              <a:t>four, three, or two stars, and the bottom 20% </a:t>
            </a:r>
            <a:r>
              <a:rPr lang="en-US" sz="1000" dirty="0" smtClean="0">
                <a:latin typeface="Arial" panose="020B0604020202020204" pitchFamily="34" charset="0"/>
                <a:cs typeface="Arial" panose="020B0604020202020204" pitchFamily="34" charset="0"/>
              </a:rPr>
              <a:t>received </a:t>
            </a:r>
            <a:r>
              <a:rPr lang="en-US" sz="1000" dirty="0">
                <a:latin typeface="Arial" panose="020B0604020202020204" pitchFamily="34" charset="0"/>
                <a:cs typeface="Arial" panose="020B0604020202020204" pitchFamily="34" charset="0"/>
              </a:rPr>
              <a:t>one </a:t>
            </a:r>
            <a:r>
              <a:rPr lang="en-US" sz="1000" dirty="0" smtClean="0">
                <a:latin typeface="Arial" panose="020B0604020202020204" pitchFamily="34" charset="0"/>
                <a:cs typeface="Arial" panose="020B0604020202020204" pitchFamily="34" charset="0"/>
              </a:rPr>
              <a:t>star</a:t>
            </a:r>
          </a:p>
          <a:p>
            <a:pPr marL="628650" lvl="1" indent="-171450">
              <a:buFont typeface="Courier New" panose="02070309020205020404" pitchFamily="49" charset="0"/>
              <a:buChar char="o"/>
            </a:pPr>
            <a:r>
              <a:rPr lang="en-US" sz="1000" dirty="0" smtClean="0">
                <a:latin typeface="Arial" panose="020B0604020202020204" pitchFamily="34" charset="0"/>
                <a:cs typeface="Arial" panose="020B0604020202020204" pitchFamily="34" charset="0"/>
              </a:rPr>
              <a:t>Each </a:t>
            </a:r>
            <a:r>
              <a:rPr lang="en-US" sz="1000" dirty="0">
                <a:latin typeface="Arial" panose="020B0604020202020204" pitchFamily="34" charset="0"/>
                <a:cs typeface="Arial" panose="020B0604020202020204" pitchFamily="34" charset="0"/>
              </a:rPr>
              <a:t>nursing home </a:t>
            </a:r>
            <a:r>
              <a:rPr lang="en-US" sz="1000" dirty="0" smtClean="0">
                <a:latin typeface="Arial" panose="020B0604020202020204" pitchFamily="34" charset="0"/>
                <a:cs typeface="Arial" panose="020B0604020202020204" pitchFamily="34" charset="0"/>
              </a:rPr>
              <a:t>was awarded </a:t>
            </a:r>
            <a:r>
              <a:rPr lang="en-US" sz="1000" dirty="0">
                <a:latin typeface="Arial" panose="020B0604020202020204" pitchFamily="34" charset="0"/>
                <a:cs typeface="Arial" panose="020B0604020202020204" pitchFamily="34" charset="0"/>
              </a:rPr>
              <a:t>a Five-Star Quality Rating based on the cut points calculated from the health inspection survey scores </a:t>
            </a:r>
            <a:r>
              <a:rPr lang="en-US" sz="1000" b="1" dirty="0">
                <a:latin typeface="Arial" panose="020B0604020202020204" pitchFamily="34" charset="0"/>
                <a:cs typeface="Arial" panose="020B0604020202020204" pitchFamily="34" charset="0"/>
              </a:rPr>
              <a:t>within its </a:t>
            </a:r>
            <a:r>
              <a:rPr lang="en-US" sz="1000" b="1" dirty="0" smtClean="0">
                <a:latin typeface="Arial" panose="020B0604020202020204" pitchFamily="34" charset="0"/>
                <a:cs typeface="Arial" panose="020B0604020202020204" pitchFamily="34" charset="0"/>
              </a:rPr>
              <a:t>region</a:t>
            </a:r>
          </a:p>
          <a:p>
            <a:pPr marL="628650" lvl="1" indent="-171450">
              <a:buFont typeface="Courier New" panose="02070309020205020404" pitchFamily="49" charset="0"/>
              <a:buChar char="o"/>
            </a:pPr>
            <a:r>
              <a:rPr lang="en-US" sz="1000" dirty="0">
                <a:latin typeface="Arial" panose="020B0604020202020204" pitchFamily="34" charset="0"/>
                <a:cs typeface="Arial" panose="020B0604020202020204" pitchFamily="34" charset="0"/>
              </a:rPr>
              <a:t>10 points for 5 stars, 7 points for 4 stars, 4 points for 3 stars, 2 points for 2 stars, 0 points for 1 </a:t>
            </a:r>
            <a:r>
              <a:rPr lang="en-US" sz="1000" dirty="0" smtClean="0">
                <a:latin typeface="Arial" panose="020B0604020202020204" pitchFamily="34" charset="0"/>
                <a:cs typeface="Arial" panose="020B0604020202020204" pitchFamily="34" charset="0"/>
              </a:rPr>
              <a:t>star</a:t>
            </a:r>
            <a:endParaRPr lang="en-US" sz="1000" b="1" dirty="0" smtClean="0">
              <a:latin typeface="Arial" panose="020B0604020202020204" pitchFamily="34" charset="0"/>
              <a:cs typeface="Arial" panose="020B0604020202020204" pitchFamily="34" charset="0"/>
            </a:endParaRPr>
          </a:p>
          <a:p>
            <a:pPr marL="171450" indent="-171450">
              <a:buFont typeface="Arial" panose="020B0604020202020204" pitchFamily="34" charset="0"/>
              <a:buChar char="•"/>
            </a:pPr>
            <a:endParaRPr lang="en-US" sz="1000" dirty="0" smtClean="0">
              <a:latin typeface="Arial" panose="020B0604020202020204" pitchFamily="34" charset="0"/>
              <a:cs typeface="Arial" panose="020B0604020202020204" pitchFamily="34" charset="0"/>
            </a:endParaRPr>
          </a:p>
          <a:p>
            <a:pPr marL="171450" indent="-171450">
              <a:buFont typeface="Arial" panose="020B0604020202020204" pitchFamily="34" charset="0"/>
              <a:buChar char="•"/>
            </a:pPr>
            <a:r>
              <a:rPr lang="en-US" sz="1000" dirty="0" smtClean="0">
                <a:latin typeface="Arial" panose="020B0604020202020204" pitchFamily="34" charset="0"/>
                <a:cs typeface="Arial" panose="020B0604020202020204" pitchFamily="34" charset="0"/>
              </a:rPr>
              <a:t>Timely Submission </a:t>
            </a:r>
            <a:r>
              <a:rPr lang="en-US" sz="1000" dirty="0">
                <a:latin typeface="Arial" panose="020B0604020202020204" pitchFamily="34" charset="0"/>
                <a:cs typeface="Arial" panose="020B0604020202020204" pitchFamily="34" charset="0"/>
              </a:rPr>
              <a:t>of Nursing Home </a:t>
            </a:r>
            <a:r>
              <a:rPr lang="en-US" sz="1000" dirty="0" smtClean="0">
                <a:latin typeface="Arial" panose="020B0604020202020204" pitchFamily="34" charset="0"/>
                <a:cs typeface="Arial" panose="020B0604020202020204" pitchFamily="34" charset="0"/>
              </a:rPr>
              <a:t>Certified Cost Reports – 5 points</a:t>
            </a:r>
          </a:p>
          <a:p>
            <a:pPr marL="685800" lvl="1" indent="-228600">
              <a:buFont typeface="Courier New" panose="02070309020205020404" pitchFamily="49" charset="0"/>
              <a:buChar char="o"/>
            </a:pPr>
            <a:r>
              <a:rPr lang="en-US" sz="1000" dirty="0" smtClean="0">
                <a:latin typeface="Arial" panose="020B0604020202020204" pitchFamily="34" charset="0"/>
                <a:cs typeface="Arial" panose="020B0604020202020204" pitchFamily="34" charset="0"/>
              </a:rPr>
              <a:t>97.3% (N=578) of facilities submitted by the designated deadlines (compared to 95% in 2014 NHQI)</a:t>
            </a:r>
          </a:p>
          <a:p>
            <a:endParaRPr lang="en-US" sz="1000" dirty="0" smtClean="0">
              <a:latin typeface="Arial" panose="020B0604020202020204" pitchFamily="34" charset="0"/>
              <a:cs typeface="Arial" panose="020B0604020202020204" pitchFamily="34" charset="0"/>
            </a:endParaRPr>
          </a:p>
          <a:p>
            <a:pPr marL="171450" indent="-171450">
              <a:buFont typeface="Arial" panose="020B0604020202020204" pitchFamily="34" charset="0"/>
              <a:buChar char="•"/>
            </a:pPr>
            <a:r>
              <a:rPr lang="en-US" sz="1000" dirty="0" smtClean="0">
                <a:latin typeface="Arial" panose="020B0604020202020204" pitchFamily="34" charset="0"/>
                <a:cs typeface="Arial" panose="020B0604020202020204" pitchFamily="34" charset="0"/>
              </a:rPr>
              <a:t>Timely Submission </a:t>
            </a:r>
            <a:r>
              <a:rPr lang="en-US" sz="1000" dirty="0">
                <a:latin typeface="Arial" panose="020B0604020202020204" pitchFamily="34" charset="0"/>
                <a:cs typeface="Arial" panose="020B0604020202020204" pitchFamily="34" charset="0"/>
              </a:rPr>
              <a:t>of </a:t>
            </a:r>
            <a:r>
              <a:rPr lang="en-US" sz="1000" dirty="0" smtClean="0">
                <a:latin typeface="Arial" panose="020B0604020202020204" pitchFamily="34" charset="0"/>
                <a:cs typeface="Arial" panose="020B0604020202020204" pitchFamily="34" charset="0"/>
              </a:rPr>
              <a:t>Employee Flu Immunization Data – 5 points</a:t>
            </a:r>
          </a:p>
          <a:p>
            <a:pPr marL="628650" lvl="2" indent="-171450">
              <a:buFont typeface="Courier New" panose="02070309020205020404" pitchFamily="49" charset="0"/>
              <a:buChar char="o"/>
            </a:pPr>
            <a:r>
              <a:rPr lang="en-US" sz="1000" dirty="0" smtClean="0">
                <a:latin typeface="Arial" panose="020B0604020202020204" pitchFamily="34" charset="0"/>
                <a:cs typeface="Arial" panose="020B0604020202020204" pitchFamily="34" charset="0"/>
              </a:rPr>
              <a:t>97.5% (N=579) of facilities submitted by the May 1, 2015 deadline (compared to 97% in 2014 NHQI)</a:t>
            </a:r>
          </a:p>
          <a:p>
            <a:pPr marL="628650" lvl="2" indent="-171450">
              <a:buFont typeface="Arial" panose="020B0604020202020204" pitchFamily="34" charset="0"/>
              <a:buChar char="•"/>
            </a:pPr>
            <a:endParaRPr lang="en-US" sz="1050" dirty="0">
              <a:solidFill>
                <a:srgbClr val="FF0000"/>
              </a:solidFill>
              <a:latin typeface="Arial" panose="020B0604020202020204" pitchFamily="34" charset="0"/>
              <a:cs typeface="Arial" panose="020B0604020202020204" pitchFamily="34" charset="0"/>
            </a:endParaRPr>
          </a:p>
          <a:p>
            <a:pPr marL="0" lvl="1"/>
            <a:r>
              <a:rPr lang="en-US" sz="1400" b="1" dirty="0">
                <a:latin typeface="Arial" panose="020B0604020202020204" pitchFamily="34" charset="0"/>
                <a:cs typeface="Arial" panose="020B0604020202020204" pitchFamily="34" charset="0"/>
              </a:rPr>
              <a:t>Deficiencies </a:t>
            </a:r>
            <a:r>
              <a:rPr lang="en-US" sz="1050" dirty="0">
                <a:latin typeface="Arial" panose="020B0604020202020204" pitchFamily="34" charset="0"/>
                <a:cs typeface="Arial" panose="020B0604020202020204" pitchFamily="34" charset="0"/>
              </a:rPr>
              <a:t>(July 1, 2014 - June 30, 2015)</a:t>
            </a:r>
            <a:endParaRPr lang="en-US" sz="1050" b="1"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sz="1000" dirty="0">
                <a:latin typeface="Arial" panose="020B0604020202020204" pitchFamily="34" charset="0"/>
                <a:cs typeface="Arial" panose="020B0604020202020204" pitchFamily="34" charset="0"/>
              </a:rPr>
              <a:t>3% (N=16) of facilities received a J, K, or L </a:t>
            </a:r>
            <a:r>
              <a:rPr lang="en-US" sz="1000" dirty="0" smtClean="0">
                <a:latin typeface="Arial" panose="020B0604020202020204" pitchFamily="34" charset="0"/>
                <a:cs typeface="Arial" panose="020B0604020202020204" pitchFamily="34" charset="0"/>
              </a:rPr>
              <a:t>deficiency, compared </a:t>
            </a:r>
            <a:r>
              <a:rPr lang="en-US" sz="1000" dirty="0">
                <a:latin typeface="Arial" panose="020B0604020202020204" pitchFamily="34" charset="0"/>
                <a:cs typeface="Arial" panose="020B0604020202020204" pitchFamily="34" charset="0"/>
              </a:rPr>
              <a:t>to 6% (N=34) in 2014 </a:t>
            </a:r>
            <a:r>
              <a:rPr lang="en-US" sz="1000" dirty="0" smtClean="0">
                <a:latin typeface="Arial" panose="020B0604020202020204" pitchFamily="34" charset="0"/>
                <a:cs typeface="Arial" panose="020B0604020202020204" pitchFamily="34" charset="0"/>
              </a:rPr>
              <a:t>NHQI</a:t>
            </a:r>
            <a:r>
              <a:rPr lang="en-US" sz="1000" dirty="0">
                <a:latin typeface="Arial" panose="020B0604020202020204" pitchFamily="34" charset="0"/>
                <a:cs typeface="Arial" panose="020B0604020202020204" pitchFamily="34" charset="0"/>
              </a:rPr>
              <a:t> </a:t>
            </a:r>
            <a:endParaRPr lang="en-US" sz="1000" dirty="0" smtClean="0">
              <a:latin typeface="Arial" panose="020B0604020202020204" pitchFamily="34" charset="0"/>
              <a:cs typeface="Arial" panose="020B0604020202020204" pitchFamily="34" charset="0"/>
            </a:endParaRPr>
          </a:p>
        </p:txBody>
      </p:sp>
      <p:graphicFrame>
        <p:nvGraphicFramePr>
          <p:cNvPr id="5" name="Table 4"/>
          <p:cNvGraphicFramePr>
            <a:graphicFrameLocks noGrp="1"/>
          </p:cNvGraphicFramePr>
          <p:nvPr>
            <p:extLst>
              <p:ext uri="{D42A27DB-BD31-4B8C-83A1-F6EECF244321}">
                <p14:modId xmlns:p14="http://schemas.microsoft.com/office/powerpoint/2010/main" val="4004219020"/>
              </p:ext>
            </p:extLst>
          </p:nvPr>
        </p:nvGraphicFramePr>
        <p:xfrm>
          <a:off x="437522" y="3960971"/>
          <a:ext cx="5486400" cy="801444"/>
        </p:xfrm>
        <a:graphic>
          <a:graphicData uri="http://schemas.openxmlformats.org/drawingml/2006/table">
            <a:tbl>
              <a:tblPr firstRow="1" bandRow="1">
                <a:tableStyleId>{5C22544A-7EE6-4342-B048-85BDC9FD1C3A}</a:tableStyleId>
              </a:tblPr>
              <a:tblGrid>
                <a:gridCol w="640080"/>
                <a:gridCol w="640080"/>
                <a:gridCol w="640080"/>
                <a:gridCol w="640080"/>
                <a:gridCol w="640080"/>
                <a:gridCol w="640080"/>
                <a:gridCol w="1005840"/>
                <a:gridCol w="640080"/>
              </a:tblGrid>
              <a:tr h="304800">
                <a:tc>
                  <a:txBody>
                    <a:bodyPr/>
                    <a:lstStyle/>
                    <a:p>
                      <a:pPr algn="ctr"/>
                      <a:r>
                        <a:rPr lang="en-US" sz="800" dirty="0" smtClean="0">
                          <a:latin typeface="Arial" panose="020B0604020202020204" pitchFamily="34" charset="0"/>
                          <a:cs typeface="Arial" panose="020B0604020202020204" pitchFamily="34" charset="0"/>
                        </a:rPr>
                        <a:t>NHQI year</a:t>
                      </a:r>
                      <a:endParaRPr lang="en-US" sz="800" dirty="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a:txBody>
                    <a:bodyPr/>
                    <a:lstStyle/>
                    <a:p>
                      <a:pPr algn="ctr"/>
                      <a:r>
                        <a:rPr lang="en-US" sz="800" dirty="0" smtClean="0">
                          <a:latin typeface="Arial" panose="020B0604020202020204" pitchFamily="34" charset="0"/>
                          <a:cs typeface="Arial" panose="020B0604020202020204" pitchFamily="34" charset="0"/>
                        </a:rPr>
                        <a:t>Quintile 1</a:t>
                      </a:r>
                      <a:endParaRPr lang="en-US" sz="800" dirty="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a:txBody>
                    <a:bodyPr/>
                    <a:lstStyle/>
                    <a:p>
                      <a:pPr algn="ctr"/>
                      <a:r>
                        <a:rPr lang="en-US" sz="800" dirty="0" smtClean="0">
                          <a:latin typeface="Arial" panose="020B0604020202020204" pitchFamily="34" charset="0"/>
                          <a:cs typeface="Arial" panose="020B0604020202020204" pitchFamily="34" charset="0"/>
                        </a:rPr>
                        <a:t>Quintile</a:t>
                      </a:r>
                      <a:r>
                        <a:rPr lang="en-US" sz="800" baseline="0" dirty="0" smtClean="0">
                          <a:latin typeface="Arial" panose="020B0604020202020204" pitchFamily="34" charset="0"/>
                          <a:cs typeface="Arial" panose="020B0604020202020204" pitchFamily="34" charset="0"/>
                        </a:rPr>
                        <a:t> 2</a:t>
                      </a:r>
                      <a:endParaRPr lang="en-US" sz="800" dirty="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a:txBody>
                    <a:bodyPr/>
                    <a:lstStyle/>
                    <a:p>
                      <a:pPr algn="ctr"/>
                      <a:r>
                        <a:rPr lang="en-US" sz="800" dirty="0" smtClean="0">
                          <a:latin typeface="Arial" panose="020B0604020202020204" pitchFamily="34" charset="0"/>
                          <a:cs typeface="Arial" panose="020B0604020202020204" pitchFamily="34" charset="0"/>
                        </a:rPr>
                        <a:t>Quintile 3</a:t>
                      </a:r>
                      <a:endParaRPr lang="en-US" sz="800" dirty="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a:txBody>
                    <a:bodyPr/>
                    <a:lstStyle/>
                    <a:p>
                      <a:pPr algn="ctr"/>
                      <a:r>
                        <a:rPr lang="en-US" sz="800" dirty="0" smtClean="0">
                          <a:latin typeface="Arial" panose="020B0604020202020204" pitchFamily="34" charset="0"/>
                          <a:cs typeface="Arial" panose="020B0604020202020204" pitchFamily="34" charset="0"/>
                        </a:rPr>
                        <a:t>Quintile 4</a:t>
                      </a:r>
                      <a:endParaRPr lang="en-US" sz="800" dirty="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a:txBody>
                    <a:bodyPr/>
                    <a:lstStyle/>
                    <a:p>
                      <a:pPr algn="ctr"/>
                      <a:r>
                        <a:rPr lang="en-US" sz="800" dirty="0" smtClean="0">
                          <a:latin typeface="Arial" panose="020B0604020202020204" pitchFamily="34" charset="0"/>
                          <a:cs typeface="Arial" panose="020B0604020202020204" pitchFamily="34" charset="0"/>
                        </a:rPr>
                        <a:t>Quintile 5</a:t>
                      </a:r>
                      <a:endParaRPr lang="en-US" sz="800" dirty="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a:txBody>
                    <a:bodyPr/>
                    <a:lstStyle/>
                    <a:p>
                      <a:pPr algn="ctr"/>
                      <a:r>
                        <a:rPr lang="en-US" sz="800" dirty="0" smtClean="0">
                          <a:latin typeface="Arial" panose="020B0604020202020204" pitchFamily="34" charset="0"/>
                          <a:cs typeface="Arial" panose="020B0604020202020204" pitchFamily="34" charset="0"/>
                        </a:rPr>
                        <a:t>Total facilities with a deficiency</a:t>
                      </a:r>
                      <a:endParaRPr lang="en-US" sz="800" dirty="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a:txBody>
                    <a:bodyPr/>
                    <a:lstStyle/>
                    <a:p>
                      <a:pPr algn="ctr"/>
                      <a:r>
                        <a:rPr lang="en-US" sz="800" dirty="0" smtClean="0">
                          <a:latin typeface="Arial" panose="020B0604020202020204" pitchFamily="34" charset="0"/>
                          <a:cs typeface="Arial" panose="020B0604020202020204" pitchFamily="34" charset="0"/>
                        </a:rPr>
                        <a:t>Total facilities</a:t>
                      </a:r>
                      <a:endParaRPr lang="en-US" sz="800" dirty="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r>
              <a:tr h="233082">
                <a:tc>
                  <a:txBody>
                    <a:bodyPr/>
                    <a:lstStyle/>
                    <a:p>
                      <a:pPr algn="r"/>
                      <a:r>
                        <a:rPr lang="en-US" sz="800" dirty="0" smtClean="0">
                          <a:latin typeface="Arial" panose="020B0604020202020204" pitchFamily="34" charset="0"/>
                          <a:cs typeface="Arial" panose="020B0604020202020204" pitchFamily="34" charset="0"/>
                        </a:rPr>
                        <a:t>2014</a:t>
                      </a:r>
                      <a:endParaRPr lang="en-US" sz="8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en-US" sz="800" dirty="0" smtClean="0">
                          <a:latin typeface="Arial" panose="020B0604020202020204" pitchFamily="34" charset="0"/>
                          <a:cs typeface="Arial" panose="020B0604020202020204" pitchFamily="34" charset="0"/>
                        </a:rPr>
                        <a:t>2 (&lt;1)</a:t>
                      </a:r>
                      <a:endParaRPr lang="en-US" sz="8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en-US" sz="800" dirty="0" smtClean="0">
                          <a:latin typeface="Arial" panose="020B0604020202020204" pitchFamily="34" charset="0"/>
                          <a:cs typeface="Arial" panose="020B0604020202020204" pitchFamily="34" charset="0"/>
                        </a:rPr>
                        <a:t>3 (&lt;1)</a:t>
                      </a:r>
                      <a:endParaRPr lang="en-US" sz="8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en-US" sz="800" dirty="0" smtClean="0">
                          <a:latin typeface="Arial" panose="020B0604020202020204" pitchFamily="34" charset="0"/>
                          <a:cs typeface="Arial" panose="020B0604020202020204" pitchFamily="34" charset="0"/>
                        </a:rPr>
                        <a:t>7 (1)</a:t>
                      </a:r>
                      <a:endParaRPr lang="en-US" sz="8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en-US" sz="800" dirty="0" smtClean="0">
                          <a:latin typeface="Arial" panose="020B0604020202020204" pitchFamily="34" charset="0"/>
                          <a:cs typeface="Arial" panose="020B0604020202020204" pitchFamily="34" charset="0"/>
                        </a:rPr>
                        <a:t>9 (1)</a:t>
                      </a:r>
                      <a:endParaRPr lang="en-US" sz="8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en-US" sz="800" dirty="0" smtClean="0">
                          <a:latin typeface="Arial" panose="020B0604020202020204" pitchFamily="34" charset="0"/>
                          <a:cs typeface="Arial" panose="020B0604020202020204" pitchFamily="34" charset="0"/>
                        </a:rPr>
                        <a:t>13 (2)</a:t>
                      </a:r>
                      <a:endParaRPr lang="en-US" sz="8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en-US" sz="800" dirty="0" smtClean="0">
                          <a:latin typeface="Arial" panose="020B0604020202020204" pitchFamily="34" charset="0"/>
                          <a:cs typeface="Arial" panose="020B0604020202020204" pitchFamily="34" charset="0"/>
                        </a:rPr>
                        <a:t>34 (6)</a:t>
                      </a:r>
                      <a:endParaRPr lang="en-US" sz="8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en-US" sz="800" dirty="0" smtClean="0">
                          <a:latin typeface="Arial" panose="020B0604020202020204" pitchFamily="34" charset="0"/>
                          <a:cs typeface="Arial" panose="020B0604020202020204" pitchFamily="34" charset="0"/>
                        </a:rPr>
                        <a:t>597</a:t>
                      </a:r>
                      <a:endParaRPr lang="en-US" sz="8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33082">
                <a:tc>
                  <a:txBody>
                    <a:bodyPr/>
                    <a:lstStyle/>
                    <a:p>
                      <a:pPr algn="r"/>
                      <a:r>
                        <a:rPr lang="en-US" sz="800" dirty="0" smtClean="0">
                          <a:latin typeface="Arial" panose="020B0604020202020204" pitchFamily="34" charset="0"/>
                          <a:cs typeface="Arial" panose="020B0604020202020204" pitchFamily="34" charset="0"/>
                        </a:rPr>
                        <a:t>2015</a:t>
                      </a:r>
                      <a:endParaRPr lang="en-US" sz="8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en-US" sz="800" dirty="0" smtClean="0">
                          <a:latin typeface="Arial" panose="020B0604020202020204" pitchFamily="34" charset="0"/>
                          <a:cs typeface="Arial" panose="020B0604020202020204" pitchFamily="34" charset="0"/>
                        </a:rPr>
                        <a:t>0</a:t>
                      </a:r>
                      <a:endParaRPr lang="en-US" sz="8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en-US" sz="800" dirty="0" smtClean="0">
                          <a:latin typeface="Arial" panose="020B0604020202020204" pitchFamily="34" charset="0"/>
                          <a:cs typeface="Arial" panose="020B0604020202020204" pitchFamily="34" charset="0"/>
                        </a:rPr>
                        <a:t>0</a:t>
                      </a:r>
                      <a:endParaRPr lang="en-US" sz="8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en-US" sz="800" dirty="0" smtClean="0">
                          <a:latin typeface="Arial" panose="020B0604020202020204" pitchFamily="34" charset="0"/>
                          <a:cs typeface="Arial" panose="020B0604020202020204" pitchFamily="34" charset="0"/>
                        </a:rPr>
                        <a:t>5 (&lt;1)</a:t>
                      </a:r>
                      <a:endParaRPr lang="en-US" sz="8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en-US" sz="800" dirty="0" smtClean="0">
                          <a:latin typeface="Arial" panose="020B0604020202020204" pitchFamily="34" charset="0"/>
                          <a:cs typeface="Arial" panose="020B0604020202020204" pitchFamily="34" charset="0"/>
                        </a:rPr>
                        <a:t>4 (&lt;1)</a:t>
                      </a:r>
                      <a:endParaRPr lang="en-US" sz="8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en-US" sz="800" dirty="0" smtClean="0">
                          <a:latin typeface="Arial" panose="020B0604020202020204" pitchFamily="34" charset="0"/>
                          <a:cs typeface="Arial" panose="020B0604020202020204" pitchFamily="34" charset="0"/>
                        </a:rPr>
                        <a:t>7 (1)</a:t>
                      </a:r>
                      <a:endParaRPr lang="en-US" sz="8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en-US" sz="800" dirty="0" smtClean="0">
                          <a:latin typeface="Arial" panose="020B0604020202020204" pitchFamily="34" charset="0"/>
                          <a:cs typeface="Arial" panose="020B0604020202020204" pitchFamily="34" charset="0"/>
                        </a:rPr>
                        <a:t>16 (3)</a:t>
                      </a:r>
                      <a:endParaRPr lang="en-US" sz="8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en-US" sz="800" dirty="0" smtClean="0">
                          <a:latin typeface="Arial" panose="020B0604020202020204" pitchFamily="34" charset="0"/>
                          <a:cs typeface="Arial" panose="020B0604020202020204" pitchFamily="34" charset="0"/>
                        </a:rPr>
                        <a:t>594</a:t>
                      </a:r>
                      <a:endParaRPr lang="en-US" sz="8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3" name="TextBox 2"/>
          <p:cNvSpPr txBox="1"/>
          <p:nvPr/>
        </p:nvSpPr>
        <p:spPr>
          <a:xfrm>
            <a:off x="341643" y="3714750"/>
            <a:ext cx="5918608" cy="246221"/>
          </a:xfrm>
          <a:prstGeom prst="rect">
            <a:avLst/>
          </a:prstGeom>
          <a:noFill/>
        </p:spPr>
        <p:txBody>
          <a:bodyPr wrap="none" rtlCol="0">
            <a:spAutoFit/>
          </a:bodyPr>
          <a:lstStyle/>
          <a:p>
            <a:r>
              <a:rPr lang="en-US" sz="1000" b="1" dirty="0" smtClean="0">
                <a:latin typeface="Arial" panose="020B0604020202020204" pitchFamily="34" charset="0"/>
                <a:cs typeface="Arial" panose="020B0604020202020204" pitchFamily="34" charset="0"/>
              </a:rPr>
              <a:t>Number (%) of </a:t>
            </a:r>
            <a:r>
              <a:rPr lang="en-US" sz="1000" b="1" dirty="0">
                <a:latin typeface="Arial" panose="020B0604020202020204" pitchFamily="34" charset="0"/>
                <a:cs typeface="Arial" panose="020B0604020202020204" pitchFamily="34" charset="0"/>
              </a:rPr>
              <a:t>facilities with a J, K, or L deficiency in 2014 NHQI compared to </a:t>
            </a:r>
            <a:r>
              <a:rPr lang="en-US" sz="1000" b="1" dirty="0" smtClean="0">
                <a:latin typeface="Arial" panose="020B0604020202020204" pitchFamily="34" charset="0"/>
                <a:cs typeface="Arial" panose="020B0604020202020204" pitchFamily="34" charset="0"/>
              </a:rPr>
              <a:t>2015, by Quintile</a:t>
            </a:r>
            <a:endParaRPr lang="en-US" sz="1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4659609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2414141"/>
            <a:ext cx="4495800" cy="1077218"/>
          </a:xfrm>
          <a:prstGeom prst="rect">
            <a:avLst/>
          </a:prstGeom>
          <a:noFill/>
          <a:ln>
            <a:noFill/>
          </a:ln>
        </p:spPr>
        <p:txBody>
          <a:bodyPr wrap="square" rtlCol="0" anchor="ctr">
            <a:spAutoFit/>
          </a:bodyPr>
          <a:lstStyle/>
          <a:p>
            <a:r>
              <a:rPr lang="en-US" sz="3200" b="1" dirty="0" smtClean="0">
                <a:solidFill>
                  <a:schemeClr val="bg1"/>
                </a:solidFill>
                <a:latin typeface="Arial" panose="020B0604020202020204" pitchFamily="34" charset="0"/>
                <a:cs typeface="Arial" panose="020B0604020202020204" pitchFamily="34" charset="0"/>
              </a:rPr>
              <a:t>Benchmarking Staffing Measures</a:t>
            </a:r>
            <a:endParaRPr lang="en-US" sz="3200" b="1"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3769565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438151"/>
            <a:ext cx="8534400" cy="533400"/>
          </a:xfrm>
          <a:prstGeom prst="rect">
            <a:avLst/>
          </a:prstGeom>
          <a:noFill/>
          <a:ln>
            <a:noFill/>
          </a:ln>
        </p:spPr>
        <p:txBody>
          <a:bodyPr wrap="square" rtlCol="0">
            <a:noAutofit/>
          </a:bodyPr>
          <a:lstStyle/>
          <a:p>
            <a:r>
              <a:rPr lang="en-US" sz="2800" b="1" dirty="0" smtClean="0">
                <a:solidFill>
                  <a:srgbClr val="002D73"/>
                </a:solidFill>
                <a:latin typeface="Arial" panose="020B0604020202020204" pitchFamily="34" charset="0"/>
                <a:cs typeface="Arial" panose="020B0604020202020204" pitchFamily="34" charset="0"/>
              </a:rPr>
              <a:t>New Staffing Measures</a:t>
            </a:r>
          </a:p>
        </p:txBody>
      </p:sp>
      <p:sp>
        <p:nvSpPr>
          <p:cNvPr id="3" name="Rectangle 2"/>
          <p:cNvSpPr/>
          <p:nvPr/>
        </p:nvSpPr>
        <p:spPr>
          <a:xfrm>
            <a:off x="304800" y="1047750"/>
            <a:ext cx="8305800" cy="3724096"/>
          </a:xfrm>
          <a:prstGeom prst="rect">
            <a:avLst/>
          </a:prstGeom>
        </p:spPr>
        <p:txBody>
          <a:bodyPr wrap="square">
            <a:spAutoFit/>
          </a:bodyPr>
          <a:lstStyle/>
          <a:p>
            <a:pPr marL="171450" indent="-171450">
              <a:buFont typeface="Arial" panose="020B0604020202020204" pitchFamily="34" charset="0"/>
              <a:buChar char="•"/>
            </a:pPr>
            <a:r>
              <a:rPr lang="en-US" sz="1600" dirty="0" smtClean="0">
                <a:latin typeface="Arial" panose="020B0604020202020204" pitchFamily="34" charset="0"/>
                <a:cs typeface="Arial" panose="020B0604020202020204" pitchFamily="34" charset="0"/>
              </a:rPr>
              <a:t>Two new staffing measures were reported for feedback with the 2015 NHQI results</a:t>
            </a:r>
          </a:p>
          <a:p>
            <a:endParaRPr lang="en-US" sz="1600" dirty="0" smtClean="0">
              <a:latin typeface="Arial" panose="020B0604020202020204" pitchFamily="34" charset="0"/>
              <a:cs typeface="Arial" panose="020B0604020202020204" pitchFamily="34" charset="0"/>
            </a:endParaRPr>
          </a:p>
          <a:p>
            <a:pPr marL="800100" lvl="1" indent="-342900">
              <a:buFont typeface="+mj-lt"/>
              <a:buAutoNum type="arabicPeriod"/>
            </a:pPr>
            <a:r>
              <a:rPr lang="en-US" sz="1400" dirty="0" smtClean="0">
                <a:latin typeface="Arial" panose="020B0604020202020204" pitchFamily="34" charset="0"/>
                <a:cs typeface="Arial" panose="020B0604020202020204" pitchFamily="34" charset="0"/>
              </a:rPr>
              <a:t>Rate of staffing hours per day </a:t>
            </a:r>
          </a:p>
          <a:p>
            <a:pPr marL="1257300" lvl="2" indent="-342900">
              <a:buFont typeface="Courier New" panose="02070309020205020404" pitchFamily="49" charset="0"/>
              <a:buChar char="o"/>
            </a:pPr>
            <a:r>
              <a:rPr lang="en-US" sz="1200" dirty="0">
                <a:latin typeface="Arial" panose="020B0604020202020204" pitchFamily="34" charset="0"/>
                <a:cs typeface="Arial" panose="020B0604020202020204" pitchFamily="34" charset="0"/>
              </a:rPr>
              <a:t>U</a:t>
            </a:r>
            <a:r>
              <a:rPr lang="en-US" sz="1200" dirty="0" smtClean="0">
                <a:latin typeface="Arial" panose="020B0604020202020204" pitchFamily="34" charset="0"/>
                <a:cs typeface="Arial" panose="020B0604020202020204" pitchFamily="34" charset="0"/>
              </a:rPr>
              <a:t>sing cost report and MDS data</a:t>
            </a:r>
          </a:p>
          <a:p>
            <a:pPr marL="1257300" lvl="2" indent="-342900">
              <a:buFont typeface="Courier New" panose="02070309020205020404" pitchFamily="49" charset="0"/>
              <a:buChar char="o"/>
            </a:pPr>
            <a:r>
              <a:rPr lang="en-US" sz="1200" dirty="0" smtClean="0">
                <a:latin typeface="Arial" panose="020B0604020202020204" pitchFamily="34" charset="0"/>
                <a:cs typeface="Arial" panose="020B0604020202020204" pitchFamily="34" charset="0"/>
              </a:rPr>
              <a:t>Intent to replace the current CMS Five-Star Quality Rating for Staffing</a:t>
            </a:r>
          </a:p>
          <a:p>
            <a:pPr lvl="2"/>
            <a:r>
              <a:rPr lang="en-US" sz="1400" dirty="0" smtClean="0">
                <a:latin typeface="Arial" panose="020B0604020202020204" pitchFamily="34" charset="0"/>
                <a:cs typeface="Arial" panose="020B0604020202020204" pitchFamily="34" charset="0"/>
              </a:rPr>
              <a:t> </a:t>
            </a:r>
          </a:p>
          <a:p>
            <a:pPr marL="800100" lvl="1" indent="-342900">
              <a:buFont typeface="+mj-lt"/>
              <a:buAutoNum type="arabicPeriod"/>
            </a:pPr>
            <a:r>
              <a:rPr lang="en-US" sz="1400" dirty="0" smtClean="0">
                <a:latin typeface="Arial" panose="020B0604020202020204" pitchFamily="34" charset="0"/>
                <a:cs typeface="Arial" panose="020B0604020202020204" pitchFamily="34" charset="0"/>
              </a:rPr>
              <a:t>Percent of staff turnover </a:t>
            </a:r>
          </a:p>
          <a:p>
            <a:pPr marL="1257300" lvl="2" indent="-342900">
              <a:buFont typeface="Courier New" panose="02070309020205020404" pitchFamily="49" charset="0"/>
              <a:buChar char="o"/>
            </a:pPr>
            <a:r>
              <a:rPr lang="en-US" sz="1200" dirty="0" smtClean="0">
                <a:latin typeface="Arial" panose="020B0604020202020204" pitchFamily="34" charset="0"/>
                <a:cs typeface="Arial" panose="020B0604020202020204" pitchFamily="34" charset="0"/>
              </a:rPr>
              <a:t>Using cost report data</a:t>
            </a:r>
          </a:p>
          <a:p>
            <a:pPr marL="1257300" lvl="2" indent="-342900">
              <a:buFont typeface="Courier New" panose="02070309020205020404" pitchFamily="49" charset="0"/>
              <a:buChar char="o"/>
            </a:pPr>
            <a:r>
              <a:rPr lang="en-US" sz="1200" dirty="0" smtClean="0">
                <a:latin typeface="Arial" panose="020B0604020202020204" pitchFamily="34" charset="0"/>
                <a:cs typeface="Arial" panose="020B0604020202020204" pitchFamily="34" charset="0"/>
              </a:rPr>
              <a:t>Additional staffing measure</a:t>
            </a:r>
          </a:p>
          <a:p>
            <a:pPr lvl="1"/>
            <a:endParaRPr lang="en-US" sz="1400" dirty="0" smtClean="0">
              <a:latin typeface="Arial" panose="020B0604020202020204" pitchFamily="34" charset="0"/>
              <a:cs typeface="Arial" panose="020B0604020202020204" pitchFamily="34" charset="0"/>
            </a:endParaRPr>
          </a:p>
          <a:p>
            <a:pPr marL="171450" indent="-171450">
              <a:buFont typeface="Arial" panose="020B0604020202020204" pitchFamily="34" charset="0"/>
              <a:buChar char="•"/>
            </a:pPr>
            <a:r>
              <a:rPr lang="en-US" sz="1600" dirty="0" smtClean="0">
                <a:latin typeface="Arial" panose="020B0604020202020204" pitchFamily="34" charset="0"/>
                <a:cs typeface="Arial" panose="020B0604020202020204" pitchFamily="34" charset="0"/>
              </a:rPr>
              <a:t>Measures were reported for benchmarking purposes only </a:t>
            </a:r>
          </a:p>
          <a:p>
            <a:pPr marL="171450" indent="-171450">
              <a:buFont typeface="Arial" panose="020B0604020202020204" pitchFamily="34" charset="0"/>
              <a:buChar char="•"/>
            </a:pPr>
            <a:r>
              <a:rPr lang="en-US" sz="1600" dirty="0">
                <a:latin typeface="Arial" panose="020B0604020202020204" pitchFamily="34" charset="0"/>
                <a:cs typeface="Arial" panose="020B0604020202020204" pitchFamily="34" charset="0"/>
              </a:rPr>
              <a:t>Measures </a:t>
            </a:r>
            <a:r>
              <a:rPr lang="en-US" sz="1600" dirty="0" smtClean="0">
                <a:latin typeface="Arial" panose="020B0604020202020204" pitchFamily="34" charset="0"/>
                <a:cs typeface="Arial" panose="020B0604020202020204" pitchFamily="34" charset="0"/>
              </a:rPr>
              <a:t>were </a:t>
            </a:r>
            <a:r>
              <a:rPr lang="en-US" sz="1600" b="1" u="sng" dirty="0" smtClean="0">
                <a:latin typeface="Arial" panose="020B0604020202020204" pitchFamily="34" charset="0"/>
                <a:cs typeface="Arial" panose="020B0604020202020204" pitchFamily="34" charset="0"/>
              </a:rPr>
              <a:t>not</a:t>
            </a:r>
            <a:r>
              <a:rPr lang="en-US" sz="1600" dirty="0" smtClean="0">
                <a:latin typeface="Arial" panose="020B0604020202020204" pitchFamily="34" charset="0"/>
                <a:cs typeface="Arial" panose="020B0604020202020204" pitchFamily="34" charset="0"/>
              </a:rPr>
              <a:t> incorporated </a:t>
            </a:r>
            <a:r>
              <a:rPr lang="en-US" sz="1600" dirty="0">
                <a:latin typeface="Arial" panose="020B0604020202020204" pitchFamily="34" charset="0"/>
                <a:cs typeface="Arial" panose="020B0604020202020204" pitchFamily="34" charset="0"/>
              </a:rPr>
              <a:t>into the scoring of the 2015 NHQI </a:t>
            </a:r>
            <a:endParaRPr lang="en-US" sz="1600" dirty="0" smtClean="0">
              <a:latin typeface="Arial" panose="020B0604020202020204" pitchFamily="34" charset="0"/>
              <a:cs typeface="Arial" panose="020B0604020202020204" pitchFamily="34" charset="0"/>
            </a:endParaRPr>
          </a:p>
          <a:p>
            <a:pPr marL="171450" indent="-171450">
              <a:buFont typeface="Arial" panose="020B0604020202020204" pitchFamily="34" charset="0"/>
              <a:buChar char="•"/>
            </a:pPr>
            <a:endParaRPr lang="en-US" sz="1600" dirty="0" smtClean="0">
              <a:latin typeface="Arial" panose="020B0604020202020204" pitchFamily="34" charset="0"/>
              <a:cs typeface="Arial" panose="020B0604020202020204" pitchFamily="34" charset="0"/>
            </a:endParaRPr>
          </a:p>
          <a:p>
            <a:pPr marL="171450" indent="-171450">
              <a:buFont typeface="Arial" panose="020B0604020202020204" pitchFamily="34" charset="0"/>
              <a:buChar char="•"/>
            </a:pPr>
            <a:endParaRPr lang="en-US" sz="1600" dirty="0" smtClean="0">
              <a:latin typeface="Arial" panose="020B0604020202020204" pitchFamily="34" charset="0"/>
              <a:cs typeface="Arial" panose="020B0604020202020204" pitchFamily="34" charset="0"/>
            </a:endParaRPr>
          </a:p>
          <a:p>
            <a:pPr lvl="1"/>
            <a:endParaRPr lang="en-US" sz="1400" dirty="0" smtClean="0">
              <a:latin typeface="Arial" panose="020B0604020202020204" pitchFamily="34" charset="0"/>
              <a:cs typeface="Arial" panose="020B0604020202020204" pitchFamily="34" charset="0"/>
            </a:endParaRPr>
          </a:p>
          <a:p>
            <a:pPr marL="1200150" lvl="2" indent="-285750">
              <a:buFont typeface="Arial" panose="020B0604020202020204" pitchFamily="34" charset="0"/>
              <a:buChar char="•"/>
            </a:pPr>
            <a:endParaRPr lang="en-US" sz="1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1665770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438151"/>
            <a:ext cx="7543800" cy="533400"/>
          </a:xfrm>
          <a:prstGeom prst="rect">
            <a:avLst/>
          </a:prstGeom>
          <a:noFill/>
          <a:ln>
            <a:noFill/>
          </a:ln>
        </p:spPr>
        <p:txBody>
          <a:bodyPr wrap="square" rtlCol="0">
            <a:noAutofit/>
          </a:bodyPr>
          <a:lstStyle/>
          <a:p>
            <a:r>
              <a:rPr lang="en-US" sz="2800" b="1" dirty="0" smtClean="0">
                <a:solidFill>
                  <a:srgbClr val="002D73"/>
                </a:solidFill>
                <a:latin typeface="Arial" panose="020B0604020202020204" pitchFamily="34" charset="0"/>
                <a:cs typeface="Arial" panose="020B0604020202020204" pitchFamily="34" charset="0"/>
              </a:rPr>
              <a:t>Rate of Staffing Hours Per Day</a:t>
            </a:r>
          </a:p>
        </p:txBody>
      </p:sp>
      <p:sp>
        <p:nvSpPr>
          <p:cNvPr id="5" name="Text Placeholder 4"/>
          <p:cNvSpPr txBox="1">
            <a:spLocks/>
          </p:cNvSpPr>
          <p:nvPr/>
        </p:nvSpPr>
        <p:spPr>
          <a:xfrm>
            <a:off x="206270" y="1129721"/>
            <a:ext cx="4365730" cy="284321"/>
          </a:xfrm>
          <a:prstGeom prst="rect">
            <a:avLst/>
          </a:prstGeom>
          <a:solidFill>
            <a:schemeClr val="accent5"/>
          </a:solidFill>
          <a:ln w="19050">
            <a:solidFill>
              <a:schemeClr val="tx1"/>
            </a:solidFill>
          </a:ln>
        </p:spPr>
        <p:style>
          <a:lnRef idx="2">
            <a:schemeClr val="accent5"/>
          </a:lnRef>
          <a:fillRef idx="1">
            <a:schemeClr val="lt1"/>
          </a:fillRef>
          <a:effectRef idx="0">
            <a:schemeClr val="accent5"/>
          </a:effectRef>
          <a:fontRef idx="minor">
            <a:schemeClr val="dk1"/>
          </a:fontRef>
        </p:style>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en-US" sz="1400" b="1" dirty="0" smtClean="0">
                <a:solidFill>
                  <a:schemeClr val="bg1"/>
                </a:solidFill>
              </a:rPr>
              <a:t>CMS staffing measure</a:t>
            </a:r>
            <a:endParaRPr lang="en-US" sz="1400" b="1" dirty="0">
              <a:solidFill>
                <a:schemeClr val="bg1"/>
              </a:solidFill>
            </a:endParaRPr>
          </a:p>
        </p:txBody>
      </p:sp>
      <p:sp>
        <p:nvSpPr>
          <p:cNvPr id="6" name="Content Placeholder 2"/>
          <p:cNvSpPr txBox="1">
            <a:spLocks/>
          </p:cNvSpPr>
          <p:nvPr/>
        </p:nvSpPr>
        <p:spPr>
          <a:xfrm>
            <a:off x="206270" y="1600856"/>
            <a:ext cx="4365730" cy="1056216"/>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sz="1000" dirty="0" smtClean="0"/>
              <a:t>CMS 5-Star for Staffing based on 2 week snapshot of facility prior to on-site survey</a:t>
            </a:r>
          </a:p>
          <a:p>
            <a:r>
              <a:rPr lang="en-US" sz="1000" dirty="0" smtClean="0"/>
              <a:t>Hours and days reported from form CMS-671 and CMS-672</a:t>
            </a:r>
          </a:p>
          <a:p>
            <a:r>
              <a:rPr lang="en-US" sz="1000" dirty="0" smtClean="0"/>
              <a:t>Hours expected computed from the distribution of RUG categories within facility at end of quarter closest to survey, multiplied by the </a:t>
            </a:r>
            <a:r>
              <a:rPr lang="en-US" sz="1000" dirty="0"/>
              <a:t>CMS Time Staff Measurement </a:t>
            </a:r>
            <a:r>
              <a:rPr lang="en-US" sz="1000" dirty="0" smtClean="0"/>
              <a:t>Study</a:t>
            </a:r>
          </a:p>
          <a:p>
            <a:endParaRPr lang="en-US" sz="1050" dirty="0"/>
          </a:p>
        </p:txBody>
      </p:sp>
      <p:sp>
        <p:nvSpPr>
          <p:cNvPr id="8" name="Content Placeholder 6"/>
          <p:cNvSpPr txBox="1">
            <a:spLocks/>
          </p:cNvSpPr>
          <p:nvPr/>
        </p:nvSpPr>
        <p:spPr>
          <a:xfrm>
            <a:off x="4724400" y="1600856"/>
            <a:ext cx="3886200" cy="1376054"/>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sz="1000" dirty="0" smtClean="0"/>
              <a:t>Hours reported </a:t>
            </a:r>
          </a:p>
          <a:p>
            <a:pPr lvl="1">
              <a:buFont typeface="Courier New" panose="02070309020205020404" pitchFamily="49" charset="0"/>
              <a:buChar char="o"/>
            </a:pPr>
            <a:r>
              <a:rPr lang="en-US" sz="900" dirty="0" smtClean="0"/>
              <a:t>Full time hours worked for RNs, LPNs, and Aides: Schedule 5A</a:t>
            </a:r>
          </a:p>
          <a:p>
            <a:pPr lvl="1">
              <a:buFont typeface="Courier New" panose="02070309020205020404" pitchFamily="49" charset="0"/>
              <a:buChar char="o"/>
            </a:pPr>
            <a:r>
              <a:rPr lang="en-US" sz="900" dirty="0" smtClean="0"/>
              <a:t>Contract hours paid for RNs, LPNs, and Aides: Schedule O – Quality</a:t>
            </a:r>
          </a:p>
          <a:p>
            <a:r>
              <a:rPr lang="en-US" sz="1000" dirty="0" smtClean="0"/>
              <a:t>Days reported from Bed Capacity Patient Days schedule </a:t>
            </a:r>
          </a:p>
          <a:p>
            <a:r>
              <a:rPr lang="en-US" sz="1000" dirty="0" smtClean="0"/>
              <a:t>Hours and days expected are computed by counting resident days at MDS 3.0-generated RUGIII category, and utilizing CMS Time Staff Measurement Study</a:t>
            </a:r>
          </a:p>
          <a:p>
            <a:endParaRPr lang="en-US" sz="800" dirty="0"/>
          </a:p>
        </p:txBody>
      </p:sp>
      <p:sp>
        <p:nvSpPr>
          <p:cNvPr id="9" name="TextBox 8"/>
          <p:cNvSpPr txBox="1"/>
          <p:nvPr/>
        </p:nvSpPr>
        <p:spPr>
          <a:xfrm>
            <a:off x="448251" y="3401020"/>
            <a:ext cx="2667000" cy="923330"/>
          </a:xfrm>
          <a:prstGeom prst="rect">
            <a:avLst/>
          </a:prstGeom>
          <a:noFill/>
        </p:spPr>
        <p:txBody>
          <a:bodyPr wrap="square" rtlCol="0">
            <a:spAutoFit/>
          </a:bodyPr>
          <a:lstStyle/>
          <a:p>
            <a:pPr algn="ctr"/>
            <a:r>
              <a:rPr lang="en-US" sz="900" dirty="0">
                <a:latin typeface="Arial" panose="020B0604020202020204" pitchFamily="34" charset="0"/>
                <a:cs typeface="Arial" panose="020B0604020202020204" pitchFamily="34" charset="0"/>
              </a:rPr>
              <a:t>(</a:t>
            </a:r>
            <a:r>
              <a:rPr lang="en-US" sz="900" dirty="0" smtClean="0">
                <a:latin typeface="Arial" panose="020B0604020202020204" pitchFamily="34" charset="0"/>
                <a:cs typeface="Arial" panose="020B0604020202020204" pitchFamily="34" charset="0"/>
              </a:rPr>
              <a:t>Hours reported from CMS-671 / # of residents from CMS-672) / </a:t>
            </a:r>
            <a:r>
              <a:rPr lang="en-US" sz="900" b="1" dirty="0" smtClean="0">
                <a:latin typeface="Arial" panose="020B0604020202020204" pitchFamily="34" charset="0"/>
                <a:cs typeface="Arial" panose="020B0604020202020204" pitchFamily="34" charset="0"/>
              </a:rPr>
              <a:t>14 days</a:t>
            </a:r>
          </a:p>
          <a:p>
            <a:pPr algn="ctr"/>
            <a:endParaRPr lang="en-US" sz="900" dirty="0" smtClean="0">
              <a:latin typeface="Arial" panose="020B0604020202020204" pitchFamily="34" charset="0"/>
              <a:cs typeface="Arial" panose="020B0604020202020204" pitchFamily="34" charset="0"/>
            </a:endParaRPr>
          </a:p>
          <a:p>
            <a:pPr algn="ctr"/>
            <a:r>
              <a:rPr lang="en-US" sz="900" dirty="0" smtClean="0">
                <a:latin typeface="Arial" panose="020B0604020202020204" pitchFamily="34" charset="0"/>
                <a:cs typeface="Arial" panose="020B0604020202020204" pitchFamily="34" charset="0"/>
              </a:rPr>
              <a:t>[(RUG distribution of quarter closest to survey*hours from CMS time study) / # of residents from CMS-672] / </a:t>
            </a:r>
            <a:r>
              <a:rPr lang="en-US" sz="900" b="1" dirty="0" smtClean="0">
                <a:latin typeface="Arial" panose="020B0604020202020204" pitchFamily="34" charset="0"/>
                <a:cs typeface="Arial" panose="020B0604020202020204" pitchFamily="34" charset="0"/>
              </a:rPr>
              <a:t>14 days</a:t>
            </a:r>
            <a:endParaRPr lang="en-US" sz="900" b="1" dirty="0">
              <a:latin typeface="Arial" panose="020B0604020202020204" pitchFamily="34" charset="0"/>
              <a:cs typeface="Arial" panose="020B0604020202020204" pitchFamily="34" charset="0"/>
            </a:endParaRPr>
          </a:p>
        </p:txBody>
      </p:sp>
      <p:sp>
        <p:nvSpPr>
          <p:cNvPr id="10" name="TextBox 9"/>
          <p:cNvSpPr txBox="1"/>
          <p:nvPr/>
        </p:nvSpPr>
        <p:spPr>
          <a:xfrm>
            <a:off x="5047099" y="3401020"/>
            <a:ext cx="2476500" cy="923330"/>
          </a:xfrm>
          <a:prstGeom prst="rect">
            <a:avLst/>
          </a:prstGeom>
          <a:noFill/>
        </p:spPr>
        <p:txBody>
          <a:bodyPr wrap="square" rtlCol="0">
            <a:spAutoFit/>
          </a:bodyPr>
          <a:lstStyle/>
          <a:p>
            <a:pPr algn="ctr"/>
            <a:r>
              <a:rPr lang="en-US" sz="900" dirty="0">
                <a:latin typeface="Arial" panose="020B0604020202020204" pitchFamily="34" charset="0"/>
                <a:cs typeface="Arial" panose="020B0604020202020204" pitchFamily="34" charset="0"/>
              </a:rPr>
              <a:t>(</a:t>
            </a:r>
            <a:r>
              <a:rPr lang="en-US" sz="900" dirty="0" smtClean="0">
                <a:latin typeface="Arial" panose="020B0604020202020204" pitchFamily="34" charset="0"/>
                <a:cs typeface="Arial" panose="020B0604020202020204" pitchFamily="34" charset="0"/>
              </a:rPr>
              <a:t>Annual hours reported on cost report / Annual days reported on cost report)</a:t>
            </a:r>
            <a:endParaRPr lang="en-US" sz="900" b="1" dirty="0" smtClean="0">
              <a:latin typeface="Arial" panose="020B0604020202020204" pitchFamily="34" charset="0"/>
              <a:cs typeface="Arial" panose="020B0604020202020204" pitchFamily="34" charset="0"/>
            </a:endParaRPr>
          </a:p>
          <a:p>
            <a:pPr algn="ctr"/>
            <a:endParaRPr lang="en-US" sz="900" u="sng" dirty="0" smtClean="0">
              <a:latin typeface="Arial" panose="020B0604020202020204" pitchFamily="34" charset="0"/>
              <a:cs typeface="Arial" panose="020B0604020202020204" pitchFamily="34" charset="0"/>
            </a:endParaRPr>
          </a:p>
          <a:p>
            <a:pPr algn="ctr"/>
            <a:r>
              <a:rPr lang="en-US" sz="900" dirty="0">
                <a:latin typeface="Arial" panose="020B0604020202020204" pitchFamily="34" charset="0"/>
                <a:cs typeface="Arial" panose="020B0604020202020204" pitchFamily="34" charset="0"/>
              </a:rPr>
              <a:t>(</a:t>
            </a:r>
            <a:r>
              <a:rPr lang="en-US" sz="900" dirty="0" smtClean="0">
                <a:latin typeface="Arial" panose="020B0604020202020204" pitchFamily="34" charset="0"/>
                <a:cs typeface="Arial" panose="020B0604020202020204" pitchFamily="34" charset="0"/>
              </a:rPr>
              <a:t>Annual hours expected from MDS RUG distribution / Annual days expected from MDS)</a:t>
            </a:r>
            <a:endParaRPr lang="en-US" sz="900" b="1" dirty="0">
              <a:latin typeface="Arial" panose="020B0604020202020204" pitchFamily="34" charset="0"/>
              <a:cs typeface="Arial" panose="020B0604020202020204" pitchFamily="34" charset="0"/>
            </a:endParaRPr>
          </a:p>
        </p:txBody>
      </p:sp>
      <p:sp>
        <p:nvSpPr>
          <p:cNvPr id="11" name="Minus 10"/>
          <p:cNvSpPr/>
          <p:nvPr/>
        </p:nvSpPr>
        <p:spPr>
          <a:xfrm flipV="1">
            <a:off x="152400" y="3747746"/>
            <a:ext cx="3276600" cy="45719"/>
          </a:xfrm>
          <a:prstGeom prst="mathMinus">
            <a:avLst/>
          </a:prstGeom>
          <a:solidFill>
            <a:srgbClr val="002D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 Placeholder 4"/>
          <p:cNvSpPr txBox="1">
            <a:spLocks/>
          </p:cNvSpPr>
          <p:nvPr/>
        </p:nvSpPr>
        <p:spPr>
          <a:xfrm>
            <a:off x="4724400" y="1123950"/>
            <a:ext cx="3935465" cy="290092"/>
          </a:xfrm>
          <a:prstGeom prst="rect">
            <a:avLst/>
          </a:prstGeom>
          <a:solidFill>
            <a:schemeClr val="accent5"/>
          </a:solidFill>
          <a:ln w="19050">
            <a:solidFill>
              <a:schemeClr val="tx1"/>
            </a:solidFill>
          </a:ln>
        </p:spPr>
        <p:style>
          <a:lnRef idx="2">
            <a:schemeClr val="accent5"/>
          </a:lnRef>
          <a:fillRef idx="1">
            <a:schemeClr val="lt1"/>
          </a:fillRef>
          <a:effectRef idx="0">
            <a:schemeClr val="accent5"/>
          </a:effectRef>
          <a:fontRef idx="minor">
            <a:schemeClr val="dk1"/>
          </a:fontRef>
        </p:style>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en-US" sz="1400" b="1" dirty="0" smtClean="0">
                <a:solidFill>
                  <a:schemeClr val="bg1"/>
                </a:solidFill>
              </a:rPr>
              <a:t>NYS staffing measure</a:t>
            </a:r>
            <a:endParaRPr lang="en-US" sz="1400" b="1" dirty="0">
              <a:solidFill>
                <a:schemeClr val="bg1"/>
              </a:solidFill>
            </a:endParaRPr>
          </a:p>
        </p:txBody>
      </p:sp>
      <p:sp>
        <p:nvSpPr>
          <p:cNvPr id="14" name="Minus 13"/>
          <p:cNvSpPr/>
          <p:nvPr/>
        </p:nvSpPr>
        <p:spPr>
          <a:xfrm flipV="1">
            <a:off x="4648200" y="3782020"/>
            <a:ext cx="3276600" cy="45719"/>
          </a:xfrm>
          <a:prstGeom prst="mathMinus">
            <a:avLst/>
          </a:prstGeom>
          <a:solidFill>
            <a:srgbClr val="002D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Multiply 1"/>
          <p:cNvSpPr/>
          <p:nvPr/>
        </p:nvSpPr>
        <p:spPr>
          <a:xfrm>
            <a:off x="3024187" y="3594207"/>
            <a:ext cx="303806" cy="291898"/>
          </a:xfrm>
          <a:prstGeom prst="mathMultiply">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Box 15"/>
          <p:cNvSpPr txBox="1"/>
          <p:nvPr/>
        </p:nvSpPr>
        <p:spPr>
          <a:xfrm>
            <a:off x="3267953" y="3565088"/>
            <a:ext cx="694447" cy="507831"/>
          </a:xfrm>
          <a:prstGeom prst="rect">
            <a:avLst/>
          </a:prstGeom>
          <a:noFill/>
        </p:spPr>
        <p:txBody>
          <a:bodyPr wrap="square" rtlCol="0">
            <a:spAutoFit/>
          </a:bodyPr>
          <a:lstStyle/>
          <a:p>
            <a:pPr algn="ctr"/>
            <a:r>
              <a:rPr lang="en-US" sz="900" dirty="0" smtClean="0">
                <a:latin typeface="Arial" panose="020B0604020202020204" pitchFamily="34" charset="0"/>
                <a:cs typeface="Arial" panose="020B0604020202020204" pitchFamily="34" charset="0"/>
              </a:rPr>
              <a:t>Statewide reported  average</a:t>
            </a:r>
            <a:endParaRPr lang="en-US" sz="900" b="1" dirty="0">
              <a:latin typeface="Arial" panose="020B0604020202020204" pitchFamily="34" charset="0"/>
              <a:cs typeface="Arial" panose="020B0604020202020204" pitchFamily="34" charset="0"/>
            </a:endParaRPr>
          </a:p>
        </p:txBody>
      </p:sp>
      <p:sp>
        <p:nvSpPr>
          <p:cNvPr id="17" name="Multiply 16"/>
          <p:cNvSpPr/>
          <p:nvPr/>
        </p:nvSpPr>
        <p:spPr>
          <a:xfrm>
            <a:off x="7544193" y="3591945"/>
            <a:ext cx="303806" cy="291898"/>
          </a:xfrm>
          <a:prstGeom prst="mathMultiply">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p:cNvSpPr txBox="1"/>
          <p:nvPr/>
        </p:nvSpPr>
        <p:spPr>
          <a:xfrm>
            <a:off x="7787959" y="3562826"/>
            <a:ext cx="694447" cy="507831"/>
          </a:xfrm>
          <a:prstGeom prst="rect">
            <a:avLst/>
          </a:prstGeom>
          <a:noFill/>
        </p:spPr>
        <p:txBody>
          <a:bodyPr wrap="square" rtlCol="0">
            <a:spAutoFit/>
          </a:bodyPr>
          <a:lstStyle/>
          <a:p>
            <a:pPr algn="ctr"/>
            <a:r>
              <a:rPr lang="en-US" sz="900" dirty="0" smtClean="0">
                <a:latin typeface="Arial" panose="020B0604020202020204" pitchFamily="34" charset="0"/>
                <a:cs typeface="Arial" panose="020B0604020202020204" pitchFamily="34" charset="0"/>
              </a:rPr>
              <a:t>Statewide reported  average</a:t>
            </a:r>
            <a:endParaRPr lang="en-US" sz="9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5320303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361950"/>
            <a:ext cx="7543800" cy="533400"/>
          </a:xfrm>
          <a:prstGeom prst="rect">
            <a:avLst/>
          </a:prstGeom>
          <a:noFill/>
          <a:ln>
            <a:noFill/>
          </a:ln>
        </p:spPr>
        <p:txBody>
          <a:bodyPr wrap="square" rtlCol="0">
            <a:noAutofit/>
          </a:bodyPr>
          <a:lstStyle/>
          <a:p>
            <a:r>
              <a:rPr lang="en-US" sz="2800" b="1" dirty="0">
                <a:solidFill>
                  <a:srgbClr val="002D73"/>
                </a:solidFill>
                <a:latin typeface="Arial" panose="020B0604020202020204" pitchFamily="34" charset="0"/>
                <a:cs typeface="Arial" panose="020B0604020202020204" pitchFamily="34" charset="0"/>
              </a:rPr>
              <a:t>Rate of </a:t>
            </a:r>
            <a:r>
              <a:rPr lang="en-US" sz="2800" b="1" dirty="0" smtClean="0">
                <a:solidFill>
                  <a:srgbClr val="002D73"/>
                </a:solidFill>
                <a:latin typeface="Arial" panose="020B0604020202020204" pitchFamily="34" charset="0"/>
                <a:cs typeface="Arial" panose="020B0604020202020204" pitchFamily="34" charset="0"/>
              </a:rPr>
              <a:t>Staffing Hours </a:t>
            </a:r>
            <a:r>
              <a:rPr lang="en-US" sz="2800" b="1" dirty="0">
                <a:solidFill>
                  <a:srgbClr val="002D73"/>
                </a:solidFill>
                <a:latin typeface="Arial" panose="020B0604020202020204" pitchFamily="34" charset="0"/>
                <a:cs typeface="Arial" panose="020B0604020202020204" pitchFamily="34" charset="0"/>
              </a:rPr>
              <a:t>Per Day</a:t>
            </a:r>
          </a:p>
        </p:txBody>
      </p:sp>
      <p:sp>
        <p:nvSpPr>
          <p:cNvPr id="14" name="Content Placeholder 2"/>
          <p:cNvSpPr txBox="1">
            <a:spLocks/>
          </p:cNvSpPr>
          <p:nvPr/>
        </p:nvSpPr>
        <p:spPr>
          <a:xfrm>
            <a:off x="152399" y="895350"/>
            <a:ext cx="4800601" cy="457200"/>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sz="1100" dirty="0" smtClean="0"/>
              <a:t>CMS staffing data from Five-Star Provider Ratings, as of April 2015 </a:t>
            </a:r>
          </a:p>
          <a:p>
            <a:pPr lvl="1">
              <a:buFont typeface="Courier New" panose="02070309020205020404" pitchFamily="49" charset="0"/>
              <a:buChar char="o"/>
            </a:pPr>
            <a:r>
              <a:rPr lang="en-US" sz="1000" dirty="0"/>
              <a:t>National </a:t>
            </a:r>
            <a:r>
              <a:rPr lang="en-US" sz="1000" dirty="0" smtClean="0"/>
              <a:t>average: 4.0 </a:t>
            </a:r>
            <a:r>
              <a:rPr lang="en-US" sz="1000" dirty="0"/>
              <a:t>hours per resident/day</a:t>
            </a:r>
            <a:endParaRPr lang="en-US" sz="1000" dirty="0" smtClean="0"/>
          </a:p>
          <a:p>
            <a:pPr lvl="1">
              <a:buFont typeface="Courier New" panose="02070309020205020404" pitchFamily="49" charset="0"/>
              <a:buChar char="o"/>
            </a:pPr>
            <a:r>
              <a:rPr lang="en-US" sz="1000" dirty="0" smtClean="0"/>
              <a:t>NY average: 3.9 </a:t>
            </a:r>
            <a:r>
              <a:rPr lang="en-US" sz="1000" dirty="0"/>
              <a:t>hours per </a:t>
            </a:r>
            <a:r>
              <a:rPr lang="en-US" sz="1000" dirty="0" smtClean="0"/>
              <a:t>resident/day</a:t>
            </a:r>
          </a:p>
          <a:p>
            <a:pPr>
              <a:buFont typeface="Courier New" panose="02070309020205020404" pitchFamily="49" charset="0"/>
              <a:buChar char="o"/>
            </a:pPr>
            <a:endParaRPr lang="en-US" sz="1000" dirty="0"/>
          </a:p>
        </p:txBody>
      </p:sp>
      <p:graphicFrame>
        <p:nvGraphicFramePr>
          <p:cNvPr id="3" name="Table 2"/>
          <p:cNvGraphicFramePr>
            <a:graphicFrameLocks noGrp="1"/>
          </p:cNvGraphicFramePr>
          <p:nvPr>
            <p:extLst>
              <p:ext uri="{D42A27DB-BD31-4B8C-83A1-F6EECF244321}">
                <p14:modId xmlns:p14="http://schemas.microsoft.com/office/powerpoint/2010/main" val="2674639987"/>
              </p:ext>
            </p:extLst>
          </p:nvPr>
        </p:nvGraphicFramePr>
        <p:xfrm>
          <a:off x="5215887" y="3168196"/>
          <a:ext cx="3352800" cy="584735"/>
        </p:xfrm>
        <a:graphic>
          <a:graphicData uri="http://schemas.openxmlformats.org/drawingml/2006/table">
            <a:tbl>
              <a:tblPr firstRow="1" bandRow="1">
                <a:tableStyleId>{5C22544A-7EE6-4342-B048-85BDC9FD1C3A}</a:tableStyleId>
              </a:tblPr>
              <a:tblGrid>
                <a:gridCol w="558800"/>
                <a:gridCol w="558800"/>
                <a:gridCol w="558800"/>
                <a:gridCol w="558800"/>
                <a:gridCol w="558800"/>
                <a:gridCol w="558800"/>
              </a:tblGrid>
              <a:tr h="289562">
                <a:tc>
                  <a:txBody>
                    <a:bodyPr/>
                    <a:lstStyle/>
                    <a:p>
                      <a:pPr algn="ctr"/>
                      <a:r>
                        <a:rPr lang="en-US" sz="900" b="1" dirty="0" smtClean="0">
                          <a:solidFill>
                            <a:schemeClr val="bg1"/>
                          </a:solidFill>
                          <a:latin typeface="Arial" panose="020B0604020202020204" pitchFamily="34" charset="0"/>
                          <a:cs typeface="Arial" panose="020B0604020202020204" pitchFamily="34" charset="0"/>
                        </a:rPr>
                        <a:t>P0</a:t>
                      </a:r>
                      <a:r>
                        <a:rPr lang="en-US" sz="900" b="1" baseline="0" dirty="0" smtClean="0">
                          <a:solidFill>
                            <a:schemeClr val="bg1"/>
                          </a:solidFill>
                          <a:latin typeface="Arial" panose="020B0604020202020204" pitchFamily="34" charset="0"/>
                          <a:cs typeface="Arial" panose="020B0604020202020204" pitchFamily="34" charset="0"/>
                        </a:rPr>
                        <a:t> (min)</a:t>
                      </a:r>
                      <a:endParaRPr lang="en-US" sz="900" b="1" dirty="0">
                        <a:solidFill>
                          <a:schemeClr val="bg1"/>
                        </a:solidFill>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a:txBody>
                    <a:bodyPr/>
                    <a:lstStyle/>
                    <a:p>
                      <a:pPr algn="ctr"/>
                      <a:r>
                        <a:rPr lang="en-US" sz="900" b="1" dirty="0" smtClean="0">
                          <a:solidFill>
                            <a:schemeClr val="bg1"/>
                          </a:solidFill>
                          <a:latin typeface="Arial" panose="020B0604020202020204" pitchFamily="34" charset="0"/>
                          <a:cs typeface="Arial" panose="020B0604020202020204" pitchFamily="34" charset="0"/>
                        </a:rPr>
                        <a:t>P20</a:t>
                      </a:r>
                      <a:endParaRPr lang="en-US" sz="900" b="1" dirty="0">
                        <a:solidFill>
                          <a:schemeClr val="bg1"/>
                        </a:solidFill>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a:txBody>
                    <a:bodyPr/>
                    <a:lstStyle/>
                    <a:p>
                      <a:pPr algn="ctr"/>
                      <a:r>
                        <a:rPr lang="en-US" sz="900" b="1" dirty="0" smtClean="0">
                          <a:solidFill>
                            <a:schemeClr val="bg1"/>
                          </a:solidFill>
                          <a:latin typeface="Arial" panose="020B0604020202020204" pitchFamily="34" charset="0"/>
                          <a:cs typeface="Arial" panose="020B0604020202020204" pitchFamily="34" charset="0"/>
                        </a:rPr>
                        <a:t>P40</a:t>
                      </a:r>
                      <a:endParaRPr lang="en-US" sz="900" b="1" dirty="0">
                        <a:solidFill>
                          <a:schemeClr val="bg1"/>
                        </a:solidFill>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a:txBody>
                    <a:bodyPr/>
                    <a:lstStyle/>
                    <a:p>
                      <a:pPr algn="ctr"/>
                      <a:r>
                        <a:rPr lang="en-US" sz="900" b="1" dirty="0" smtClean="0">
                          <a:solidFill>
                            <a:schemeClr val="bg1"/>
                          </a:solidFill>
                          <a:latin typeface="Arial" panose="020B0604020202020204" pitchFamily="34" charset="0"/>
                          <a:cs typeface="Arial" panose="020B0604020202020204" pitchFamily="34" charset="0"/>
                        </a:rPr>
                        <a:t>P60</a:t>
                      </a:r>
                      <a:endParaRPr lang="en-US" sz="900" b="1" dirty="0">
                        <a:solidFill>
                          <a:schemeClr val="bg1"/>
                        </a:solidFill>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a:txBody>
                    <a:bodyPr/>
                    <a:lstStyle/>
                    <a:p>
                      <a:pPr algn="ctr"/>
                      <a:r>
                        <a:rPr lang="en-US" sz="900" b="1" dirty="0" smtClean="0">
                          <a:solidFill>
                            <a:schemeClr val="bg1"/>
                          </a:solidFill>
                          <a:latin typeface="Arial" panose="020B0604020202020204" pitchFamily="34" charset="0"/>
                          <a:cs typeface="Arial" panose="020B0604020202020204" pitchFamily="34" charset="0"/>
                        </a:rPr>
                        <a:t>P80</a:t>
                      </a:r>
                      <a:endParaRPr lang="en-US" sz="900" b="1" dirty="0">
                        <a:solidFill>
                          <a:schemeClr val="bg1"/>
                        </a:solidFill>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a:txBody>
                    <a:bodyPr/>
                    <a:lstStyle/>
                    <a:p>
                      <a:pPr algn="ctr"/>
                      <a:r>
                        <a:rPr lang="en-US" sz="900" b="1" dirty="0" smtClean="0">
                          <a:solidFill>
                            <a:schemeClr val="bg1"/>
                          </a:solidFill>
                          <a:latin typeface="Arial" panose="020B0604020202020204" pitchFamily="34" charset="0"/>
                          <a:cs typeface="Arial" panose="020B0604020202020204" pitchFamily="34" charset="0"/>
                        </a:rPr>
                        <a:t>P100</a:t>
                      </a:r>
                      <a:r>
                        <a:rPr lang="en-US" sz="900" b="1" baseline="0" dirty="0" smtClean="0">
                          <a:solidFill>
                            <a:schemeClr val="bg1"/>
                          </a:solidFill>
                          <a:latin typeface="Arial" panose="020B0604020202020204" pitchFamily="34" charset="0"/>
                          <a:cs typeface="Arial" panose="020B0604020202020204" pitchFamily="34" charset="0"/>
                        </a:rPr>
                        <a:t> </a:t>
                      </a:r>
                      <a:r>
                        <a:rPr lang="en-US" sz="900" b="1" dirty="0" smtClean="0">
                          <a:solidFill>
                            <a:schemeClr val="bg1"/>
                          </a:solidFill>
                          <a:latin typeface="Arial" panose="020B0604020202020204" pitchFamily="34" charset="0"/>
                          <a:cs typeface="Arial" panose="020B0604020202020204" pitchFamily="34" charset="0"/>
                        </a:rPr>
                        <a:t>(max)</a:t>
                      </a:r>
                      <a:endParaRPr lang="en-US" sz="900" b="1" dirty="0">
                        <a:solidFill>
                          <a:schemeClr val="bg1"/>
                        </a:solidFill>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r>
              <a:tr h="218975">
                <a:tc>
                  <a:txBody>
                    <a:bodyPr/>
                    <a:lstStyle/>
                    <a:p>
                      <a:pPr algn="r"/>
                      <a:r>
                        <a:rPr lang="en-US" sz="800" dirty="0" smtClean="0">
                          <a:solidFill>
                            <a:schemeClr val="tx1"/>
                          </a:solidFill>
                          <a:latin typeface="Arial" panose="020B0604020202020204" pitchFamily="34" charset="0"/>
                          <a:cs typeface="Arial" panose="020B0604020202020204" pitchFamily="34" charset="0"/>
                        </a:rPr>
                        <a:t>0</a:t>
                      </a:r>
                      <a:endParaRPr lang="en-US" sz="800" dirty="0">
                        <a:solidFill>
                          <a:schemeClr val="tx1"/>
                        </a:solidFill>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sz="800" dirty="0" smtClean="0">
                          <a:solidFill>
                            <a:schemeClr val="tx1"/>
                          </a:solidFill>
                          <a:latin typeface="Arial" panose="020B0604020202020204" pitchFamily="34" charset="0"/>
                          <a:cs typeface="Arial" panose="020B0604020202020204" pitchFamily="34" charset="0"/>
                        </a:rPr>
                        <a:t>2.3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sz="800" dirty="0" smtClean="0">
                          <a:solidFill>
                            <a:schemeClr val="tx1"/>
                          </a:solidFill>
                          <a:latin typeface="Arial" panose="020B0604020202020204" pitchFamily="34" charset="0"/>
                          <a:cs typeface="Arial" panose="020B0604020202020204" pitchFamily="34" charset="0"/>
                        </a:rPr>
                        <a:t>2.6</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sz="800" dirty="0" smtClean="0">
                          <a:solidFill>
                            <a:schemeClr val="tx1"/>
                          </a:solidFill>
                          <a:latin typeface="Arial" panose="020B0604020202020204" pitchFamily="34" charset="0"/>
                          <a:cs typeface="Arial" panose="020B0604020202020204" pitchFamily="34" charset="0"/>
                        </a:rPr>
                        <a:t>2.8</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sz="800" dirty="0" smtClean="0">
                          <a:solidFill>
                            <a:schemeClr val="tx1"/>
                          </a:solidFill>
                          <a:latin typeface="Arial" panose="020B0604020202020204" pitchFamily="34" charset="0"/>
                          <a:cs typeface="Arial" panose="020B0604020202020204" pitchFamily="34" charset="0"/>
                        </a:rPr>
                        <a:t>3.2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sz="800" dirty="0" smtClean="0">
                          <a:solidFill>
                            <a:schemeClr val="tx1"/>
                          </a:solidFill>
                          <a:latin typeface="Arial" panose="020B0604020202020204" pitchFamily="34" charset="0"/>
                          <a:cs typeface="Arial" panose="020B0604020202020204" pitchFamily="34" charset="0"/>
                        </a:rPr>
                        <a:t>9.9</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8" name="TextBox 7"/>
          <p:cNvSpPr txBox="1"/>
          <p:nvPr/>
        </p:nvSpPr>
        <p:spPr>
          <a:xfrm>
            <a:off x="5105400" y="2917724"/>
            <a:ext cx="3429000" cy="230832"/>
          </a:xfrm>
          <a:prstGeom prst="rect">
            <a:avLst/>
          </a:prstGeom>
          <a:noFill/>
        </p:spPr>
        <p:txBody>
          <a:bodyPr wrap="square" rtlCol="0">
            <a:spAutoFit/>
          </a:bodyPr>
          <a:lstStyle/>
          <a:p>
            <a:r>
              <a:rPr lang="en-US" sz="900" b="1" dirty="0" smtClean="0">
                <a:latin typeface="Arial" panose="020B0604020202020204" pitchFamily="34" charset="0"/>
                <a:cs typeface="Arial" panose="020B0604020202020204" pitchFamily="34" charset="0"/>
              </a:rPr>
              <a:t>NY Staffing Quintile Cut Points, 2014</a:t>
            </a:r>
            <a:endParaRPr lang="en-US" sz="900" b="1" dirty="0">
              <a:latin typeface="Arial" panose="020B0604020202020204" pitchFamily="34" charset="0"/>
              <a:cs typeface="Arial" panose="020B0604020202020204"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3682600561"/>
              </p:ext>
            </p:extLst>
          </p:nvPr>
        </p:nvGraphicFramePr>
        <p:xfrm>
          <a:off x="232407" y="3168196"/>
          <a:ext cx="2743200" cy="1689554"/>
        </p:xfrm>
        <a:graphic>
          <a:graphicData uri="http://schemas.openxmlformats.org/drawingml/2006/table">
            <a:tbl>
              <a:tblPr>
                <a:tableStyleId>{5C22544A-7EE6-4342-B048-85BDC9FD1C3A}</a:tableStyleId>
              </a:tblPr>
              <a:tblGrid>
                <a:gridCol w="1280160"/>
                <a:gridCol w="731520"/>
                <a:gridCol w="731520"/>
              </a:tblGrid>
              <a:tr h="373505">
                <a:tc>
                  <a:txBody>
                    <a:bodyPr/>
                    <a:lstStyle/>
                    <a:p>
                      <a:pPr algn="ctr" fontAlgn="b"/>
                      <a:r>
                        <a:rPr lang="en-US" sz="900" b="1" u="none" strike="noStrike" dirty="0" smtClean="0">
                          <a:solidFill>
                            <a:schemeClr val="bg1"/>
                          </a:solidFill>
                          <a:effectLst/>
                          <a:latin typeface="Arial" panose="020B0604020202020204" pitchFamily="34" charset="0"/>
                          <a:cs typeface="Arial" panose="020B0604020202020204" pitchFamily="34" charset="0"/>
                        </a:rPr>
                        <a:t>Change</a:t>
                      </a:r>
                      <a:endParaRPr lang="en-US" sz="900" b="1"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tc gridSpan="2">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sz="900" b="1" u="none" strike="noStrike" dirty="0" smtClean="0">
                          <a:solidFill>
                            <a:schemeClr val="bg1"/>
                          </a:solidFill>
                          <a:effectLst/>
                          <a:latin typeface="Arial" panose="020B0604020202020204" pitchFamily="34" charset="0"/>
                          <a:cs typeface="Arial" panose="020B0604020202020204" pitchFamily="34" charset="0"/>
                        </a:rPr>
                        <a:t>Number and percent of facilities (N=549)</a:t>
                      </a:r>
                      <a:endParaRPr lang="en-US" sz="900" b="1" i="0" u="none" strike="noStrike" dirty="0" smtClean="0">
                        <a:solidFill>
                          <a:schemeClr val="bg1"/>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tc hMerge="1">
                  <a:txBody>
                    <a:bodyPr/>
                    <a:lstStyle/>
                    <a:p>
                      <a:pPr marL="0" marR="0" indent="0" algn="ctr" defTabSz="914400" rtl="0" eaLnBrk="1" fontAlgn="b" latinLnBrk="0" hangingPunct="1">
                        <a:lnSpc>
                          <a:spcPct val="100000"/>
                        </a:lnSpc>
                        <a:spcBef>
                          <a:spcPts val="0"/>
                        </a:spcBef>
                        <a:spcAft>
                          <a:spcPts val="0"/>
                        </a:spcAft>
                        <a:buClrTx/>
                        <a:buSzTx/>
                        <a:buFontTx/>
                        <a:buNone/>
                        <a:tabLst/>
                        <a:defRPr/>
                      </a:pPr>
                      <a:endParaRPr lang="en-US" sz="900" b="1" i="0" u="none" strike="noStrike" dirty="0" smtClean="0">
                        <a:solidFill>
                          <a:schemeClr val="bg1"/>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tr>
              <a:tr h="188007">
                <a:tc>
                  <a:txBody>
                    <a:bodyPr/>
                    <a:lstStyle/>
                    <a:p>
                      <a:pPr algn="l" fontAlgn="b"/>
                      <a:r>
                        <a:rPr lang="en-US" sz="900" b="0" u="none" strike="noStrike" dirty="0">
                          <a:solidFill>
                            <a:schemeClr val="tx1"/>
                          </a:solidFill>
                          <a:effectLst/>
                          <a:latin typeface="Arial" panose="020B0604020202020204" pitchFamily="34" charset="0"/>
                          <a:cs typeface="Arial" panose="020B0604020202020204" pitchFamily="34" charset="0"/>
                        </a:rPr>
                        <a:t>Declined by </a:t>
                      </a:r>
                      <a:r>
                        <a:rPr lang="en-US" sz="900" b="0" u="none" strike="noStrike" dirty="0" smtClean="0">
                          <a:solidFill>
                            <a:schemeClr val="tx1"/>
                          </a:solidFill>
                          <a:effectLst/>
                          <a:latin typeface="Arial" panose="020B0604020202020204" pitchFamily="34" charset="0"/>
                          <a:cs typeface="Arial" panose="020B0604020202020204" pitchFamily="34" charset="0"/>
                        </a:rPr>
                        <a:t>3+ rankings</a:t>
                      </a:r>
                      <a:endParaRPr lang="en-US" sz="900" b="0" i="0" u="none" strike="noStrike" dirty="0">
                        <a:solidFill>
                          <a:schemeClr val="tx1"/>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900" b="0" i="0" u="none" strike="noStrike" dirty="0" smtClean="0">
                          <a:solidFill>
                            <a:schemeClr val="tx1"/>
                          </a:solidFill>
                          <a:effectLst/>
                          <a:latin typeface="Arial" panose="020B0604020202020204" pitchFamily="34" charset="0"/>
                          <a:cs typeface="Arial" panose="020B0604020202020204" pitchFamily="34" charset="0"/>
                        </a:rPr>
                        <a:t>15</a:t>
                      </a:r>
                      <a:endParaRPr lang="en-US" sz="900" b="0" i="0" u="none" strike="noStrike" dirty="0">
                        <a:solidFill>
                          <a:schemeClr val="tx1"/>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900" b="0" i="0" u="none" strike="noStrike" dirty="0" smtClean="0">
                          <a:solidFill>
                            <a:schemeClr val="tx1"/>
                          </a:solidFill>
                          <a:effectLst/>
                          <a:latin typeface="Arial" panose="020B0604020202020204" pitchFamily="34" charset="0"/>
                          <a:cs typeface="Arial" panose="020B0604020202020204" pitchFamily="34" charset="0"/>
                        </a:rPr>
                        <a:t>2.7%</a:t>
                      </a:r>
                      <a:endParaRPr lang="en-US" sz="900" b="0" i="0" u="none" strike="noStrike" dirty="0">
                        <a:solidFill>
                          <a:schemeClr val="tx1"/>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188007">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900" b="0" u="none" strike="noStrike" dirty="0">
                          <a:solidFill>
                            <a:schemeClr val="tx1"/>
                          </a:solidFill>
                          <a:effectLst/>
                          <a:latin typeface="Arial" panose="020B0604020202020204" pitchFamily="34" charset="0"/>
                          <a:cs typeface="Arial" panose="020B0604020202020204" pitchFamily="34" charset="0"/>
                        </a:rPr>
                        <a:t>Declined by </a:t>
                      </a:r>
                      <a:r>
                        <a:rPr lang="en-US" sz="900" b="0" u="none" strike="noStrike" dirty="0" smtClean="0">
                          <a:solidFill>
                            <a:schemeClr val="tx1"/>
                          </a:solidFill>
                          <a:effectLst/>
                          <a:latin typeface="Arial" panose="020B0604020202020204" pitchFamily="34" charset="0"/>
                          <a:cs typeface="Arial" panose="020B0604020202020204" pitchFamily="34" charset="0"/>
                        </a:rPr>
                        <a:t>2 rankings</a:t>
                      </a:r>
                      <a:endParaRPr lang="en-US" sz="900" b="0" i="0" u="none" strike="noStrike" dirty="0" smtClean="0">
                        <a:solidFill>
                          <a:schemeClr val="tx1"/>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900" b="0" i="0" u="none" strike="noStrike" dirty="0" smtClean="0">
                          <a:solidFill>
                            <a:schemeClr val="tx1"/>
                          </a:solidFill>
                          <a:effectLst/>
                          <a:latin typeface="Arial" panose="020B0604020202020204" pitchFamily="34" charset="0"/>
                          <a:cs typeface="Arial" panose="020B0604020202020204" pitchFamily="34" charset="0"/>
                        </a:rPr>
                        <a:t>29</a:t>
                      </a:r>
                      <a:endParaRPr lang="en-US" sz="900" b="0" i="0" u="none" strike="noStrike" dirty="0">
                        <a:solidFill>
                          <a:schemeClr val="tx1"/>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900" b="0" i="0" u="none" strike="noStrike" dirty="0" smtClean="0">
                          <a:solidFill>
                            <a:schemeClr val="tx1"/>
                          </a:solidFill>
                          <a:effectLst/>
                          <a:latin typeface="Arial" panose="020B0604020202020204" pitchFamily="34" charset="0"/>
                          <a:cs typeface="Arial" panose="020B0604020202020204" pitchFamily="34" charset="0"/>
                        </a:rPr>
                        <a:t>5.3%</a:t>
                      </a:r>
                      <a:endParaRPr lang="en-US" sz="900" b="0" i="0" u="none" strike="noStrike" dirty="0">
                        <a:solidFill>
                          <a:schemeClr val="tx1"/>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188007">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900" b="0" u="none" strike="noStrike" dirty="0">
                          <a:solidFill>
                            <a:schemeClr val="tx1"/>
                          </a:solidFill>
                          <a:effectLst/>
                          <a:latin typeface="Arial" panose="020B0604020202020204" pitchFamily="34" charset="0"/>
                          <a:cs typeface="Arial" panose="020B0604020202020204" pitchFamily="34" charset="0"/>
                        </a:rPr>
                        <a:t>Declined by </a:t>
                      </a:r>
                      <a:r>
                        <a:rPr lang="en-US" sz="900" b="0" u="none" strike="noStrike" dirty="0" smtClean="0">
                          <a:solidFill>
                            <a:schemeClr val="tx1"/>
                          </a:solidFill>
                          <a:effectLst/>
                          <a:latin typeface="Arial" panose="020B0604020202020204" pitchFamily="34" charset="0"/>
                          <a:cs typeface="Arial" panose="020B0604020202020204" pitchFamily="34" charset="0"/>
                        </a:rPr>
                        <a:t>1 ranking</a:t>
                      </a:r>
                      <a:endParaRPr lang="en-US" sz="900" b="0" i="0" u="none" strike="noStrike" dirty="0" smtClean="0">
                        <a:solidFill>
                          <a:schemeClr val="tx1"/>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900" b="0" i="0" u="none" strike="noStrike" dirty="0" smtClean="0">
                          <a:solidFill>
                            <a:schemeClr val="tx1"/>
                          </a:solidFill>
                          <a:effectLst/>
                          <a:latin typeface="Arial" panose="020B0604020202020204" pitchFamily="34" charset="0"/>
                          <a:cs typeface="Arial" panose="020B0604020202020204" pitchFamily="34" charset="0"/>
                        </a:rPr>
                        <a:t>73</a:t>
                      </a:r>
                      <a:endParaRPr lang="en-US" sz="900" b="0" i="0" u="none" strike="noStrike" dirty="0">
                        <a:solidFill>
                          <a:schemeClr val="tx1"/>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900" b="0" i="0" u="none" strike="noStrike" dirty="0" smtClean="0">
                          <a:solidFill>
                            <a:schemeClr val="tx1"/>
                          </a:solidFill>
                          <a:effectLst/>
                          <a:latin typeface="Arial" panose="020B0604020202020204" pitchFamily="34" charset="0"/>
                          <a:cs typeface="Arial" panose="020B0604020202020204" pitchFamily="34" charset="0"/>
                        </a:rPr>
                        <a:t>13.3%</a:t>
                      </a:r>
                      <a:endParaRPr lang="en-US" sz="900" b="0" i="0" u="none" strike="noStrike" dirty="0">
                        <a:solidFill>
                          <a:schemeClr val="tx1"/>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188007">
                <a:tc>
                  <a:txBody>
                    <a:bodyPr/>
                    <a:lstStyle/>
                    <a:p>
                      <a:pPr algn="l" fontAlgn="b"/>
                      <a:r>
                        <a:rPr lang="en-US" sz="900" b="0" u="none" strike="noStrike" dirty="0">
                          <a:solidFill>
                            <a:schemeClr val="tx1"/>
                          </a:solidFill>
                          <a:effectLst/>
                          <a:latin typeface="Arial" panose="020B0604020202020204" pitchFamily="34" charset="0"/>
                          <a:cs typeface="Arial" panose="020B0604020202020204" pitchFamily="34" charset="0"/>
                        </a:rPr>
                        <a:t>No change</a:t>
                      </a:r>
                      <a:endParaRPr lang="en-US" sz="900" b="0" i="0" u="none" strike="noStrike" dirty="0">
                        <a:solidFill>
                          <a:schemeClr val="tx1"/>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900" b="0" i="0" u="none" strike="noStrike" dirty="0" smtClean="0">
                          <a:solidFill>
                            <a:schemeClr val="tx1"/>
                          </a:solidFill>
                          <a:effectLst/>
                          <a:latin typeface="Arial" panose="020B0604020202020204" pitchFamily="34" charset="0"/>
                          <a:cs typeface="Arial" panose="020B0604020202020204" pitchFamily="34" charset="0"/>
                        </a:rPr>
                        <a:t>191</a:t>
                      </a:r>
                      <a:endParaRPr lang="en-US" sz="900" b="0" i="0" u="none" strike="noStrike" dirty="0">
                        <a:solidFill>
                          <a:schemeClr val="tx1"/>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900" b="0" i="0" u="none" strike="noStrike" dirty="0" smtClean="0">
                          <a:solidFill>
                            <a:schemeClr val="tx1"/>
                          </a:solidFill>
                          <a:effectLst/>
                          <a:latin typeface="Arial" panose="020B0604020202020204" pitchFamily="34" charset="0"/>
                          <a:cs typeface="Arial" panose="020B0604020202020204" pitchFamily="34" charset="0"/>
                        </a:rPr>
                        <a:t>35%</a:t>
                      </a:r>
                      <a:endParaRPr lang="en-US" sz="900" b="0" i="0" u="none" strike="noStrike" dirty="0">
                        <a:solidFill>
                          <a:schemeClr val="tx1"/>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188007">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900" b="0" u="none" strike="noStrike" dirty="0">
                          <a:solidFill>
                            <a:schemeClr val="tx1"/>
                          </a:solidFill>
                          <a:effectLst/>
                          <a:latin typeface="Arial" panose="020B0604020202020204" pitchFamily="34" charset="0"/>
                          <a:cs typeface="Arial" panose="020B0604020202020204" pitchFamily="34" charset="0"/>
                        </a:rPr>
                        <a:t>Improved by </a:t>
                      </a:r>
                      <a:r>
                        <a:rPr lang="en-US" sz="900" b="0" u="none" strike="noStrike" dirty="0" smtClean="0">
                          <a:solidFill>
                            <a:schemeClr val="tx1"/>
                          </a:solidFill>
                          <a:effectLst/>
                          <a:latin typeface="Arial" panose="020B0604020202020204" pitchFamily="34" charset="0"/>
                          <a:cs typeface="Arial" panose="020B0604020202020204" pitchFamily="34" charset="0"/>
                        </a:rPr>
                        <a:t>1 ranking</a:t>
                      </a:r>
                      <a:endParaRPr lang="en-US" sz="900" b="0" i="0" u="none" strike="noStrike" dirty="0" smtClean="0">
                        <a:solidFill>
                          <a:schemeClr val="tx1"/>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900" b="0" i="0" u="none" strike="noStrike" dirty="0" smtClean="0">
                          <a:solidFill>
                            <a:schemeClr val="tx1"/>
                          </a:solidFill>
                          <a:effectLst/>
                          <a:latin typeface="Arial" panose="020B0604020202020204" pitchFamily="34" charset="0"/>
                          <a:cs typeface="Arial" panose="020B0604020202020204" pitchFamily="34" charset="0"/>
                        </a:rPr>
                        <a:t>166</a:t>
                      </a:r>
                      <a:endParaRPr lang="en-US" sz="900" b="0" i="0" u="none" strike="noStrike" dirty="0">
                        <a:solidFill>
                          <a:schemeClr val="tx1"/>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900" b="0" i="0" u="none" strike="noStrike" dirty="0" smtClean="0">
                          <a:solidFill>
                            <a:schemeClr val="tx1"/>
                          </a:solidFill>
                          <a:effectLst/>
                          <a:latin typeface="Arial" panose="020B0604020202020204" pitchFamily="34" charset="0"/>
                          <a:cs typeface="Arial" panose="020B0604020202020204" pitchFamily="34" charset="0"/>
                        </a:rPr>
                        <a:t>30.2%</a:t>
                      </a:r>
                      <a:endParaRPr lang="en-US" sz="900" b="0" i="0" u="none" strike="noStrike" dirty="0">
                        <a:solidFill>
                          <a:schemeClr val="tx1"/>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188007">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900" b="0" u="none" strike="noStrike" dirty="0">
                          <a:solidFill>
                            <a:schemeClr val="tx1"/>
                          </a:solidFill>
                          <a:effectLst/>
                          <a:latin typeface="Arial" panose="020B0604020202020204" pitchFamily="34" charset="0"/>
                          <a:cs typeface="Arial" panose="020B0604020202020204" pitchFamily="34" charset="0"/>
                        </a:rPr>
                        <a:t>Improved by </a:t>
                      </a:r>
                      <a:r>
                        <a:rPr lang="en-US" sz="900" b="0" u="none" strike="noStrike" dirty="0" smtClean="0">
                          <a:solidFill>
                            <a:schemeClr val="tx1"/>
                          </a:solidFill>
                          <a:effectLst/>
                          <a:latin typeface="Arial" panose="020B0604020202020204" pitchFamily="34" charset="0"/>
                          <a:cs typeface="Arial" panose="020B0604020202020204" pitchFamily="34" charset="0"/>
                        </a:rPr>
                        <a:t>2 rankings</a:t>
                      </a:r>
                      <a:endParaRPr lang="en-US" sz="900" b="0" i="0" u="none" strike="noStrike" dirty="0" smtClean="0">
                        <a:solidFill>
                          <a:schemeClr val="tx1"/>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900" b="0" i="0" u="none" strike="noStrike" dirty="0" smtClean="0">
                          <a:solidFill>
                            <a:schemeClr val="tx1"/>
                          </a:solidFill>
                          <a:effectLst/>
                          <a:latin typeface="Arial" panose="020B0604020202020204" pitchFamily="34" charset="0"/>
                          <a:cs typeface="Arial" panose="020B0604020202020204" pitchFamily="34" charset="0"/>
                        </a:rPr>
                        <a:t>51</a:t>
                      </a:r>
                      <a:endParaRPr lang="en-US" sz="900" b="0" i="0" u="none" strike="noStrike" dirty="0">
                        <a:solidFill>
                          <a:schemeClr val="tx1"/>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900" b="0" i="0" u="none" strike="noStrike" dirty="0" smtClean="0">
                          <a:solidFill>
                            <a:schemeClr val="tx1"/>
                          </a:solidFill>
                          <a:effectLst/>
                          <a:latin typeface="Arial" panose="020B0604020202020204" pitchFamily="34" charset="0"/>
                          <a:cs typeface="Arial" panose="020B0604020202020204" pitchFamily="34" charset="0"/>
                        </a:rPr>
                        <a:t>9.3%</a:t>
                      </a:r>
                      <a:endParaRPr lang="en-US" sz="900" b="0" i="0" u="none" strike="noStrike" dirty="0">
                        <a:solidFill>
                          <a:schemeClr val="tx1"/>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188007">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900" b="0" u="none" strike="noStrike" dirty="0">
                          <a:solidFill>
                            <a:schemeClr val="tx1"/>
                          </a:solidFill>
                          <a:effectLst/>
                          <a:latin typeface="Arial" panose="020B0604020202020204" pitchFamily="34" charset="0"/>
                          <a:cs typeface="Arial" panose="020B0604020202020204" pitchFamily="34" charset="0"/>
                        </a:rPr>
                        <a:t>Improved by </a:t>
                      </a:r>
                      <a:r>
                        <a:rPr lang="en-US" sz="900" b="0" u="none" strike="noStrike" dirty="0" smtClean="0">
                          <a:solidFill>
                            <a:schemeClr val="tx1"/>
                          </a:solidFill>
                          <a:effectLst/>
                          <a:latin typeface="Arial" panose="020B0604020202020204" pitchFamily="34" charset="0"/>
                          <a:cs typeface="Arial" panose="020B0604020202020204" pitchFamily="34" charset="0"/>
                        </a:rPr>
                        <a:t>3+ rankings</a:t>
                      </a:r>
                      <a:endParaRPr lang="en-US" sz="900" b="0" i="0" u="none" strike="noStrike" dirty="0" smtClean="0">
                        <a:solidFill>
                          <a:schemeClr val="tx1"/>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900" b="0" i="0" u="none" strike="noStrike" dirty="0" smtClean="0">
                          <a:solidFill>
                            <a:schemeClr val="tx1"/>
                          </a:solidFill>
                          <a:effectLst/>
                          <a:latin typeface="Arial" panose="020B0604020202020204" pitchFamily="34" charset="0"/>
                          <a:cs typeface="Arial" panose="020B0604020202020204" pitchFamily="34" charset="0"/>
                        </a:rPr>
                        <a:t>24</a:t>
                      </a:r>
                      <a:endParaRPr lang="en-US" sz="900" b="0" i="0" u="none" strike="noStrike" dirty="0">
                        <a:solidFill>
                          <a:schemeClr val="tx1"/>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900" b="0" i="0" u="none" strike="noStrike" dirty="0" smtClean="0">
                          <a:solidFill>
                            <a:schemeClr val="tx1"/>
                          </a:solidFill>
                          <a:effectLst/>
                          <a:latin typeface="Arial" panose="020B0604020202020204" pitchFamily="34" charset="0"/>
                          <a:cs typeface="Arial" panose="020B0604020202020204" pitchFamily="34" charset="0"/>
                        </a:rPr>
                        <a:t>4.4%</a:t>
                      </a:r>
                      <a:endParaRPr lang="en-US" sz="900" b="0" i="0" u="none" strike="noStrike" dirty="0">
                        <a:solidFill>
                          <a:schemeClr val="tx1"/>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2870286193"/>
              </p:ext>
            </p:extLst>
          </p:nvPr>
        </p:nvGraphicFramePr>
        <p:xfrm>
          <a:off x="226311" y="1578630"/>
          <a:ext cx="8321040" cy="1238744"/>
        </p:xfrm>
        <a:graphic>
          <a:graphicData uri="http://schemas.openxmlformats.org/drawingml/2006/table">
            <a:tbl>
              <a:tblPr>
                <a:tableStyleId>{5C22544A-7EE6-4342-B048-85BDC9FD1C3A}</a:tableStyleId>
              </a:tblPr>
              <a:tblGrid>
                <a:gridCol w="457200"/>
                <a:gridCol w="914400"/>
                <a:gridCol w="914400"/>
                <a:gridCol w="914400"/>
                <a:gridCol w="1188720"/>
                <a:gridCol w="914400"/>
                <a:gridCol w="914400"/>
                <a:gridCol w="914400"/>
                <a:gridCol w="1188720"/>
              </a:tblGrid>
              <a:tr h="335763">
                <a:tc gridSpan="5">
                  <a:txBody>
                    <a:bodyPr/>
                    <a:lstStyle/>
                    <a:p>
                      <a:pPr algn="ctr" fontAlgn="ctr"/>
                      <a:r>
                        <a:rPr lang="en-US" sz="1100" b="1" u="none" strike="noStrike" dirty="0">
                          <a:solidFill>
                            <a:schemeClr val="bg1"/>
                          </a:solidFill>
                          <a:effectLst/>
                          <a:latin typeface="Arial" panose="020B0604020202020204" pitchFamily="34" charset="0"/>
                          <a:cs typeface="Arial" panose="020B0604020202020204" pitchFamily="34" charset="0"/>
                        </a:rPr>
                        <a:t>CMS Five-Star </a:t>
                      </a:r>
                      <a:r>
                        <a:rPr lang="en-US" sz="1100" b="1" u="none" strike="noStrike" dirty="0" smtClean="0">
                          <a:solidFill>
                            <a:schemeClr val="bg1"/>
                          </a:solidFill>
                          <a:effectLst/>
                          <a:latin typeface="Arial" panose="020B0604020202020204" pitchFamily="34" charset="0"/>
                          <a:cs typeface="Arial" panose="020B0604020202020204" pitchFamily="34" charset="0"/>
                        </a:rPr>
                        <a:t>Quality Rating for Staffing</a:t>
                      </a:r>
                      <a:endParaRPr lang="en-US" sz="1100" b="1" i="0" u="none" strike="noStrike" dirty="0">
                        <a:solidFill>
                          <a:schemeClr val="bg1"/>
                        </a:solidFill>
                        <a:effectLst/>
                        <a:latin typeface="Arial" panose="020B0604020202020204" pitchFamily="34" charset="0"/>
                        <a:cs typeface="Arial" panose="020B0604020202020204" pitchFamily="34" charset="0"/>
                      </a:endParaRPr>
                    </a:p>
                  </a:txBody>
                  <a:tcPr marL="5596" marR="5596" marT="559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tc hMerge="1">
                  <a:txBody>
                    <a:bodyPr/>
                    <a:lstStyle/>
                    <a:p>
                      <a:pPr algn="ctr" fontAlgn="ctr"/>
                      <a:endParaRPr lang="en-US" sz="1100" b="1" i="0" u="none" strike="noStrike" dirty="0">
                        <a:solidFill>
                          <a:schemeClr val="bg1"/>
                        </a:solidFill>
                        <a:effectLst/>
                        <a:latin typeface="Arial" panose="020B0604020202020204" pitchFamily="34" charset="0"/>
                        <a:cs typeface="Arial" panose="020B0604020202020204" pitchFamily="34" charset="0"/>
                      </a:endParaRPr>
                    </a:p>
                  </a:txBody>
                  <a:tcPr marL="5596" marR="5596" marT="559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tc hMerge="1">
                  <a:txBody>
                    <a:bodyPr/>
                    <a:lstStyle/>
                    <a:p>
                      <a:endParaRPr lang="en-US"/>
                    </a:p>
                  </a:txBody>
                  <a:tcPr/>
                </a:tc>
                <a:tc hMerge="1">
                  <a:txBody>
                    <a:bodyPr/>
                    <a:lstStyle/>
                    <a:p>
                      <a:endParaRPr lang="en-US"/>
                    </a:p>
                  </a:txBody>
                  <a:tcPr/>
                </a:tc>
                <a:tc hMerge="1">
                  <a:txBody>
                    <a:bodyPr/>
                    <a:lstStyle/>
                    <a:p>
                      <a:endParaRPr lang="en-US"/>
                    </a:p>
                  </a:txBody>
                  <a:tcPr/>
                </a:tc>
                <a:tc gridSpan="4">
                  <a:txBody>
                    <a:bodyPr/>
                    <a:lstStyle/>
                    <a:p>
                      <a:pPr algn="ctr" fontAlgn="ctr"/>
                      <a:r>
                        <a:rPr lang="en-US" sz="1100" b="1" u="none" strike="noStrike" dirty="0" smtClean="0">
                          <a:solidFill>
                            <a:schemeClr val="bg1"/>
                          </a:solidFill>
                          <a:effectLst/>
                          <a:latin typeface="Arial" panose="020B0604020202020204" pitchFamily="34" charset="0"/>
                          <a:cs typeface="Arial" panose="020B0604020202020204" pitchFamily="34" charset="0"/>
                        </a:rPr>
                        <a:t>NY Rate of Nursing</a:t>
                      </a:r>
                      <a:r>
                        <a:rPr lang="en-US" sz="1100" b="1" u="none" strike="noStrike" baseline="0" dirty="0" smtClean="0">
                          <a:solidFill>
                            <a:schemeClr val="bg1"/>
                          </a:solidFill>
                          <a:effectLst/>
                          <a:latin typeface="Arial" panose="020B0604020202020204" pitchFamily="34" charset="0"/>
                          <a:cs typeface="Arial" panose="020B0604020202020204" pitchFamily="34" charset="0"/>
                        </a:rPr>
                        <a:t> Hours per Day</a:t>
                      </a:r>
                      <a:endParaRPr lang="en-US" sz="1100" b="1" i="0" u="none" strike="noStrike" dirty="0">
                        <a:solidFill>
                          <a:schemeClr val="bg1"/>
                        </a:solidFill>
                        <a:effectLst/>
                        <a:latin typeface="Arial" panose="020B0604020202020204" pitchFamily="34" charset="0"/>
                        <a:cs typeface="Arial" panose="020B0604020202020204" pitchFamily="34" charset="0"/>
                      </a:endParaRPr>
                    </a:p>
                  </a:txBody>
                  <a:tcPr marL="5596" marR="5596" marT="559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tr>
              <a:tr h="537221">
                <a:tc>
                  <a:txBody>
                    <a:bodyPr/>
                    <a:lstStyle/>
                    <a:p>
                      <a:pPr algn="ctr" rtl="0" fontAlgn="ctr"/>
                      <a:r>
                        <a:rPr lang="en-US" sz="750" b="1" u="none" strike="noStrike" dirty="0">
                          <a:effectLst/>
                          <a:latin typeface="Arial" panose="020B0604020202020204" pitchFamily="34" charset="0"/>
                          <a:cs typeface="Arial" panose="020B0604020202020204" pitchFamily="34" charset="0"/>
                        </a:rPr>
                        <a:t>Nursing home</a:t>
                      </a:r>
                      <a:endParaRPr lang="en-US" sz="750" b="1" i="0" u="none" strike="noStrike" dirty="0">
                        <a:solidFill>
                          <a:srgbClr val="000000"/>
                        </a:solidFill>
                        <a:effectLst/>
                        <a:latin typeface="Arial" panose="020B0604020202020204" pitchFamily="34" charset="0"/>
                        <a:cs typeface="Arial" panose="020B0604020202020204" pitchFamily="34" charset="0"/>
                      </a:endParaRPr>
                    </a:p>
                  </a:txBody>
                  <a:tcPr marL="5596" marR="5596" marT="559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ctr"/>
                      <a:r>
                        <a:rPr lang="en-US" sz="750" b="1" u="none" strike="noStrike" dirty="0">
                          <a:effectLst/>
                          <a:latin typeface="Arial" panose="020B0604020202020204" pitchFamily="34" charset="0"/>
                          <a:cs typeface="Arial" panose="020B0604020202020204" pitchFamily="34" charset="0"/>
                        </a:rPr>
                        <a:t>CMS </a:t>
                      </a:r>
                      <a:endParaRPr lang="en-US" sz="750" b="1" u="none" strike="noStrike" dirty="0" smtClean="0">
                        <a:effectLst/>
                        <a:latin typeface="Arial" panose="020B0604020202020204" pitchFamily="34" charset="0"/>
                        <a:cs typeface="Arial" panose="020B0604020202020204" pitchFamily="34" charset="0"/>
                      </a:endParaRPr>
                    </a:p>
                    <a:p>
                      <a:pPr algn="ctr" rtl="0" fontAlgn="ctr"/>
                      <a:r>
                        <a:rPr lang="en-US" sz="750" b="1" u="none" strike="noStrike" dirty="0" smtClean="0">
                          <a:effectLst/>
                          <a:latin typeface="Arial" panose="020B0604020202020204" pitchFamily="34" charset="0"/>
                          <a:cs typeface="Arial" panose="020B0604020202020204" pitchFamily="34" charset="0"/>
                        </a:rPr>
                        <a:t>Reported </a:t>
                      </a:r>
                      <a:r>
                        <a:rPr lang="en-US" sz="750" b="1" u="none" strike="noStrike" dirty="0">
                          <a:effectLst/>
                          <a:latin typeface="Arial" panose="020B0604020202020204" pitchFamily="34" charset="0"/>
                          <a:cs typeface="Arial" panose="020B0604020202020204" pitchFamily="34" charset="0"/>
                        </a:rPr>
                        <a:t>hours/resident/day</a:t>
                      </a:r>
                      <a:endParaRPr lang="en-US" sz="750" b="1" i="0" u="none" strike="noStrike" dirty="0">
                        <a:solidFill>
                          <a:srgbClr val="000000"/>
                        </a:solidFill>
                        <a:effectLst/>
                        <a:latin typeface="Arial" panose="020B0604020202020204" pitchFamily="34" charset="0"/>
                        <a:cs typeface="Arial" panose="020B0604020202020204" pitchFamily="34" charset="0"/>
                      </a:endParaRPr>
                    </a:p>
                  </a:txBody>
                  <a:tcPr marL="5596" marR="5596" marT="559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ctr"/>
                      <a:r>
                        <a:rPr lang="en-US" sz="750" b="1" u="none" strike="noStrike" dirty="0" smtClean="0">
                          <a:effectLst/>
                          <a:latin typeface="Arial" panose="020B0604020202020204" pitchFamily="34" charset="0"/>
                          <a:cs typeface="Arial" panose="020B0604020202020204" pitchFamily="34" charset="0"/>
                        </a:rPr>
                        <a:t>CMS</a:t>
                      </a:r>
                    </a:p>
                    <a:p>
                      <a:pPr algn="ctr" rtl="0" fontAlgn="ctr"/>
                      <a:r>
                        <a:rPr lang="en-US" sz="750" b="1" u="none" strike="noStrike" dirty="0" smtClean="0">
                          <a:effectLst/>
                          <a:latin typeface="Arial" panose="020B0604020202020204" pitchFamily="34" charset="0"/>
                          <a:cs typeface="Arial" panose="020B0604020202020204" pitchFamily="34" charset="0"/>
                        </a:rPr>
                        <a:t> </a:t>
                      </a:r>
                      <a:r>
                        <a:rPr lang="en-US" sz="750" b="1" u="none" strike="noStrike" dirty="0">
                          <a:effectLst/>
                          <a:latin typeface="Arial" panose="020B0604020202020204" pitchFamily="34" charset="0"/>
                          <a:cs typeface="Arial" panose="020B0604020202020204" pitchFamily="34" charset="0"/>
                        </a:rPr>
                        <a:t>Expected hours/resident/day</a:t>
                      </a:r>
                      <a:endParaRPr lang="en-US" sz="750" b="1" i="0" u="none" strike="noStrike" dirty="0">
                        <a:solidFill>
                          <a:srgbClr val="000000"/>
                        </a:solidFill>
                        <a:effectLst/>
                        <a:latin typeface="Arial" panose="020B0604020202020204" pitchFamily="34" charset="0"/>
                        <a:cs typeface="Arial" panose="020B0604020202020204" pitchFamily="34" charset="0"/>
                      </a:endParaRPr>
                    </a:p>
                  </a:txBody>
                  <a:tcPr marL="5596" marR="5596" marT="559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ctr"/>
                      <a:r>
                        <a:rPr lang="en-US" sz="750" b="1" u="none" strike="noStrike" dirty="0">
                          <a:effectLst/>
                          <a:latin typeface="Arial" panose="020B0604020202020204" pitchFamily="34" charset="0"/>
                          <a:cs typeface="Arial" panose="020B0604020202020204" pitchFamily="34" charset="0"/>
                        </a:rPr>
                        <a:t>CMS </a:t>
                      </a:r>
                      <a:endParaRPr lang="en-US" sz="750" b="1" u="none" strike="noStrike" dirty="0" smtClean="0">
                        <a:effectLst/>
                        <a:latin typeface="Arial" panose="020B0604020202020204" pitchFamily="34" charset="0"/>
                        <a:cs typeface="Arial" panose="020B0604020202020204" pitchFamily="34" charset="0"/>
                      </a:endParaRPr>
                    </a:p>
                    <a:p>
                      <a:pPr algn="ctr" rtl="0" fontAlgn="ctr"/>
                      <a:r>
                        <a:rPr lang="en-US" sz="750" b="1" u="none" strike="noStrike" dirty="0" smtClean="0">
                          <a:effectLst/>
                          <a:latin typeface="Arial" panose="020B0604020202020204" pitchFamily="34" charset="0"/>
                          <a:cs typeface="Arial" panose="020B0604020202020204" pitchFamily="34" charset="0"/>
                        </a:rPr>
                        <a:t>Adjusted </a:t>
                      </a:r>
                      <a:r>
                        <a:rPr lang="en-US" sz="750" b="1" u="none" strike="noStrike" dirty="0">
                          <a:effectLst/>
                          <a:latin typeface="Arial" panose="020B0604020202020204" pitchFamily="34" charset="0"/>
                          <a:cs typeface="Arial" panose="020B0604020202020204" pitchFamily="34" charset="0"/>
                        </a:rPr>
                        <a:t>hours/resident/day </a:t>
                      </a:r>
                      <a:endParaRPr lang="en-US" sz="750" b="1" i="0" u="none" strike="noStrike" dirty="0">
                        <a:solidFill>
                          <a:srgbClr val="000000"/>
                        </a:solidFill>
                        <a:effectLst/>
                        <a:latin typeface="Arial" panose="020B0604020202020204" pitchFamily="34" charset="0"/>
                        <a:cs typeface="Arial" panose="020B0604020202020204" pitchFamily="34" charset="0"/>
                      </a:endParaRPr>
                    </a:p>
                  </a:txBody>
                  <a:tcPr marL="5596" marR="5596" marT="559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750" b="1" u="none" strike="noStrike" dirty="0">
                          <a:effectLst/>
                          <a:latin typeface="Arial" panose="020B0604020202020204" pitchFamily="34" charset="0"/>
                          <a:cs typeface="Arial" panose="020B0604020202020204" pitchFamily="34" charset="0"/>
                        </a:rPr>
                        <a:t>CMS </a:t>
                      </a:r>
                      <a:endParaRPr lang="en-US" sz="750" b="1" u="none" strike="noStrike" dirty="0" smtClean="0">
                        <a:effectLst/>
                        <a:latin typeface="Arial" panose="020B0604020202020204" pitchFamily="34" charset="0"/>
                        <a:cs typeface="Arial" panose="020B0604020202020204" pitchFamily="34" charset="0"/>
                      </a:endParaRPr>
                    </a:p>
                    <a:p>
                      <a:pPr algn="ctr" fontAlgn="ctr"/>
                      <a:r>
                        <a:rPr lang="en-US" sz="750" b="1" u="none" strike="noStrike" dirty="0" smtClean="0">
                          <a:effectLst/>
                          <a:latin typeface="Arial" panose="020B0604020202020204" pitchFamily="34" charset="0"/>
                          <a:cs typeface="Arial" panose="020B0604020202020204" pitchFamily="34" charset="0"/>
                        </a:rPr>
                        <a:t>Star </a:t>
                      </a:r>
                      <a:r>
                        <a:rPr lang="en-US" sz="750" b="1" u="none" strike="noStrike" dirty="0">
                          <a:effectLst/>
                          <a:latin typeface="Arial" panose="020B0604020202020204" pitchFamily="34" charset="0"/>
                          <a:cs typeface="Arial" panose="020B0604020202020204" pitchFamily="34" charset="0"/>
                        </a:rPr>
                        <a:t>Rating</a:t>
                      </a:r>
                      <a:endParaRPr lang="en-US" sz="750" b="1" i="0" u="none" strike="noStrike" dirty="0">
                        <a:solidFill>
                          <a:srgbClr val="000000"/>
                        </a:solidFill>
                        <a:effectLst/>
                        <a:latin typeface="Arial" panose="020B0604020202020204" pitchFamily="34" charset="0"/>
                        <a:cs typeface="Arial" panose="020B0604020202020204" pitchFamily="34" charset="0"/>
                      </a:endParaRPr>
                    </a:p>
                  </a:txBody>
                  <a:tcPr marL="5596" marR="5596" marT="559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ctr"/>
                      <a:r>
                        <a:rPr lang="en-US" sz="750" b="1" u="none" strike="noStrike" dirty="0" smtClean="0">
                          <a:effectLst/>
                          <a:latin typeface="Arial" panose="020B0604020202020204" pitchFamily="34" charset="0"/>
                          <a:cs typeface="Arial" panose="020B0604020202020204" pitchFamily="34" charset="0"/>
                        </a:rPr>
                        <a:t>NY</a:t>
                      </a:r>
                    </a:p>
                    <a:p>
                      <a:pPr algn="ctr" rtl="0" fontAlgn="ctr"/>
                      <a:r>
                        <a:rPr lang="en-US" sz="750" b="1" u="none" strike="noStrike" dirty="0" smtClean="0">
                          <a:effectLst/>
                          <a:latin typeface="Arial" panose="020B0604020202020204" pitchFamily="34" charset="0"/>
                          <a:cs typeface="Arial" panose="020B0604020202020204" pitchFamily="34" charset="0"/>
                        </a:rPr>
                        <a:t>Reported hours/resident/day </a:t>
                      </a:r>
                      <a:r>
                        <a:rPr lang="en-US" sz="750" b="1" u="none" strike="noStrike" dirty="0">
                          <a:effectLst/>
                          <a:latin typeface="Arial" panose="020B0604020202020204" pitchFamily="34" charset="0"/>
                          <a:cs typeface="Arial" panose="020B0604020202020204" pitchFamily="34" charset="0"/>
                        </a:rPr>
                        <a:t>(cost report)</a:t>
                      </a:r>
                      <a:endParaRPr lang="en-US" sz="750" b="1" i="0" u="none" strike="noStrike" dirty="0">
                        <a:solidFill>
                          <a:srgbClr val="000000"/>
                        </a:solidFill>
                        <a:effectLst/>
                        <a:latin typeface="Arial" panose="020B0604020202020204" pitchFamily="34" charset="0"/>
                        <a:cs typeface="Arial" panose="020B0604020202020204" pitchFamily="34" charset="0"/>
                      </a:endParaRPr>
                    </a:p>
                  </a:txBody>
                  <a:tcPr marL="5596" marR="5596" marT="559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ctr"/>
                      <a:r>
                        <a:rPr lang="en-US" sz="750" b="1" u="none" strike="noStrike" dirty="0" smtClean="0">
                          <a:effectLst/>
                          <a:latin typeface="Arial" panose="020B0604020202020204" pitchFamily="34" charset="0"/>
                          <a:cs typeface="Arial" panose="020B0604020202020204" pitchFamily="34" charset="0"/>
                        </a:rPr>
                        <a:t>NY </a:t>
                      </a:r>
                    </a:p>
                    <a:p>
                      <a:pPr algn="ctr" rtl="0" fontAlgn="ctr"/>
                      <a:r>
                        <a:rPr lang="en-US" sz="750" b="1" u="none" strike="noStrike" dirty="0" smtClean="0">
                          <a:effectLst/>
                          <a:latin typeface="Arial" panose="020B0604020202020204" pitchFamily="34" charset="0"/>
                          <a:cs typeface="Arial" panose="020B0604020202020204" pitchFamily="34" charset="0"/>
                        </a:rPr>
                        <a:t>Expected hours/resident/day  </a:t>
                      </a:r>
                      <a:r>
                        <a:rPr lang="en-US" sz="750" b="1" u="none" strike="noStrike" dirty="0">
                          <a:effectLst/>
                          <a:latin typeface="Arial" panose="020B0604020202020204" pitchFamily="34" charset="0"/>
                          <a:cs typeface="Arial" panose="020B0604020202020204" pitchFamily="34" charset="0"/>
                        </a:rPr>
                        <a:t>(MDS)</a:t>
                      </a:r>
                      <a:endParaRPr lang="en-US" sz="750" b="1" i="0" u="none" strike="noStrike" dirty="0">
                        <a:solidFill>
                          <a:srgbClr val="000000"/>
                        </a:solidFill>
                        <a:effectLst/>
                        <a:latin typeface="Arial" panose="020B0604020202020204" pitchFamily="34" charset="0"/>
                        <a:cs typeface="Arial" panose="020B0604020202020204" pitchFamily="34" charset="0"/>
                      </a:endParaRPr>
                    </a:p>
                  </a:txBody>
                  <a:tcPr marL="5596" marR="5596" marT="559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ctr"/>
                      <a:r>
                        <a:rPr lang="en-US" sz="750" b="1" u="none" strike="noStrike" dirty="0" smtClean="0">
                          <a:effectLst/>
                          <a:latin typeface="Arial" panose="020B0604020202020204" pitchFamily="34" charset="0"/>
                          <a:cs typeface="Arial" panose="020B0604020202020204" pitchFamily="34" charset="0"/>
                        </a:rPr>
                        <a:t>NY </a:t>
                      </a:r>
                    </a:p>
                    <a:p>
                      <a:pPr algn="ctr" rtl="0" fontAlgn="ctr"/>
                      <a:r>
                        <a:rPr lang="en-US" sz="750" b="1" u="none" strike="noStrike" dirty="0" smtClean="0">
                          <a:effectLst/>
                          <a:latin typeface="Arial" panose="020B0604020202020204" pitchFamily="34" charset="0"/>
                          <a:cs typeface="Arial" panose="020B0604020202020204" pitchFamily="34" charset="0"/>
                        </a:rPr>
                        <a:t>Adjusted hours/resident/day</a:t>
                      </a:r>
                      <a:endParaRPr lang="en-US" sz="750" b="1" i="0" u="none" strike="noStrike" dirty="0">
                        <a:solidFill>
                          <a:srgbClr val="000000"/>
                        </a:solidFill>
                        <a:effectLst/>
                        <a:latin typeface="Arial" panose="020B0604020202020204" pitchFamily="34" charset="0"/>
                        <a:cs typeface="Arial" panose="020B0604020202020204" pitchFamily="34" charset="0"/>
                      </a:endParaRPr>
                    </a:p>
                  </a:txBody>
                  <a:tcPr marL="5596" marR="5596" marT="559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ctr"/>
                      <a:r>
                        <a:rPr lang="en-US" sz="750" b="1" u="none" strike="noStrike" dirty="0" smtClean="0">
                          <a:effectLst/>
                          <a:latin typeface="Arial" panose="020B0604020202020204" pitchFamily="34" charset="0"/>
                          <a:cs typeface="Arial" panose="020B0604020202020204" pitchFamily="34" charset="0"/>
                        </a:rPr>
                        <a:t>NY </a:t>
                      </a:r>
                    </a:p>
                    <a:p>
                      <a:pPr algn="ctr" rtl="0" fontAlgn="ctr"/>
                      <a:r>
                        <a:rPr lang="en-US" sz="750" b="1" u="none" strike="noStrike" dirty="0" smtClean="0">
                          <a:effectLst/>
                          <a:latin typeface="Arial" panose="020B0604020202020204" pitchFamily="34" charset="0"/>
                          <a:cs typeface="Arial" panose="020B0604020202020204" pitchFamily="34" charset="0"/>
                        </a:rPr>
                        <a:t>Quintile </a:t>
                      </a:r>
                      <a:endParaRPr lang="en-US" sz="750" b="1" i="0" u="none" strike="noStrike" dirty="0">
                        <a:solidFill>
                          <a:srgbClr val="000000"/>
                        </a:solidFill>
                        <a:effectLst/>
                        <a:latin typeface="Arial" panose="020B0604020202020204" pitchFamily="34" charset="0"/>
                        <a:cs typeface="Arial" panose="020B0604020202020204" pitchFamily="34" charset="0"/>
                      </a:endParaRPr>
                    </a:p>
                  </a:txBody>
                  <a:tcPr marL="5596" marR="5596" marT="559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182880">
                <a:tc>
                  <a:txBody>
                    <a:bodyPr/>
                    <a:lstStyle/>
                    <a:p>
                      <a:pPr algn="ctr" fontAlgn="ctr"/>
                      <a:r>
                        <a:rPr lang="en-US" sz="900" u="none" strike="noStrike" dirty="0">
                          <a:effectLst/>
                          <a:latin typeface="Arial" panose="020B0604020202020204" pitchFamily="34" charset="0"/>
                          <a:cs typeface="Arial" panose="020B0604020202020204" pitchFamily="34" charset="0"/>
                        </a:rPr>
                        <a:t>A</a:t>
                      </a:r>
                      <a:endParaRPr lang="en-US" sz="900" b="0" i="0" u="none" strike="noStrike" dirty="0">
                        <a:solidFill>
                          <a:srgbClr val="000000"/>
                        </a:solidFill>
                        <a:effectLst/>
                        <a:latin typeface="Arial" panose="020B0604020202020204" pitchFamily="34" charset="0"/>
                        <a:cs typeface="Arial" panose="020B0604020202020204" pitchFamily="34" charset="0"/>
                      </a:endParaRPr>
                    </a:p>
                  </a:txBody>
                  <a:tcPr marL="5596" marR="5596" marT="559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900" u="none" strike="noStrike" dirty="0">
                          <a:effectLst/>
                          <a:latin typeface="Arial" panose="020B0604020202020204" pitchFamily="34" charset="0"/>
                          <a:cs typeface="Arial" panose="020B0604020202020204" pitchFamily="34" charset="0"/>
                        </a:rPr>
                        <a:t>3.8</a:t>
                      </a:r>
                      <a:endParaRPr lang="en-US" sz="900" b="0" i="0" u="none" strike="noStrike" dirty="0">
                        <a:solidFill>
                          <a:srgbClr val="000000"/>
                        </a:solidFill>
                        <a:effectLst/>
                        <a:latin typeface="Arial" panose="020B0604020202020204" pitchFamily="34" charset="0"/>
                        <a:cs typeface="Arial" panose="020B0604020202020204" pitchFamily="34" charset="0"/>
                      </a:endParaRPr>
                    </a:p>
                  </a:txBody>
                  <a:tcPr marL="5596" marR="5596" marT="559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900" u="none" strike="noStrike" dirty="0">
                          <a:effectLst/>
                          <a:latin typeface="Arial" panose="020B0604020202020204" pitchFamily="34" charset="0"/>
                          <a:cs typeface="Arial" panose="020B0604020202020204" pitchFamily="34" charset="0"/>
                        </a:rPr>
                        <a:t>5.2</a:t>
                      </a:r>
                      <a:endParaRPr lang="en-US" sz="900" b="0" i="0" u="none" strike="noStrike" dirty="0">
                        <a:solidFill>
                          <a:srgbClr val="000000"/>
                        </a:solidFill>
                        <a:effectLst/>
                        <a:latin typeface="Arial" panose="020B0604020202020204" pitchFamily="34" charset="0"/>
                        <a:cs typeface="Arial" panose="020B0604020202020204" pitchFamily="34" charset="0"/>
                      </a:endParaRPr>
                    </a:p>
                  </a:txBody>
                  <a:tcPr marL="5596" marR="5596" marT="559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900" u="none" strike="noStrike" dirty="0">
                          <a:effectLst/>
                          <a:latin typeface="Arial" panose="020B0604020202020204" pitchFamily="34" charset="0"/>
                          <a:cs typeface="Arial" panose="020B0604020202020204" pitchFamily="34" charset="0"/>
                        </a:rPr>
                        <a:t>2.9</a:t>
                      </a:r>
                      <a:endParaRPr lang="en-US" sz="900" b="0" i="0" u="none" strike="noStrike" dirty="0">
                        <a:solidFill>
                          <a:srgbClr val="000000"/>
                        </a:solidFill>
                        <a:effectLst/>
                        <a:latin typeface="Arial" panose="020B0604020202020204" pitchFamily="34" charset="0"/>
                        <a:cs typeface="Arial" panose="020B0604020202020204" pitchFamily="34" charset="0"/>
                      </a:endParaRPr>
                    </a:p>
                  </a:txBody>
                  <a:tcPr marL="5596" marR="5596" marT="559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900" u="none" strike="noStrike" dirty="0">
                          <a:effectLst/>
                          <a:latin typeface="Arial" panose="020B0604020202020204" pitchFamily="34" charset="0"/>
                          <a:cs typeface="Arial" panose="020B0604020202020204" pitchFamily="34" charset="0"/>
                        </a:rPr>
                        <a:t>1 star </a:t>
                      </a:r>
                      <a:r>
                        <a:rPr lang="en-US" sz="800" u="none" strike="noStrike" dirty="0">
                          <a:effectLst/>
                          <a:latin typeface="Arial" panose="020B0604020202020204" pitchFamily="34" charset="0"/>
                          <a:cs typeface="Arial" panose="020B0604020202020204" pitchFamily="34" charset="0"/>
                        </a:rPr>
                        <a:t>(lowest)</a:t>
                      </a:r>
                      <a:endParaRPr lang="en-US" sz="900" b="0" i="0" u="none" strike="noStrike" dirty="0">
                        <a:solidFill>
                          <a:srgbClr val="000000"/>
                        </a:solidFill>
                        <a:effectLst/>
                        <a:latin typeface="Arial" panose="020B0604020202020204" pitchFamily="34" charset="0"/>
                        <a:cs typeface="Arial" panose="020B0604020202020204" pitchFamily="34" charset="0"/>
                      </a:endParaRPr>
                    </a:p>
                  </a:txBody>
                  <a:tcPr marL="5596" marR="5596" marT="559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900" u="none" strike="noStrike" dirty="0">
                          <a:effectLst/>
                          <a:latin typeface="Arial" panose="020B0604020202020204" pitchFamily="34" charset="0"/>
                          <a:cs typeface="Arial" panose="020B0604020202020204" pitchFamily="34" charset="0"/>
                        </a:rPr>
                        <a:t>12.9</a:t>
                      </a:r>
                      <a:endParaRPr lang="en-US" sz="900" b="0" i="0" u="none" strike="noStrike" dirty="0">
                        <a:solidFill>
                          <a:srgbClr val="000000"/>
                        </a:solidFill>
                        <a:effectLst/>
                        <a:latin typeface="Arial" panose="020B0604020202020204" pitchFamily="34" charset="0"/>
                        <a:cs typeface="Arial" panose="020B0604020202020204" pitchFamily="34" charset="0"/>
                      </a:endParaRPr>
                    </a:p>
                  </a:txBody>
                  <a:tcPr marL="5596" marR="5596" marT="559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900" u="none" strike="noStrike" dirty="0">
                          <a:effectLst/>
                          <a:latin typeface="Arial" panose="020B0604020202020204" pitchFamily="34" charset="0"/>
                          <a:cs typeface="Arial" panose="020B0604020202020204" pitchFamily="34" charset="0"/>
                        </a:rPr>
                        <a:t>5.2</a:t>
                      </a:r>
                      <a:endParaRPr lang="en-US" sz="900" b="0" i="0" u="none" strike="noStrike" dirty="0">
                        <a:solidFill>
                          <a:srgbClr val="000000"/>
                        </a:solidFill>
                        <a:effectLst/>
                        <a:latin typeface="Arial" panose="020B0604020202020204" pitchFamily="34" charset="0"/>
                        <a:cs typeface="Arial" panose="020B0604020202020204" pitchFamily="34" charset="0"/>
                      </a:endParaRPr>
                    </a:p>
                  </a:txBody>
                  <a:tcPr marL="5596" marR="5596" marT="559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900" u="none" strike="noStrike" dirty="0">
                          <a:effectLst/>
                          <a:latin typeface="Arial" panose="020B0604020202020204" pitchFamily="34" charset="0"/>
                          <a:cs typeface="Arial" panose="020B0604020202020204" pitchFamily="34" charset="0"/>
                        </a:rPr>
                        <a:t>8.6</a:t>
                      </a:r>
                      <a:endParaRPr lang="en-US" sz="900" b="0" i="0" u="none" strike="noStrike" dirty="0">
                        <a:solidFill>
                          <a:srgbClr val="000000"/>
                        </a:solidFill>
                        <a:effectLst/>
                        <a:latin typeface="Arial" panose="020B0604020202020204" pitchFamily="34" charset="0"/>
                        <a:cs typeface="Arial" panose="020B0604020202020204" pitchFamily="34" charset="0"/>
                      </a:endParaRPr>
                    </a:p>
                  </a:txBody>
                  <a:tcPr marL="5596" marR="5596" marT="559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900" u="none" strike="noStrike" dirty="0">
                          <a:effectLst/>
                          <a:latin typeface="Arial" panose="020B0604020202020204" pitchFamily="34" charset="0"/>
                          <a:cs typeface="Arial" panose="020B0604020202020204" pitchFamily="34" charset="0"/>
                        </a:rPr>
                        <a:t>1 </a:t>
                      </a:r>
                      <a:r>
                        <a:rPr lang="en-US" sz="800" u="none" strike="noStrike" dirty="0">
                          <a:effectLst/>
                          <a:latin typeface="Arial" panose="020B0604020202020204" pitchFamily="34" charset="0"/>
                          <a:cs typeface="Arial" panose="020B0604020202020204" pitchFamily="34" charset="0"/>
                        </a:rPr>
                        <a:t>(highest)</a:t>
                      </a:r>
                      <a:endParaRPr lang="en-US" sz="900" b="0" i="0" u="none" strike="noStrike" dirty="0">
                        <a:solidFill>
                          <a:srgbClr val="000000"/>
                        </a:solidFill>
                        <a:effectLst/>
                        <a:latin typeface="Arial" panose="020B0604020202020204" pitchFamily="34" charset="0"/>
                        <a:cs typeface="Arial" panose="020B0604020202020204" pitchFamily="34" charset="0"/>
                      </a:endParaRPr>
                    </a:p>
                  </a:txBody>
                  <a:tcPr marL="5596" marR="5596" marT="559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182880">
                <a:tc>
                  <a:txBody>
                    <a:bodyPr/>
                    <a:lstStyle/>
                    <a:p>
                      <a:pPr algn="ctr" fontAlgn="ctr"/>
                      <a:r>
                        <a:rPr lang="en-US" sz="900" b="0" i="0" u="none" strike="noStrike" dirty="0" smtClean="0">
                          <a:solidFill>
                            <a:schemeClr val="dk1"/>
                          </a:solidFill>
                          <a:effectLst/>
                          <a:latin typeface="Arial" panose="020B0604020202020204" pitchFamily="34" charset="0"/>
                          <a:cs typeface="Arial" panose="020B0604020202020204" pitchFamily="34" charset="0"/>
                        </a:rPr>
                        <a:t>B</a:t>
                      </a:r>
                      <a:endParaRPr lang="en-US" sz="900" b="0" i="0" u="none" strike="noStrike" dirty="0">
                        <a:solidFill>
                          <a:srgbClr val="000000"/>
                        </a:solidFill>
                        <a:effectLst/>
                        <a:latin typeface="Arial" panose="020B0604020202020204" pitchFamily="34" charset="0"/>
                        <a:cs typeface="Arial" panose="020B0604020202020204" pitchFamily="34" charset="0"/>
                      </a:endParaRPr>
                    </a:p>
                  </a:txBody>
                  <a:tcPr marL="5596" marR="5596" marT="559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900" u="none" strike="noStrike" dirty="0">
                          <a:effectLst/>
                          <a:latin typeface="Arial" panose="020B0604020202020204" pitchFamily="34" charset="0"/>
                          <a:cs typeface="Arial" panose="020B0604020202020204" pitchFamily="34" charset="0"/>
                        </a:rPr>
                        <a:t>3.6</a:t>
                      </a:r>
                      <a:endParaRPr lang="en-US" sz="900" b="0" i="0" u="none" strike="noStrike" dirty="0">
                        <a:solidFill>
                          <a:srgbClr val="000000"/>
                        </a:solidFill>
                        <a:effectLst/>
                        <a:latin typeface="Arial" panose="020B0604020202020204" pitchFamily="34" charset="0"/>
                        <a:cs typeface="Arial" panose="020B0604020202020204" pitchFamily="34" charset="0"/>
                      </a:endParaRPr>
                    </a:p>
                  </a:txBody>
                  <a:tcPr marL="5596" marR="5596" marT="559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900" u="none" strike="noStrike" dirty="0">
                          <a:effectLst/>
                          <a:latin typeface="Arial" panose="020B0604020202020204" pitchFamily="34" charset="0"/>
                          <a:cs typeface="Arial" panose="020B0604020202020204" pitchFamily="34" charset="0"/>
                        </a:rPr>
                        <a:t>4</a:t>
                      </a:r>
                      <a:endParaRPr lang="en-US" sz="900" b="0" i="0" u="none" strike="noStrike" dirty="0">
                        <a:solidFill>
                          <a:srgbClr val="000000"/>
                        </a:solidFill>
                        <a:effectLst/>
                        <a:latin typeface="Arial" panose="020B0604020202020204" pitchFamily="34" charset="0"/>
                        <a:cs typeface="Arial" panose="020B0604020202020204" pitchFamily="34" charset="0"/>
                      </a:endParaRPr>
                    </a:p>
                  </a:txBody>
                  <a:tcPr marL="5596" marR="5596" marT="559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900" u="none" strike="noStrike" dirty="0">
                          <a:effectLst/>
                          <a:latin typeface="Arial" panose="020B0604020202020204" pitchFamily="34" charset="0"/>
                          <a:cs typeface="Arial" panose="020B0604020202020204" pitchFamily="34" charset="0"/>
                        </a:rPr>
                        <a:t>3.7</a:t>
                      </a:r>
                      <a:endParaRPr lang="en-US" sz="900" b="0" i="0" u="none" strike="noStrike" dirty="0">
                        <a:solidFill>
                          <a:srgbClr val="000000"/>
                        </a:solidFill>
                        <a:effectLst/>
                        <a:latin typeface="Arial" panose="020B0604020202020204" pitchFamily="34" charset="0"/>
                        <a:cs typeface="Arial" panose="020B0604020202020204" pitchFamily="34" charset="0"/>
                      </a:endParaRPr>
                    </a:p>
                  </a:txBody>
                  <a:tcPr marL="5596" marR="5596" marT="559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900" u="none" strike="noStrike" dirty="0">
                          <a:effectLst/>
                          <a:latin typeface="Arial" panose="020B0604020202020204" pitchFamily="34" charset="0"/>
                          <a:cs typeface="Arial" panose="020B0604020202020204" pitchFamily="34" charset="0"/>
                        </a:rPr>
                        <a:t>4 stars </a:t>
                      </a:r>
                      <a:r>
                        <a:rPr lang="en-US" sz="800" u="none" strike="noStrike" dirty="0">
                          <a:effectLst/>
                          <a:latin typeface="Arial" panose="020B0604020202020204" pitchFamily="34" charset="0"/>
                          <a:cs typeface="Arial" panose="020B0604020202020204" pitchFamily="34" charset="0"/>
                        </a:rPr>
                        <a:t>(second highest)</a:t>
                      </a:r>
                      <a:endParaRPr lang="en-US" sz="800" b="0" i="0" u="none" strike="noStrike" dirty="0">
                        <a:solidFill>
                          <a:srgbClr val="000000"/>
                        </a:solidFill>
                        <a:effectLst/>
                        <a:latin typeface="Arial" panose="020B0604020202020204" pitchFamily="34" charset="0"/>
                        <a:cs typeface="Arial" panose="020B0604020202020204" pitchFamily="34" charset="0"/>
                      </a:endParaRPr>
                    </a:p>
                  </a:txBody>
                  <a:tcPr marL="5596" marR="5596" marT="559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900" u="none" strike="noStrike" dirty="0">
                          <a:effectLst/>
                          <a:latin typeface="Arial" panose="020B0604020202020204" pitchFamily="34" charset="0"/>
                          <a:cs typeface="Arial" panose="020B0604020202020204" pitchFamily="34" charset="0"/>
                        </a:rPr>
                        <a:t>1.5</a:t>
                      </a:r>
                      <a:endParaRPr lang="en-US" sz="900" b="0" i="0" u="none" strike="noStrike" dirty="0">
                        <a:solidFill>
                          <a:srgbClr val="000000"/>
                        </a:solidFill>
                        <a:effectLst/>
                        <a:latin typeface="Arial" panose="020B0604020202020204" pitchFamily="34" charset="0"/>
                        <a:cs typeface="Arial" panose="020B0604020202020204" pitchFamily="34" charset="0"/>
                      </a:endParaRPr>
                    </a:p>
                  </a:txBody>
                  <a:tcPr marL="5596" marR="5596" marT="559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900" u="none" strike="noStrike" dirty="0">
                          <a:effectLst/>
                          <a:latin typeface="Arial" panose="020B0604020202020204" pitchFamily="34" charset="0"/>
                          <a:cs typeface="Arial" panose="020B0604020202020204" pitchFamily="34" charset="0"/>
                        </a:rPr>
                        <a:t>3.9</a:t>
                      </a:r>
                      <a:endParaRPr lang="en-US" sz="900" b="0" i="0" u="none" strike="noStrike" dirty="0">
                        <a:solidFill>
                          <a:srgbClr val="000000"/>
                        </a:solidFill>
                        <a:effectLst/>
                        <a:latin typeface="Arial" panose="020B0604020202020204" pitchFamily="34" charset="0"/>
                        <a:cs typeface="Arial" panose="020B0604020202020204" pitchFamily="34" charset="0"/>
                      </a:endParaRPr>
                    </a:p>
                  </a:txBody>
                  <a:tcPr marL="5596" marR="5596" marT="559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900" u="none" strike="noStrike" dirty="0">
                          <a:effectLst/>
                          <a:latin typeface="Arial" panose="020B0604020202020204" pitchFamily="34" charset="0"/>
                          <a:cs typeface="Arial" panose="020B0604020202020204" pitchFamily="34" charset="0"/>
                        </a:rPr>
                        <a:t>1.3</a:t>
                      </a:r>
                      <a:endParaRPr lang="en-US" sz="900" b="0" i="0" u="none" strike="noStrike" dirty="0">
                        <a:solidFill>
                          <a:srgbClr val="000000"/>
                        </a:solidFill>
                        <a:effectLst/>
                        <a:latin typeface="Arial" panose="020B0604020202020204" pitchFamily="34" charset="0"/>
                        <a:cs typeface="Arial" panose="020B0604020202020204" pitchFamily="34" charset="0"/>
                      </a:endParaRPr>
                    </a:p>
                  </a:txBody>
                  <a:tcPr marL="5596" marR="5596" marT="559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900" u="none" strike="noStrike" dirty="0">
                          <a:effectLst/>
                          <a:latin typeface="Arial" panose="020B0604020202020204" pitchFamily="34" charset="0"/>
                          <a:cs typeface="Arial" panose="020B0604020202020204" pitchFamily="34" charset="0"/>
                        </a:rPr>
                        <a:t>5 </a:t>
                      </a:r>
                      <a:r>
                        <a:rPr lang="en-US" sz="800" u="none" strike="noStrike" dirty="0">
                          <a:effectLst/>
                          <a:latin typeface="Arial" panose="020B0604020202020204" pitchFamily="34" charset="0"/>
                          <a:cs typeface="Arial" panose="020B0604020202020204" pitchFamily="34" charset="0"/>
                        </a:rPr>
                        <a:t>(lowest)</a:t>
                      </a:r>
                      <a:endParaRPr lang="en-US" sz="900" b="0" i="0" u="none" strike="noStrike" dirty="0">
                        <a:solidFill>
                          <a:srgbClr val="000000"/>
                        </a:solidFill>
                        <a:effectLst/>
                        <a:latin typeface="Arial" panose="020B0604020202020204" pitchFamily="34" charset="0"/>
                        <a:cs typeface="Arial" panose="020B0604020202020204" pitchFamily="34" charset="0"/>
                      </a:endParaRPr>
                    </a:p>
                  </a:txBody>
                  <a:tcPr marL="5596" marR="5596" marT="559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
        <p:nvSpPr>
          <p:cNvPr id="9" name="Right Brace 8"/>
          <p:cNvSpPr/>
          <p:nvPr/>
        </p:nvSpPr>
        <p:spPr>
          <a:xfrm>
            <a:off x="3047937" y="4225671"/>
            <a:ext cx="152401" cy="603885"/>
          </a:xfrm>
          <a:prstGeom prst="rightBrace">
            <a:avLst/>
          </a:prstGeom>
          <a:solidFill>
            <a:schemeClr val="bg1"/>
          </a:solidFill>
          <a:ln>
            <a:solidFill>
              <a:schemeClr val="tx1"/>
            </a:solidFill>
          </a:ln>
        </p:spPr>
        <p:style>
          <a:lnRef idx="1">
            <a:schemeClr val="accent4"/>
          </a:lnRef>
          <a:fillRef idx="0">
            <a:schemeClr val="accent4"/>
          </a:fillRef>
          <a:effectRef idx="0">
            <a:schemeClr val="accent4"/>
          </a:effectRef>
          <a:fontRef idx="minor">
            <a:schemeClr val="tx1"/>
          </a:fontRef>
        </p:style>
        <p:txBody>
          <a:bodyPr rtlCol="0" anchor="ctr"/>
          <a:lstStyle/>
          <a:p>
            <a:pPr algn="ctr"/>
            <a:endParaRPr lang="en-US"/>
          </a:p>
        </p:txBody>
      </p:sp>
      <p:sp>
        <p:nvSpPr>
          <p:cNvPr id="10" name="TextBox 9"/>
          <p:cNvSpPr txBox="1"/>
          <p:nvPr/>
        </p:nvSpPr>
        <p:spPr>
          <a:xfrm>
            <a:off x="3200337" y="4400552"/>
            <a:ext cx="1143063" cy="369332"/>
          </a:xfrm>
          <a:prstGeom prst="rect">
            <a:avLst/>
          </a:prstGeom>
          <a:noFill/>
        </p:spPr>
        <p:txBody>
          <a:bodyPr wrap="square" rtlCol="0">
            <a:spAutoFit/>
          </a:bodyPr>
          <a:lstStyle/>
          <a:p>
            <a:r>
              <a:rPr lang="en-US" sz="900" b="1" dirty="0" smtClean="0">
                <a:latin typeface="Arial" panose="020B0604020202020204" pitchFamily="34" charset="0"/>
                <a:cs typeface="Arial" panose="020B0604020202020204" pitchFamily="34" charset="0"/>
              </a:rPr>
              <a:t>78.9% no change or improvement</a:t>
            </a:r>
            <a:endParaRPr lang="en-US" sz="900" b="1" dirty="0">
              <a:latin typeface="Arial" panose="020B0604020202020204" pitchFamily="34" charset="0"/>
              <a:cs typeface="Arial" panose="020B0604020202020204" pitchFamily="34" charset="0"/>
            </a:endParaRPr>
          </a:p>
        </p:txBody>
      </p:sp>
      <p:sp>
        <p:nvSpPr>
          <p:cNvPr id="6" name="Rectangle 5"/>
          <p:cNvSpPr/>
          <p:nvPr/>
        </p:nvSpPr>
        <p:spPr>
          <a:xfrm>
            <a:off x="152399" y="2928459"/>
            <a:ext cx="4726752" cy="230832"/>
          </a:xfrm>
          <a:prstGeom prst="rect">
            <a:avLst/>
          </a:prstGeom>
        </p:spPr>
        <p:txBody>
          <a:bodyPr wrap="square">
            <a:spAutoFit/>
          </a:bodyPr>
          <a:lstStyle/>
          <a:p>
            <a:pPr algn="ctr" fontAlgn="b"/>
            <a:r>
              <a:rPr lang="en-US" sz="900" b="1" dirty="0">
                <a:latin typeface="Arial" panose="020B0604020202020204" pitchFamily="34" charset="0"/>
                <a:cs typeface="Arial" panose="020B0604020202020204" pitchFamily="34" charset="0"/>
              </a:rPr>
              <a:t>Change between CMS Five-Star Quality Rating for Staffing and </a:t>
            </a:r>
            <a:r>
              <a:rPr lang="en-US" sz="900" b="1" dirty="0" smtClean="0">
                <a:latin typeface="Arial" panose="020B0604020202020204" pitchFamily="34" charset="0"/>
                <a:cs typeface="Arial" panose="020B0604020202020204" pitchFamily="34" charset="0"/>
              </a:rPr>
              <a:t>NY </a:t>
            </a:r>
            <a:r>
              <a:rPr lang="en-US" sz="900" b="1" dirty="0">
                <a:latin typeface="Arial" panose="020B0604020202020204" pitchFamily="34" charset="0"/>
                <a:cs typeface="Arial" panose="020B0604020202020204" pitchFamily="34" charset="0"/>
              </a:rPr>
              <a:t>Staffing Quintile</a:t>
            </a:r>
          </a:p>
        </p:txBody>
      </p:sp>
      <p:sp>
        <p:nvSpPr>
          <p:cNvPr id="11" name="Rectangle 10"/>
          <p:cNvSpPr/>
          <p:nvPr/>
        </p:nvSpPr>
        <p:spPr>
          <a:xfrm>
            <a:off x="4953000" y="908476"/>
            <a:ext cx="3048000" cy="415498"/>
          </a:xfrm>
          <a:prstGeom prst="rect">
            <a:avLst/>
          </a:prstGeom>
        </p:spPr>
        <p:txBody>
          <a:bodyPr wrap="square">
            <a:spAutoFit/>
          </a:bodyPr>
          <a:lstStyle/>
          <a:p>
            <a:pPr marL="171450" indent="-171450">
              <a:buFont typeface="Arial" panose="020B0604020202020204" pitchFamily="34" charset="0"/>
              <a:buChar char="•"/>
            </a:pPr>
            <a:r>
              <a:rPr lang="en-US" sz="1100" dirty="0" smtClean="0">
                <a:latin typeface="Arial" panose="020B0604020202020204" pitchFamily="34" charset="0"/>
                <a:cs typeface="Arial" panose="020B0604020202020204" pitchFamily="34" charset="0"/>
              </a:rPr>
              <a:t>NY 2014 nursing home cost report data</a:t>
            </a:r>
          </a:p>
          <a:p>
            <a:pPr marL="628650" lvl="1" indent="-171450">
              <a:buFont typeface="Courier New" panose="02070309020205020404" pitchFamily="49" charset="0"/>
              <a:buChar char="o"/>
            </a:pPr>
            <a:r>
              <a:rPr lang="en-US" sz="1000" dirty="0" smtClean="0">
                <a:latin typeface="Arial" panose="020B0604020202020204" pitchFamily="34" charset="0"/>
                <a:cs typeface="Arial" panose="020B0604020202020204" pitchFamily="34" charset="0"/>
              </a:rPr>
              <a:t>NY average: 3.5 hours per resident/day</a:t>
            </a:r>
            <a:endParaRPr lang="en-US" sz="1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0150644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361950"/>
            <a:ext cx="8839200" cy="533400"/>
          </a:xfrm>
          <a:prstGeom prst="rect">
            <a:avLst/>
          </a:prstGeom>
          <a:noFill/>
          <a:ln>
            <a:noFill/>
          </a:ln>
        </p:spPr>
        <p:txBody>
          <a:bodyPr wrap="square" rtlCol="0">
            <a:noAutofit/>
          </a:bodyPr>
          <a:lstStyle/>
          <a:p>
            <a:r>
              <a:rPr lang="en-US" sz="2800" b="1" dirty="0">
                <a:solidFill>
                  <a:srgbClr val="002D73"/>
                </a:solidFill>
                <a:latin typeface="Arial" panose="020B0604020202020204" pitchFamily="34" charset="0"/>
                <a:cs typeface="Arial" panose="020B0604020202020204" pitchFamily="34" charset="0"/>
              </a:rPr>
              <a:t>Rate of </a:t>
            </a:r>
            <a:r>
              <a:rPr lang="en-US" sz="2800" b="1" dirty="0" smtClean="0">
                <a:solidFill>
                  <a:srgbClr val="002D73"/>
                </a:solidFill>
                <a:latin typeface="Arial" panose="020B0604020202020204" pitchFamily="34" charset="0"/>
                <a:cs typeface="Arial" panose="020B0604020202020204" pitchFamily="34" charset="0"/>
              </a:rPr>
              <a:t>Staffing Hours </a:t>
            </a:r>
            <a:r>
              <a:rPr lang="en-US" sz="2800" b="1" dirty="0">
                <a:solidFill>
                  <a:srgbClr val="002D73"/>
                </a:solidFill>
                <a:latin typeface="Arial" panose="020B0604020202020204" pitchFamily="34" charset="0"/>
                <a:cs typeface="Arial" panose="020B0604020202020204" pitchFamily="34" charset="0"/>
              </a:rPr>
              <a:t>Per </a:t>
            </a:r>
            <a:r>
              <a:rPr lang="en-US" sz="2800" b="1" dirty="0" smtClean="0">
                <a:solidFill>
                  <a:srgbClr val="002D73"/>
                </a:solidFill>
                <a:latin typeface="Arial" panose="020B0604020202020204" pitchFamily="34" charset="0"/>
                <a:cs typeface="Arial" panose="020B0604020202020204" pitchFamily="34" charset="0"/>
              </a:rPr>
              <a:t>Day </a:t>
            </a:r>
            <a:r>
              <a:rPr lang="en-US" sz="2800" b="1" dirty="0">
                <a:solidFill>
                  <a:srgbClr val="002D73"/>
                </a:solidFill>
                <a:latin typeface="Arial" panose="020B0604020202020204" pitchFamily="34" charset="0"/>
                <a:cs typeface="Arial" panose="020B0604020202020204" pitchFamily="34" charset="0"/>
              </a:rPr>
              <a:t>– Example </a:t>
            </a:r>
            <a:r>
              <a:rPr lang="en-US" sz="2800" b="1" dirty="0" smtClean="0">
                <a:solidFill>
                  <a:srgbClr val="002D73"/>
                </a:solidFill>
                <a:latin typeface="Arial" panose="020B0604020202020204" pitchFamily="34" charset="0"/>
                <a:cs typeface="Arial" panose="020B0604020202020204" pitchFamily="34" charset="0"/>
              </a:rPr>
              <a:t>Format</a:t>
            </a:r>
          </a:p>
        </p:txBody>
      </p:sp>
      <p:graphicFrame>
        <p:nvGraphicFramePr>
          <p:cNvPr id="6" name="Table 5"/>
          <p:cNvGraphicFramePr>
            <a:graphicFrameLocks noGrp="1"/>
          </p:cNvGraphicFramePr>
          <p:nvPr>
            <p:extLst/>
          </p:nvPr>
        </p:nvGraphicFramePr>
        <p:xfrm>
          <a:off x="304800" y="971550"/>
          <a:ext cx="3848100" cy="3429000"/>
        </p:xfrm>
        <a:graphic>
          <a:graphicData uri="http://schemas.openxmlformats.org/drawingml/2006/table">
            <a:tbl>
              <a:tblPr/>
              <a:tblGrid>
                <a:gridCol w="3238500"/>
                <a:gridCol w="609600"/>
              </a:tblGrid>
              <a:tr h="190500">
                <a:tc>
                  <a:txBody>
                    <a:bodyPr/>
                    <a:lstStyle/>
                    <a:p>
                      <a:pPr algn="l" fontAlgn="b"/>
                      <a:r>
                        <a:rPr lang="en-US" sz="1200" b="1" i="0" u="none" strike="noStrike" dirty="0" smtClean="0">
                          <a:solidFill>
                            <a:srgbClr val="000000"/>
                          </a:solidFill>
                          <a:effectLst/>
                          <a:latin typeface="Arial" panose="020B0604020202020204" pitchFamily="34" charset="0"/>
                          <a:cs typeface="Arial" panose="020B0604020202020204" pitchFamily="34" charset="0"/>
                        </a:rPr>
                        <a:t>Data Field</a:t>
                      </a:r>
                      <a:endParaRPr lang="en-US" sz="1200" b="1" i="0" u="none" strike="noStrike" dirty="0">
                        <a:solidFill>
                          <a:srgbClr val="000000"/>
                        </a:solidFill>
                        <a:effectLst/>
                        <a:latin typeface="Arial" panose="020B0604020202020204" pitchFamily="34" charset="0"/>
                        <a:cs typeface="Arial" panose="020B0604020202020204" pitchFamily="34" charset="0"/>
                      </a:endParaRPr>
                    </a:p>
                  </a:txBody>
                  <a:tcPr marL="7414" marR="7414" marT="7414" marB="0" anchor="b">
                    <a:lnL>
                      <a:noFill/>
                    </a:lnL>
                    <a:lnR>
                      <a:noFill/>
                    </a:lnR>
                    <a:lnT>
                      <a:noFill/>
                    </a:lnT>
                    <a:lnB w="12700" cap="flat" cmpd="sng" algn="ctr">
                      <a:solidFill>
                        <a:schemeClr val="tx1"/>
                      </a:solidFill>
                      <a:prstDash val="solid"/>
                      <a:round/>
                      <a:headEnd type="none" w="med" len="med"/>
                      <a:tailEnd type="none" w="med" len="med"/>
                    </a:lnB>
                  </a:tcPr>
                </a:tc>
                <a:tc>
                  <a:txBody>
                    <a:bodyPr/>
                    <a:lstStyle/>
                    <a:p>
                      <a:pPr algn="ctr" fontAlgn="b"/>
                      <a:r>
                        <a:rPr lang="en-US" sz="1200" b="1" i="0" u="none" strike="noStrike" dirty="0" smtClean="0">
                          <a:solidFill>
                            <a:srgbClr val="000000"/>
                          </a:solidFill>
                          <a:effectLst/>
                          <a:latin typeface="Arial" panose="020B0604020202020204" pitchFamily="34" charset="0"/>
                          <a:cs typeface="Arial" panose="020B0604020202020204" pitchFamily="34" charset="0"/>
                        </a:rPr>
                        <a:t>Value</a:t>
                      </a:r>
                      <a:endParaRPr lang="en-US" sz="1200" b="1" i="0" u="none" strike="noStrike" dirty="0">
                        <a:solidFill>
                          <a:srgbClr val="000000"/>
                        </a:solidFill>
                        <a:effectLst/>
                        <a:latin typeface="Arial" panose="020B0604020202020204" pitchFamily="34" charset="0"/>
                        <a:cs typeface="Arial" panose="020B0604020202020204" pitchFamily="34" charset="0"/>
                      </a:endParaRPr>
                    </a:p>
                  </a:txBody>
                  <a:tcPr marL="7414" marR="7414" marT="7414" marB="0" anchor="b">
                    <a:lnL>
                      <a:noFill/>
                    </a:lnL>
                    <a:lnR>
                      <a:noFill/>
                    </a:lnR>
                    <a:lnT>
                      <a:noFill/>
                    </a:lnT>
                    <a:lnB w="12700" cap="flat" cmpd="sng" algn="ctr">
                      <a:solidFill>
                        <a:schemeClr val="tx1"/>
                      </a:solidFill>
                      <a:prstDash val="solid"/>
                      <a:round/>
                      <a:headEnd type="none" w="med" len="med"/>
                      <a:tailEnd type="none" w="med" len="med"/>
                    </a:lnB>
                  </a:tcPr>
                </a:tc>
              </a:tr>
              <a:tr h="190500">
                <a:tc>
                  <a:txBody>
                    <a:bodyPr/>
                    <a:lstStyle/>
                    <a:p>
                      <a:pPr algn="l" fontAlgn="b"/>
                      <a:endParaRPr lang="en-US" sz="1050" b="1" i="0" u="none" strike="noStrike" dirty="0">
                        <a:solidFill>
                          <a:srgbClr val="000000"/>
                        </a:solidFill>
                        <a:effectLst/>
                        <a:latin typeface="Arial" panose="020B0604020202020204" pitchFamily="34" charset="0"/>
                        <a:cs typeface="Arial" panose="020B0604020202020204" pitchFamily="34" charset="0"/>
                      </a:endParaRPr>
                    </a:p>
                  </a:txBody>
                  <a:tcPr marL="7414" marR="7414" marT="7414" marB="0" anchor="b">
                    <a:lnL>
                      <a:noFill/>
                    </a:lnL>
                    <a:lnR>
                      <a:noFill/>
                    </a:lnR>
                    <a:lnT w="12700" cap="flat" cmpd="sng" algn="ctr">
                      <a:solidFill>
                        <a:schemeClr val="tx1"/>
                      </a:solidFill>
                      <a:prstDash val="solid"/>
                      <a:round/>
                      <a:headEnd type="none" w="med" len="med"/>
                      <a:tailEnd type="none" w="med" len="med"/>
                    </a:lnT>
                    <a:lnB>
                      <a:noFill/>
                    </a:lnB>
                  </a:tcPr>
                </a:tc>
                <a:tc>
                  <a:txBody>
                    <a:bodyPr/>
                    <a:lstStyle/>
                    <a:p>
                      <a:pPr algn="ctr" fontAlgn="b"/>
                      <a:endParaRPr lang="en-US" sz="1050" b="1" i="0" u="none" strike="noStrike" dirty="0">
                        <a:solidFill>
                          <a:srgbClr val="000000"/>
                        </a:solidFill>
                        <a:effectLst/>
                        <a:latin typeface="Arial" panose="020B0604020202020204" pitchFamily="34" charset="0"/>
                        <a:cs typeface="Arial" panose="020B0604020202020204" pitchFamily="34" charset="0"/>
                      </a:endParaRPr>
                    </a:p>
                  </a:txBody>
                  <a:tcPr marL="7414" marR="7414" marT="7414" marB="0" anchor="b">
                    <a:lnL>
                      <a:noFill/>
                    </a:lnL>
                    <a:lnR>
                      <a:noFill/>
                    </a:lnR>
                    <a:lnT w="12700" cap="flat" cmpd="sng" algn="ctr">
                      <a:solidFill>
                        <a:schemeClr val="tx1"/>
                      </a:solidFill>
                      <a:prstDash val="solid"/>
                      <a:round/>
                      <a:headEnd type="none" w="med" len="med"/>
                      <a:tailEnd type="none" w="med" len="med"/>
                    </a:lnT>
                    <a:lnB>
                      <a:noFill/>
                    </a:lnB>
                  </a:tcPr>
                </a:tc>
              </a:tr>
              <a:tr h="190500">
                <a:tc>
                  <a:txBody>
                    <a:bodyPr/>
                    <a:lstStyle/>
                    <a:p>
                      <a:pPr algn="l" fontAlgn="b"/>
                      <a:r>
                        <a:rPr lang="en-US" sz="1100" b="1" i="0" u="none" strike="noStrike" dirty="0">
                          <a:solidFill>
                            <a:srgbClr val="000000"/>
                          </a:solidFill>
                          <a:effectLst/>
                          <a:latin typeface="Arial" panose="020B0604020202020204" pitchFamily="34" charset="0"/>
                          <a:cs typeface="Arial" panose="020B0604020202020204" pitchFamily="34" charset="0"/>
                        </a:rPr>
                        <a:t>1. Cost Report Data</a:t>
                      </a:r>
                    </a:p>
                  </a:txBody>
                  <a:tcPr marL="9525" marR="9525" marT="9525" marB="0" anchor="b">
                    <a:lnL>
                      <a:noFill/>
                    </a:lnL>
                    <a:lnR>
                      <a:noFill/>
                    </a:lnR>
                    <a:lnT>
                      <a:noFill/>
                    </a:lnT>
                    <a:lnB>
                      <a:noFill/>
                    </a:lnB>
                  </a:tcPr>
                </a:tc>
                <a:tc>
                  <a:txBody>
                    <a:bodyPr/>
                    <a:lstStyle/>
                    <a:p>
                      <a:pPr algn="l" fontAlgn="b"/>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a:noFill/>
                    </a:lnL>
                    <a:lnR>
                      <a:noFill/>
                    </a:lnR>
                    <a:lnT>
                      <a:noFill/>
                    </a:lnT>
                    <a:lnB>
                      <a:noFill/>
                    </a:lnB>
                  </a:tcPr>
                </a:tc>
              </a:tr>
              <a:tr h="190500">
                <a:tc>
                  <a:txBody>
                    <a:bodyPr/>
                    <a:lstStyle/>
                    <a:p>
                      <a:pPr algn="l" fontAlgn="b"/>
                      <a:r>
                        <a:rPr lang="en-US" sz="1100" b="0" i="0" u="none" strike="noStrike" dirty="0">
                          <a:solidFill>
                            <a:srgbClr val="000000"/>
                          </a:solidFill>
                          <a:effectLst/>
                          <a:latin typeface="Arial" panose="020B0604020202020204" pitchFamily="34" charset="0"/>
                          <a:cs typeface="Arial" panose="020B0604020202020204" pitchFamily="34" charset="0"/>
                        </a:rPr>
                        <a:t>Total reported staffing hours (full-time and contract)</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Arial" panose="020B0604020202020204" pitchFamily="34" charset="0"/>
                          <a:cs typeface="Arial" panose="020B0604020202020204" pitchFamily="34" charset="0"/>
                        </a:rPr>
                        <a:t>200,000</a:t>
                      </a:r>
                    </a:p>
                  </a:txBody>
                  <a:tcPr marL="9525" marR="9525" marT="9525" marB="0" anchor="b">
                    <a:lnL>
                      <a:noFill/>
                    </a:lnL>
                    <a:lnR>
                      <a:noFill/>
                    </a:lnR>
                    <a:lnT>
                      <a:noFill/>
                    </a:lnT>
                    <a:lnB>
                      <a:noFill/>
                    </a:lnB>
                  </a:tcPr>
                </a:tc>
              </a:tr>
              <a:tr h="190500">
                <a:tc>
                  <a:txBody>
                    <a:bodyPr/>
                    <a:lstStyle/>
                    <a:p>
                      <a:pPr algn="l" fontAlgn="b"/>
                      <a:r>
                        <a:rPr lang="en-US" sz="1100" b="0" i="0" u="none" strike="noStrike">
                          <a:solidFill>
                            <a:srgbClr val="000000"/>
                          </a:solidFill>
                          <a:effectLst/>
                          <a:latin typeface="Arial" panose="020B0604020202020204" pitchFamily="34" charset="0"/>
                          <a:cs typeface="Arial" panose="020B0604020202020204" pitchFamily="34" charset="0"/>
                        </a:rPr>
                        <a:t>Total reported bed capacity patient days</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Arial" panose="020B0604020202020204" pitchFamily="34" charset="0"/>
                          <a:cs typeface="Arial" panose="020B0604020202020204" pitchFamily="34" charset="0"/>
                        </a:rPr>
                        <a:t>60,000</a:t>
                      </a:r>
                    </a:p>
                  </a:txBody>
                  <a:tcPr marL="9525" marR="9525" marT="9525" marB="0" anchor="b">
                    <a:lnL>
                      <a:noFill/>
                    </a:lnL>
                    <a:lnR>
                      <a:noFill/>
                    </a:lnR>
                    <a:lnT>
                      <a:noFill/>
                    </a:lnT>
                    <a:lnB>
                      <a:noFill/>
                    </a:lnB>
                  </a:tcPr>
                </a:tc>
              </a:tr>
              <a:tr h="190500">
                <a:tc>
                  <a:txBody>
                    <a:bodyPr/>
                    <a:lstStyle/>
                    <a:p>
                      <a:pPr algn="l" fontAlgn="b"/>
                      <a:r>
                        <a:rPr lang="en-US" sz="1100" b="0" i="0" u="none" strike="noStrike">
                          <a:solidFill>
                            <a:srgbClr val="000000"/>
                          </a:solidFill>
                          <a:effectLst/>
                          <a:latin typeface="Arial" panose="020B0604020202020204" pitchFamily="34" charset="0"/>
                          <a:cs typeface="Arial" panose="020B0604020202020204" pitchFamily="34" charset="0"/>
                        </a:rPr>
                        <a:t>Reported staffing hours per day </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Arial" panose="020B0604020202020204" pitchFamily="34" charset="0"/>
                          <a:cs typeface="Arial" panose="020B0604020202020204" pitchFamily="34" charset="0"/>
                        </a:rPr>
                        <a:t>3.3</a:t>
                      </a:r>
                    </a:p>
                  </a:txBody>
                  <a:tcPr marL="9525" marR="9525" marT="9525" marB="0" anchor="b">
                    <a:lnL>
                      <a:noFill/>
                    </a:lnL>
                    <a:lnR>
                      <a:noFill/>
                    </a:lnR>
                    <a:lnT>
                      <a:noFill/>
                    </a:lnT>
                    <a:lnB>
                      <a:noFill/>
                    </a:lnB>
                  </a:tcPr>
                </a:tc>
              </a:tr>
              <a:tr h="190500">
                <a:tc>
                  <a:txBody>
                    <a:bodyPr/>
                    <a:lstStyle/>
                    <a:p>
                      <a:pPr algn="l" fontAlgn="b"/>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a:noFill/>
                    </a:lnL>
                    <a:lnR>
                      <a:noFill/>
                    </a:lnR>
                    <a:lnT>
                      <a:noFill/>
                    </a:lnT>
                    <a:lnB>
                      <a:noFill/>
                    </a:lnB>
                  </a:tcPr>
                </a:tc>
              </a:tr>
              <a:tr h="190500">
                <a:tc>
                  <a:txBody>
                    <a:bodyPr/>
                    <a:lstStyle/>
                    <a:p>
                      <a:pPr algn="l" fontAlgn="b"/>
                      <a:r>
                        <a:rPr lang="en-US" sz="1100" b="1" i="0" u="none" strike="noStrike">
                          <a:solidFill>
                            <a:srgbClr val="000000"/>
                          </a:solidFill>
                          <a:effectLst/>
                          <a:latin typeface="Arial" panose="020B0604020202020204" pitchFamily="34" charset="0"/>
                          <a:cs typeface="Arial" panose="020B0604020202020204" pitchFamily="34" charset="0"/>
                        </a:rPr>
                        <a:t>2. MDS Data </a:t>
                      </a: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a:noFill/>
                    </a:lnL>
                    <a:lnR>
                      <a:noFill/>
                    </a:lnR>
                    <a:lnT>
                      <a:noFill/>
                    </a:lnT>
                    <a:lnB>
                      <a:noFill/>
                    </a:lnB>
                  </a:tcPr>
                </a:tc>
              </a:tr>
              <a:tr h="190500">
                <a:tc>
                  <a:txBody>
                    <a:bodyPr/>
                    <a:lstStyle/>
                    <a:p>
                      <a:pPr algn="l" fontAlgn="b"/>
                      <a:r>
                        <a:rPr lang="en-US" sz="1100" b="0" i="0" u="none" strike="noStrike">
                          <a:solidFill>
                            <a:srgbClr val="000000"/>
                          </a:solidFill>
                          <a:effectLst/>
                          <a:latin typeface="Arial" panose="020B0604020202020204" pitchFamily="34" charset="0"/>
                          <a:cs typeface="Arial" panose="020B0604020202020204" pitchFamily="34" charset="0"/>
                        </a:rPr>
                        <a:t>Total expected staffing hours (RUG-adjusted)</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Arial" panose="020B0604020202020204" pitchFamily="34" charset="0"/>
                          <a:cs typeface="Arial" panose="020B0604020202020204" pitchFamily="34" charset="0"/>
                        </a:rPr>
                        <a:t>210,000</a:t>
                      </a:r>
                    </a:p>
                  </a:txBody>
                  <a:tcPr marL="9525" marR="9525" marT="9525" marB="0" anchor="b">
                    <a:lnL>
                      <a:noFill/>
                    </a:lnL>
                    <a:lnR>
                      <a:noFill/>
                    </a:lnR>
                    <a:lnT>
                      <a:noFill/>
                    </a:lnT>
                    <a:lnB>
                      <a:noFill/>
                    </a:lnB>
                  </a:tcPr>
                </a:tc>
              </a:tr>
              <a:tr h="190500">
                <a:tc>
                  <a:txBody>
                    <a:bodyPr/>
                    <a:lstStyle/>
                    <a:p>
                      <a:pPr algn="l" fontAlgn="b"/>
                      <a:r>
                        <a:rPr lang="en-US" sz="1100" b="0" i="0" u="none" strike="noStrike">
                          <a:solidFill>
                            <a:srgbClr val="000000"/>
                          </a:solidFill>
                          <a:effectLst/>
                          <a:latin typeface="Arial" panose="020B0604020202020204" pitchFamily="34" charset="0"/>
                          <a:cs typeface="Arial" panose="020B0604020202020204" pitchFamily="34" charset="0"/>
                        </a:rPr>
                        <a:t>Total expected patient days (RUG-adjusted)</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Arial" panose="020B0604020202020204" pitchFamily="34" charset="0"/>
                          <a:cs typeface="Arial" panose="020B0604020202020204" pitchFamily="34" charset="0"/>
                        </a:rPr>
                        <a:t>60,500</a:t>
                      </a:r>
                    </a:p>
                  </a:txBody>
                  <a:tcPr marL="9525" marR="9525" marT="9525" marB="0" anchor="b">
                    <a:lnL>
                      <a:noFill/>
                    </a:lnL>
                    <a:lnR>
                      <a:noFill/>
                    </a:lnR>
                    <a:lnT>
                      <a:noFill/>
                    </a:lnT>
                    <a:lnB>
                      <a:noFill/>
                    </a:lnB>
                  </a:tcPr>
                </a:tc>
              </a:tr>
              <a:tr h="190500">
                <a:tc>
                  <a:txBody>
                    <a:bodyPr/>
                    <a:lstStyle/>
                    <a:p>
                      <a:pPr algn="l" fontAlgn="b"/>
                      <a:r>
                        <a:rPr lang="en-US" sz="1100" b="0" i="0" u="none" strike="noStrike">
                          <a:solidFill>
                            <a:srgbClr val="000000"/>
                          </a:solidFill>
                          <a:effectLst/>
                          <a:latin typeface="Arial" panose="020B0604020202020204" pitchFamily="34" charset="0"/>
                          <a:cs typeface="Arial" panose="020B0604020202020204" pitchFamily="34" charset="0"/>
                        </a:rPr>
                        <a:t>Expected staffing hours per day (RUG-adjusted)</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Arial" panose="020B0604020202020204" pitchFamily="34" charset="0"/>
                          <a:cs typeface="Arial" panose="020B0604020202020204" pitchFamily="34" charset="0"/>
                        </a:rPr>
                        <a:t>3.5</a:t>
                      </a:r>
                    </a:p>
                  </a:txBody>
                  <a:tcPr marL="9525" marR="9525" marT="9525" marB="0" anchor="b">
                    <a:lnL>
                      <a:noFill/>
                    </a:lnL>
                    <a:lnR>
                      <a:noFill/>
                    </a:lnR>
                    <a:lnT>
                      <a:noFill/>
                    </a:lnT>
                    <a:lnB>
                      <a:noFill/>
                    </a:lnB>
                  </a:tcPr>
                </a:tc>
              </a:tr>
              <a:tr h="190500">
                <a:tc>
                  <a:txBody>
                    <a:bodyPr/>
                    <a:lstStyle/>
                    <a:p>
                      <a:pPr algn="l" fontAlgn="b"/>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a:noFill/>
                    </a:lnL>
                    <a:lnR>
                      <a:noFill/>
                    </a:lnR>
                    <a:lnT>
                      <a:noFill/>
                    </a:lnT>
                    <a:lnB>
                      <a:noFill/>
                    </a:lnB>
                  </a:tcPr>
                </a:tc>
              </a:tr>
              <a:tr h="190500">
                <a:tc>
                  <a:txBody>
                    <a:bodyPr/>
                    <a:lstStyle/>
                    <a:p>
                      <a:pPr algn="l" fontAlgn="b"/>
                      <a:r>
                        <a:rPr lang="en-US" sz="1100" b="1" i="0" u="none" strike="noStrike">
                          <a:solidFill>
                            <a:srgbClr val="000000"/>
                          </a:solidFill>
                          <a:effectLst/>
                          <a:latin typeface="Arial" panose="020B0604020202020204" pitchFamily="34" charset="0"/>
                          <a:cs typeface="Arial" panose="020B0604020202020204" pitchFamily="34" charset="0"/>
                        </a:rPr>
                        <a:t>3. Statewide Average</a:t>
                      </a: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a:noFill/>
                    </a:lnL>
                    <a:lnR>
                      <a:noFill/>
                    </a:lnR>
                    <a:lnT>
                      <a:noFill/>
                    </a:lnT>
                    <a:lnB>
                      <a:noFill/>
                    </a:lnB>
                  </a:tcPr>
                </a:tc>
              </a:tr>
              <a:tr h="190500">
                <a:tc>
                  <a:txBody>
                    <a:bodyPr/>
                    <a:lstStyle/>
                    <a:p>
                      <a:pPr algn="l" fontAlgn="b"/>
                      <a:r>
                        <a:rPr lang="en-US" sz="1100" b="0" i="0" u="none" strike="noStrike">
                          <a:solidFill>
                            <a:srgbClr val="000000"/>
                          </a:solidFill>
                          <a:effectLst/>
                          <a:latin typeface="Arial" panose="020B0604020202020204" pitchFamily="34" charset="0"/>
                          <a:cs typeface="Arial" panose="020B0604020202020204" pitchFamily="34" charset="0"/>
                        </a:rPr>
                        <a:t>Statewide reported staffing hours per day </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Arial" panose="020B0604020202020204" pitchFamily="34" charset="0"/>
                          <a:cs typeface="Arial" panose="020B0604020202020204" pitchFamily="34" charset="0"/>
                        </a:rPr>
                        <a:t>3.5</a:t>
                      </a:r>
                    </a:p>
                  </a:txBody>
                  <a:tcPr marL="9525" marR="9525" marT="9525" marB="0" anchor="b">
                    <a:lnL>
                      <a:noFill/>
                    </a:lnL>
                    <a:lnR>
                      <a:noFill/>
                    </a:lnR>
                    <a:lnT>
                      <a:noFill/>
                    </a:lnT>
                    <a:lnB>
                      <a:noFill/>
                    </a:lnB>
                  </a:tcPr>
                </a:tc>
              </a:tr>
              <a:tr h="190500">
                <a:tc>
                  <a:txBody>
                    <a:bodyPr/>
                    <a:lstStyle/>
                    <a:p>
                      <a:pPr algn="l" fontAlgn="b"/>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a:noFill/>
                    </a:lnL>
                    <a:lnR>
                      <a:noFill/>
                    </a:lnR>
                    <a:lnT>
                      <a:noFill/>
                    </a:lnT>
                    <a:lnB>
                      <a:noFill/>
                    </a:lnB>
                  </a:tcPr>
                </a:tc>
              </a:tr>
              <a:tr h="190500">
                <a:tc>
                  <a:txBody>
                    <a:bodyPr/>
                    <a:lstStyle/>
                    <a:p>
                      <a:pPr algn="l" fontAlgn="b"/>
                      <a:r>
                        <a:rPr lang="en-US" sz="1100" b="1" i="0" u="none" strike="noStrike">
                          <a:solidFill>
                            <a:srgbClr val="000000"/>
                          </a:solidFill>
                          <a:effectLst/>
                          <a:latin typeface="Arial" panose="020B0604020202020204" pitchFamily="34" charset="0"/>
                          <a:cs typeface="Arial" panose="020B0604020202020204" pitchFamily="34" charset="0"/>
                        </a:rPr>
                        <a:t>4. Result</a:t>
                      </a: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a:noFill/>
                    </a:lnL>
                    <a:lnR>
                      <a:noFill/>
                    </a:lnR>
                    <a:lnT>
                      <a:noFill/>
                    </a:lnT>
                    <a:lnB>
                      <a:noFill/>
                    </a:lnB>
                  </a:tcPr>
                </a:tc>
              </a:tr>
              <a:tr h="190500">
                <a:tc>
                  <a:txBody>
                    <a:bodyPr/>
                    <a:lstStyle/>
                    <a:p>
                      <a:pPr algn="l" fontAlgn="b"/>
                      <a:r>
                        <a:rPr lang="en-US" sz="1100" b="0" i="0" u="none" strike="noStrike">
                          <a:solidFill>
                            <a:srgbClr val="000000"/>
                          </a:solidFill>
                          <a:effectLst/>
                          <a:latin typeface="Arial" panose="020B0604020202020204" pitchFamily="34" charset="0"/>
                          <a:cs typeface="Arial" panose="020B0604020202020204" pitchFamily="34" charset="0"/>
                        </a:rPr>
                        <a:t>Adjusted staffing hours per day </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Arial" panose="020B0604020202020204" pitchFamily="34" charset="0"/>
                          <a:cs typeface="Arial" panose="020B0604020202020204" pitchFamily="34" charset="0"/>
                        </a:rPr>
                        <a:t>3.3</a:t>
                      </a:r>
                    </a:p>
                  </a:txBody>
                  <a:tcPr marL="9525" marR="9525" marT="9525" marB="0" anchor="b">
                    <a:lnL>
                      <a:noFill/>
                    </a:lnL>
                    <a:lnR>
                      <a:noFill/>
                    </a:lnR>
                    <a:lnT>
                      <a:noFill/>
                    </a:lnT>
                    <a:lnB>
                      <a:noFill/>
                    </a:lnB>
                  </a:tcPr>
                </a:tc>
              </a:tr>
              <a:tr h="190500">
                <a:tc>
                  <a:txBody>
                    <a:bodyPr/>
                    <a:lstStyle/>
                    <a:p>
                      <a:pPr algn="l" fontAlgn="b"/>
                      <a:r>
                        <a:rPr lang="en-US" sz="1100" b="0" i="0" u="none" strike="noStrike">
                          <a:solidFill>
                            <a:srgbClr val="000000"/>
                          </a:solidFill>
                          <a:effectLst/>
                          <a:latin typeface="Arial" panose="020B0604020202020204" pitchFamily="34" charset="0"/>
                          <a:cs typeface="Arial" panose="020B0604020202020204" pitchFamily="34" charset="0"/>
                        </a:rPr>
                        <a:t>Quintile (hypothetical)</a:t>
                      </a:r>
                    </a:p>
                  </a:txBody>
                  <a:tcPr marL="9525" marR="9525" marT="9525" marB="0" anchor="b">
                    <a:lnL>
                      <a:noFill/>
                    </a:lnL>
                    <a:lnR>
                      <a:noFill/>
                    </a:lnR>
                    <a:lnT>
                      <a:noFill/>
                    </a:lnT>
                    <a:lnB>
                      <a:noFill/>
                    </a:lnB>
                  </a:tcPr>
                </a:tc>
                <a:tc>
                  <a:txBody>
                    <a:bodyPr/>
                    <a:lstStyle/>
                    <a:p>
                      <a:pPr algn="r" fontAlgn="b"/>
                      <a:r>
                        <a:rPr lang="en-US" sz="1100" b="0" i="0" u="none" strike="noStrike" dirty="0">
                          <a:solidFill>
                            <a:srgbClr val="000000"/>
                          </a:solidFill>
                          <a:effectLst/>
                          <a:latin typeface="Arial" panose="020B0604020202020204" pitchFamily="34" charset="0"/>
                          <a:cs typeface="Arial" panose="020B0604020202020204" pitchFamily="34" charset="0"/>
                        </a:rPr>
                        <a:t>2</a:t>
                      </a:r>
                    </a:p>
                  </a:txBody>
                  <a:tcPr marL="9525" marR="9525" marT="9525" marB="0" anchor="b">
                    <a:lnL>
                      <a:noFill/>
                    </a:lnL>
                    <a:lnR>
                      <a:noFill/>
                    </a:lnR>
                    <a:lnT>
                      <a:noFill/>
                    </a:lnT>
                    <a:lnB>
                      <a:noFill/>
                    </a:lnB>
                  </a:tcPr>
                </a:tc>
              </a:tr>
            </a:tbl>
          </a:graphicData>
        </a:graphic>
      </p:graphicFrame>
      <p:sp>
        <p:nvSpPr>
          <p:cNvPr id="10" name="Rectangle 9"/>
          <p:cNvSpPr/>
          <p:nvPr/>
        </p:nvSpPr>
        <p:spPr>
          <a:xfrm>
            <a:off x="4724400" y="1047750"/>
            <a:ext cx="3886200" cy="3505200"/>
          </a:xfrm>
          <a:prstGeom prst="rect">
            <a:avLst/>
          </a:prstGeom>
          <a:noFill/>
          <a:ln>
            <a:noFill/>
          </a:ln>
        </p:spPr>
        <p:style>
          <a:lnRef idx="2">
            <a:schemeClr val="accent5"/>
          </a:lnRef>
          <a:fillRef idx="1">
            <a:schemeClr val="lt1"/>
          </a:fillRef>
          <a:effectRef idx="0">
            <a:schemeClr val="accent5"/>
          </a:effectRef>
          <a:fontRef idx="minor">
            <a:schemeClr val="dk1"/>
          </a:fontRef>
        </p:style>
        <p:txBody>
          <a:bodyPr wrap="square">
            <a:noAutofit/>
          </a:bodyPr>
          <a:lstStyle/>
          <a:p>
            <a:pPr marL="285750" indent="-285750">
              <a:buFont typeface="Arial" panose="020B0604020202020204" pitchFamily="34" charset="0"/>
              <a:buChar char="•"/>
            </a:pPr>
            <a:r>
              <a:rPr lang="en-US" sz="1200" dirty="0" smtClean="0">
                <a:latin typeface="Arial" panose="020B0604020202020204" pitchFamily="34" charset="0"/>
                <a:cs typeface="Arial" panose="020B0604020202020204" pitchFamily="34" charset="0"/>
              </a:rPr>
              <a:t>In this example, the facility’s reported staffing hours per day is 3.3</a:t>
            </a:r>
          </a:p>
          <a:p>
            <a:pPr marL="285750" indent="-285750">
              <a:buFont typeface="Arial" panose="020B0604020202020204" pitchFamily="34" charset="0"/>
              <a:buChar char="•"/>
            </a:pPr>
            <a:endParaRPr lang="en-US" sz="1200" dirty="0" smtClean="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sz="1200" dirty="0" smtClean="0">
                <a:latin typeface="Arial" panose="020B0604020202020204" pitchFamily="34" charset="0"/>
                <a:cs typeface="Arial" panose="020B0604020202020204" pitchFamily="34" charset="0"/>
              </a:rPr>
              <a:t>Based on the facility’s RUG distribution from the MDS, the expected staffing hours per day is 3.5</a:t>
            </a:r>
          </a:p>
          <a:p>
            <a:pPr marL="285750" indent="-285750">
              <a:buFont typeface="Arial" panose="020B0604020202020204" pitchFamily="34" charset="0"/>
              <a:buChar char="•"/>
            </a:pPr>
            <a:endParaRPr lang="en-US" sz="1200" dirty="0" smtClean="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sz="1200" dirty="0" smtClean="0">
                <a:latin typeface="Arial" panose="020B0604020202020204" pitchFamily="34" charset="0"/>
                <a:cs typeface="Arial" panose="020B0604020202020204" pitchFamily="34" charset="0"/>
              </a:rPr>
              <a:t>The adjusted staffing hours per day is 3.3</a:t>
            </a:r>
          </a:p>
          <a:p>
            <a:pPr marL="285750" indent="-285750">
              <a:buFont typeface="Arial" panose="020B0604020202020204" pitchFamily="34" charset="0"/>
              <a:buChar char="•"/>
            </a:pPr>
            <a:endParaRPr lang="en-US" sz="1200" dirty="0">
              <a:latin typeface="Arial" panose="020B0604020202020204" pitchFamily="34" charset="0"/>
              <a:cs typeface="Arial" panose="020B0604020202020204" pitchFamily="34" charset="0"/>
            </a:endParaRPr>
          </a:p>
          <a:p>
            <a:pPr lvl="5"/>
            <a:r>
              <a:rPr lang="en-US" sz="1200" dirty="0">
                <a:latin typeface="Arial" panose="020B0604020202020204" pitchFamily="34" charset="0"/>
                <a:cs typeface="Arial" panose="020B0604020202020204" pitchFamily="34" charset="0"/>
              </a:rPr>
              <a:t> </a:t>
            </a:r>
            <a:r>
              <a:rPr lang="en-US" sz="1200" dirty="0" smtClean="0">
                <a:latin typeface="Arial" panose="020B0604020202020204" pitchFamily="34" charset="0"/>
                <a:cs typeface="Arial" panose="020B0604020202020204" pitchFamily="34" charset="0"/>
              </a:rPr>
              <a:t>     </a:t>
            </a:r>
            <a:r>
              <a:rPr lang="en-US" sz="900" dirty="0" smtClean="0">
                <a:latin typeface="Arial" panose="020B0604020202020204" pitchFamily="34" charset="0"/>
                <a:cs typeface="Arial" panose="020B0604020202020204" pitchFamily="34" charset="0"/>
              </a:rPr>
              <a:t>3.3 hours per day</a:t>
            </a:r>
          </a:p>
          <a:p>
            <a:pPr marL="285750" indent="-285750">
              <a:buFont typeface="Arial" panose="020B0604020202020204" pitchFamily="34" charset="0"/>
              <a:buChar char="•"/>
            </a:pPr>
            <a:endParaRPr lang="en-US" sz="1200" dirty="0" smtClean="0">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en-US" sz="1200" dirty="0" smtClean="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sz="1200" dirty="0" smtClean="0">
                <a:latin typeface="Arial" panose="020B0604020202020204" pitchFamily="34" charset="0"/>
                <a:cs typeface="Arial" panose="020B0604020202020204" pitchFamily="34" charset="0"/>
              </a:rPr>
              <a:t>Hypothetically, the facility would qualify for the second quintile in this measure </a:t>
            </a:r>
          </a:p>
          <a:p>
            <a:pPr marL="285750" indent="-285750">
              <a:buFont typeface="Arial" panose="020B0604020202020204" pitchFamily="34" charset="0"/>
              <a:buChar char="•"/>
            </a:pPr>
            <a:endParaRPr lang="en-US" sz="1200" dirty="0" smtClean="0">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en-US" sz="1200" dirty="0" smtClean="0">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en-US" sz="1200" dirty="0" smtClean="0">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en-US" sz="1200" dirty="0">
              <a:solidFill>
                <a:schemeClr val="tx1"/>
              </a:solidFill>
              <a:latin typeface="Arial" panose="020B0604020202020204" pitchFamily="34" charset="0"/>
              <a:cs typeface="Arial" panose="020B0604020202020204" pitchFamily="34" charset="0"/>
            </a:endParaRPr>
          </a:p>
          <a:p>
            <a:pPr lvl="0"/>
            <a:endParaRPr lang="en-US" sz="1200" dirty="0" smtClean="0">
              <a:solidFill>
                <a:schemeClr val="tx1"/>
              </a:solidFill>
              <a:latin typeface="Arial" panose="020B0604020202020204" pitchFamily="34" charset="0"/>
              <a:cs typeface="Arial" panose="020B0604020202020204" pitchFamily="34" charset="0"/>
            </a:endParaRPr>
          </a:p>
          <a:p>
            <a:pPr lvl="0"/>
            <a:endParaRPr lang="en-US" sz="1200" dirty="0">
              <a:solidFill>
                <a:schemeClr val="tx1"/>
              </a:solidFill>
              <a:latin typeface="Arial" panose="020B0604020202020204" pitchFamily="34" charset="0"/>
              <a:cs typeface="Arial" panose="020B0604020202020204" pitchFamily="34" charset="0"/>
            </a:endParaRPr>
          </a:p>
          <a:p>
            <a:pPr marL="285750" lvl="0" indent="-285750">
              <a:buFont typeface="Arial" panose="020B0604020202020204" pitchFamily="34" charset="0"/>
              <a:buChar char="•"/>
            </a:pPr>
            <a:endParaRPr lang="en-US" sz="1200" dirty="0">
              <a:solidFill>
                <a:schemeClr val="tx1"/>
              </a:solidFill>
              <a:latin typeface="Arial" panose="020B0604020202020204" pitchFamily="34" charset="0"/>
              <a:cs typeface="Arial" panose="020B0604020202020204" pitchFamily="34" charset="0"/>
            </a:endParaRPr>
          </a:p>
          <a:p>
            <a:pPr marL="285750" lvl="0" indent="-285750">
              <a:buFont typeface="Arial" panose="020B0604020202020204" pitchFamily="34" charset="0"/>
              <a:buChar char="•"/>
            </a:pPr>
            <a:endParaRPr lang="en-US" sz="1200" dirty="0" smtClean="0">
              <a:solidFill>
                <a:schemeClr val="tx1"/>
              </a:solidFill>
              <a:latin typeface="Arial" panose="020B0604020202020204" pitchFamily="34" charset="0"/>
              <a:cs typeface="Arial" panose="020B0604020202020204" pitchFamily="34" charset="0"/>
            </a:endParaRPr>
          </a:p>
        </p:txBody>
      </p:sp>
      <p:sp>
        <p:nvSpPr>
          <p:cNvPr id="11" name="TextBox 10"/>
          <p:cNvSpPr txBox="1"/>
          <p:nvPr/>
        </p:nvSpPr>
        <p:spPr>
          <a:xfrm>
            <a:off x="4648200" y="2407682"/>
            <a:ext cx="1705356" cy="507831"/>
          </a:xfrm>
          <a:prstGeom prst="rect">
            <a:avLst/>
          </a:prstGeom>
          <a:noFill/>
        </p:spPr>
        <p:txBody>
          <a:bodyPr wrap="square" rtlCol="0">
            <a:spAutoFit/>
          </a:bodyPr>
          <a:lstStyle/>
          <a:p>
            <a:pPr algn="ctr"/>
            <a:r>
              <a:rPr lang="en-US" sz="900" dirty="0" smtClean="0">
                <a:latin typeface="Arial" panose="020B0604020202020204" pitchFamily="34" charset="0"/>
                <a:cs typeface="Arial" panose="020B0604020202020204" pitchFamily="34" charset="0"/>
              </a:rPr>
              <a:t>3.3 reported</a:t>
            </a:r>
            <a:endParaRPr lang="en-US" sz="900" b="1" dirty="0" smtClean="0">
              <a:latin typeface="Arial" panose="020B0604020202020204" pitchFamily="34" charset="0"/>
              <a:cs typeface="Arial" panose="020B0604020202020204" pitchFamily="34" charset="0"/>
            </a:endParaRPr>
          </a:p>
          <a:p>
            <a:pPr algn="ctr"/>
            <a:endParaRPr lang="en-US" sz="900" dirty="0" smtClean="0">
              <a:latin typeface="Arial" panose="020B0604020202020204" pitchFamily="34" charset="0"/>
              <a:cs typeface="Arial" panose="020B0604020202020204" pitchFamily="34" charset="0"/>
            </a:endParaRPr>
          </a:p>
          <a:p>
            <a:pPr algn="ctr"/>
            <a:r>
              <a:rPr lang="en-US" sz="900" dirty="0" smtClean="0">
                <a:latin typeface="Arial" panose="020B0604020202020204" pitchFamily="34" charset="0"/>
                <a:cs typeface="Arial" panose="020B0604020202020204" pitchFamily="34" charset="0"/>
              </a:rPr>
              <a:t> 3.5 expected</a:t>
            </a:r>
            <a:endParaRPr lang="en-US" sz="900" b="1" dirty="0">
              <a:latin typeface="Arial" panose="020B0604020202020204" pitchFamily="34" charset="0"/>
              <a:cs typeface="Arial" panose="020B0604020202020204" pitchFamily="34" charset="0"/>
            </a:endParaRPr>
          </a:p>
        </p:txBody>
      </p:sp>
      <p:sp>
        <p:nvSpPr>
          <p:cNvPr id="12" name="Minus 11"/>
          <p:cNvSpPr/>
          <p:nvPr/>
        </p:nvSpPr>
        <p:spPr>
          <a:xfrm flipV="1">
            <a:off x="5017099" y="2636282"/>
            <a:ext cx="955457" cy="67224"/>
          </a:xfrm>
          <a:prstGeom prst="mathMinus">
            <a:avLst/>
          </a:prstGeom>
          <a:solidFill>
            <a:srgbClr val="002D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Multiply 12"/>
          <p:cNvSpPr/>
          <p:nvPr/>
        </p:nvSpPr>
        <p:spPr>
          <a:xfrm>
            <a:off x="5881492" y="2575987"/>
            <a:ext cx="243766" cy="187813"/>
          </a:xfrm>
          <a:prstGeom prst="mathMultiply">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p:cNvSpPr txBox="1"/>
          <p:nvPr/>
        </p:nvSpPr>
        <p:spPr>
          <a:xfrm>
            <a:off x="6125258" y="2501384"/>
            <a:ext cx="881550" cy="369332"/>
          </a:xfrm>
          <a:prstGeom prst="rect">
            <a:avLst/>
          </a:prstGeom>
          <a:noFill/>
        </p:spPr>
        <p:txBody>
          <a:bodyPr wrap="square" rtlCol="0">
            <a:spAutoFit/>
          </a:bodyPr>
          <a:lstStyle/>
          <a:p>
            <a:pPr algn="ctr"/>
            <a:r>
              <a:rPr lang="en-US" sz="900" dirty="0" smtClean="0">
                <a:latin typeface="Arial" panose="020B0604020202020204" pitchFamily="34" charset="0"/>
                <a:cs typeface="Arial" panose="020B0604020202020204" pitchFamily="34" charset="0"/>
              </a:rPr>
              <a:t>3.5 statewide average</a:t>
            </a:r>
            <a:endParaRPr lang="en-US" sz="900" b="1" dirty="0">
              <a:latin typeface="Arial" panose="020B0604020202020204" pitchFamily="34" charset="0"/>
              <a:cs typeface="Arial" panose="020B0604020202020204" pitchFamily="34" charset="0"/>
            </a:endParaRPr>
          </a:p>
        </p:txBody>
      </p:sp>
      <p:sp>
        <p:nvSpPr>
          <p:cNvPr id="7" name="Equal 6"/>
          <p:cNvSpPr/>
          <p:nvPr/>
        </p:nvSpPr>
        <p:spPr>
          <a:xfrm>
            <a:off x="7009614" y="2575987"/>
            <a:ext cx="243766" cy="164068"/>
          </a:xfrm>
          <a:prstGeom prst="mathEqual">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317535466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361950"/>
            <a:ext cx="8458200" cy="533400"/>
          </a:xfrm>
          <a:prstGeom prst="rect">
            <a:avLst/>
          </a:prstGeom>
          <a:noFill/>
          <a:ln>
            <a:noFill/>
          </a:ln>
        </p:spPr>
        <p:txBody>
          <a:bodyPr wrap="square" rtlCol="0">
            <a:noAutofit/>
          </a:bodyPr>
          <a:lstStyle/>
          <a:p>
            <a:r>
              <a:rPr lang="en-US" sz="2800" b="1" dirty="0" smtClean="0">
                <a:solidFill>
                  <a:srgbClr val="002D73"/>
                </a:solidFill>
                <a:latin typeface="Arial" panose="020B0604020202020204" pitchFamily="34" charset="0"/>
                <a:cs typeface="Arial" panose="020B0604020202020204" pitchFamily="34" charset="0"/>
              </a:rPr>
              <a:t>Rate of </a:t>
            </a:r>
            <a:r>
              <a:rPr lang="en-US" sz="2800" b="1" dirty="0">
                <a:solidFill>
                  <a:srgbClr val="002D73"/>
                </a:solidFill>
                <a:latin typeface="Arial" panose="020B0604020202020204" pitchFamily="34" charset="0"/>
                <a:cs typeface="Arial" panose="020B0604020202020204" pitchFamily="34" charset="0"/>
              </a:rPr>
              <a:t>S</a:t>
            </a:r>
            <a:r>
              <a:rPr lang="en-US" sz="2800" b="1" dirty="0" smtClean="0">
                <a:solidFill>
                  <a:srgbClr val="002D73"/>
                </a:solidFill>
                <a:latin typeface="Arial" panose="020B0604020202020204" pitchFamily="34" charset="0"/>
                <a:cs typeface="Arial" panose="020B0604020202020204" pitchFamily="34" charset="0"/>
              </a:rPr>
              <a:t>taffing </a:t>
            </a:r>
            <a:r>
              <a:rPr lang="en-US" sz="2800" b="1" dirty="0">
                <a:solidFill>
                  <a:srgbClr val="002D73"/>
                </a:solidFill>
                <a:latin typeface="Arial" panose="020B0604020202020204" pitchFamily="34" charset="0"/>
                <a:cs typeface="Arial" panose="020B0604020202020204" pitchFamily="34" charset="0"/>
              </a:rPr>
              <a:t>H</a:t>
            </a:r>
            <a:r>
              <a:rPr lang="en-US" sz="2800" b="1" dirty="0" smtClean="0">
                <a:solidFill>
                  <a:srgbClr val="002D73"/>
                </a:solidFill>
                <a:latin typeface="Arial" panose="020B0604020202020204" pitchFamily="34" charset="0"/>
                <a:cs typeface="Arial" panose="020B0604020202020204" pitchFamily="34" charset="0"/>
              </a:rPr>
              <a:t>ours per Day </a:t>
            </a:r>
            <a:r>
              <a:rPr lang="en-US" sz="2800" b="1" dirty="0">
                <a:solidFill>
                  <a:srgbClr val="002D73"/>
                </a:solidFill>
                <a:latin typeface="Arial" panose="020B0604020202020204" pitchFamily="34" charset="0"/>
                <a:cs typeface="Arial" panose="020B0604020202020204" pitchFamily="34" charset="0"/>
              </a:rPr>
              <a:t>– </a:t>
            </a:r>
            <a:r>
              <a:rPr lang="en-US" sz="2800" b="1" dirty="0" smtClean="0">
                <a:solidFill>
                  <a:srgbClr val="002D73"/>
                </a:solidFill>
                <a:latin typeface="Arial" panose="020B0604020202020204" pitchFamily="34" charset="0"/>
                <a:cs typeface="Arial" panose="020B0604020202020204" pitchFamily="34" charset="0"/>
              </a:rPr>
              <a:t>Discussion</a:t>
            </a:r>
          </a:p>
        </p:txBody>
      </p:sp>
      <p:sp>
        <p:nvSpPr>
          <p:cNvPr id="3" name="Rectangle 2"/>
          <p:cNvSpPr/>
          <p:nvPr/>
        </p:nvSpPr>
        <p:spPr>
          <a:xfrm>
            <a:off x="304800" y="971550"/>
            <a:ext cx="8305800" cy="3581400"/>
          </a:xfrm>
          <a:prstGeom prst="rect">
            <a:avLst/>
          </a:prstGeom>
          <a:noFill/>
          <a:ln>
            <a:noFill/>
          </a:ln>
        </p:spPr>
        <p:style>
          <a:lnRef idx="2">
            <a:schemeClr val="accent5"/>
          </a:lnRef>
          <a:fillRef idx="1">
            <a:schemeClr val="lt1"/>
          </a:fillRef>
          <a:effectRef idx="0">
            <a:schemeClr val="accent5"/>
          </a:effectRef>
          <a:fontRef idx="minor">
            <a:schemeClr val="dk1"/>
          </a:fontRef>
        </p:style>
        <p:txBody>
          <a:bodyPr wrap="square">
            <a:noAutofit/>
          </a:bodyPr>
          <a:lstStyle/>
          <a:p>
            <a:pPr marL="285750" indent="-285750">
              <a:buFont typeface="Arial" panose="020B0604020202020204" pitchFamily="34" charset="0"/>
              <a:buChar char="•"/>
            </a:pPr>
            <a:r>
              <a:rPr lang="en-US" sz="1400" dirty="0" smtClean="0">
                <a:latin typeface="Arial" panose="020B0604020202020204" pitchFamily="34" charset="0"/>
                <a:cs typeface="Arial" panose="020B0604020202020204" pitchFamily="34" charset="0"/>
              </a:rPr>
              <a:t>Feedback </a:t>
            </a:r>
          </a:p>
          <a:p>
            <a:pPr marL="742950" lvl="1" indent="-285750">
              <a:buFont typeface="Courier New" panose="02070309020205020404" pitchFamily="49" charset="0"/>
              <a:buChar char="o"/>
            </a:pPr>
            <a:r>
              <a:rPr lang="en-US" sz="1200" dirty="0" smtClean="0">
                <a:latin typeface="Arial" panose="020B0604020202020204" pitchFamily="34" charset="0"/>
                <a:cs typeface="Arial" panose="020B0604020202020204" pitchFamily="34" charset="0"/>
              </a:rPr>
              <a:t>No feedback was received regarding the benchmarking measure</a:t>
            </a:r>
          </a:p>
          <a:p>
            <a:endParaRPr lang="en-US" sz="1400" dirty="0" smtClean="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sz="1400" dirty="0" smtClean="0">
                <a:latin typeface="Arial" panose="020B0604020202020204" pitchFamily="34" charset="0"/>
                <a:cs typeface="Arial" panose="020B0604020202020204" pitchFamily="34" charset="0"/>
              </a:rPr>
              <a:t>Cost report limitations</a:t>
            </a:r>
          </a:p>
          <a:p>
            <a:pPr marL="742950" lvl="1" indent="-285750">
              <a:buFont typeface="Courier New" panose="02070309020205020404" pitchFamily="49" charset="0"/>
              <a:buChar char="o"/>
            </a:pPr>
            <a:r>
              <a:rPr lang="en-US" sz="1200" dirty="0" smtClean="0">
                <a:latin typeface="Arial" panose="020B0604020202020204" pitchFamily="34" charset="0"/>
                <a:cs typeface="Arial" panose="020B0604020202020204" pitchFamily="34" charset="0"/>
              </a:rPr>
              <a:t>Nurses with management, supervision, or administrative duties may also provide direct care to patients, but may not be included in the staffing measure, depending on how the cost report is completed </a:t>
            </a:r>
          </a:p>
          <a:p>
            <a:pPr marL="742950" lvl="1" indent="-285750">
              <a:buFont typeface="Arial" panose="020B0604020202020204" pitchFamily="34" charset="0"/>
              <a:buChar char="•"/>
            </a:pPr>
            <a:endParaRPr lang="en-US" sz="14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sz="1400" dirty="0" smtClean="0">
                <a:latin typeface="Arial" panose="020B0604020202020204" pitchFamily="34" charset="0"/>
                <a:cs typeface="Arial" panose="020B0604020202020204" pitchFamily="34" charset="0"/>
              </a:rPr>
              <a:t>Benchmarking</a:t>
            </a:r>
          </a:p>
          <a:p>
            <a:pPr marL="742950" lvl="1" indent="-285750">
              <a:buFont typeface="Courier New" panose="02070309020205020404" pitchFamily="49" charset="0"/>
              <a:buChar char="o"/>
            </a:pPr>
            <a:r>
              <a:rPr lang="en-US" sz="1200" dirty="0" smtClean="0">
                <a:latin typeface="Arial" panose="020B0604020202020204" pitchFamily="34" charset="0"/>
                <a:cs typeface="Arial" panose="020B0604020202020204" pitchFamily="34" charset="0"/>
              </a:rPr>
              <a:t>Measure is difficult to benchmark to CMS Five-Star Quality Rating for Staffing due to different data sources and measurement periods </a:t>
            </a:r>
          </a:p>
          <a:p>
            <a:pPr marL="285750" indent="-285750">
              <a:buFont typeface="Arial" panose="020B0604020202020204" pitchFamily="34" charset="0"/>
              <a:buChar char="•"/>
            </a:pPr>
            <a:endParaRPr lang="en-US" sz="1200" dirty="0" smtClean="0">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en-US" sz="1200" dirty="0">
              <a:solidFill>
                <a:schemeClr val="tx1"/>
              </a:solidFill>
              <a:latin typeface="Arial" panose="020B0604020202020204" pitchFamily="34" charset="0"/>
              <a:cs typeface="Arial" panose="020B0604020202020204" pitchFamily="34" charset="0"/>
            </a:endParaRPr>
          </a:p>
          <a:p>
            <a:pPr lvl="0"/>
            <a:endParaRPr lang="en-US" sz="1200" dirty="0" smtClean="0">
              <a:solidFill>
                <a:schemeClr val="tx1"/>
              </a:solidFill>
              <a:latin typeface="Arial" panose="020B0604020202020204" pitchFamily="34" charset="0"/>
              <a:cs typeface="Arial" panose="020B0604020202020204" pitchFamily="34" charset="0"/>
            </a:endParaRPr>
          </a:p>
          <a:p>
            <a:pPr lvl="0"/>
            <a:endParaRPr lang="en-US" sz="1200" dirty="0">
              <a:solidFill>
                <a:schemeClr val="tx1"/>
              </a:solidFill>
              <a:latin typeface="Arial" panose="020B0604020202020204" pitchFamily="34" charset="0"/>
              <a:cs typeface="Arial" panose="020B0604020202020204" pitchFamily="34" charset="0"/>
            </a:endParaRPr>
          </a:p>
          <a:p>
            <a:pPr marL="285750" lvl="0" indent="-285750">
              <a:buFont typeface="Arial" panose="020B0604020202020204" pitchFamily="34" charset="0"/>
              <a:buChar char="•"/>
            </a:pPr>
            <a:endParaRPr lang="en-US" sz="1200" dirty="0">
              <a:solidFill>
                <a:schemeClr val="tx1"/>
              </a:solidFill>
              <a:latin typeface="Arial" panose="020B0604020202020204" pitchFamily="34" charset="0"/>
              <a:cs typeface="Arial" panose="020B0604020202020204" pitchFamily="34" charset="0"/>
            </a:endParaRPr>
          </a:p>
          <a:p>
            <a:pPr marL="285750" lvl="0" indent="-285750">
              <a:buFont typeface="Arial" panose="020B0604020202020204" pitchFamily="34" charset="0"/>
              <a:buChar char="•"/>
            </a:pPr>
            <a:endParaRPr lang="en-US" sz="1200" dirty="0" smtClean="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6508800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438151"/>
            <a:ext cx="7162800" cy="533400"/>
          </a:xfrm>
          <a:prstGeom prst="rect">
            <a:avLst/>
          </a:prstGeom>
          <a:noFill/>
          <a:ln>
            <a:noFill/>
          </a:ln>
        </p:spPr>
        <p:txBody>
          <a:bodyPr wrap="square" rtlCol="0">
            <a:noAutofit/>
          </a:bodyPr>
          <a:lstStyle/>
          <a:p>
            <a:r>
              <a:rPr lang="en-US" sz="2800" b="1" dirty="0" smtClean="0">
                <a:solidFill>
                  <a:srgbClr val="002D73"/>
                </a:solidFill>
                <a:latin typeface="Arial" panose="020B0604020202020204" pitchFamily="34" charset="0"/>
                <a:cs typeface="Arial" panose="020B0604020202020204" pitchFamily="34" charset="0"/>
              </a:rPr>
              <a:t>Percent of Staff Turnover</a:t>
            </a:r>
          </a:p>
        </p:txBody>
      </p:sp>
      <p:sp>
        <p:nvSpPr>
          <p:cNvPr id="3" name="Rectangle 2"/>
          <p:cNvSpPr/>
          <p:nvPr/>
        </p:nvSpPr>
        <p:spPr>
          <a:xfrm>
            <a:off x="228600" y="971551"/>
            <a:ext cx="8305800" cy="914399"/>
          </a:xfrm>
          <a:prstGeom prst="rect">
            <a:avLst/>
          </a:prstGeom>
          <a:noFill/>
          <a:ln>
            <a:noFill/>
          </a:ln>
        </p:spPr>
        <p:style>
          <a:lnRef idx="2">
            <a:schemeClr val="accent5"/>
          </a:lnRef>
          <a:fillRef idx="1">
            <a:schemeClr val="lt1"/>
          </a:fillRef>
          <a:effectRef idx="0">
            <a:schemeClr val="accent5"/>
          </a:effectRef>
          <a:fontRef idx="minor">
            <a:schemeClr val="dk1"/>
          </a:fontRef>
        </p:style>
        <p:txBody>
          <a:bodyPr wrap="square">
            <a:noAutofit/>
          </a:bodyPr>
          <a:lstStyle/>
          <a:p>
            <a:pPr marL="285750" indent="-285750">
              <a:buFont typeface="Arial" panose="020B0604020202020204" pitchFamily="34" charset="0"/>
              <a:buChar char="•"/>
            </a:pPr>
            <a:r>
              <a:rPr lang="en-US" sz="1200" dirty="0">
                <a:latin typeface="Arial" panose="020B0604020202020204" pitchFamily="34" charset="0"/>
                <a:cs typeface="Arial" panose="020B0604020202020204" pitchFamily="34" charset="0"/>
              </a:rPr>
              <a:t>Adapted methodology from the Advancing Excellence staff turnover </a:t>
            </a:r>
            <a:r>
              <a:rPr lang="en-US" sz="1200" dirty="0" smtClean="0">
                <a:latin typeface="Arial" panose="020B0604020202020204" pitchFamily="34" charset="0"/>
                <a:cs typeface="Arial" panose="020B0604020202020204" pitchFamily="34" charset="0"/>
              </a:rPr>
              <a:t>calculation</a:t>
            </a:r>
          </a:p>
          <a:p>
            <a:pPr marL="285750" indent="-285750">
              <a:buFont typeface="Arial" panose="020B0604020202020204" pitchFamily="34" charset="0"/>
              <a:buChar char="•"/>
            </a:pPr>
            <a:endParaRPr lang="en-US" sz="1200" dirty="0">
              <a:latin typeface="Arial" panose="020B0604020202020204" pitchFamily="34" charset="0"/>
              <a:cs typeface="Arial" panose="020B0604020202020204" pitchFamily="34" charset="0"/>
            </a:endParaRPr>
          </a:p>
          <a:p>
            <a:pPr marL="285750" lvl="0" indent="-285750">
              <a:buFont typeface="Arial" panose="020B0604020202020204" pitchFamily="34" charset="0"/>
              <a:buChar char="•"/>
            </a:pPr>
            <a:r>
              <a:rPr lang="en-US" sz="1200" dirty="0" smtClean="0">
                <a:latin typeface="Arial" panose="020B0604020202020204" pitchFamily="34" charset="0"/>
                <a:cs typeface="Arial" panose="020B0604020202020204" pitchFamily="34" charset="0"/>
              </a:rPr>
              <a:t>Changes to the 2014 cost report allowed for distinction between full-time staff and per diem staff</a:t>
            </a:r>
            <a:endParaRPr lang="en-US" sz="1200" dirty="0">
              <a:latin typeface="Arial" panose="020B0604020202020204" pitchFamily="34" charset="0"/>
              <a:cs typeface="Arial" panose="020B0604020202020204" pitchFamily="34" charset="0"/>
            </a:endParaRPr>
          </a:p>
          <a:p>
            <a:pPr marL="742950" lvl="1" indent="-285750">
              <a:buFont typeface="Courier New" panose="02070309020205020404" pitchFamily="49" charset="0"/>
              <a:buChar char="o"/>
            </a:pPr>
            <a:r>
              <a:rPr lang="en-US" sz="1050" dirty="0">
                <a:latin typeface="Arial" panose="020B0604020202020204" pitchFamily="34" charset="0"/>
                <a:cs typeface="Arial" panose="020B0604020202020204" pitchFamily="34" charset="0"/>
              </a:rPr>
              <a:t>Schedule O – </a:t>
            </a:r>
            <a:r>
              <a:rPr lang="en-US" sz="1050" dirty="0" smtClean="0">
                <a:latin typeface="Arial" panose="020B0604020202020204" pitchFamily="34" charset="0"/>
                <a:cs typeface="Arial" panose="020B0604020202020204" pitchFamily="34" charset="0"/>
              </a:rPr>
              <a:t>Quality: fields </a:t>
            </a:r>
            <a:r>
              <a:rPr lang="en-US" sz="1050" dirty="0">
                <a:latin typeface="Arial" panose="020B0604020202020204" pitchFamily="34" charset="0"/>
                <a:cs typeface="Arial" panose="020B0604020202020204" pitchFamily="34" charset="0"/>
              </a:rPr>
              <a:t>were added to capture turnover data for </a:t>
            </a:r>
            <a:r>
              <a:rPr lang="en-US" sz="1050" b="1" dirty="0">
                <a:latin typeface="Arial" panose="020B0604020202020204" pitchFamily="34" charset="0"/>
                <a:cs typeface="Arial" panose="020B0604020202020204" pitchFamily="34" charset="0"/>
              </a:rPr>
              <a:t>per diem </a:t>
            </a:r>
            <a:r>
              <a:rPr lang="en-US" sz="1050" dirty="0">
                <a:latin typeface="Arial" panose="020B0604020202020204" pitchFamily="34" charset="0"/>
                <a:cs typeface="Arial" panose="020B0604020202020204" pitchFamily="34" charset="0"/>
              </a:rPr>
              <a:t>RNs, LPNs, and Aides staff </a:t>
            </a:r>
            <a:endParaRPr lang="en-US" sz="1050" dirty="0" smtClean="0">
              <a:latin typeface="Arial" panose="020B0604020202020204" pitchFamily="34" charset="0"/>
              <a:cs typeface="Arial" panose="020B0604020202020204" pitchFamily="34" charset="0"/>
            </a:endParaRPr>
          </a:p>
          <a:p>
            <a:pPr marL="742950" lvl="1" indent="-285750">
              <a:buFont typeface="Arial" panose="020B0604020202020204" pitchFamily="34" charset="0"/>
              <a:buChar char="•"/>
            </a:pPr>
            <a:endParaRPr lang="en-US" sz="1200" dirty="0" smtClean="0">
              <a:latin typeface="Arial" panose="020B0604020202020204" pitchFamily="34" charset="0"/>
              <a:cs typeface="Arial" panose="020B0604020202020204" pitchFamily="34" charset="0"/>
            </a:endParaRPr>
          </a:p>
          <a:p>
            <a:pPr marL="285750" lvl="0" indent="-285750">
              <a:buFont typeface="Arial" panose="020B0604020202020204" pitchFamily="34" charset="0"/>
              <a:buChar char="•"/>
            </a:pPr>
            <a:r>
              <a:rPr lang="en-US" sz="1200" dirty="0" smtClean="0">
                <a:latin typeface="Arial" panose="020B0604020202020204" pitchFamily="34" charset="0"/>
                <a:cs typeface="Arial" panose="020B0604020202020204" pitchFamily="34" charset="0"/>
              </a:rPr>
              <a:t>Benchmarking turnover rates were reported with the 2015 NHQI results </a:t>
            </a:r>
          </a:p>
          <a:p>
            <a:pPr marL="285750" lvl="0" indent="-285750">
              <a:buFont typeface="Arial" panose="020B0604020202020204" pitchFamily="34" charset="0"/>
              <a:buChar char="•"/>
            </a:pPr>
            <a:endParaRPr lang="en-US" sz="1000" dirty="0">
              <a:latin typeface="Arial" panose="020B0604020202020204" pitchFamily="34" charset="0"/>
              <a:cs typeface="Arial" panose="020B0604020202020204" pitchFamily="34" charset="0"/>
            </a:endParaRPr>
          </a:p>
          <a:p>
            <a:pPr marL="285750" lvl="0" indent="-285750">
              <a:buFont typeface="Arial" panose="020B0604020202020204" pitchFamily="34" charset="0"/>
              <a:buChar char="•"/>
            </a:pPr>
            <a:endParaRPr lang="en-US" sz="1000" dirty="0" smtClean="0">
              <a:latin typeface="Arial" panose="020B0604020202020204" pitchFamily="34" charset="0"/>
              <a:cs typeface="Arial" panose="020B0604020202020204" pitchFamily="34" charset="0"/>
            </a:endParaRPr>
          </a:p>
          <a:p>
            <a:pPr marL="285750" lvl="0" indent="-285750">
              <a:buFont typeface="Arial" panose="020B0604020202020204" pitchFamily="34" charset="0"/>
              <a:buChar char="•"/>
            </a:pPr>
            <a:endParaRPr lang="en-US" sz="1200" dirty="0" smtClean="0">
              <a:latin typeface="Arial" panose="020B0604020202020204" pitchFamily="34" charset="0"/>
              <a:cs typeface="Arial" panose="020B0604020202020204" pitchFamily="34" charset="0"/>
            </a:endParaRPr>
          </a:p>
          <a:p>
            <a:pPr lvl="0"/>
            <a:endParaRPr lang="en-US" sz="1200" dirty="0">
              <a:solidFill>
                <a:schemeClr val="tx1"/>
              </a:solidFill>
              <a:latin typeface="Arial" panose="020B0604020202020204" pitchFamily="34" charset="0"/>
              <a:cs typeface="Arial" panose="020B0604020202020204" pitchFamily="34" charset="0"/>
            </a:endParaRPr>
          </a:p>
          <a:p>
            <a:pPr lvl="0"/>
            <a:endParaRPr lang="en-US" sz="1200" dirty="0" smtClean="0">
              <a:solidFill>
                <a:schemeClr val="tx1"/>
              </a:solidFill>
              <a:latin typeface="Arial" panose="020B0604020202020204" pitchFamily="34" charset="0"/>
              <a:cs typeface="Arial" panose="020B0604020202020204" pitchFamily="34" charset="0"/>
            </a:endParaRPr>
          </a:p>
          <a:p>
            <a:pPr lvl="0"/>
            <a:endParaRPr lang="en-US" sz="1200" dirty="0" smtClean="0">
              <a:solidFill>
                <a:schemeClr val="tx1"/>
              </a:solidFill>
              <a:latin typeface="Arial" panose="020B0604020202020204" pitchFamily="34" charset="0"/>
              <a:cs typeface="Arial" panose="020B0604020202020204" pitchFamily="34" charset="0"/>
            </a:endParaRPr>
          </a:p>
          <a:p>
            <a:pPr marL="285750" lvl="0" indent="-285750">
              <a:buFont typeface="Arial" panose="020B0604020202020204" pitchFamily="34" charset="0"/>
              <a:buChar char="•"/>
            </a:pPr>
            <a:endParaRPr lang="en-US" sz="1200" dirty="0">
              <a:solidFill>
                <a:schemeClr val="tx1"/>
              </a:solidFill>
              <a:latin typeface="Arial" panose="020B0604020202020204" pitchFamily="34" charset="0"/>
              <a:cs typeface="Arial" panose="020B0604020202020204" pitchFamily="34" charset="0"/>
            </a:endParaRPr>
          </a:p>
          <a:p>
            <a:pPr lvl="0"/>
            <a:endParaRPr lang="en-US" sz="1200" dirty="0" smtClean="0">
              <a:solidFill>
                <a:schemeClr val="tx1"/>
              </a:solidFill>
              <a:latin typeface="Arial" panose="020B0604020202020204" pitchFamily="34" charset="0"/>
              <a:cs typeface="Arial" panose="020B0604020202020204" pitchFamily="34" charset="0"/>
            </a:endParaRPr>
          </a:p>
        </p:txBody>
      </p:sp>
      <p:graphicFrame>
        <p:nvGraphicFramePr>
          <p:cNvPr id="7" name="Table 6"/>
          <p:cNvGraphicFramePr>
            <a:graphicFrameLocks noGrp="1"/>
          </p:cNvGraphicFramePr>
          <p:nvPr>
            <p:extLst>
              <p:ext uri="{D42A27DB-BD31-4B8C-83A1-F6EECF244321}">
                <p14:modId xmlns:p14="http://schemas.microsoft.com/office/powerpoint/2010/main" val="1043288331"/>
              </p:ext>
            </p:extLst>
          </p:nvPr>
        </p:nvGraphicFramePr>
        <p:xfrm>
          <a:off x="381000" y="2419350"/>
          <a:ext cx="2438400" cy="1508760"/>
        </p:xfrm>
        <a:graphic>
          <a:graphicData uri="http://schemas.openxmlformats.org/drawingml/2006/table">
            <a:tbl>
              <a:tblPr firstRow="1" bandRow="1">
                <a:tableStyleId>{72833802-FEF1-4C79-8D5D-14CF1EAF98D9}</a:tableStyleId>
              </a:tblPr>
              <a:tblGrid>
                <a:gridCol w="1219200"/>
                <a:gridCol w="1219200"/>
              </a:tblGrid>
              <a:tr h="304800">
                <a:tc>
                  <a:txBody>
                    <a:bodyPr/>
                    <a:lstStyle/>
                    <a:p>
                      <a:pPr algn="l"/>
                      <a:r>
                        <a:rPr lang="en-US" sz="900" dirty="0" smtClean="0">
                          <a:latin typeface="Arial" panose="020B0604020202020204" pitchFamily="34" charset="0"/>
                          <a:cs typeface="Arial" panose="020B0604020202020204" pitchFamily="34" charset="0"/>
                        </a:rPr>
                        <a:t>Date</a:t>
                      </a:r>
                      <a:endParaRPr lang="en-US" sz="900" dirty="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tc>
                  <a:txBody>
                    <a:bodyPr/>
                    <a:lstStyle/>
                    <a:p>
                      <a:pPr algn="ctr"/>
                      <a:r>
                        <a:rPr lang="en-US" sz="900" dirty="0" smtClean="0">
                          <a:latin typeface="Arial" panose="020B0604020202020204" pitchFamily="34" charset="0"/>
                          <a:cs typeface="Arial" panose="020B0604020202020204" pitchFamily="34" charset="0"/>
                        </a:rPr>
                        <a:t> Total</a:t>
                      </a:r>
                      <a:r>
                        <a:rPr lang="en-US" sz="900" baseline="0" dirty="0" smtClean="0">
                          <a:latin typeface="Arial" panose="020B0604020202020204" pitchFamily="34" charset="0"/>
                          <a:cs typeface="Arial" panose="020B0604020202020204" pitchFamily="34" charset="0"/>
                        </a:rPr>
                        <a:t> </a:t>
                      </a:r>
                      <a:r>
                        <a:rPr lang="en-US" sz="900" dirty="0" smtClean="0">
                          <a:latin typeface="Arial" panose="020B0604020202020204" pitchFamily="34" charset="0"/>
                          <a:cs typeface="Arial" panose="020B0604020202020204" pitchFamily="34" charset="0"/>
                        </a:rPr>
                        <a:t>RNs, LPNs, and Aides</a:t>
                      </a:r>
                      <a:endParaRPr lang="en-US" sz="900" dirty="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tr>
              <a:tr h="0">
                <a:tc>
                  <a:txBody>
                    <a:bodyPr/>
                    <a:lstStyle/>
                    <a:p>
                      <a:r>
                        <a:rPr lang="en-US" sz="900" b="1" dirty="0" smtClean="0">
                          <a:latin typeface="Arial" panose="020B0604020202020204" pitchFamily="34" charset="0"/>
                          <a:cs typeface="Arial" panose="020B0604020202020204" pitchFamily="34" charset="0"/>
                        </a:rPr>
                        <a:t>End Quarter 1</a:t>
                      </a:r>
                      <a:endParaRPr lang="en-US" sz="900" b="1" dirty="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r>
                        <a:rPr lang="en-US" sz="900" dirty="0" smtClean="0">
                          <a:latin typeface="Arial" panose="020B0604020202020204" pitchFamily="34" charset="0"/>
                          <a:cs typeface="Arial" panose="020B0604020202020204" pitchFamily="34" charset="0"/>
                        </a:rPr>
                        <a:t>160</a:t>
                      </a:r>
                      <a:endParaRPr lang="en-US" sz="900" dirty="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0">
                <a:tc>
                  <a:txBody>
                    <a:bodyPr/>
                    <a:lstStyle/>
                    <a:p>
                      <a:r>
                        <a:rPr lang="en-US" sz="900" b="1" dirty="0" smtClean="0">
                          <a:latin typeface="Arial" panose="020B0604020202020204" pitchFamily="34" charset="0"/>
                          <a:cs typeface="Arial" panose="020B0604020202020204" pitchFamily="34" charset="0"/>
                        </a:rPr>
                        <a:t>End Quarter</a:t>
                      </a:r>
                      <a:r>
                        <a:rPr lang="en-US" sz="900" b="1" baseline="0" dirty="0" smtClean="0">
                          <a:latin typeface="Arial" panose="020B0604020202020204" pitchFamily="34" charset="0"/>
                          <a:cs typeface="Arial" panose="020B0604020202020204" pitchFamily="34" charset="0"/>
                        </a:rPr>
                        <a:t> </a:t>
                      </a:r>
                      <a:r>
                        <a:rPr lang="en-US" sz="900" b="1" dirty="0" smtClean="0">
                          <a:latin typeface="Arial" panose="020B0604020202020204" pitchFamily="34" charset="0"/>
                          <a:cs typeface="Arial" panose="020B0604020202020204" pitchFamily="34" charset="0"/>
                        </a:rPr>
                        <a:t>2</a:t>
                      </a:r>
                      <a:endParaRPr lang="en-US" sz="900" b="1" dirty="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r>
                        <a:rPr lang="en-US" sz="900" dirty="0" smtClean="0">
                          <a:latin typeface="Arial" panose="020B0604020202020204" pitchFamily="34" charset="0"/>
                          <a:cs typeface="Arial" panose="020B0604020202020204" pitchFamily="34" charset="0"/>
                        </a:rPr>
                        <a:t>150</a:t>
                      </a:r>
                      <a:endParaRPr lang="en-US" sz="900" dirty="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0">
                <a:tc>
                  <a:txBody>
                    <a:bodyPr/>
                    <a:lstStyle/>
                    <a:p>
                      <a:r>
                        <a:rPr lang="en-US" sz="900" b="1" dirty="0" smtClean="0">
                          <a:latin typeface="Arial" panose="020B0604020202020204" pitchFamily="34" charset="0"/>
                          <a:cs typeface="Arial" panose="020B0604020202020204" pitchFamily="34" charset="0"/>
                        </a:rPr>
                        <a:t>End Quarter 3</a:t>
                      </a:r>
                      <a:endParaRPr lang="en-US" sz="900" b="1" dirty="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r>
                        <a:rPr lang="en-US" sz="900" dirty="0" smtClean="0">
                          <a:latin typeface="Arial" panose="020B0604020202020204" pitchFamily="34" charset="0"/>
                          <a:cs typeface="Arial" panose="020B0604020202020204" pitchFamily="34" charset="0"/>
                        </a:rPr>
                        <a:t>155</a:t>
                      </a:r>
                      <a:endParaRPr lang="en-US" sz="900" dirty="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0">
                <a:tc>
                  <a:txBody>
                    <a:bodyPr/>
                    <a:lstStyle/>
                    <a:p>
                      <a:r>
                        <a:rPr lang="en-US" sz="900" b="1" dirty="0" smtClean="0">
                          <a:latin typeface="Arial" panose="020B0604020202020204" pitchFamily="34" charset="0"/>
                          <a:cs typeface="Arial" panose="020B0604020202020204" pitchFamily="34" charset="0"/>
                        </a:rPr>
                        <a:t>End Quarter 4</a:t>
                      </a:r>
                      <a:endParaRPr lang="en-US" sz="900" b="1" dirty="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r>
                        <a:rPr lang="en-US" sz="900" dirty="0" smtClean="0">
                          <a:latin typeface="Arial" panose="020B0604020202020204" pitchFamily="34" charset="0"/>
                          <a:cs typeface="Arial" panose="020B0604020202020204" pitchFamily="34" charset="0"/>
                        </a:rPr>
                        <a:t>160</a:t>
                      </a:r>
                      <a:endParaRPr lang="en-US" sz="900" dirty="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0">
                <a:tc>
                  <a:txBody>
                    <a:bodyPr/>
                    <a:lstStyle/>
                    <a:p>
                      <a:r>
                        <a:rPr lang="en-US" sz="900" b="1" dirty="0" smtClean="0">
                          <a:latin typeface="Arial" panose="020B0604020202020204" pitchFamily="34" charset="0"/>
                          <a:cs typeface="Arial" panose="020B0604020202020204" pitchFamily="34" charset="0"/>
                        </a:rPr>
                        <a:t>TOTAL</a:t>
                      </a:r>
                      <a:endParaRPr lang="en-US" sz="900" b="1" dirty="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r>
                        <a:rPr lang="en-US" sz="900" dirty="0" smtClean="0">
                          <a:latin typeface="Arial" panose="020B0604020202020204" pitchFamily="34" charset="0"/>
                          <a:cs typeface="Arial" panose="020B0604020202020204" pitchFamily="34" charset="0"/>
                        </a:rPr>
                        <a:t>625</a:t>
                      </a:r>
                      <a:endParaRPr lang="en-US" sz="900" dirty="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
        <p:nvSpPr>
          <p:cNvPr id="8" name="TextBox 7"/>
          <p:cNvSpPr txBox="1"/>
          <p:nvPr/>
        </p:nvSpPr>
        <p:spPr>
          <a:xfrm>
            <a:off x="3048000" y="2266950"/>
            <a:ext cx="5715000" cy="2047458"/>
          </a:xfrm>
          <a:prstGeom prst="rect">
            <a:avLst/>
          </a:prstGeom>
          <a:noFill/>
          <a:ln>
            <a:noFill/>
          </a:ln>
        </p:spPr>
        <p:style>
          <a:lnRef idx="2">
            <a:schemeClr val="accent5"/>
          </a:lnRef>
          <a:fillRef idx="1">
            <a:schemeClr val="lt1"/>
          </a:fillRef>
          <a:effectRef idx="0">
            <a:schemeClr val="accent5"/>
          </a:effectRef>
          <a:fontRef idx="minor">
            <a:schemeClr val="dk1"/>
          </a:fontRef>
        </p:style>
        <p:txBody>
          <a:bodyPr wrap="square" rtlCol="0">
            <a:noAutofit/>
          </a:bodyPr>
          <a:lstStyle/>
          <a:p>
            <a:pPr lvl="0"/>
            <a:r>
              <a:rPr lang="en-US" sz="1200" b="1" dirty="0">
                <a:solidFill>
                  <a:schemeClr val="tx1"/>
                </a:solidFill>
                <a:latin typeface="Arial" panose="020B0604020202020204" pitchFamily="34" charset="0"/>
                <a:cs typeface="Arial" panose="020B0604020202020204" pitchFamily="34" charset="0"/>
              </a:rPr>
              <a:t>Example Calculation </a:t>
            </a:r>
            <a:endParaRPr lang="en-US" sz="1200" dirty="0" smtClean="0">
              <a:latin typeface="Arial" panose="020B0604020202020204" pitchFamily="34" charset="0"/>
              <a:cs typeface="Arial" panose="020B0604020202020204" pitchFamily="34" charset="0"/>
            </a:endParaRPr>
          </a:p>
          <a:p>
            <a:pPr marL="228600" indent="-228600">
              <a:buFont typeface="+mj-lt"/>
              <a:buAutoNum type="arabicPeriod"/>
            </a:pPr>
            <a:r>
              <a:rPr lang="en-US" sz="1200" dirty="0" smtClean="0">
                <a:latin typeface="Arial" panose="020B0604020202020204" pitchFamily="34" charset="0"/>
                <a:cs typeface="Arial" panose="020B0604020202020204" pitchFamily="34" charset="0"/>
              </a:rPr>
              <a:t>Sum of the quarter-end total number of </a:t>
            </a:r>
            <a:r>
              <a:rPr lang="en-US" sz="1200" dirty="0">
                <a:latin typeface="Arial" panose="020B0604020202020204" pitchFamily="34" charset="0"/>
                <a:cs typeface="Arial" panose="020B0604020202020204" pitchFamily="34" charset="0"/>
              </a:rPr>
              <a:t>non-contract, non-per diem </a:t>
            </a:r>
            <a:r>
              <a:rPr lang="en-US" sz="1200" dirty="0" smtClean="0">
                <a:latin typeface="Arial" panose="020B0604020202020204" pitchFamily="34" charset="0"/>
                <a:cs typeface="Arial" panose="020B0604020202020204" pitchFamily="34" charset="0"/>
              </a:rPr>
              <a:t>RN, LPN, and Aide staff = 625</a:t>
            </a:r>
          </a:p>
          <a:p>
            <a:pPr marL="228600" indent="-228600">
              <a:buFont typeface="+mj-lt"/>
              <a:buAutoNum type="arabicPeriod"/>
            </a:pPr>
            <a:r>
              <a:rPr lang="en-US" sz="1200" dirty="0" smtClean="0">
                <a:latin typeface="Arial" panose="020B0604020202020204" pitchFamily="34" charset="0"/>
                <a:cs typeface="Arial" panose="020B0604020202020204" pitchFamily="34" charset="0"/>
              </a:rPr>
              <a:t>Average number of </a:t>
            </a:r>
            <a:r>
              <a:rPr lang="en-US" sz="1200" dirty="0">
                <a:latin typeface="Arial" panose="020B0604020202020204" pitchFamily="34" charset="0"/>
                <a:cs typeface="Arial" panose="020B0604020202020204" pitchFamily="34" charset="0"/>
              </a:rPr>
              <a:t>RN, LPN, and Aide staff members </a:t>
            </a:r>
            <a:r>
              <a:rPr lang="en-US" sz="1200" dirty="0" smtClean="0">
                <a:latin typeface="Arial" panose="020B0604020202020204" pitchFamily="34" charset="0"/>
                <a:cs typeface="Arial" panose="020B0604020202020204" pitchFamily="34" charset="0"/>
              </a:rPr>
              <a:t>per quarter (625 / 4 quarters) = 156.25 </a:t>
            </a:r>
          </a:p>
          <a:p>
            <a:pPr marL="228600" indent="-228600">
              <a:buFont typeface="+mj-lt"/>
              <a:buAutoNum type="arabicPeriod"/>
            </a:pPr>
            <a:r>
              <a:rPr lang="en-US" sz="1200" dirty="0" smtClean="0">
                <a:latin typeface="Arial" panose="020B0604020202020204" pitchFamily="34" charset="0"/>
                <a:cs typeface="Arial" panose="020B0604020202020204" pitchFamily="34" charset="0"/>
              </a:rPr>
              <a:t>Assume total number of </a:t>
            </a:r>
            <a:r>
              <a:rPr lang="en-US" sz="1200" dirty="0">
                <a:latin typeface="Arial" panose="020B0604020202020204" pitchFamily="34" charset="0"/>
                <a:cs typeface="Arial" panose="020B0604020202020204" pitchFamily="34" charset="0"/>
              </a:rPr>
              <a:t>RN, LPN, and Aide staff terminated </a:t>
            </a:r>
            <a:r>
              <a:rPr lang="en-US" sz="1200" dirty="0" smtClean="0">
                <a:latin typeface="Arial" panose="020B0604020202020204" pitchFamily="34" charset="0"/>
                <a:cs typeface="Arial" panose="020B0604020202020204" pitchFamily="34" charset="0"/>
              </a:rPr>
              <a:t>throughout the year = 24</a:t>
            </a:r>
          </a:p>
          <a:p>
            <a:pPr marL="228600" indent="-228600">
              <a:buFont typeface="+mj-lt"/>
              <a:buAutoNum type="arabicPeriod"/>
            </a:pPr>
            <a:r>
              <a:rPr lang="en-US" sz="1200" dirty="0" smtClean="0">
                <a:latin typeface="Arial" panose="020B0604020202020204" pitchFamily="34" charset="0"/>
                <a:cs typeface="Arial" panose="020B0604020202020204" pitchFamily="34" charset="0"/>
              </a:rPr>
              <a:t>Number </a:t>
            </a:r>
            <a:r>
              <a:rPr lang="en-US" sz="1200" dirty="0">
                <a:latin typeface="Arial" panose="020B0604020202020204" pitchFamily="34" charset="0"/>
                <a:cs typeface="Arial" panose="020B0604020202020204" pitchFamily="34" charset="0"/>
              </a:rPr>
              <a:t>of RN, LPN, and Aide staff members </a:t>
            </a:r>
            <a:r>
              <a:rPr lang="en-US" sz="1200" dirty="0" smtClean="0">
                <a:latin typeface="Arial" panose="020B0604020202020204" pitchFamily="34" charset="0"/>
                <a:cs typeface="Arial" panose="020B0604020202020204" pitchFamily="34" charset="0"/>
              </a:rPr>
              <a:t>terminated = 24</a:t>
            </a:r>
          </a:p>
          <a:p>
            <a:pPr marL="228600" indent="-228600">
              <a:buFont typeface="+mj-lt"/>
              <a:buAutoNum type="arabicPeriod"/>
            </a:pPr>
            <a:r>
              <a:rPr lang="en-US" sz="1200" dirty="0" smtClean="0">
                <a:latin typeface="Arial" panose="020B0604020202020204" pitchFamily="34" charset="0"/>
                <a:cs typeface="Arial" panose="020B0604020202020204" pitchFamily="34" charset="0"/>
              </a:rPr>
              <a:t>24 average terminated / 156.25 average number of staff members = 15.4% annual staff turnover rate</a:t>
            </a:r>
          </a:p>
          <a:p>
            <a:endParaRPr lang="en-US" sz="1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3826246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438151"/>
            <a:ext cx="8686800" cy="609599"/>
          </a:xfrm>
          <a:prstGeom prst="rect">
            <a:avLst/>
          </a:prstGeom>
          <a:noFill/>
          <a:ln>
            <a:noFill/>
          </a:ln>
        </p:spPr>
        <p:txBody>
          <a:bodyPr wrap="square" rtlCol="0">
            <a:noAutofit/>
          </a:bodyPr>
          <a:lstStyle/>
          <a:p>
            <a:r>
              <a:rPr lang="en-US" sz="2800" b="1" dirty="0" smtClean="0">
                <a:solidFill>
                  <a:srgbClr val="002D73"/>
                </a:solidFill>
                <a:latin typeface="Arial" panose="020B0604020202020204" pitchFamily="34" charset="0"/>
                <a:cs typeface="Arial" panose="020B0604020202020204" pitchFamily="34" charset="0"/>
              </a:rPr>
              <a:t>Percent of </a:t>
            </a:r>
            <a:r>
              <a:rPr lang="en-US" sz="2800" b="1" dirty="0">
                <a:solidFill>
                  <a:srgbClr val="002D73"/>
                </a:solidFill>
                <a:latin typeface="Arial" panose="020B0604020202020204" pitchFamily="34" charset="0"/>
                <a:cs typeface="Arial" panose="020B0604020202020204" pitchFamily="34" charset="0"/>
              </a:rPr>
              <a:t>Staff Turnover – </a:t>
            </a:r>
            <a:r>
              <a:rPr lang="en-US" sz="2800" b="1" dirty="0" smtClean="0">
                <a:solidFill>
                  <a:srgbClr val="002D73"/>
                </a:solidFill>
                <a:latin typeface="Arial" panose="020B0604020202020204" pitchFamily="34" charset="0"/>
                <a:cs typeface="Arial" panose="020B0604020202020204" pitchFamily="34" charset="0"/>
              </a:rPr>
              <a:t>Discussion</a:t>
            </a:r>
          </a:p>
        </p:txBody>
      </p:sp>
      <p:sp>
        <p:nvSpPr>
          <p:cNvPr id="8" name="Rectangle 7"/>
          <p:cNvSpPr/>
          <p:nvPr/>
        </p:nvSpPr>
        <p:spPr>
          <a:xfrm>
            <a:off x="228600" y="971550"/>
            <a:ext cx="8458200" cy="2514600"/>
          </a:xfrm>
          <a:prstGeom prst="rect">
            <a:avLst/>
          </a:prstGeom>
          <a:noFill/>
          <a:ln>
            <a:noFill/>
          </a:ln>
        </p:spPr>
        <p:style>
          <a:lnRef idx="2">
            <a:schemeClr val="accent5"/>
          </a:lnRef>
          <a:fillRef idx="1">
            <a:schemeClr val="lt1"/>
          </a:fillRef>
          <a:effectRef idx="0">
            <a:schemeClr val="accent5"/>
          </a:effectRef>
          <a:fontRef idx="minor">
            <a:schemeClr val="dk1"/>
          </a:fontRef>
        </p:style>
        <p:txBody>
          <a:bodyPr wrap="square">
            <a:noAutofit/>
          </a:bodyPr>
          <a:lstStyle/>
          <a:p>
            <a:pPr marL="285750" indent="-285750">
              <a:buFont typeface="Arial" panose="020B0604020202020204" pitchFamily="34" charset="0"/>
              <a:buChar char="•"/>
            </a:pPr>
            <a:r>
              <a:rPr lang="en-US" sz="1100" dirty="0" smtClean="0">
                <a:latin typeface="Arial" panose="020B0604020202020204" pitchFamily="34" charset="0"/>
                <a:cs typeface="Arial" panose="020B0604020202020204" pitchFamily="34" charset="0"/>
              </a:rPr>
              <a:t>Feedback</a:t>
            </a:r>
          </a:p>
          <a:p>
            <a:pPr marL="742950" lvl="2" indent="-285750">
              <a:buFont typeface="Courier New" panose="02070309020205020404" pitchFamily="49" charset="0"/>
              <a:buChar char="o"/>
            </a:pPr>
            <a:r>
              <a:rPr lang="en-US" sz="1100" dirty="0">
                <a:latin typeface="Arial" panose="020B0604020202020204" pitchFamily="34" charset="0"/>
                <a:cs typeface="Arial" panose="020B0604020202020204" pitchFamily="34" charset="0"/>
              </a:rPr>
              <a:t>No feedback was received regarding the benchmarking </a:t>
            </a:r>
            <a:r>
              <a:rPr lang="en-US" sz="1100" dirty="0" smtClean="0">
                <a:latin typeface="Arial" panose="020B0604020202020204" pitchFamily="34" charset="0"/>
                <a:cs typeface="Arial" panose="020B0604020202020204" pitchFamily="34" charset="0"/>
              </a:rPr>
              <a:t>measure</a:t>
            </a:r>
          </a:p>
          <a:p>
            <a:pPr marL="457200" lvl="2"/>
            <a:endParaRPr lang="en-US" sz="11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sz="1100" dirty="0" smtClean="0">
                <a:latin typeface="Arial" panose="020B0604020202020204" pitchFamily="34" charset="0"/>
                <a:cs typeface="Arial" panose="020B0604020202020204" pitchFamily="34" charset="0"/>
              </a:rPr>
              <a:t>Unique </a:t>
            </a:r>
            <a:r>
              <a:rPr lang="en-US" sz="1100" dirty="0">
                <a:latin typeface="Arial" panose="020B0604020202020204" pitchFamily="34" charset="0"/>
                <a:cs typeface="Arial" panose="020B0604020202020204" pitchFamily="34" charset="0"/>
              </a:rPr>
              <a:t>vs. non-unique numerator and denominator</a:t>
            </a:r>
          </a:p>
          <a:p>
            <a:pPr marL="742950" lvl="1" indent="-285750">
              <a:buFont typeface="Courier New" panose="02070309020205020404" pitchFamily="49" charset="0"/>
              <a:buChar char="o"/>
            </a:pPr>
            <a:r>
              <a:rPr lang="en-US" sz="1100" dirty="0">
                <a:latin typeface="Arial" panose="020B0604020202020204" pitchFamily="34" charset="0"/>
                <a:cs typeface="Arial" panose="020B0604020202020204" pitchFamily="34" charset="0"/>
              </a:rPr>
              <a:t>Number of unique employees terminated in the year divided by a non-unique annual average </a:t>
            </a:r>
            <a:endParaRPr lang="en-US" sz="1100" dirty="0" smtClean="0">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en-US" sz="1100" dirty="0" smtClean="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sz="1100" dirty="0" smtClean="0">
                <a:latin typeface="Arial" panose="020B0604020202020204" pitchFamily="34" charset="0"/>
                <a:cs typeface="Arial" panose="020B0604020202020204" pitchFamily="34" charset="0"/>
              </a:rPr>
              <a:t>Cost report limitations </a:t>
            </a:r>
          </a:p>
          <a:p>
            <a:pPr marL="742950" lvl="1" indent="-285750">
              <a:buFont typeface="Courier New" panose="02070309020205020404" pitchFamily="49" charset="0"/>
              <a:buChar char="o"/>
            </a:pPr>
            <a:r>
              <a:rPr lang="en-US" sz="1100" dirty="0" smtClean="0">
                <a:latin typeface="Arial" panose="020B0604020202020204" pitchFamily="34" charset="0"/>
                <a:cs typeface="Arial" panose="020B0604020202020204" pitchFamily="34" charset="0"/>
              </a:rPr>
              <a:t>Some facilities reported a greater number of per diem employees than full-time and per diem employees combined, resulting in a negative percent of staff turnover</a:t>
            </a:r>
            <a:endParaRPr lang="en-US" sz="1000" b="1" dirty="0" smtClean="0">
              <a:latin typeface="Arial" panose="020B0604020202020204" pitchFamily="34" charset="0"/>
              <a:cs typeface="Arial" panose="020B0604020202020204" pitchFamily="34" charset="0"/>
            </a:endParaRPr>
          </a:p>
          <a:p>
            <a:pPr lvl="1"/>
            <a:r>
              <a:rPr lang="en-US" sz="1000" b="1" dirty="0" smtClean="0">
                <a:latin typeface="Arial" panose="020B0604020202020204" pitchFamily="34" charset="0"/>
                <a:cs typeface="Arial" panose="020B0604020202020204" pitchFamily="34" charset="0"/>
              </a:rPr>
              <a:t>Example </a:t>
            </a:r>
            <a:endParaRPr lang="en-US" sz="1000" b="1" dirty="0">
              <a:latin typeface="Arial" panose="020B0604020202020204" pitchFamily="34" charset="0"/>
              <a:cs typeface="Arial" panose="020B0604020202020204" pitchFamily="34" charset="0"/>
            </a:endParaRPr>
          </a:p>
          <a:p>
            <a:pPr lvl="1"/>
            <a:endParaRPr lang="en-US" sz="1000" dirty="0" smtClean="0">
              <a:latin typeface="Arial" panose="020B0604020202020204" pitchFamily="34" charset="0"/>
              <a:cs typeface="Arial" panose="020B0604020202020204" pitchFamily="34" charset="0"/>
            </a:endParaRPr>
          </a:p>
          <a:p>
            <a:pPr lvl="1"/>
            <a:endParaRPr lang="en-US" sz="1000" dirty="0">
              <a:latin typeface="Arial" panose="020B0604020202020204" pitchFamily="34" charset="0"/>
              <a:cs typeface="Arial" panose="020B0604020202020204" pitchFamily="34" charset="0"/>
            </a:endParaRPr>
          </a:p>
          <a:p>
            <a:pPr lvl="1"/>
            <a:endParaRPr lang="en-US" sz="1000" dirty="0" smtClean="0">
              <a:latin typeface="Arial" panose="020B0604020202020204" pitchFamily="34" charset="0"/>
              <a:cs typeface="Arial" panose="020B0604020202020204" pitchFamily="34" charset="0"/>
            </a:endParaRPr>
          </a:p>
          <a:p>
            <a:pPr lvl="1"/>
            <a:endParaRPr lang="en-US" sz="1000" dirty="0" smtClean="0">
              <a:latin typeface="Arial" panose="020B0604020202020204" pitchFamily="34" charset="0"/>
              <a:cs typeface="Arial" panose="020B0604020202020204" pitchFamily="34" charset="0"/>
            </a:endParaRPr>
          </a:p>
          <a:p>
            <a:pPr lvl="1"/>
            <a:endParaRPr lang="en-US" sz="1100" dirty="0" smtClean="0">
              <a:latin typeface="Arial" panose="020B0604020202020204" pitchFamily="34" charset="0"/>
              <a:cs typeface="Arial" panose="020B0604020202020204" pitchFamily="34" charset="0"/>
            </a:endParaRPr>
          </a:p>
          <a:p>
            <a:pPr marL="742950" lvl="1" indent="-285750">
              <a:buFont typeface="Courier New" panose="02070309020205020404" pitchFamily="49" charset="0"/>
              <a:buChar char="o"/>
            </a:pPr>
            <a:r>
              <a:rPr lang="en-US" sz="1100" dirty="0" smtClean="0">
                <a:latin typeface="Arial" panose="020B0604020202020204" pitchFamily="34" charset="0"/>
                <a:cs typeface="Arial" panose="020B0604020202020204" pitchFamily="34" charset="0"/>
              </a:rPr>
              <a:t>Questionable data validity (staff turnover values ranged from -106% to 1,231%)</a:t>
            </a:r>
          </a:p>
          <a:p>
            <a:pPr marL="742950" lvl="1" indent="-285750">
              <a:buFont typeface="Courier New" panose="02070309020205020404" pitchFamily="49" charset="0"/>
              <a:buChar char="o"/>
            </a:pPr>
            <a:r>
              <a:rPr lang="en-US" sz="1100" dirty="0" smtClean="0">
                <a:latin typeface="Arial" panose="020B0604020202020204" pitchFamily="34" charset="0"/>
                <a:cs typeface="Arial" panose="020B0604020202020204" pitchFamily="34" charset="0"/>
              </a:rPr>
              <a:t>Unable to determine valid quintile cut points</a:t>
            </a:r>
          </a:p>
          <a:p>
            <a:pPr marL="742950" lvl="1" indent="-285750">
              <a:buFont typeface="Arial" panose="020B0604020202020204" pitchFamily="34" charset="0"/>
              <a:buChar char="•"/>
            </a:pPr>
            <a:endParaRPr lang="en-US" sz="1000" dirty="0">
              <a:latin typeface="Arial" panose="020B0604020202020204" pitchFamily="34" charset="0"/>
              <a:cs typeface="Arial" panose="020B0604020202020204" pitchFamily="34" charset="0"/>
            </a:endParaRPr>
          </a:p>
          <a:p>
            <a:pPr marL="742950" lvl="1" indent="-285750">
              <a:buFont typeface="Arial" panose="020B0604020202020204" pitchFamily="34" charset="0"/>
              <a:buChar char="•"/>
            </a:pPr>
            <a:endParaRPr lang="en-US" sz="1000" dirty="0" smtClean="0">
              <a:latin typeface="Arial" panose="020B0604020202020204" pitchFamily="34" charset="0"/>
              <a:cs typeface="Arial" panose="020B0604020202020204" pitchFamily="34" charset="0"/>
            </a:endParaRPr>
          </a:p>
          <a:p>
            <a:pPr marL="742950" lvl="1" indent="-285750">
              <a:buFont typeface="Arial" panose="020B0604020202020204" pitchFamily="34" charset="0"/>
              <a:buChar char="•"/>
            </a:pPr>
            <a:endParaRPr lang="en-US" sz="1000" dirty="0">
              <a:latin typeface="Arial" panose="020B0604020202020204" pitchFamily="34" charset="0"/>
              <a:cs typeface="Arial" panose="020B0604020202020204" pitchFamily="34" charset="0"/>
            </a:endParaRPr>
          </a:p>
          <a:p>
            <a:pPr lvl="1"/>
            <a:endParaRPr lang="en-US" sz="1000" dirty="0">
              <a:latin typeface="Arial" panose="020B0604020202020204" pitchFamily="34" charset="0"/>
              <a:cs typeface="Arial" panose="020B0604020202020204" pitchFamily="34" charset="0"/>
            </a:endParaRPr>
          </a:p>
          <a:p>
            <a:pPr lvl="1"/>
            <a:endParaRPr lang="en-US" sz="1000" dirty="0" smtClean="0">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en-US" sz="1200" dirty="0" smtClean="0">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en-US" sz="1200" dirty="0" smtClean="0">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en-US" sz="1200" dirty="0" smtClean="0">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en-US" sz="1200" dirty="0">
              <a:solidFill>
                <a:schemeClr val="tx1"/>
              </a:solidFill>
              <a:latin typeface="Arial" panose="020B0604020202020204" pitchFamily="34" charset="0"/>
              <a:cs typeface="Arial" panose="020B0604020202020204" pitchFamily="34" charset="0"/>
            </a:endParaRPr>
          </a:p>
          <a:p>
            <a:pPr lvl="0"/>
            <a:endParaRPr lang="en-US" sz="1200" dirty="0" smtClean="0">
              <a:solidFill>
                <a:schemeClr val="tx1"/>
              </a:solidFill>
              <a:latin typeface="Arial" panose="020B0604020202020204" pitchFamily="34" charset="0"/>
              <a:cs typeface="Arial" panose="020B0604020202020204" pitchFamily="34" charset="0"/>
            </a:endParaRPr>
          </a:p>
          <a:p>
            <a:pPr lvl="0"/>
            <a:endParaRPr lang="en-US" sz="1200" dirty="0">
              <a:solidFill>
                <a:schemeClr val="tx1"/>
              </a:solidFill>
              <a:latin typeface="Arial" panose="020B0604020202020204" pitchFamily="34" charset="0"/>
              <a:cs typeface="Arial" panose="020B0604020202020204" pitchFamily="34" charset="0"/>
            </a:endParaRPr>
          </a:p>
          <a:p>
            <a:pPr marL="285750" lvl="0" indent="-285750">
              <a:buFont typeface="Arial" panose="020B0604020202020204" pitchFamily="34" charset="0"/>
              <a:buChar char="•"/>
            </a:pPr>
            <a:endParaRPr lang="en-US" sz="1200" dirty="0">
              <a:solidFill>
                <a:schemeClr val="tx1"/>
              </a:solidFill>
              <a:latin typeface="Arial" panose="020B0604020202020204" pitchFamily="34" charset="0"/>
              <a:cs typeface="Arial" panose="020B0604020202020204" pitchFamily="34" charset="0"/>
            </a:endParaRPr>
          </a:p>
          <a:p>
            <a:pPr marL="285750" lvl="0" indent="-285750">
              <a:buFont typeface="Arial" panose="020B0604020202020204" pitchFamily="34" charset="0"/>
              <a:buChar char="•"/>
            </a:pPr>
            <a:endParaRPr lang="en-US" sz="1200" dirty="0" smtClean="0">
              <a:solidFill>
                <a:schemeClr val="tx1"/>
              </a:solidFill>
              <a:latin typeface="Arial" panose="020B0604020202020204" pitchFamily="34" charset="0"/>
              <a:cs typeface="Arial" panose="020B0604020202020204" pitchFamily="34" charset="0"/>
            </a:endParaRPr>
          </a:p>
        </p:txBody>
      </p:sp>
      <p:graphicFrame>
        <p:nvGraphicFramePr>
          <p:cNvPr id="5" name="Table 4"/>
          <p:cNvGraphicFramePr>
            <a:graphicFrameLocks noGrp="1"/>
          </p:cNvGraphicFramePr>
          <p:nvPr>
            <p:extLst>
              <p:ext uri="{D42A27DB-BD31-4B8C-83A1-F6EECF244321}">
                <p14:modId xmlns:p14="http://schemas.microsoft.com/office/powerpoint/2010/main" val="2383817500"/>
              </p:ext>
            </p:extLst>
          </p:nvPr>
        </p:nvGraphicFramePr>
        <p:xfrm>
          <a:off x="762000" y="4019549"/>
          <a:ext cx="4495800" cy="609600"/>
        </p:xfrm>
        <a:graphic>
          <a:graphicData uri="http://schemas.openxmlformats.org/drawingml/2006/table">
            <a:tbl>
              <a:tblPr firstRow="1" bandRow="1">
                <a:tableStyleId>{5C22544A-7EE6-4342-B048-85BDC9FD1C3A}</a:tableStyleId>
              </a:tblPr>
              <a:tblGrid>
                <a:gridCol w="627017"/>
                <a:gridCol w="627017"/>
                <a:gridCol w="627017"/>
                <a:gridCol w="627017"/>
                <a:gridCol w="627017"/>
                <a:gridCol w="627017"/>
                <a:gridCol w="733698"/>
              </a:tblGrid>
              <a:tr h="182880">
                <a:tc>
                  <a:txBody>
                    <a:bodyPr/>
                    <a:lstStyle/>
                    <a:p>
                      <a:pPr algn="ctr"/>
                      <a:r>
                        <a:rPr lang="en-US" sz="900" dirty="0" smtClean="0">
                          <a:solidFill>
                            <a:schemeClr val="bg1"/>
                          </a:solidFill>
                          <a:latin typeface="Arial" panose="020B0604020202020204" pitchFamily="34" charset="0"/>
                          <a:cs typeface="Arial" panose="020B0604020202020204" pitchFamily="34" charset="0"/>
                        </a:rPr>
                        <a:t>Year</a:t>
                      </a:r>
                      <a:endParaRPr lang="en-US" sz="900" dirty="0">
                        <a:solidFill>
                          <a:schemeClr val="bg1"/>
                        </a:solidFill>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a:txBody>
                    <a:bodyPr/>
                    <a:lstStyle/>
                    <a:p>
                      <a:pPr algn="ctr"/>
                      <a:r>
                        <a:rPr lang="en-US" sz="900" dirty="0" smtClean="0">
                          <a:solidFill>
                            <a:schemeClr val="bg1"/>
                          </a:solidFill>
                          <a:latin typeface="Arial" panose="020B0604020202020204" pitchFamily="34" charset="0"/>
                          <a:cs typeface="Arial" panose="020B0604020202020204" pitchFamily="34" charset="0"/>
                        </a:rPr>
                        <a:t>Quintile 1</a:t>
                      </a:r>
                      <a:endParaRPr lang="en-US" sz="900" dirty="0">
                        <a:solidFill>
                          <a:schemeClr val="bg1"/>
                        </a:solidFill>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a:txBody>
                    <a:bodyPr/>
                    <a:lstStyle/>
                    <a:p>
                      <a:pPr algn="ctr"/>
                      <a:r>
                        <a:rPr lang="en-US" sz="900" dirty="0" smtClean="0">
                          <a:solidFill>
                            <a:schemeClr val="bg1"/>
                          </a:solidFill>
                          <a:latin typeface="Arial" panose="020B0604020202020204" pitchFamily="34" charset="0"/>
                          <a:cs typeface="Arial" panose="020B0604020202020204" pitchFamily="34" charset="0"/>
                        </a:rPr>
                        <a:t>Quintile</a:t>
                      </a:r>
                      <a:r>
                        <a:rPr lang="en-US" sz="900" baseline="0" dirty="0" smtClean="0">
                          <a:solidFill>
                            <a:schemeClr val="bg1"/>
                          </a:solidFill>
                          <a:latin typeface="Arial" panose="020B0604020202020204" pitchFamily="34" charset="0"/>
                          <a:cs typeface="Arial" panose="020B0604020202020204" pitchFamily="34" charset="0"/>
                        </a:rPr>
                        <a:t> 2</a:t>
                      </a:r>
                      <a:endParaRPr lang="en-US" sz="900" dirty="0">
                        <a:solidFill>
                          <a:schemeClr val="bg1"/>
                        </a:solidFill>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a:txBody>
                    <a:bodyPr/>
                    <a:lstStyle/>
                    <a:p>
                      <a:pPr algn="ctr"/>
                      <a:r>
                        <a:rPr lang="en-US" sz="900" dirty="0" smtClean="0">
                          <a:solidFill>
                            <a:schemeClr val="bg1"/>
                          </a:solidFill>
                          <a:latin typeface="Arial" panose="020B0604020202020204" pitchFamily="34" charset="0"/>
                          <a:cs typeface="Arial" panose="020B0604020202020204" pitchFamily="34" charset="0"/>
                        </a:rPr>
                        <a:t>Quintile</a:t>
                      </a:r>
                      <a:r>
                        <a:rPr lang="en-US" sz="900" baseline="0" dirty="0" smtClean="0">
                          <a:solidFill>
                            <a:schemeClr val="bg1"/>
                          </a:solidFill>
                          <a:latin typeface="Arial" panose="020B0604020202020204" pitchFamily="34" charset="0"/>
                          <a:cs typeface="Arial" panose="020B0604020202020204" pitchFamily="34" charset="0"/>
                        </a:rPr>
                        <a:t> 3</a:t>
                      </a:r>
                      <a:endParaRPr lang="en-US" sz="900" dirty="0">
                        <a:solidFill>
                          <a:schemeClr val="bg1"/>
                        </a:solidFill>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a:txBody>
                    <a:bodyPr/>
                    <a:lstStyle/>
                    <a:p>
                      <a:pPr algn="ctr"/>
                      <a:r>
                        <a:rPr lang="en-US" sz="900" dirty="0" smtClean="0">
                          <a:solidFill>
                            <a:schemeClr val="bg1"/>
                          </a:solidFill>
                          <a:latin typeface="Arial" panose="020B0604020202020204" pitchFamily="34" charset="0"/>
                          <a:cs typeface="Arial" panose="020B0604020202020204" pitchFamily="34" charset="0"/>
                        </a:rPr>
                        <a:t>Quintile 4</a:t>
                      </a:r>
                      <a:endParaRPr lang="en-US" sz="900" dirty="0">
                        <a:solidFill>
                          <a:schemeClr val="bg1"/>
                        </a:solidFill>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a:txBody>
                    <a:bodyPr/>
                    <a:lstStyle/>
                    <a:p>
                      <a:pPr algn="ctr"/>
                      <a:r>
                        <a:rPr lang="en-US" sz="900" dirty="0" smtClean="0">
                          <a:solidFill>
                            <a:schemeClr val="bg1"/>
                          </a:solidFill>
                          <a:latin typeface="Arial" panose="020B0604020202020204" pitchFamily="34" charset="0"/>
                          <a:cs typeface="Arial" panose="020B0604020202020204" pitchFamily="34" charset="0"/>
                        </a:rPr>
                        <a:t>Quintile 5</a:t>
                      </a:r>
                      <a:endParaRPr lang="en-US" sz="900" dirty="0">
                        <a:solidFill>
                          <a:schemeClr val="bg1"/>
                        </a:solidFill>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a:txBody>
                    <a:bodyPr/>
                    <a:lstStyle/>
                    <a:p>
                      <a:pPr algn="ctr"/>
                      <a:r>
                        <a:rPr lang="en-US" sz="900" dirty="0" smtClean="0">
                          <a:solidFill>
                            <a:schemeClr val="bg1"/>
                          </a:solidFill>
                          <a:latin typeface="Arial" panose="020B0604020202020204" pitchFamily="34" charset="0"/>
                          <a:cs typeface="Arial" panose="020B0604020202020204" pitchFamily="34" charset="0"/>
                        </a:rPr>
                        <a:t>Statewide</a:t>
                      </a:r>
                      <a:endParaRPr lang="en-US" sz="900" dirty="0">
                        <a:solidFill>
                          <a:schemeClr val="bg1"/>
                        </a:solidFill>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r>
              <a:tr h="182880">
                <a:tc>
                  <a:txBody>
                    <a:bodyPr/>
                    <a:lstStyle/>
                    <a:p>
                      <a:pPr algn="r"/>
                      <a:r>
                        <a:rPr lang="en-US" sz="1000" dirty="0" smtClean="0">
                          <a:solidFill>
                            <a:schemeClr val="tx1"/>
                          </a:solidFill>
                          <a:latin typeface="Arial" panose="020B0604020202020204" pitchFamily="34" charset="0"/>
                          <a:cs typeface="Arial" panose="020B0604020202020204" pitchFamily="34" charset="0"/>
                        </a:rPr>
                        <a:t>2014</a:t>
                      </a:r>
                      <a:endParaRPr lang="en-US"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en-US" sz="1000" dirty="0" smtClean="0">
                          <a:solidFill>
                            <a:schemeClr val="tx1"/>
                          </a:solidFill>
                          <a:latin typeface="Arial" panose="020B0604020202020204" pitchFamily="34" charset="0"/>
                          <a:cs typeface="Arial" panose="020B0604020202020204" pitchFamily="34" charset="0"/>
                        </a:rPr>
                        <a:t>11%</a:t>
                      </a:r>
                      <a:endParaRPr lang="en-US"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en-US" sz="1000" dirty="0" smtClean="0">
                          <a:solidFill>
                            <a:schemeClr val="tx1"/>
                          </a:solidFill>
                          <a:latin typeface="Arial" panose="020B0604020202020204" pitchFamily="34" charset="0"/>
                          <a:cs typeface="Arial" panose="020B0604020202020204" pitchFamily="34" charset="0"/>
                        </a:rPr>
                        <a:t>23%</a:t>
                      </a:r>
                      <a:endParaRPr lang="en-US"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en-US" sz="1000" dirty="0" smtClean="0">
                          <a:solidFill>
                            <a:schemeClr val="tx1"/>
                          </a:solidFill>
                          <a:latin typeface="Arial" panose="020B0604020202020204" pitchFamily="34" charset="0"/>
                          <a:cs typeface="Arial" panose="020B0604020202020204" pitchFamily="34" charset="0"/>
                        </a:rPr>
                        <a:t>36%</a:t>
                      </a:r>
                      <a:endParaRPr lang="en-US"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en-US" sz="1000" dirty="0" smtClean="0">
                          <a:solidFill>
                            <a:schemeClr val="tx1"/>
                          </a:solidFill>
                          <a:latin typeface="Arial" panose="020B0604020202020204" pitchFamily="34" charset="0"/>
                          <a:cs typeface="Arial" panose="020B0604020202020204" pitchFamily="34" charset="0"/>
                        </a:rPr>
                        <a:t>57%</a:t>
                      </a:r>
                      <a:endParaRPr lang="en-US"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en-US" sz="1000" dirty="0" smtClean="0">
                          <a:solidFill>
                            <a:srgbClr val="FF0000"/>
                          </a:solidFill>
                          <a:latin typeface="Arial" panose="020B0604020202020204" pitchFamily="34" charset="0"/>
                          <a:cs typeface="Arial" panose="020B0604020202020204" pitchFamily="34" charset="0"/>
                        </a:rPr>
                        <a:t>1,231%</a:t>
                      </a:r>
                      <a:endParaRPr lang="en-US" sz="1000" dirty="0">
                        <a:solidFill>
                          <a:srgbClr val="FF0000"/>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en-US" sz="1000" dirty="0" smtClean="0">
                          <a:solidFill>
                            <a:schemeClr val="tx1"/>
                          </a:solidFill>
                          <a:latin typeface="Arial" panose="020B0604020202020204" pitchFamily="34" charset="0"/>
                          <a:cs typeface="Arial" panose="020B0604020202020204" pitchFamily="34" charset="0"/>
                        </a:rPr>
                        <a:t>35.4%</a:t>
                      </a:r>
                      <a:endParaRPr lang="en-US"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graphicFrame>
        <p:nvGraphicFramePr>
          <p:cNvPr id="2" name="Table 1"/>
          <p:cNvGraphicFramePr>
            <a:graphicFrameLocks noGrp="1"/>
          </p:cNvGraphicFramePr>
          <p:nvPr>
            <p:extLst>
              <p:ext uri="{D42A27DB-BD31-4B8C-83A1-F6EECF244321}">
                <p14:modId xmlns:p14="http://schemas.microsoft.com/office/powerpoint/2010/main" val="1174384021"/>
              </p:ext>
            </p:extLst>
          </p:nvPr>
        </p:nvGraphicFramePr>
        <p:xfrm>
          <a:off x="762000" y="2735580"/>
          <a:ext cx="6248400" cy="685800"/>
        </p:xfrm>
        <a:graphic>
          <a:graphicData uri="http://schemas.openxmlformats.org/drawingml/2006/table">
            <a:tbl>
              <a:tblPr firstRow="1" bandRow="1">
                <a:tableStyleId>{72833802-FEF1-4C79-8D5D-14CF1EAF98D9}</a:tableStyleId>
              </a:tblPr>
              <a:tblGrid>
                <a:gridCol w="4267200"/>
                <a:gridCol w="1981200"/>
              </a:tblGrid>
              <a:tr h="182880">
                <a:tc>
                  <a:txBody>
                    <a:bodyPr/>
                    <a:lstStyle/>
                    <a:p>
                      <a:r>
                        <a:rPr lang="en-US" sz="900" b="0" dirty="0" smtClean="0">
                          <a:solidFill>
                            <a:schemeClr val="tx1"/>
                          </a:solidFill>
                          <a:latin typeface="Arial" panose="020B0604020202020204" pitchFamily="34" charset="0"/>
                          <a:cs typeface="Arial" panose="020B0604020202020204" pitchFamily="34" charset="0"/>
                        </a:rPr>
                        <a:t>Number of full-time and per diem employees terminated, combined (Schedule P)</a:t>
                      </a:r>
                      <a:endParaRPr lang="en-US" sz="900" b="0" dirty="0">
                        <a:solidFill>
                          <a:schemeClr val="tx1"/>
                        </a:solidFill>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en-US" sz="900" b="0" dirty="0" smtClean="0">
                          <a:solidFill>
                            <a:schemeClr val="tx1"/>
                          </a:solidFill>
                          <a:latin typeface="Arial" panose="020B0604020202020204" pitchFamily="34" charset="0"/>
                          <a:cs typeface="Arial" panose="020B0604020202020204" pitchFamily="34" charset="0"/>
                        </a:rPr>
                        <a:t>10</a:t>
                      </a:r>
                      <a:endParaRPr lang="en-US" sz="900" b="0" dirty="0">
                        <a:solidFill>
                          <a:schemeClr val="tx1"/>
                        </a:solidFill>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182880">
                <a:tc>
                  <a:txBody>
                    <a:bodyPr/>
                    <a:lstStyle/>
                    <a:p>
                      <a:r>
                        <a:rPr lang="en-US" sz="900" dirty="0" smtClean="0">
                          <a:latin typeface="Arial" panose="020B0604020202020204" pitchFamily="34" charset="0"/>
                          <a:cs typeface="Arial" panose="020B0604020202020204" pitchFamily="34" charset="0"/>
                        </a:rPr>
                        <a:t>Number of per diem employees terminated (Schedule O)</a:t>
                      </a:r>
                      <a:endParaRPr lang="en-US" sz="900" b="1" dirty="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r>
                        <a:rPr lang="en-US" sz="900" dirty="0" smtClean="0">
                          <a:latin typeface="Arial" panose="020B0604020202020204" pitchFamily="34" charset="0"/>
                          <a:cs typeface="Arial" panose="020B0604020202020204" pitchFamily="34" charset="0"/>
                        </a:rPr>
                        <a:t>15</a:t>
                      </a:r>
                      <a:endParaRPr lang="en-US" sz="900" dirty="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82880">
                <a:tc>
                  <a:txBody>
                    <a:bodyPr/>
                    <a:lstStyle/>
                    <a:p>
                      <a:r>
                        <a:rPr lang="en-US" sz="900" dirty="0" smtClean="0">
                          <a:latin typeface="Arial" panose="020B0604020202020204" pitchFamily="34" charset="0"/>
                          <a:cs typeface="Arial" panose="020B0604020202020204" pitchFamily="34" charset="0"/>
                        </a:rPr>
                        <a:t>10 combined – 15 per diem </a:t>
                      </a:r>
                      <a:endParaRPr lang="en-US" sz="900" b="1" dirty="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r>
                        <a:rPr lang="en-US" sz="900" dirty="0" smtClean="0">
                          <a:latin typeface="Arial" panose="020B0604020202020204" pitchFamily="34" charset="0"/>
                          <a:cs typeface="Arial" panose="020B0604020202020204" pitchFamily="34" charset="0"/>
                        </a:rPr>
                        <a:t>-5 full-time employees terminated</a:t>
                      </a:r>
                      <a:endParaRPr lang="en-US" sz="900" dirty="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Tree>
    <p:extLst>
      <p:ext uri="{BB962C8B-B14F-4D97-AF65-F5344CB8AC3E}">
        <p14:creationId xmlns:p14="http://schemas.microsoft.com/office/powerpoint/2010/main" val="139890968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438151"/>
            <a:ext cx="8686800" cy="609599"/>
          </a:xfrm>
          <a:prstGeom prst="rect">
            <a:avLst/>
          </a:prstGeom>
          <a:noFill/>
          <a:ln>
            <a:noFill/>
          </a:ln>
        </p:spPr>
        <p:txBody>
          <a:bodyPr wrap="square" rtlCol="0">
            <a:noAutofit/>
          </a:bodyPr>
          <a:lstStyle/>
          <a:p>
            <a:r>
              <a:rPr lang="en-US" sz="2800" b="1" dirty="0">
                <a:solidFill>
                  <a:srgbClr val="002D73"/>
                </a:solidFill>
                <a:latin typeface="Arial" panose="020B0604020202020204" pitchFamily="34" charset="0"/>
                <a:cs typeface="Arial" panose="020B0604020202020204" pitchFamily="34" charset="0"/>
              </a:rPr>
              <a:t>Percent of Staff Turnover – </a:t>
            </a:r>
            <a:r>
              <a:rPr lang="en-US" sz="2800" b="1" dirty="0" smtClean="0">
                <a:solidFill>
                  <a:srgbClr val="002D73"/>
                </a:solidFill>
                <a:latin typeface="Arial" panose="020B0604020202020204" pitchFamily="34" charset="0"/>
                <a:cs typeface="Arial" panose="020B0604020202020204" pitchFamily="34" charset="0"/>
              </a:rPr>
              <a:t>Discussion</a:t>
            </a:r>
            <a:endParaRPr lang="en-US" sz="2800" b="1" dirty="0">
              <a:solidFill>
                <a:srgbClr val="002D73"/>
              </a:solidFill>
              <a:latin typeface="Arial" panose="020B0604020202020204" pitchFamily="34" charset="0"/>
              <a:cs typeface="Arial" panose="020B0604020202020204" pitchFamily="34" charset="0"/>
            </a:endParaRPr>
          </a:p>
        </p:txBody>
      </p:sp>
      <p:sp>
        <p:nvSpPr>
          <p:cNvPr id="8" name="Rectangle 7"/>
          <p:cNvSpPr/>
          <p:nvPr/>
        </p:nvSpPr>
        <p:spPr>
          <a:xfrm>
            <a:off x="304800" y="971550"/>
            <a:ext cx="8001000" cy="3352800"/>
          </a:xfrm>
          <a:prstGeom prst="rect">
            <a:avLst/>
          </a:prstGeom>
          <a:noFill/>
          <a:ln>
            <a:noFill/>
          </a:ln>
        </p:spPr>
        <p:style>
          <a:lnRef idx="2">
            <a:schemeClr val="accent5"/>
          </a:lnRef>
          <a:fillRef idx="1">
            <a:schemeClr val="lt1"/>
          </a:fillRef>
          <a:effectRef idx="0">
            <a:schemeClr val="accent5"/>
          </a:effectRef>
          <a:fontRef idx="minor">
            <a:schemeClr val="dk1"/>
          </a:fontRef>
        </p:style>
        <p:txBody>
          <a:bodyPr wrap="square">
            <a:noAutofit/>
          </a:bodyPr>
          <a:lstStyle/>
          <a:p>
            <a:pPr marL="285750" indent="-285750">
              <a:buFont typeface="Arial" panose="020B0604020202020204" pitchFamily="34" charset="0"/>
              <a:buChar char="•"/>
            </a:pPr>
            <a:r>
              <a:rPr lang="en-US" sz="1600" dirty="0" smtClean="0">
                <a:latin typeface="Arial" panose="020B0604020202020204" pitchFamily="34" charset="0"/>
                <a:cs typeface="Arial" panose="020B0604020202020204" pitchFamily="34" charset="0"/>
              </a:rPr>
              <a:t>Seasonal staff</a:t>
            </a:r>
          </a:p>
          <a:p>
            <a:pPr marL="742950" lvl="1" indent="-285750">
              <a:buFont typeface="Courier New" panose="02070309020205020404" pitchFamily="49" charset="0"/>
              <a:buChar char="o"/>
            </a:pPr>
            <a:r>
              <a:rPr lang="en-US" sz="1400" dirty="0" smtClean="0">
                <a:latin typeface="Arial" panose="020B0604020202020204" pitchFamily="34" charset="0"/>
                <a:cs typeface="Arial" panose="020B0604020202020204" pitchFamily="34" charset="0"/>
              </a:rPr>
              <a:t>Depending </a:t>
            </a:r>
            <a:r>
              <a:rPr lang="en-US" sz="1400" dirty="0">
                <a:latin typeface="Arial" panose="020B0604020202020204" pitchFamily="34" charset="0"/>
                <a:cs typeface="Arial" panose="020B0604020202020204" pitchFamily="34" charset="0"/>
              </a:rPr>
              <a:t>on how the cost report is </a:t>
            </a:r>
            <a:r>
              <a:rPr lang="en-US" sz="1400" dirty="0" smtClean="0">
                <a:latin typeface="Arial" panose="020B0604020202020204" pitchFamily="34" charset="0"/>
                <a:cs typeface="Arial" panose="020B0604020202020204" pitchFamily="34" charset="0"/>
              </a:rPr>
              <a:t>completed, the measure may or may not capture seasonal employees and students, which would affect staff turnover rate </a:t>
            </a:r>
          </a:p>
          <a:p>
            <a:pPr lvl="1"/>
            <a:endParaRPr lang="en-US" sz="1400" dirty="0" smtClean="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sz="1600" dirty="0" smtClean="0">
                <a:latin typeface="Arial" panose="020B0604020202020204" pitchFamily="34" charset="0"/>
                <a:cs typeface="Arial" panose="020B0604020202020204" pitchFamily="34" charset="0"/>
              </a:rPr>
              <a:t>Defining per diem </a:t>
            </a:r>
          </a:p>
          <a:p>
            <a:pPr marL="742950" lvl="1" indent="-285750">
              <a:buFont typeface="Courier New" panose="02070309020205020404" pitchFamily="49" charset="0"/>
              <a:buChar char="o"/>
            </a:pPr>
            <a:r>
              <a:rPr lang="en-US" sz="1400" dirty="0" smtClean="0">
                <a:latin typeface="Arial" panose="020B0604020202020204" pitchFamily="34" charset="0"/>
                <a:cs typeface="Arial" panose="020B0604020202020204" pitchFamily="34" charset="0"/>
              </a:rPr>
              <a:t>No definition of per diem staff for nursing home employees </a:t>
            </a:r>
          </a:p>
          <a:p>
            <a:pPr marL="285750" indent="-285750">
              <a:buFont typeface="Arial" panose="020B0604020202020204" pitchFamily="34" charset="0"/>
              <a:buChar char="•"/>
            </a:pPr>
            <a:endParaRPr lang="en-US" sz="1400" dirty="0" smtClean="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sz="1600" dirty="0" smtClean="0">
                <a:latin typeface="Arial" panose="020B0604020202020204" pitchFamily="34" charset="0"/>
                <a:cs typeface="Arial" panose="020B0604020202020204" pitchFamily="34" charset="0"/>
              </a:rPr>
              <a:t>Alternative measure exploration </a:t>
            </a:r>
          </a:p>
          <a:p>
            <a:pPr marL="742950" lvl="1" indent="-285750">
              <a:buFont typeface="Courier New" panose="02070309020205020404" pitchFamily="49" charset="0"/>
              <a:buChar char="o"/>
            </a:pPr>
            <a:r>
              <a:rPr lang="en-US" sz="1400" dirty="0" smtClean="0">
                <a:latin typeface="Arial" panose="020B0604020202020204" pitchFamily="34" charset="0"/>
                <a:cs typeface="Arial" panose="020B0604020202020204" pitchFamily="34" charset="0"/>
              </a:rPr>
              <a:t>Explored a staff retention measure as an alternative to staff turnover </a:t>
            </a:r>
          </a:p>
          <a:p>
            <a:pPr marL="742950" lvl="1" indent="-285750">
              <a:buFont typeface="Courier New" panose="02070309020205020404" pitchFamily="49" charset="0"/>
              <a:buChar char="o"/>
            </a:pPr>
            <a:r>
              <a:rPr lang="en-US" sz="1400" dirty="0" smtClean="0">
                <a:latin typeface="Arial" panose="020B0604020202020204" pitchFamily="34" charset="0"/>
                <a:cs typeface="Arial" panose="020B0604020202020204" pitchFamily="34" charset="0"/>
              </a:rPr>
              <a:t>Same cost report issues remain (per diem and seasonal staff)</a:t>
            </a:r>
            <a:endParaRPr lang="en-US" sz="14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en-US" sz="1400" dirty="0" smtClean="0">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en-US" sz="14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en-US" sz="1400" dirty="0" smtClean="0">
              <a:latin typeface="Arial" panose="020B0604020202020204" pitchFamily="34" charset="0"/>
              <a:cs typeface="Arial" panose="020B0604020202020204" pitchFamily="34" charset="0"/>
            </a:endParaRPr>
          </a:p>
          <a:p>
            <a:endParaRPr lang="en-US" sz="1400" dirty="0" smtClean="0">
              <a:latin typeface="Arial" panose="020B0604020202020204" pitchFamily="34" charset="0"/>
              <a:cs typeface="Arial" panose="020B0604020202020204" pitchFamily="34" charset="0"/>
            </a:endParaRPr>
          </a:p>
          <a:p>
            <a:pPr lvl="1"/>
            <a:endParaRPr lang="en-US" sz="1400" baseline="30000" dirty="0">
              <a:latin typeface="Arial" panose="020B0604020202020204" pitchFamily="34" charset="0"/>
              <a:cs typeface="Arial" panose="020B0604020202020204" pitchFamily="34" charset="0"/>
            </a:endParaRPr>
          </a:p>
          <a:p>
            <a:pPr lvl="1"/>
            <a:endParaRPr lang="en-US" sz="1400" dirty="0">
              <a:latin typeface="Arial" panose="020B0604020202020204" pitchFamily="34" charset="0"/>
              <a:cs typeface="Arial" panose="020B0604020202020204" pitchFamily="34" charset="0"/>
            </a:endParaRPr>
          </a:p>
          <a:p>
            <a:pPr lvl="0"/>
            <a:endParaRPr lang="en-US" sz="1400" dirty="0" smtClean="0">
              <a:solidFill>
                <a:schemeClr val="tx1"/>
              </a:solidFill>
              <a:latin typeface="Arial" panose="020B0604020202020204" pitchFamily="34" charset="0"/>
              <a:cs typeface="Arial" panose="020B0604020202020204" pitchFamily="34" charset="0"/>
            </a:endParaRPr>
          </a:p>
          <a:p>
            <a:pPr lvl="0"/>
            <a:endParaRPr lang="en-US" sz="1400" dirty="0">
              <a:solidFill>
                <a:schemeClr val="tx1"/>
              </a:solidFill>
              <a:latin typeface="Arial" panose="020B0604020202020204" pitchFamily="34" charset="0"/>
              <a:cs typeface="Arial" panose="020B0604020202020204" pitchFamily="34" charset="0"/>
            </a:endParaRPr>
          </a:p>
          <a:p>
            <a:pPr marL="285750" lvl="0" indent="-285750">
              <a:buFont typeface="Arial" panose="020B0604020202020204" pitchFamily="34" charset="0"/>
              <a:buChar char="•"/>
            </a:pPr>
            <a:endParaRPr lang="en-US" sz="1400" dirty="0">
              <a:solidFill>
                <a:schemeClr val="tx1"/>
              </a:solidFill>
              <a:latin typeface="Arial" panose="020B0604020202020204" pitchFamily="34" charset="0"/>
              <a:cs typeface="Arial" panose="020B0604020202020204" pitchFamily="34" charset="0"/>
            </a:endParaRPr>
          </a:p>
          <a:p>
            <a:pPr marL="285750" lvl="0" indent="-285750">
              <a:buFont typeface="Arial" panose="020B0604020202020204" pitchFamily="34" charset="0"/>
              <a:buChar char="•"/>
            </a:pPr>
            <a:endParaRPr lang="en-US" sz="1400" dirty="0" smtClean="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8454108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p:cNvSpPr txBox="1"/>
          <p:nvPr/>
        </p:nvSpPr>
        <p:spPr>
          <a:xfrm>
            <a:off x="152400" y="1123950"/>
            <a:ext cx="8763000" cy="1323439"/>
          </a:xfrm>
          <a:prstGeom prst="rect">
            <a:avLst/>
          </a:prstGeom>
          <a:noFill/>
          <a:ln>
            <a:noFill/>
          </a:ln>
        </p:spPr>
        <p:txBody>
          <a:bodyPr wrap="square" rtlCol="0">
            <a:spAutoFit/>
          </a:bodyPr>
          <a:lstStyle/>
          <a:p>
            <a:pPr marL="171450" indent="-171450">
              <a:buFont typeface="Arial" panose="020B0604020202020204" pitchFamily="34" charset="0"/>
              <a:buChar char="•"/>
            </a:pPr>
            <a:r>
              <a:rPr lang="en-US" sz="1600" dirty="0" smtClean="0">
                <a:latin typeface="Arial" panose="020B0604020202020204" pitchFamily="34" charset="0"/>
                <a:cs typeface="Arial" panose="020B0604020202020204" pitchFamily="34" charset="0"/>
              </a:rPr>
              <a:t>2015 </a:t>
            </a:r>
            <a:r>
              <a:rPr lang="en-US" sz="1600" dirty="0">
                <a:latin typeface="Arial" panose="020B0604020202020204" pitchFamily="34" charset="0"/>
                <a:cs typeface="Arial" panose="020B0604020202020204" pitchFamily="34" charset="0"/>
              </a:rPr>
              <a:t>NHQI </a:t>
            </a:r>
            <a:r>
              <a:rPr lang="en-US" sz="1600" dirty="0" smtClean="0">
                <a:latin typeface="Arial" panose="020B0604020202020204" pitchFamily="34" charset="0"/>
                <a:cs typeface="Arial" panose="020B0604020202020204" pitchFamily="34" charset="0"/>
              </a:rPr>
              <a:t>State Planning Amendment was submitted to CMS in June 2015</a:t>
            </a:r>
          </a:p>
          <a:p>
            <a:pPr marL="171450" indent="-171450">
              <a:buFont typeface="Arial" panose="020B0604020202020204" pitchFamily="34" charset="0"/>
              <a:buChar char="•"/>
            </a:pPr>
            <a:r>
              <a:rPr lang="en-US" sz="1600" dirty="0" smtClean="0">
                <a:latin typeface="Arial" panose="020B0604020202020204" pitchFamily="34" charset="0"/>
                <a:cs typeface="Arial" panose="020B0604020202020204" pitchFamily="34" charset="0"/>
              </a:rPr>
              <a:t>Facility-specific </a:t>
            </a:r>
            <a:r>
              <a:rPr lang="en-US" sz="1600" dirty="0">
                <a:latin typeface="Arial" panose="020B0604020202020204" pitchFamily="34" charset="0"/>
                <a:cs typeface="Arial" panose="020B0604020202020204" pitchFamily="34" charset="0"/>
              </a:rPr>
              <a:t>results were released on the Health Commerce System in </a:t>
            </a:r>
            <a:r>
              <a:rPr lang="en-US" sz="1600" dirty="0" smtClean="0">
                <a:latin typeface="Arial" panose="020B0604020202020204" pitchFamily="34" charset="0"/>
                <a:cs typeface="Arial" panose="020B0604020202020204" pitchFamily="34" charset="0"/>
              </a:rPr>
              <a:t>January 2016</a:t>
            </a:r>
            <a:endParaRPr lang="en-US" sz="1600" dirty="0">
              <a:latin typeface="Arial" panose="020B0604020202020204" pitchFamily="34" charset="0"/>
              <a:cs typeface="Arial" panose="020B0604020202020204" pitchFamily="34" charset="0"/>
            </a:endParaRPr>
          </a:p>
          <a:p>
            <a:pPr marL="171450" indent="-171450">
              <a:buFont typeface="Arial" panose="020B0604020202020204" pitchFamily="34" charset="0"/>
              <a:buChar char="•"/>
            </a:pPr>
            <a:r>
              <a:rPr lang="en-US" sz="1600" dirty="0">
                <a:latin typeface="Arial" panose="020B0604020202020204" pitchFamily="34" charset="0"/>
                <a:cs typeface="Arial" panose="020B0604020202020204" pitchFamily="34" charset="0"/>
              </a:rPr>
              <a:t>Quintile ranking was released on the Department’s Medicaid Redesign </a:t>
            </a:r>
            <a:r>
              <a:rPr lang="en-US" sz="1600" dirty="0" smtClean="0">
                <a:latin typeface="Arial" panose="020B0604020202020204" pitchFamily="34" charset="0"/>
                <a:cs typeface="Arial" panose="020B0604020202020204" pitchFamily="34" charset="0"/>
              </a:rPr>
              <a:t>Team (MRT) website </a:t>
            </a:r>
            <a:r>
              <a:rPr lang="en-US" sz="1600" dirty="0">
                <a:latin typeface="Arial" panose="020B0604020202020204" pitchFamily="34" charset="0"/>
                <a:cs typeface="Arial" panose="020B0604020202020204" pitchFamily="34" charset="0"/>
              </a:rPr>
              <a:t>in </a:t>
            </a:r>
            <a:r>
              <a:rPr lang="en-US" sz="1600" dirty="0" smtClean="0">
                <a:latin typeface="Arial" panose="020B0604020202020204" pitchFamily="34" charset="0"/>
                <a:cs typeface="Arial" panose="020B0604020202020204" pitchFamily="34" charset="0"/>
              </a:rPr>
              <a:t>January 2016</a:t>
            </a:r>
            <a:endParaRPr lang="en-US" sz="1600" dirty="0">
              <a:latin typeface="Arial" panose="020B0604020202020204" pitchFamily="34" charset="0"/>
              <a:cs typeface="Arial" panose="020B0604020202020204" pitchFamily="34" charset="0"/>
            </a:endParaRPr>
          </a:p>
          <a:p>
            <a:pPr marL="171450" indent="-171450">
              <a:buFont typeface="Arial" panose="020B0604020202020204" pitchFamily="34" charset="0"/>
              <a:buChar char="•"/>
            </a:pPr>
            <a:r>
              <a:rPr lang="en-US" sz="1600" dirty="0">
                <a:latin typeface="Arial" panose="020B0604020202020204" pitchFamily="34" charset="0"/>
                <a:cs typeface="Arial" panose="020B0604020202020204" pitchFamily="34" charset="0"/>
              </a:rPr>
              <a:t>Downloadable data </a:t>
            </a:r>
            <a:r>
              <a:rPr lang="en-US" sz="1600" dirty="0" smtClean="0">
                <a:latin typeface="Arial" panose="020B0604020202020204" pitchFamily="34" charset="0"/>
                <a:cs typeface="Arial" panose="020B0604020202020204" pitchFamily="34" charset="0"/>
              </a:rPr>
              <a:t>was released on </a:t>
            </a:r>
            <a:r>
              <a:rPr lang="en-US" sz="1600" dirty="0">
                <a:latin typeface="Arial" panose="020B0604020202020204" pitchFamily="34" charset="0"/>
                <a:cs typeface="Arial" panose="020B0604020202020204" pitchFamily="34" charset="0"/>
              </a:rPr>
              <a:t>Health Data NY </a:t>
            </a:r>
            <a:r>
              <a:rPr lang="en-US" sz="1600" dirty="0" smtClean="0">
                <a:latin typeface="Arial" panose="020B0604020202020204" pitchFamily="34" charset="0"/>
                <a:cs typeface="Arial" panose="020B0604020202020204" pitchFamily="34" charset="0"/>
              </a:rPr>
              <a:t>in February 2016</a:t>
            </a:r>
            <a:endParaRPr lang="en-US" sz="1600" dirty="0">
              <a:latin typeface="Arial" panose="020B0604020202020204" pitchFamily="34" charset="0"/>
              <a:cs typeface="Arial" panose="020B0604020202020204" pitchFamily="34" charset="0"/>
            </a:endParaRPr>
          </a:p>
        </p:txBody>
      </p:sp>
      <p:sp>
        <p:nvSpPr>
          <p:cNvPr id="2" name="Rectangle 1"/>
          <p:cNvSpPr/>
          <p:nvPr/>
        </p:nvSpPr>
        <p:spPr>
          <a:xfrm>
            <a:off x="152400" y="477619"/>
            <a:ext cx="8686800" cy="523220"/>
          </a:xfrm>
          <a:prstGeom prst="rect">
            <a:avLst/>
          </a:prstGeom>
        </p:spPr>
        <p:txBody>
          <a:bodyPr wrap="square">
            <a:spAutoFit/>
          </a:bodyPr>
          <a:lstStyle/>
          <a:p>
            <a:r>
              <a:rPr lang="en-US" sz="2800" b="1" dirty="0" smtClean="0">
                <a:solidFill>
                  <a:srgbClr val="002D73"/>
                </a:solidFill>
                <a:latin typeface="Arial" panose="020B0604020202020204" pitchFamily="34" charset="0"/>
                <a:ea typeface="Calibri" panose="020F0502020204030204" pitchFamily="34" charset="0"/>
                <a:cs typeface="Arial" panose="020B0604020202020204" pitchFamily="34" charset="0"/>
              </a:rPr>
              <a:t>2015 NHQI Status Updates</a:t>
            </a:r>
            <a:endParaRPr lang="en-US" sz="2800" b="1" dirty="0">
              <a:solidFill>
                <a:srgbClr val="002D73"/>
              </a:solidFill>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73140794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514350"/>
            <a:ext cx="5700600" cy="523220"/>
          </a:xfrm>
          <a:prstGeom prst="rect">
            <a:avLst/>
          </a:prstGeom>
        </p:spPr>
        <p:txBody>
          <a:bodyPr wrap="none">
            <a:spAutoFit/>
          </a:bodyPr>
          <a:lstStyle/>
          <a:p>
            <a:r>
              <a:rPr lang="en-US" sz="2800" b="1" dirty="0" smtClean="0">
                <a:solidFill>
                  <a:srgbClr val="002D73"/>
                </a:solidFill>
                <a:latin typeface="Arial" panose="020B0604020202020204" pitchFamily="34" charset="0"/>
                <a:cs typeface="Arial" panose="020B0604020202020204" pitchFamily="34" charset="0"/>
              </a:rPr>
              <a:t>Staffing Measures – Discussion </a:t>
            </a:r>
            <a:endParaRPr lang="en-US" sz="2800" dirty="0"/>
          </a:p>
        </p:txBody>
      </p:sp>
      <p:sp>
        <p:nvSpPr>
          <p:cNvPr id="3" name="TextBox 2"/>
          <p:cNvSpPr txBox="1"/>
          <p:nvPr/>
        </p:nvSpPr>
        <p:spPr>
          <a:xfrm>
            <a:off x="304800" y="1276350"/>
            <a:ext cx="8001000" cy="2569934"/>
          </a:xfrm>
          <a:prstGeom prst="rect">
            <a:avLst/>
          </a:prstGeom>
          <a:noFill/>
        </p:spPr>
        <p:txBody>
          <a:bodyPr wrap="square" rtlCol="0">
            <a:spAutoFit/>
          </a:bodyPr>
          <a:lstStyle/>
          <a:p>
            <a:pPr marL="171450" indent="-171450">
              <a:buFont typeface="Arial" panose="020B0604020202020204" pitchFamily="34" charset="0"/>
              <a:buChar char="•"/>
            </a:pPr>
            <a:r>
              <a:rPr lang="en-US" sz="1600" dirty="0" smtClean="0">
                <a:latin typeface="Arial" panose="020B0604020202020204" pitchFamily="34" charset="0"/>
                <a:cs typeface="Arial" panose="020B0604020202020204" pitchFamily="34" charset="0"/>
              </a:rPr>
              <a:t>Quality Component will continue to have two staffing measures</a:t>
            </a:r>
          </a:p>
          <a:p>
            <a:pPr marL="628650" lvl="1" indent="-171450">
              <a:buFont typeface="Courier New" panose="02070309020205020404" pitchFamily="49" charset="0"/>
              <a:buChar char="o"/>
            </a:pPr>
            <a:r>
              <a:rPr lang="en-US" sz="1400" dirty="0">
                <a:latin typeface="Arial" panose="020B0604020202020204" pitchFamily="34" charset="0"/>
                <a:cs typeface="Arial" panose="020B0604020202020204" pitchFamily="34" charset="0"/>
              </a:rPr>
              <a:t>P</a:t>
            </a:r>
            <a:r>
              <a:rPr lang="en-US" sz="1400" dirty="0" smtClean="0">
                <a:latin typeface="Arial" panose="020B0604020202020204" pitchFamily="34" charset="0"/>
                <a:cs typeface="Arial" panose="020B0604020202020204" pitchFamily="34" charset="0"/>
              </a:rPr>
              <a:t>ercent of contract/agency staff used</a:t>
            </a:r>
          </a:p>
          <a:p>
            <a:pPr marL="628650" lvl="1" indent="-171450">
              <a:buFont typeface="Courier New" panose="02070309020205020404" pitchFamily="49" charset="0"/>
              <a:buChar char="o"/>
            </a:pPr>
            <a:r>
              <a:rPr lang="en-US" sz="1400" dirty="0" smtClean="0">
                <a:latin typeface="Arial" panose="020B0604020202020204" pitchFamily="34" charset="0"/>
                <a:cs typeface="Arial" panose="020B0604020202020204" pitchFamily="34" charset="0"/>
              </a:rPr>
              <a:t>Rate of staffing hours per day (new proposed NYS measure to replace CMS Five-Star Quality Rating for Staffing)</a:t>
            </a:r>
          </a:p>
          <a:p>
            <a:pPr marL="628650" lvl="1" indent="-171450">
              <a:buFont typeface="Courier New" panose="02070309020205020404" pitchFamily="49" charset="0"/>
              <a:buChar char="o"/>
            </a:pPr>
            <a:endParaRPr lang="en-US" sz="1100" dirty="0" smtClean="0">
              <a:latin typeface="Arial" panose="020B0604020202020204" pitchFamily="34" charset="0"/>
              <a:cs typeface="Arial" panose="020B0604020202020204" pitchFamily="34" charset="0"/>
            </a:endParaRPr>
          </a:p>
          <a:p>
            <a:pPr marL="171450" indent="-171450">
              <a:buFont typeface="Arial" panose="020B0604020202020204" pitchFamily="34" charset="0"/>
              <a:buChar char="•"/>
            </a:pPr>
            <a:r>
              <a:rPr lang="en-US" sz="1600" dirty="0" smtClean="0">
                <a:latin typeface="Arial" panose="020B0604020202020204" pitchFamily="34" charset="0"/>
                <a:cs typeface="Arial" panose="020B0604020202020204" pitchFamily="34" charset="0"/>
              </a:rPr>
              <a:t>Importance of staff-type measures in quality component </a:t>
            </a:r>
          </a:p>
          <a:p>
            <a:pPr marL="171450" indent="-171450">
              <a:buFont typeface="Arial" panose="020B0604020202020204" pitchFamily="34" charset="0"/>
              <a:buChar char="•"/>
            </a:pPr>
            <a:endParaRPr lang="en-US" sz="1400" dirty="0" smtClean="0">
              <a:latin typeface="Arial" panose="020B0604020202020204" pitchFamily="34" charset="0"/>
              <a:cs typeface="Arial" panose="020B0604020202020204" pitchFamily="34" charset="0"/>
            </a:endParaRPr>
          </a:p>
          <a:p>
            <a:pPr marL="171450" indent="-171450">
              <a:buFont typeface="Arial" panose="020B0604020202020204" pitchFamily="34" charset="0"/>
              <a:buChar char="•"/>
            </a:pPr>
            <a:r>
              <a:rPr lang="en-US" sz="1600" dirty="0" smtClean="0">
                <a:latin typeface="Arial" panose="020B0604020202020204" pitchFamily="34" charset="0"/>
                <a:cs typeface="Arial" panose="020B0604020202020204" pitchFamily="34" charset="0"/>
              </a:rPr>
              <a:t>Impact of adding a third staffing measure to quality component (turnover or retention)</a:t>
            </a:r>
          </a:p>
          <a:p>
            <a:pPr marL="171450" indent="-171450">
              <a:buFont typeface="Arial" panose="020B0604020202020204" pitchFamily="34" charset="0"/>
              <a:buChar char="•"/>
            </a:pPr>
            <a:endParaRPr lang="en-US" sz="1600" dirty="0">
              <a:latin typeface="Arial" panose="020B0604020202020204" pitchFamily="34" charset="0"/>
              <a:cs typeface="Arial" panose="020B0604020202020204" pitchFamily="34" charset="0"/>
            </a:endParaRPr>
          </a:p>
          <a:p>
            <a:pPr marL="171450" indent="-171450">
              <a:buFont typeface="Arial" panose="020B0604020202020204" pitchFamily="34" charset="0"/>
              <a:buChar char="•"/>
            </a:pPr>
            <a:r>
              <a:rPr lang="en-US" sz="1600" dirty="0" smtClean="0">
                <a:latin typeface="Arial" panose="020B0604020202020204" pitchFamily="34" charset="0"/>
                <a:cs typeface="Arial" panose="020B0604020202020204" pitchFamily="34" charset="0"/>
              </a:rPr>
              <a:t>Other priority areas to explore</a:t>
            </a:r>
          </a:p>
          <a:p>
            <a:pPr marL="628650" lvl="1" indent="-171450">
              <a:buFont typeface="Courier New" panose="02070309020205020404" pitchFamily="49" charset="0"/>
              <a:buChar char="o"/>
            </a:pPr>
            <a:r>
              <a:rPr lang="en-US" sz="1400" dirty="0" smtClean="0">
                <a:latin typeface="Arial" panose="020B0604020202020204" pitchFamily="34" charset="0"/>
                <a:cs typeface="Arial" panose="020B0604020202020204" pitchFamily="34" charset="0"/>
              </a:rPr>
              <a:t>Efficiency measures </a:t>
            </a:r>
          </a:p>
        </p:txBody>
      </p:sp>
    </p:spTree>
    <p:extLst>
      <p:ext uri="{BB962C8B-B14F-4D97-AF65-F5344CB8AC3E}">
        <p14:creationId xmlns:p14="http://schemas.microsoft.com/office/powerpoint/2010/main" val="360991972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2414141"/>
            <a:ext cx="4495800" cy="1077218"/>
          </a:xfrm>
          <a:prstGeom prst="rect">
            <a:avLst/>
          </a:prstGeom>
          <a:noFill/>
          <a:ln>
            <a:noFill/>
          </a:ln>
        </p:spPr>
        <p:txBody>
          <a:bodyPr wrap="square" rtlCol="0" anchor="ctr">
            <a:spAutoFit/>
          </a:bodyPr>
          <a:lstStyle/>
          <a:p>
            <a:r>
              <a:rPr lang="en-US" sz="3200" b="1" dirty="0" smtClean="0">
                <a:solidFill>
                  <a:schemeClr val="bg1"/>
                </a:solidFill>
                <a:latin typeface="Arial" panose="020B0604020202020204" pitchFamily="34" charset="0"/>
                <a:cs typeface="Arial" panose="020B0604020202020204" pitchFamily="34" charset="0"/>
              </a:rPr>
              <a:t>2016 NHQI and Future Items</a:t>
            </a:r>
            <a:endParaRPr lang="en-US" sz="3200" b="1"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1982282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438151"/>
            <a:ext cx="7162800" cy="533400"/>
          </a:xfrm>
          <a:prstGeom prst="rect">
            <a:avLst/>
          </a:prstGeom>
          <a:noFill/>
          <a:ln>
            <a:noFill/>
          </a:ln>
        </p:spPr>
        <p:txBody>
          <a:bodyPr wrap="square" rtlCol="0">
            <a:noAutofit/>
          </a:bodyPr>
          <a:lstStyle/>
          <a:p>
            <a:r>
              <a:rPr lang="en-US" sz="2800" b="1" dirty="0" smtClean="0">
                <a:solidFill>
                  <a:srgbClr val="002D73"/>
                </a:solidFill>
                <a:latin typeface="Arial" panose="020B0604020202020204" pitchFamily="34" charset="0"/>
                <a:cs typeface="Arial" panose="020B0604020202020204" pitchFamily="34" charset="0"/>
              </a:rPr>
              <a:t>2016 NHQI Structure </a:t>
            </a:r>
          </a:p>
        </p:txBody>
      </p:sp>
      <p:sp>
        <p:nvSpPr>
          <p:cNvPr id="5" name="TextBox 4"/>
          <p:cNvSpPr txBox="1"/>
          <p:nvPr/>
        </p:nvSpPr>
        <p:spPr>
          <a:xfrm>
            <a:off x="228600" y="895350"/>
            <a:ext cx="8763000" cy="3931846"/>
          </a:xfrm>
          <a:prstGeom prst="rect">
            <a:avLst/>
          </a:prstGeom>
          <a:noFill/>
          <a:ln>
            <a:noFill/>
          </a:ln>
        </p:spPr>
        <p:txBody>
          <a:bodyPr wrap="square" rtlCol="0">
            <a:spAutoFit/>
          </a:bodyPr>
          <a:lstStyle/>
          <a:p>
            <a:r>
              <a:rPr lang="en-US" sz="1050" b="1" dirty="0" smtClean="0">
                <a:latin typeface="Arial" panose="020B0604020202020204" pitchFamily="34" charset="0"/>
                <a:cs typeface="Arial" panose="020B0604020202020204" pitchFamily="34" charset="0"/>
              </a:rPr>
              <a:t>Quality Component: 70 points </a:t>
            </a:r>
          </a:p>
          <a:p>
            <a:pPr lvl="1"/>
            <a:r>
              <a:rPr lang="en-US" sz="1050" dirty="0" smtClean="0">
                <a:latin typeface="Arial" panose="020B0604020202020204" pitchFamily="34" charset="0"/>
                <a:cs typeface="Arial" panose="020B0604020202020204" pitchFamily="34" charset="0"/>
              </a:rPr>
              <a:t>Percent of Long Stay High Risk Residents With Pressure Ulcers*</a:t>
            </a:r>
          </a:p>
          <a:p>
            <a:pPr lvl="1"/>
            <a:r>
              <a:rPr lang="en-US" sz="1050" dirty="0" smtClean="0">
                <a:latin typeface="Arial" panose="020B0604020202020204" pitchFamily="34" charset="0"/>
                <a:cs typeface="Arial" panose="020B0604020202020204" pitchFamily="34" charset="0"/>
              </a:rPr>
              <a:t>Percent of Long Stay Residents Who Received the Pneumococcal Vaccine</a:t>
            </a:r>
          </a:p>
          <a:p>
            <a:pPr lvl="1"/>
            <a:r>
              <a:rPr lang="en-US" sz="1050" dirty="0" smtClean="0">
                <a:latin typeface="Arial" panose="020B0604020202020204" pitchFamily="34" charset="0"/>
                <a:cs typeface="Arial" panose="020B0604020202020204" pitchFamily="34" charset="0"/>
              </a:rPr>
              <a:t>Percent of Long Stay Residents Who Received the Seasonal Influenza Vaccine</a:t>
            </a:r>
          </a:p>
          <a:p>
            <a:pPr lvl="1"/>
            <a:r>
              <a:rPr lang="en-US" sz="1050" dirty="0" smtClean="0">
                <a:latin typeface="Arial" panose="020B0604020202020204" pitchFamily="34" charset="0"/>
                <a:cs typeface="Arial" panose="020B0604020202020204" pitchFamily="34" charset="0"/>
              </a:rPr>
              <a:t>Percent of Long Stay Residents Experiencing One or More Falls with Major Injury</a:t>
            </a:r>
          </a:p>
          <a:p>
            <a:pPr lvl="1"/>
            <a:r>
              <a:rPr lang="en-US" sz="1050" dirty="0" smtClean="0">
                <a:latin typeface="Arial" panose="020B0604020202020204" pitchFamily="34" charset="0"/>
                <a:cs typeface="Arial" panose="020B0604020202020204" pitchFamily="34" charset="0"/>
              </a:rPr>
              <a:t>Percent of Long Stay Residents Who have Depressive Symptoms</a:t>
            </a:r>
          </a:p>
          <a:p>
            <a:pPr lvl="1"/>
            <a:r>
              <a:rPr lang="en-US" sz="1050" dirty="0" smtClean="0">
                <a:latin typeface="Arial" panose="020B0604020202020204" pitchFamily="34" charset="0"/>
                <a:cs typeface="Arial" panose="020B0604020202020204" pitchFamily="34" charset="0"/>
              </a:rPr>
              <a:t>Percent of Low Risk Long Stay Residents Who Lose Control of Their Bowels or Bladder</a:t>
            </a:r>
          </a:p>
          <a:p>
            <a:pPr lvl="1"/>
            <a:r>
              <a:rPr lang="en-US" sz="1050" dirty="0" smtClean="0">
                <a:latin typeface="Arial" panose="020B0604020202020204" pitchFamily="34" charset="0"/>
                <a:cs typeface="Arial" panose="020B0604020202020204" pitchFamily="34" charset="0"/>
              </a:rPr>
              <a:t>Percent of Long Stay Residents Who Lose Too Much Weight*</a:t>
            </a:r>
          </a:p>
          <a:p>
            <a:pPr lvl="1"/>
            <a:r>
              <a:rPr lang="en-US" sz="1050" dirty="0" smtClean="0">
                <a:latin typeface="Arial" panose="020B0604020202020204" pitchFamily="34" charset="0"/>
                <a:cs typeface="Arial" panose="020B0604020202020204" pitchFamily="34" charset="0"/>
              </a:rPr>
              <a:t>Percent of Long Stay Antipsychotic Use in Persons with Dementia (PQA)</a:t>
            </a:r>
          </a:p>
          <a:p>
            <a:pPr lvl="1"/>
            <a:r>
              <a:rPr lang="en-US" sz="1050" dirty="0" smtClean="0">
                <a:latin typeface="Arial" panose="020B0604020202020204" pitchFamily="34" charset="0"/>
                <a:cs typeface="Arial" panose="020B0604020202020204" pitchFamily="34" charset="0"/>
              </a:rPr>
              <a:t>Percent of Long Stay Residents Who Self-Report Moderate to Severe Pain*</a:t>
            </a:r>
          </a:p>
          <a:p>
            <a:pPr lvl="1"/>
            <a:r>
              <a:rPr lang="en-US" sz="1050" dirty="0" smtClean="0">
                <a:latin typeface="Arial" panose="020B0604020202020204" pitchFamily="34" charset="0"/>
                <a:cs typeface="Arial" panose="020B0604020202020204" pitchFamily="34" charset="0"/>
              </a:rPr>
              <a:t>Percent of Long Stay Residents Whose Need for Help with Daily Activities Has Increased</a:t>
            </a:r>
          </a:p>
          <a:p>
            <a:pPr lvl="1"/>
            <a:r>
              <a:rPr lang="en-US" sz="1050" dirty="0" smtClean="0">
                <a:latin typeface="Arial" panose="020B0604020202020204" pitchFamily="34" charset="0"/>
                <a:cs typeface="Arial" panose="020B0604020202020204" pitchFamily="34" charset="0"/>
              </a:rPr>
              <a:t>Percent of Long Stay Residents with a Urinary Tract Infection</a:t>
            </a:r>
          </a:p>
          <a:p>
            <a:pPr lvl="1"/>
            <a:r>
              <a:rPr lang="en-US" sz="1050" dirty="0" smtClean="0">
                <a:latin typeface="Arial" panose="020B0604020202020204" pitchFamily="34" charset="0"/>
                <a:cs typeface="Arial" panose="020B0604020202020204" pitchFamily="34" charset="0"/>
              </a:rPr>
              <a:t>Percent of Employees Vaccinated for Influenza </a:t>
            </a:r>
          </a:p>
          <a:p>
            <a:pPr lvl="1"/>
            <a:r>
              <a:rPr lang="en-US" sz="1050" b="1" dirty="0" smtClean="0">
                <a:solidFill>
                  <a:srgbClr val="7030A0"/>
                </a:solidFill>
                <a:latin typeface="Arial" panose="020B0604020202020204" pitchFamily="34" charset="0"/>
                <a:cs typeface="Arial" panose="020B0604020202020204" pitchFamily="34" charset="0"/>
              </a:rPr>
              <a:t>Rate of Staffing Hours per Day (new proposed NYS measure)</a:t>
            </a:r>
          </a:p>
          <a:p>
            <a:pPr lvl="1"/>
            <a:r>
              <a:rPr lang="en-US" sz="1050" dirty="0" smtClean="0">
                <a:latin typeface="Arial" panose="020B0604020202020204" pitchFamily="34" charset="0"/>
                <a:cs typeface="Arial" panose="020B0604020202020204" pitchFamily="34" charset="0"/>
              </a:rPr>
              <a:t>Percent of Contract/Agency Staff Used                                                                             </a:t>
            </a:r>
          </a:p>
          <a:p>
            <a:pPr lvl="1"/>
            <a:r>
              <a:rPr lang="en-US" sz="800" b="1" dirty="0" smtClean="0">
                <a:latin typeface="Arial" panose="020B0604020202020204" pitchFamily="34" charset="0"/>
                <a:cs typeface="Arial" panose="020B0604020202020204" pitchFamily="34" charset="0"/>
              </a:rPr>
              <a:t>*</a:t>
            </a:r>
            <a:r>
              <a:rPr lang="en-US" sz="800" b="1" dirty="0">
                <a:latin typeface="Arial" panose="020B0604020202020204" pitchFamily="34" charset="0"/>
                <a:cs typeface="Arial" panose="020B0604020202020204" pitchFamily="34" charset="0"/>
              </a:rPr>
              <a:t>denotes risk adjustment by NYS</a:t>
            </a:r>
          </a:p>
          <a:p>
            <a:pPr lvl="1"/>
            <a:endParaRPr lang="en-US" sz="1050" dirty="0" smtClean="0">
              <a:latin typeface="Arial" panose="020B0604020202020204" pitchFamily="34" charset="0"/>
              <a:cs typeface="Arial" panose="020B0604020202020204" pitchFamily="34" charset="0"/>
            </a:endParaRPr>
          </a:p>
          <a:p>
            <a:r>
              <a:rPr lang="en-US" sz="1050" b="1" dirty="0" smtClean="0">
                <a:latin typeface="Arial" panose="020B0604020202020204" pitchFamily="34" charset="0"/>
                <a:cs typeface="Arial" panose="020B0604020202020204" pitchFamily="34" charset="0"/>
              </a:rPr>
              <a:t>Compliance Component: 20 points</a:t>
            </a:r>
          </a:p>
          <a:p>
            <a:pPr lvl="1"/>
            <a:r>
              <a:rPr lang="en-US" sz="1050" dirty="0" smtClean="0">
                <a:latin typeface="Arial" panose="020B0604020202020204" pitchFamily="34" charset="0"/>
                <a:cs typeface="Arial" panose="020B0604020202020204" pitchFamily="34" charset="0"/>
              </a:rPr>
              <a:t>NYS Regionally Adjusted Five-Star Quality Rating for Health Inspections</a:t>
            </a:r>
          </a:p>
          <a:p>
            <a:pPr lvl="1"/>
            <a:r>
              <a:rPr lang="en-US" sz="1050" dirty="0" smtClean="0">
                <a:latin typeface="Arial" panose="020B0604020202020204" pitchFamily="34" charset="0"/>
                <a:cs typeface="Arial" panose="020B0604020202020204" pitchFamily="34" charset="0"/>
              </a:rPr>
              <a:t>Timely Submission of Nursing Home Certified Cost Reports </a:t>
            </a:r>
          </a:p>
          <a:p>
            <a:pPr lvl="1"/>
            <a:r>
              <a:rPr lang="en-US" sz="1050" dirty="0" smtClean="0">
                <a:latin typeface="Arial" panose="020B0604020202020204" pitchFamily="34" charset="0"/>
                <a:cs typeface="Arial" panose="020B0604020202020204" pitchFamily="34" charset="0"/>
              </a:rPr>
              <a:t>Timely Submission of Employee Influenza Immunization Data</a:t>
            </a:r>
          </a:p>
          <a:p>
            <a:endParaRPr lang="en-US" sz="1050" dirty="0" smtClean="0">
              <a:latin typeface="Arial" panose="020B0604020202020204" pitchFamily="34" charset="0"/>
              <a:cs typeface="Arial" panose="020B0604020202020204" pitchFamily="34" charset="0"/>
            </a:endParaRPr>
          </a:p>
          <a:p>
            <a:r>
              <a:rPr lang="en-US" sz="1050" b="1" dirty="0" smtClean="0">
                <a:latin typeface="Arial" panose="020B0604020202020204" pitchFamily="34" charset="0"/>
                <a:cs typeface="Arial" panose="020B0604020202020204" pitchFamily="34" charset="0"/>
              </a:rPr>
              <a:t>Efficiency Component: 10 points </a:t>
            </a:r>
          </a:p>
          <a:p>
            <a:pPr lvl="1"/>
            <a:r>
              <a:rPr lang="en-US" sz="1050" dirty="0" smtClean="0">
                <a:latin typeface="Arial" panose="020B0604020202020204" pitchFamily="34" charset="0"/>
                <a:cs typeface="Arial" panose="020B0604020202020204" pitchFamily="34" charset="0"/>
              </a:rPr>
              <a:t>Number of Potentially Avoidable Hospitalizations per 10,000 Long Stay Days*</a:t>
            </a:r>
            <a:endParaRPr lang="en-US" sz="105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8118085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438151"/>
            <a:ext cx="8686800" cy="609599"/>
          </a:xfrm>
          <a:prstGeom prst="rect">
            <a:avLst/>
          </a:prstGeom>
          <a:noFill/>
          <a:ln>
            <a:noFill/>
          </a:ln>
        </p:spPr>
        <p:txBody>
          <a:bodyPr wrap="square" rtlCol="0">
            <a:noAutofit/>
          </a:bodyPr>
          <a:lstStyle/>
          <a:p>
            <a:r>
              <a:rPr lang="en-US" sz="2800" b="1" dirty="0" smtClean="0">
                <a:solidFill>
                  <a:srgbClr val="002D73"/>
                </a:solidFill>
                <a:latin typeface="Arial" panose="020B0604020202020204" pitchFamily="34" charset="0"/>
                <a:cs typeface="Arial" panose="020B0604020202020204" pitchFamily="34" charset="0"/>
              </a:rPr>
              <a:t>Recognizing Continued Top Performance</a:t>
            </a:r>
            <a:endParaRPr lang="en-US" b="1" dirty="0" smtClean="0">
              <a:solidFill>
                <a:srgbClr val="002D73"/>
              </a:solidFill>
              <a:latin typeface="Arial" panose="020B0604020202020204" pitchFamily="34" charset="0"/>
              <a:cs typeface="Arial" panose="020B0604020202020204" pitchFamily="34" charset="0"/>
            </a:endParaRPr>
          </a:p>
        </p:txBody>
      </p:sp>
      <p:sp>
        <p:nvSpPr>
          <p:cNvPr id="8" name="Rectangle 7"/>
          <p:cNvSpPr/>
          <p:nvPr/>
        </p:nvSpPr>
        <p:spPr>
          <a:xfrm>
            <a:off x="304800" y="1047750"/>
            <a:ext cx="8305800" cy="3505200"/>
          </a:xfrm>
          <a:prstGeom prst="rect">
            <a:avLst/>
          </a:prstGeom>
          <a:noFill/>
          <a:ln>
            <a:noFill/>
          </a:ln>
        </p:spPr>
        <p:style>
          <a:lnRef idx="2">
            <a:schemeClr val="accent5"/>
          </a:lnRef>
          <a:fillRef idx="1">
            <a:schemeClr val="lt1"/>
          </a:fillRef>
          <a:effectRef idx="0">
            <a:schemeClr val="accent5"/>
          </a:effectRef>
          <a:fontRef idx="minor">
            <a:schemeClr val="dk1"/>
          </a:fontRef>
        </p:style>
        <p:txBody>
          <a:bodyPr wrap="square">
            <a:noAutofit/>
          </a:bodyPr>
          <a:lstStyle/>
          <a:p>
            <a:pPr marL="171450" indent="-171450">
              <a:buFont typeface="Arial" panose="020B0604020202020204" pitchFamily="34" charset="0"/>
              <a:buChar char="•"/>
            </a:pPr>
            <a:r>
              <a:rPr lang="en-US" sz="1600" dirty="0" smtClean="0">
                <a:latin typeface="Arial" panose="020B0604020202020204" pitchFamily="34" charset="0"/>
                <a:cs typeface="Arial" panose="020B0604020202020204" pitchFamily="34" charset="0"/>
              </a:rPr>
              <a:t>33 nursing homes qualified for the top quintile across the 2013, 2014, and 2015 NHQIs</a:t>
            </a:r>
          </a:p>
          <a:p>
            <a:pPr marL="171450" indent="-171450">
              <a:buFont typeface="Arial" panose="020B0604020202020204" pitchFamily="34" charset="0"/>
              <a:buChar char="•"/>
            </a:pPr>
            <a:endParaRPr lang="en-US" sz="1600" dirty="0" smtClean="0">
              <a:latin typeface="Arial" panose="020B0604020202020204" pitchFamily="34" charset="0"/>
              <a:cs typeface="Arial" panose="020B0604020202020204" pitchFamily="34" charset="0"/>
            </a:endParaRPr>
          </a:p>
          <a:p>
            <a:pPr marL="171450" indent="-171450">
              <a:buFont typeface="Arial" panose="020B0604020202020204" pitchFamily="34" charset="0"/>
              <a:buChar char="•"/>
            </a:pPr>
            <a:r>
              <a:rPr lang="en-US" sz="1600" dirty="0" smtClean="0">
                <a:latin typeface="Arial" panose="020B0604020202020204" pitchFamily="34" charset="0"/>
                <a:cs typeface="Arial" panose="020B0604020202020204" pitchFamily="34" charset="0"/>
              </a:rPr>
              <a:t>An “Honor Roll” would be created to recognize nursing homes that attained the top quintile across three years of the NHQI </a:t>
            </a:r>
          </a:p>
          <a:p>
            <a:pPr marL="171450" indent="-171450">
              <a:buFont typeface="Arial" panose="020B0604020202020204" pitchFamily="34" charset="0"/>
              <a:buChar char="•"/>
            </a:pPr>
            <a:endParaRPr lang="en-US" sz="1600" dirty="0">
              <a:latin typeface="Arial" panose="020B0604020202020204" pitchFamily="34" charset="0"/>
              <a:cs typeface="Arial" panose="020B0604020202020204" pitchFamily="34" charset="0"/>
            </a:endParaRPr>
          </a:p>
          <a:p>
            <a:pPr marL="171450" indent="-171450">
              <a:buFont typeface="Arial" panose="020B0604020202020204" pitchFamily="34" charset="0"/>
              <a:buChar char="•"/>
            </a:pPr>
            <a:r>
              <a:rPr lang="en-US" sz="1600" dirty="0">
                <a:latin typeface="Arial" panose="020B0604020202020204" pitchFamily="34" charset="0"/>
                <a:cs typeface="Arial" panose="020B0604020202020204" pitchFamily="34" charset="0"/>
              </a:rPr>
              <a:t>U</a:t>
            </a:r>
            <a:r>
              <a:rPr lang="en-US" sz="1600" dirty="0" smtClean="0">
                <a:latin typeface="Arial" panose="020B0604020202020204" pitchFamily="34" charset="0"/>
                <a:cs typeface="Arial" panose="020B0604020202020204" pitchFamily="34" charset="0"/>
              </a:rPr>
              <a:t>pdated </a:t>
            </a:r>
            <a:r>
              <a:rPr lang="en-US" sz="1600" dirty="0">
                <a:latin typeface="Arial" panose="020B0604020202020204" pitchFamily="34" charset="0"/>
                <a:cs typeface="Arial" panose="020B0604020202020204" pitchFamily="34" charset="0"/>
              </a:rPr>
              <a:t>with each release of the NHQI to reflect a three-year rolling list </a:t>
            </a:r>
          </a:p>
          <a:p>
            <a:pPr marL="171450" indent="-171450">
              <a:buFont typeface="Arial" panose="020B0604020202020204" pitchFamily="34" charset="0"/>
              <a:buChar char="•"/>
            </a:pPr>
            <a:endParaRPr lang="en-US" sz="1600" dirty="0" smtClean="0">
              <a:latin typeface="Arial" panose="020B0604020202020204" pitchFamily="34" charset="0"/>
              <a:cs typeface="Arial" panose="020B0604020202020204" pitchFamily="34" charset="0"/>
            </a:endParaRPr>
          </a:p>
          <a:p>
            <a:pPr marL="171450" indent="-171450">
              <a:buFont typeface="Arial" panose="020B0604020202020204" pitchFamily="34" charset="0"/>
              <a:buChar char="•"/>
            </a:pPr>
            <a:r>
              <a:rPr lang="en-US" sz="1600" dirty="0" smtClean="0">
                <a:latin typeface="Arial" panose="020B0604020202020204" pitchFamily="34" charset="0"/>
                <a:cs typeface="Arial" panose="020B0604020202020204" pitchFamily="34" charset="0"/>
              </a:rPr>
              <a:t>List would be included in the Quintile Ranking spreadsheet, and would be visible from the NHQI homepage on the Department’s MRT website </a:t>
            </a:r>
          </a:p>
          <a:p>
            <a:pPr marL="171450" indent="-171450">
              <a:buFont typeface="Arial" panose="020B0604020202020204" pitchFamily="34" charset="0"/>
              <a:buChar char="•"/>
            </a:pPr>
            <a:endParaRPr lang="en-US" sz="1600" dirty="0" smtClean="0">
              <a:latin typeface="Arial" panose="020B0604020202020204" pitchFamily="34" charset="0"/>
              <a:cs typeface="Arial" panose="020B0604020202020204" pitchFamily="34" charset="0"/>
            </a:endParaRPr>
          </a:p>
          <a:p>
            <a:pPr marL="171450" indent="-171450">
              <a:buFont typeface="Arial" panose="020B0604020202020204" pitchFamily="34" charset="0"/>
              <a:buChar char="•"/>
            </a:pPr>
            <a:endParaRPr lang="en-US" sz="1600" dirty="0" smtClean="0">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en-US" sz="1600" dirty="0">
              <a:solidFill>
                <a:schemeClr val="tx1"/>
              </a:solidFill>
              <a:latin typeface="Arial" panose="020B0604020202020204" pitchFamily="34" charset="0"/>
              <a:cs typeface="Arial" panose="020B0604020202020204" pitchFamily="34" charset="0"/>
            </a:endParaRPr>
          </a:p>
          <a:p>
            <a:pPr lvl="0"/>
            <a:endParaRPr lang="en-US" sz="1600" dirty="0" smtClean="0">
              <a:solidFill>
                <a:schemeClr val="tx1"/>
              </a:solidFill>
              <a:latin typeface="Arial" panose="020B0604020202020204" pitchFamily="34" charset="0"/>
              <a:cs typeface="Arial" panose="020B0604020202020204" pitchFamily="34" charset="0"/>
            </a:endParaRPr>
          </a:p>
          <a:p>
            <a:pPr lvl="0"/>
            <a:endParaRPr lang="en-US" sz="1600" dirty="0">
              <a:solidFill>
                <a:schemeClr val="tx1"/>
              </a:solidFill>
              <a:latin typeface="Arial" panose="020B0604020202020204" pitchFamily="34" charset="0"/>
              <a:cs typeface="Arial" panose="020B0604020202020204" pitchFamily="34" charset="0"/>
            </a:endParaRPr>
          </a:p>
          <a:p>
            <a:pPr marL="285750" lvl="0" indent="-285750">
              <a:buFont typeface="Arial" panose="020B0604020202020204" pitchFamily="34" charset="0"/>
              <a:buChar char="•"/>
            </a:pPr>
            <a:endParaRPr lang="en-US" sz="1600" dirty="0">
              <a:solidFill>
                <a:schemeClr val="tx1"/>
              </a:solidFill>
              <a:latin typeface="Arial" panose="020B0604020202020204" pitchFamily="34" charset="0"/>
              <a:cs typeface="Arial" panose="020B0604020202020204" pitchFamily="34" charset="0"/>
            </a:endParaRPr>
          </a:p>
          <a:p>
            <a:pPr marL="285750" lvl="0" indent="-285750">
              <a:buFont typeface="Arial" panose="020B0604020202020204" pitchFamily="34" charset="0"/>
              <a:buChar char="•"/>
            </a:pPr>
            <a:endParaRPr lang="en-US" sz="1600" dirty="0" smtClean="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9210936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438151"/>
            <a:ext cx="8686800" cy="609599"/>
          </a:xfrm>
          <a:prstGeom prst="rect">
            <a:avLst/>
          </a:prstGeom>
          <a:noFill/>
          <a:ln>
            <a:noFill/>
          </a:ln>
        </p:spPr>
        <p:txBody>
          <a:bodyPr wrap="square" rtlCol="0">
            <a:noAutofit/>
          </a:bodyPr>
          <a:lstStyle/>
          <a:p>
            <a:r>
              <a:rPr lang="en-US" sz="2800" b="1" dirty="0" smtClean="0">
                <a:solidFill>
                  <a:srgbClr val="002D73"/>
                </a:solidFill>
                <a:latin typeface="Arial" panose="020B0604020202020204" pitchFamily="34" charset="0"/>
                <a:cs typeface="Arial" panose="020B0604020202020204" pitchFamily="34" charset="0"/>
              </a:rPr>
              <a:t>MDS Section S </a:t>
            </a:r>
            <a:endParaRPr lang="en-US" b="1" dirty="0" smtClean="0">
              <a:solidFill>
                <a:srgbClr val="002D73"/>
              </a:solidFill>
              <a:latin typeface="Arial" panose="020B0604020202020204" pitchFamily="34" charset="0"/>
              <a:cs typeface="Arial" panose="020B0604020202020204" pitchFamily="34" charset="0"/>
            </a:endParaRPr>
          </a:p>
        </p:txBody>
      </p:sp>
      <p:sp>
        <p:nvSpPr>
          <p:cNvPr id="8" name="Rectangle 7"/>
          <p:cNvSpPr/>
          <p:nvPr/>
        </p:nvSpPr>
        <p:spPr>
          <a:xfrm>
            <a:off x="304800" y="1047750"/>
            <a:ext cx="8305800" cy="3505200"/>
          </a:xfrm>
          <a:prstGeom prst="rect">
            <a:avLst/>
          </a:prstGeom>
          <a:noFill/>
          <a:ln>
            <a:noFill/>
          </a:ln>
        </p:spPr>
        <p:style>
          <a:lnRef idx="2">
            <a:schemeClr val="accent5"/>
          </a:lnRef>
          <a:fillRef idx="1">
            <a:schemeClr val="lt1"/>
          </a:fillRef>
          <a:effectRef idx="0">
            <a:schemeClr val="accent5"/>
          </a:effectRef>
          <a:fontRef idx="minor">
            <a:schemeClr val="dk1"/>
          </a:fontRef>
        </p:style>
        <p:txBody>
          <a:bodyPr wrap="square">
            <a:noAutofit/>
          </a:bodyPr>
          <a:lstStyle/>
          <a:p>
            <a:pPr marL="171450" indent="-171450">
              <a:buFont typeface="Arial" panose="020B0604020202020204" pitchFamily="34" charset="0"/>
              <a:buChar char="•"/>
            </a:pPr>
            <a:r>
              <a:rPr lang="en-US" sz="1600" dirty="0" smtClean="0">
                <a:latin typeface="Arial" panose="020B0604020202020204" pitchFamily="34" charset="0"/>
                <a:cs typeface="Arial" panose="020B0604020202020204" pitchFamily="34" charset="0"/>
              </a:rPr>
              <a:t>Dental Care, effective October 2014</a:t>
            </a:r>
          </a:p>
          <a:p>
            <a:pPr lvl="1"/>
            <a:r>
              <a:rPr lang="en-US" sz="1400" b="1" dirty="0" smtClean="0">
                <a:latin typeface="Arial" panose="020B0604020202020204" pitchFamily="34" charset="0"/>
                <a:cs typeface="Arial" panose="020B0604020202020204" pitchFamily="34" charset="0"/>
              </a:rPr>
              <a:t>S7000. Dental Care </a:t>
            </a:r>
          </a:p>
          <a:p>
            <a:pPr marL="685800" lvl="1" indent="-228600">
              <a:buAutoNum type="arabicPeriod"/>
            </a:pPr>
            <a:r>
              <a:rPr lang="en-US" sz="1400" dirty="0" smtClean="0">
                <a:latin typeface="Arial" panose="020B0604020202020204" pitchFamily="34" charset="0"/>
                <a:cs typeface="Arial" panose="020B0604020202020204" pitchFamily="34" charset="0"/>
              </a:rPr>
              <a:t>Routine dental care since last assessment </a:t>
            </a:r>
            <a:r>
              <a:rPr lang="en-US" sz="1400" b="1" dirty="0" smtClean="0">
                <a:solidFill>
                  <a:srgbClr val="FF0000"/>
                </a:solidFill>
                <a:latin typeface="Arial" panose="020B0604020202020204" pitchFamily="34" charset="0"/>
                <a:cs typeface="Arial" panose="020B0604020202020204" pitchFamily="34" charset="0"/>
              </a:rPr>
              <a:t>– planned</a:t>
            </a:r>
          </a:p>
          <a:p>
            <a:pPr marL="685800" lvl="1" indent="-228600">
              <a:buAutoNum type="arabicPeriod"/>
            </a:pPr>
            <a:r>
              <a:rPr lang="en-US" sz="1400" dirty="0" smtClean="0">
                <a:latin typeface="Arial" panose="020B0604020202020204" pitchFamily="34" charset="0"/>
                <a:cs typeface="Arial" panose="020B0604020202020204" pitchFamily="34" charset="0"/>
              </a:rPr>
              <a:t>Emergent dental care since last assessment </a:t>
            </a:r>
            <a:r>
              <a:rPr lang="en-US" sz="1400" b="1" dirty="0" smtClean="0">
                <a:solidFill>
                  <a:srgbClr val="FF0000"/>
                </a:solidFill>
                <a:latin typeface="Arial" panose="020B0604020202020204" pitchFamily="34" charset="0"/>
                <a:cs typeface="Arial" panose="020B0604020202020204" pitchFamily="34" charset="0"/>
              </a:rPr>
              <a:t>– unplanned</a:t>
            </a:r>
          </a:p>
          <a:p>
            <a:pPr lvl="1"/>
            <a:r>
              <a:rPr lang="en-US" sz="1400" dirty="0" smtClean="0">
                <a:latin typeface="Arial" panose="020B0604020202020204" pitchFamily="34" charset="0"/>
                <a:cs typeface="Arial" panose="020B0604020202020204" pitchFamily="34" charset="0"/>
              </a:rPr>
              <a:t>9.  None of the above </a:t>
            </a:r>
          </a:p>
          <a:p>
            <a:pPr marL="285750" indent="-285750">
              <a:buFont typeface="Arial" panose="020B0604020202020204" pitchFamily="34" charset="0"/>
              <a:buChar char="•"/>
            </a:pPr>
            <a:endParaRPr lang="en-US" sz="1600" dirty="0" smtClean="0">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en-US" sz="16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sz="1600" dirty="0" smtClean="0">
                <a:latin typeface="Arial" panose="020B0604020202020204" pitchFamily="34" charset="0"/>
                <a:cs typeface="Arial" panose="020B0604020202020204" pitchFamily="34" charset="0"/>
              </a:rPr>
              <a:t>Section S items submitted to CMS</a:t>
            </a:r>
          </a:p>
          <a:p>
            <a:pPr marL="742950" lvl="1" indent="-285750">
              <a:buFont typeface="Courier New" panose="02070309020205020404" pitchFamily="49" charset="0"/>
              <a:buChar char="o"/>
            </a:pPr>
            <a:r>
              <a:rPr lang="en-US" sz="1400" dirty="0" smtClean="0">
                <a:latin typeface="Arial" panose="020B0604020202020204" pitchFamily="34" charset="0"/>
                <a:cs typeface="Arial" panose="020B0604020202020204" pitchFamily="34" charset="0"/>
              </a:rPr>
              <a:t>Capturing residents who are receiving comfort care </a:t>
            </a:r>
          </a:p>
          <a:p>
            <a:pPr marL="742950" lvl="1" indent="-285750">
              <a:buFont typeface="Courier New" panose="02070309020205020404" pitchFamily="49" charset="0"/>
              <a:buChar char="o"/>
            </a:pPr>
            <a:r>
              <a:rPr lang="en-US" sz="1400" dirty="0" smtClean="0">
                <a:latin typeface="Arial" panose="020B0604020202020204" pitchFamily="34" charset="0"/>
                <a:cs typeface="Arial" panose="020B0604020202020204" pitchFamily="34" charset="0"/>
              </a:rPr>
              <a:t>Capturing hospitalizations that are the result of a family member’s request</a:t>
            </a:r>
          </a:p>
          <a:p>
            <a:pPr marL="742950" lvl="1" indent="-285750">
              <a:buFont typeface="Courier New" panose="02070309020205020404" pitchFamily="49" charset="0"/>
              <a:buChar char="o"/>
            </a:pPr>
            <a:r>
              <a:rPr lang="en-US" sz="1400" dirty="0" smtClean="0">
                <a:latin typeface="Arial" panose="020B0604020202020204" pitchFamily="34" charset="0"/>
                <a:cs typeface="Arial" panose="020B0604020202020204" pitchFamily="34" charset="0"/>
              </a:rPr>
              <a:t>If approved by CMS, effective date would be October 2017 </a:t>
            </a:r>
          </a:p>
          <a:p>
            <a:pPr marL="742950" lvl="1" indent="-285750">
              <a:buFont typeface="Courier New" panose="02070309020205020404" pitchFamily="49" charset="0"/>
              <a:buChar char="o"/>
            </a:pPr>
            <a:endParaRPr lang="en-US" sz="1600" dirty="0" smtClean="0">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en-US" sz="1600" dirty="0" smtClean="0">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en-US" sz="1600" dirty="0">
              <a:solidFill>
                <a:schemeClr val="tx1"/>
              </a:solidFill>
              <a:latin typeface="Arial" panose="020B0604020202020204" pitchFamily="34" charset="0"/>
              <a:cs typeface="Arial" panose="020B0604020202020204" pitchFamily="34" charset="0"/>
            </a:endParaRPr>
          </a:p>
          <a:p>
            <a:pPr lvl="0"/>
            <a:endParaRPr lang="en-US" sz="1600" dirty="0" smtClean="0">
              <a:solidFill>
                <a:schemeClr val="tx1"/>
              </a:solidFill>
              <a:latin typeface="Arial" panose="020B0604020202020204" pitchFamily="34" charset="0"/>
              <a:cs typeface="Arial" panose="020B0604020202020204" pitchFamily="34" charset="0"/>
            </a:endParaRPr>
          </a:p>
          <a:p>
            <a:pPr lvl="0"/>
            <a:endParaRPr lang="en-US" sz="1600" dirty="0">
              <a:solidFill>
                <a:schemeClr val="tx1"/>
              </a:solidFill>
              <a:latin typeface="Arial" panose="020B0604020202020204" pitchFamily="34" charset="0"/>
              <a:cs typeface="Arial" panose="020B0604020202020204" pitchFamily="34" charset="0"/>
            </a:endParaRPr>
          </a:p>
          <a:p>
            <a:pPr marL="285750" lvl="0" indent="-285750">
              <a:buFont typeface="Arial" panose="020B0604020202020204" pitchFamily="34" charset="0"/>
              <a:buChar char="•"/>
            </a:pPr>
            <a:endParaRPr lang="en-US" sz="1600" dirty="0">
              <a:solidFill>
                <a:schemeClr val="tx1"/>
              </a:solidFill>
              <a:latin typeface="Arial" panose="020B0604020202020204" pitchFamily="34" charset="0"/>
              <a:cs typeface="Arial" panose="020B0604020202020204" pitchFamily="34" charset="0"/>
            </a:endParaRPr>
          </a:p>
          <a:p>
            <a:pPr marL="285750" lvl="0" indent="-285750">
              <a:buFont typeface="Arial" panose="020B0604020202020204" pitchFamily="34" charset="0"/>
              <a:buChar char="•"/>
            </a:pPr>
            <a:endParaRPr lang="en-US" sz="1600" dirty="0" smtClean="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9129736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438151"/>
            <a:ext cx="7162800" cy="533400"/>
          </a:xfrm>
          <a:prstGeom prst="rect">
            <a:avLst/>
          </a:prstGeom>
          <a:noFill/>
          <a:ln>
            <a:noFill/>
          </a:ln>
        </p:spPr>
        <p:txBody>
          <a:bodyPr wrap="square" rtlCol="0">
            <a:noAutofit/>
          </a:bodyPr>
          <a:lstStyle/>
          <a:p>
            <a:r>
              <a:rPr lang="en-US" sz="2800" b="1" dirty="0" smtClean="0">
                <a:solidFill>
                  <a:srgbClr val="002D73"/>
                </a:solidFill>
                <a:latin typeface="Arial" panose="020B0604020202020204" pitchFamily="34" charset="0"/>
                <a:cs typeface="Arial" panose="020B0604020202020204" pitchFamily="34" charset="0"/>
              </a:rPr>
              <a:t>Future Measures</a:t>
            </a:r>
          </a:p>
        </p:txBody>
      </p:sp>
      <p:sp>
        <p:nvSpPr>
          <p:cNvPr id="3" name="Rectangle 2"/>
          <p:cNvSpPr/>
          <p:nvPr/>
        </p:nvSpPr>
        <p:spPr>
          <a:xfrm>
            <a:off x="228600" y="1123950"/>
            <a:ext cx="8229600" cy="3048000"/>
          </a:xfrm>
          <a:prstGeom prst="rect">
            <a:avLst/>
          </a:prstGeom>
          <a:noFill/>
          <a:ln>
            <a:noFill/>
          </a:ln>
        </p:spPr>
        <p:style>
          <a:lnRef idx="2">
            <a:schemeClr val="accent5"/>
          </a:lnRef>
          <a:fillRef idx="1">
            <a:schemeClr val="lt1"/>
          </a:fillRef>
          <a:effectRef idx="0">
            <a:schemeClr val="accent5"/>
          </a:effectRef>
          <a:fontRef idx="minor">
            <a:schemeClr val="dk1"/>
          </a:fontRef>
        </p:style>
        <p:txBody>
          <a:bodyPr wrap="square">
            <a:noAutofit/>
          </a:bodyPr>
          <a:lstStyle/>
          <a:p>
            <a:pPr marL="285750" lvl="0" indent="-285750">
              <a:buFont typeface="Arial" panose="020B0604020202020204" pitchFamily="34" charset="0"/>
              <a:buChar char="•"/>
            </a:pPr>
            <a:r>
              <a:rPr lang="en-US" sz="1600" dirty="0" smtClean="0">
                <a:latin typeface="Arial" panose="020B0604020202020204" pitchFamily="34" charset="0"/>
                <a:cs typeface="Arial" panose="020B0604020202020204" pitchFamily="34" charset="0"/>
              </a:rPr>
              <a:t>Resident satisfaction</a:t>
            </a:r>
          </a:p>
          <a:p>
            <a:pPr marL="285750" lvl="0" indent="-285750">
              <a:buFont typeface="Arial" panose="020B0604020202020204" pitchFamily="34" charset="0"/>
              <a:buChar char="•"/>
            </a:pPr>
            <a:r>
              <a:rPr lang="en-US" sz="1600" dirty="0" smtClean="0">
                <a:latin typeface="Arial" panose="020B0604020202020204" pitchFamily="34" charset="0"/>
                <a:cs typeface="Arial" panose="020B0604020202020204" pitchFamily="34" charset="0"/>
              </a:rPr>
              <a:t>Dental </a:t>
            </a:r>
            <a:r>
              <a:rPr lang="en-US" sz="1600" dirty="0">
                <a:latin typeface="Arial" panose="020B0604020202020204" pitchFamily="34" charset="0"/>
                <a:cs typeface="Arial" panose="020B0604020202020204" pitchFamily="34" charset="0"/>
              </a:rPr>
              <a:t>h</a:t>
            </a:r>
            <a:r>
              <a:rPr lang="en-US" sz="1600" dirty="0" smtClean="0">
                <a:latin typeface="Arial" panose="020B0604020202020204" pitchFamily="34" charset="0"/>
                <a:cs typeface="Arial" panose="020B0604020202020204" pitchFamily="34" charset="0"/>
              </a:rPr>
              <a:t>ealth</a:t>
            </a:r>
          </a:p>
          <a:p>
            <a:pPr marL="285750" lvl="0" indent="-285750">
              <a:buFont typeface="Arial" panose="020B0604020202020204" pitchFamily="34" charset="0"/>
              <a:buChar char="•"/>
            </a:pPr>
            <a:r>
              <a:rPr lang="en-US" sz="1600" dirty="0" smtClean="0">
                <a:latin typeface="Arial" panose="020B0604020202020204" pitchFamily="34" charset="0"/>
                <a:cs typeface="Arial" panose="020B0604020202020204" pitchFamily="34" charset="0"/>
              </a:rPr>
              <a:t>Efficiency measures </a:t>
            </a:r>
          </a:p>
          <a:p>
            <a:pPr lvl="0"/>
            <a:endParaRPr lang="en-US" sz="16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2282225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p:cNvSpPr txBox="1"/>
          <p:nvPr/>
        </p:nvSpPr>
        <p:spPr>
          <a:xfrm>
            <a:off x="152400" y="438150"/>
            <a:ext cx="8686800" cy="523220"/>
          </a:xfrm>
          <a:prstGeom prst="rect">
            <a:avLst/>
          </a:prstGeom>
          <a:noFill/>
          <a:ln>
            <a:noFill/>
          </a:ln>
        </p:spPr>
        <p:txBody>
          <a:bodyPr wrap="square" rtlCol="0">
            <a:spAutoFit/>
          </a:bodyPr>
          <a:lstStyle/>
          <a:p>
            <a:r>
              <a:rPr lang="en-US" sz="2800" b="1" dirty="0" smtClean="0">
                <a:solidFill>
                  <a:srgbClr val="002D73"/>
                </a:solidFill>
                <a:latin typeface="Arial" panose="020B0604020202020204" pitchFamily="34" charset="0"/>
                <a:cs typeface="Arial" panose="020B0604020202020204" pitchFamily="34" charset="0"/>
              </a:rPr>
              <a:t>Questions/Comments </a:t>
            </a:r>
            <a:endParaRPr lang="en-US" sz="2000" b="1" dirty="0">
              <a:solidFill>
                <a:srgbClr val="002D73"/>
              </a:solidFill>
              <a:latin typeface="Arial" panose="020B0604020202020204" pitchFamily="34" charset="0"/>
              <a:cs typeface="Arial" panose="020B0604020202020204" pitchFamily="34" charset="0"/>
            </a:endParaRPr>
          </a:p>
        </p:txBody>
      </p:sp>
      <p:sp>
        <p:nvSpPr>
          <p:cNvPr id="14" name="TextBox 13"/>
          <p:cNvSpPr txBox="1"/>
          <p:nvPr/>
        </p:nvSpPr>
        <p:spPr>
          <a:xfrm>
            <a:off x="2133600" y="1428750"/>
            <a:ext cx="3352800" cy="2154436"/>
          </a:xfrm>
          <a:prstGeom prst="rect">
            <a:avLst/>
          </a:prstGeom>
          <a:noFill/>
          <a:ln>
            <a:noFill/>
          </a:ln>
        </p:spPr>
        <p:txBody>
          <a:bodyPr wrap="square" rtlCol="0">
            <a:spAutoFit/>
          </a:bodyPr>
          <a:lstStyle/>
          <a:p>
            <a:r>
              <a:rPr lang="en-US" sz="1400" b="1" dirty="0" smtClean="0">
                <a:latin typeface="Arial" panose="020B0604020202020204" pitchFamily="34" charset="0"/>
                <a:cs typeface="Arial" panose="020B0604020202020204" pitchFamily="34" charset="0"/>
              </a:rPr>
              <a:t>Methodology</a:t>
            </a:r>
          </a:p>
          <a:p>
            <a:endParaRPr lang="en-US" sz="1400" dirty="0" smtClean="0">
              <a:latin typeface="Arial" panose="020B0604020202020204" pitchFamily="34" charset="0"/>
              <a:cs typeface="Arial" panose="020B0604020202020204" pitchFamily="34" charset="0"/>
            </a:endParaRPr>
          </a:p>
          <a:p>
            <a:r>
              <a:rPr lang="en-US" sz="1200" dirty="0" smtClean="0">
                <a:latin typeface="Arial" panose="020B0604020202020204" pitchFamily="34" charset="0"/>
                <a:cs typeface="Arial" panose="020B0604020202020204" pitchFamily="34" charset="0"/>
              </a:rPr>
              <a:t>Office of Quality and Patient Safety </a:t>
            </a:r>
          </a:p>
          <a:p>
            <a:r>
              <a:rPr lang="en-US" sz="1200" dirty="0" smtClean="0">
                <a:latin typeface="Arial" panose="020B0604020202020204" pitchFamily="34" charset="0"/>
                <a:cs typeface="Arial" panose="020B0604020202020204" pitchFamily="34" charset="0"/>
              </a:rPr>
              <a:t>(518) 486-9012</a:t>
            </a:r>
          </a:p>
          <a:p>
            <a:r>
              <a:rPr lang="en-US" sz="1200" dirty="0" smtClean="0">
                <a:latin typeface="Arial" panose="020B0604020202020204" pitchFamily="34" charset="0"/>
                <a:cs typeface="Arial" panose="020B0604020202020204" pitchFamily="34" charset="0"/>
              </a:rPr>
              <a:t>NHQP@health.ny.gov </a:t>
            </a:r>
          </a:p>
          <a:p>
            <a:endParaRPr lang="en-US" sz="1400" dirty="0">
              <a:latin typeface="Arial" panose="020B0604020202020204" pitchFamily="34" charset="0"/>
              <a:cs typeface="Arial" panose="020B0604020202020204" pitchFamily="34" charset="0"/>
            </a:endParaRPr>
          </a:p>
          <a:p>
            <a:r>
              <a:rPr lang="en-US" sz="1400" b="1" dirty="0" smtClean="0">
                <a:latin typeface="Arial" panose="020B0604020202020204" pitchFamily="34" charset="0"/>
                <a:cs typeface="Arial" panose="020B0604020202020204" pitchFamily="34" charset="0"/>
              </a:rPr>
              <a:t>Rate Adjustments</a:t>
            </a:r>
          </a:p>
          <a:p>
            <a:endParaRPr lang="en-US" sz="1400" dirty="0" smtClean="0">
              <a:latin typeface="Arial" panose="020B0604020202020204" pitchFamily="34" charset="0"/>
              <a:cs typeface="Arial" panose="020B0604020202020204" pitchFamily="34" charset="0"/>
            </a:endParaRPr>
          </a:p>
          <a:p>
            <a:r>
              <a:rPr lang="en-US" sz="1200" dirty="0" smtClean="0">
                <a:latin typeface="Arial" panose="020B0604020202020204" pitchFamily="34" charset="0"/>
                <a:cs typeface="Arial" panose="020B0604020202020204" pitchFamily="34" charset="0"/>
              </a:rPr>
              <a:t>Division </a:t>
            </a:r>
            <a:r>
              <a:rPr lang="en-US" sz="1200" dirty="0">
                <a:latin typeface="Arial" panose="020B0604020202020204" pitchFamily="34" charset="0"/>
                <a:cs typeface="Arial" panose="020B0604020202020204" pitchFamily="34" charset="0"/>
              </a:rPr>
              <a:t>of Finance and Rate Setting </a:t>
            </a:r>
            <a:endParaRPr lang="en-US" sz="1200" dirty="0" smtClean="0">
              <a:latin typeface="Arial" panose="020B0604020202020204" pitchFamily="34" charset="0"/>
              <a:cs typeface="Arial" panose="020B0604020202020204" pitchFamily="34" charset="0"/>
            </a:endParaRPr>
          </a:p>
          <a:p>
            <a:r>
              <a:rPr lang="en-US" sz="1200" dirty="0" smtClean="0">
                <a:latin typeface="Arial" panose="020B0604020202020204" pitchFamily="34" charset="0"/>
                <a:cs typeface="Arial" panose="020B0604020202020204" pitchFamily="34" charset="0"/>
              </a:rPr>
              <a:t>NFRATES@health.ny.gov</a:t>
            </a:r>
            <a:endParaRPr lang="en-US" sz="1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6188147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2414141"/>
            <a:ext cx="4495800" cy="1077218"/>
          </a:xfrm>
          <a:prstGeom prst="rect">
            <a:avLst/>
          </a:prstGeom>
          <a:noFill/>
          <a:ln>
            <a:noFill/>
          </a:ln>
        </p:spPr>
        <p:txBody>
          <a:bodyPr wrap="square" rtlCol="0" anchor="ctr">
            <a:spAutoFit/>
          </a:bodyPr>
          <a:lstStyle/>
          <a:p>
            <a:r>
              <a:rPr lang="en-US" sz="3200" b="1" dirty="0" smtClean="0">
                <a:solidFill>
                  <a:schemeClr val="bg1"/>
                </a:solidFill>
                <a:latin typeface="Arial" panose="020B0604020202020204" pitchFamily="34" charset="0"/>
                <a:cs typeface="Arial" panose="020B0604020202020204" pitchFamily="34" charset="0"/>
              </a:rPr>
              <a:t>2015 NHQI Methodology</a:t>
            </a:r>
            <a:endParaRPr lang="en-US" sz="3200" b="1"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422184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438151"/>
            <a:ext cx="7162800" cy="533400"/>
          </a:xfrm>
          <a:prstGeom prst="rect">
            <a:avLst/>
          </a:prstGeom>
          <a:noFill/>
          <a:ln>
            <a:noFill/>
          </a:ln>
        </p:spPr>
        <p:txBody>
          <a:bodyPr wrap="square" rtlCol="0">
            <a:noAutofit/>
          </a:bodyPr>
          <a:lstStyle/>
          <a:p>
            <a:r>
              <a:rPr lang="en-US" sz="2800" b="1" dirty="0" smtClean="0">
                <a:solidFill>
                  <a:srgbClr val="002D73"/>
                </a:solidFill>
                <a:latin typeface="Arial" panose="020B0604020202020204" pitchFamily="34" charset="0"/>
                <a:cs typeface="Arial" panose="020B0604020202020204" pitchFamily="34" charset="0"/>
              </a:rPr>
              <a:t>2015 NHQI Structure </a:t>
            </a:r>
          </a:p>
        </p:txBody>
      </p:sp>
      <p:sp>
        <p:nvSpPr>
          <p:cNvPr id="5" name="TextBox 4"/>
          <p:cNvSpPr txBox="1"/>
          <p:nvPr/>
        </p:nvSpPr>
        <p:spPr>
          <a:xfrm>
            <a:off x="228600" y="895350"/>
            <a:ext cx="8763000" cy="3931846"/>
          </a:xfrm>
          <a:prstGeom prst="rect">
            <a:avLst/>
          </a:prstGeom>
          <a:noFill/>
          <a:ln>
            <a:noFill/>
          </a:ln>
        </p:spPr>
        <p:txBody>
          <a:bodyPr wrap="square" rtlCol="0">
            <a:spAutoFit/>
          </a:bodyPr>
          <a:lstStyle/>
          <a:p>
            <a:r>
              <a:rPr lang="en-US" sz="1050" b="1" dirty="0" smtClean="0">
                <a:latin typeface="Arial" panose="020B0604020202020204" pitchFamily="34" charset="0"/>
                <a:cs typeface="Arial" panose="020B0604020202020204" pitchFamily="34" charset="0"/>
              </a:rPr>
              <a:t>Quality Component: 70 points </a:t>
            </a:r>
          </a:p>
          <a:p>
            <a:pPr lvl="1"/>
            <a:r>
              <a:rPr lang="en-US" sz="1050" dirty="0" smtClean="0">
                <a:latin typeface="Arial" panose="020B0604020202020204" pitchFamily="34" charset="0"/>
                <a:cs typeface="Arial" panose="020B0604020202020204" pitchFamily="34" charset="0"/>
              </a:rPr>
              <a:t>Percent of Long Stay High Risk Residents With Pressure Ulcers*</a:t>
            </a:r>
          </a:p>
          <a:p>
            <a:pPr lvl="1"/>
            <a:r>
              <a:rPr lang="en-US" sz="1050" b="1" dirty="0" smtClean="0">
                <a:solidFill>
                  <a:srgbClr val="7030A0"/>
                </a:solidFill>
                <a:latin typeface="Arial" panose="020B0604020202020204" pitchFamily="34" charset="0"/>
                <a:cs typeface="Arial" panose="020B0604020202020204" pitchFamily="34" charset="0"/>
              </a:rPr>
              <a:t>Percent of Long Stay Residents Who Received the Pneumococcal Vaccine (scored by quintiles</a:t>
            </a:r>
            <a:r>
              <a:rPr lang="en-US" sz="1050" b="1" dirty="0">
                <a:solidFill>
                  <a:srgbClr val="7030A0"/>
                </a:solidFill>
                <a:latin typeface="Arial" panose="020B0604020202020204" pitchFamily="34" charset="0"/>
                <a:cs typeface="Arial" panose="020B0604020202020204" pitchFamily="34" charset="0"/>
              </a:rPr>
              <a:t>) </a:t>
            </a:r>
            <a:r>
              <a:rPr lang="en-US" sz="1050" b="1" dirty="0" smtClean="0">
                <a:solidFill>
                  <a:srgbClr val="7030A0"/>
                </a:solidFill>
                <a:latin typeface="Arial" panose="020B0604020202020204" pitchFamily="34" charset="0"/>
                <a:cs typeface="Arial" panose="020B0604020202020204" pitchFamily="34" charset="0"/>
              </a:rPr>
              <a:t>- change </a:t>
            </a:r>
            <a:r>
              <a:rPr lang="en-US" sz="1050" b="1" dirty="0">
                <a:solidFill>
                  <a:srgbClr val="7030A0"/>
                </a:solidFill>
                <a:latin typeface="Arial" panose="020B0604020202020204" pitchFamily="34" charset="0"/>
                <a:cs typeface="Arial" panose="020B0604020202020204" pitchFamily="34" charset="0"/>
              </a:rPr>
              <a:t>from 2014 </a:t>
            </a:r>
            <a:r>
              <a:rPr lang="en-US" sz="1050" b="1" dirty="0" smtClean="0">
                <a:solidFill>
                  <a:srgbClr val="7030A0"/>
                </a:solidFill>
                <a:latin typeface="Arial" panose="020B0604020202020204" pitchFamily="34" charset="0"/>
                <a:cs typeface="Arial" panose="020B0604020202020204" pitchFamily="34" charset="0"/>
              </a:rPr>
              <a:t>NHQI</a:t>
            </a:r>
          </a:p>
          <a:p>
            <a:pPr lvl="1"/>
            <a:r>
              <a:rPr lang="en-US" sz="1050" dirty="0" smtClean="0">
                <a:latin typeface="Arial" panose="020B0604020202020204" pitchFamily="34" charset="0"/>
                <a:cs typeface="Arial" panose="020B0604020202020204" pitchFamily="34" charset="0"/>
              </a:rPr>
              <a:t>Percent of Long Stay Residents Who Received the Seasonal Influenza Vaccine</a:t>
            </a:r>
          </a:p>
          <a:p>
            <a:pPr lvl="1"/>
            <a:r>
              <a:rPr lang="en-US" sz="1050" dirty="0" smtClean="0">
                <a:latin typeface="Arial" panose="020B0604020202020204" pitchFamily="34" charset="0"/>
                <a:cs typeface="Arial" panose="020B0604020202020204" pitchFamily="34" charset="0"/>
              </a:rPr>
              <a:t>Percent of Long Stay Residents Experiencing One or More Falls with Major Injury</a:t>
            </a:r>
          </a:p>
          <a:p>
            <a:pPr lvl="1"/>
            <a:r>
              <a:rPr lang="en-US" sz="1050" dirty="0" smtClean="0">
                <a:latin typeface="Arial" panose="020B0604020202020204" pitchFamily="34" charset="0"/>
                <a:cs typeface="Arial" panose="020B0604020202020204" pitchFamily="34" charset="0"/>
              </a:rPr>
              <a:t>Percent of Long Stay Residents Who have Depressive Symptoms</a:t>
            </a:r>
          </a:p>
          <a:p>
            <a:pPr lvl="1"/>
            <a:r>
              <a:rPr lang="en-US" sz="1050" dirty="0" smtClean="0">
                <a:latin typeface="Arial" panose="020B0604020202020204" pitchFamily="34" charset="0"/>
                <a:cs typeface="Arial" panose="020B0604020202020204" pitchFamily="34" charset="0"/>
              </a:rPr>
              <a:t>Percent of Low Risk Long Stay Residents Who Lose Control of Their Bowels or Bladder</a:t>
            </a:r>
          </a:p>
          <a:p>
            <a:pPr lvl="1"/>
            <a:r>
              <a:rPr lang="en-US" sz="1050" dirty="0" smtClean="0">
                <a:latin typeface="Arial" panose="020B0604020202020204" pitchFamily="34" charset="0"/>
                <a:cs typeface="Arial" panose="020B0604020202020204" pitchFamily="34" charset="0"/>
              </a:rPr>
              <a:t>Percent of Long Stay Residents Who Lose Too Much Weight*</a:t>
            </a:r>
          </a:p>
          <a:p>
            <a:pPr lvl="1"/>
            <a:r>
              <a:rPr lang="en-US" sz="1050" b="1" dirty="0" smtClean="0">
                <a:solidFill>
                  <a:srgbClr val="7030A0"/>
                </a:solidFill>
                <a:latin typeface="Arial" panose="020B0604020202020204" pitchFamily="34" charset="0"/>
                <a:cs typeface="Arial" panose="020B0604020202020204" pitchFamily="34" charset="0"/>
              </a:rPr>
              <a:t>Percent of Long Stay Antipsychotic Use in Persons with Dementia (PQA) - </a:t>
            </a:r>
            <a:r>
              <a:rPr lang="en-US" sz="1050" b="1" dirty="0">
                <a:solidFill>
                  <a:srgbClr val="7030A0"/>
                </a:solidFill>
                <a:latin typeface="Arial" panose="020B0604020202020204" pitchFamily="34" charset="0"/>
                <a:cs typeface="Arial" panose="020B0604020202020204" pitchFamily="34" charset="0"/>
              </a:rPr>
              <a:t>change from 2014 </a:t>
            </a:r>
            <a:r>
              <a:rPr lang="en-US" sz="1050" b="1" dirty="0" smtClean="0">
                <a:solidFill>
                  <a:srgbClr val="7030A0"/>
                </a:solidFill>
                <a:latin typeface="Arial" panose="020B0604020202020204" pitchFamily="34" charset="0"/>
                <a:cs typeface="Arial" panose="020B0604020202020204" pitchFamily="34" charset="0"/>
              </a:rPr>
              <a:t>NHQI</a:t>
            </a:r>
          </a:p>
          <a:p>
            <a:pPr lvl="1"/>
            <a:r>
              <a:rPr lang="en-US" sz="1050" dirty="0" smtClean="0">
                <a:latin typeface="Arial" panose="020B0604020202020204" pitchFamily="34" charset="0"/>
                <a:cs typeface="Arial" panose="020B0604020202020204" pitchFamily="34" charset="0"/>
              </a:rPr>
              <a:t>Percent of Long Stay Residents Who Self-Report Moderate to Severe Pain*</a:t>
            </a:r>
          </a:p>
          <a:p>
            <a:pPr lvl="1"/>
            <a:r>
              <a:rPr lang="en-US" sz="1050" dirty="0" smtClean="0">
                <a:latin typeface="Arial" panose="020B0604020202020204" pitchFamily="34" charset="0"/>
                <a:cs typeface="Arial" panose="020B0604020202020204" pitchFamily="34" charset="0"/>
              </a:rPr>
              <a:t>Percent of Long Stay Residents Whose Need for Help with Daily Activities Has Increased</a:t>
            </a:r>
          </a:p>
          <a:p>
            <a:pPr lvl="1"/>
            <a:r>
              <a:rPr lang="en-US" sz="1050" dirty="0" smtClean="0">
                <a:latin typeface="Arial" panose="020B0604020202020204" pitchFamily="34" charset="0"/>
                <a:cs typeface="Arial" panose="020B0604020202020204" pitchFamily="34" charset="0"/>
              </a:rPr>
              <a:t>Percent of Long Stay Residents with a Urinary Tract Infection</a:t>
            </a:r>
          </a:p>
          <a:p>
            <a:pPr lvl="1"/>
            <a:r>
              <a:rPr lang="en-US" sz="1050" dirty="0" smtClean="0">
                <a:latin typeface="Arial" panose="020B0604020202020204" pitchFamily="34" charset="0"/>
                <a:cs typeface="Arial" panose="020B0604020202020204" pitchFamily="34" charset="0"/>
              </a:rPr>
              <a:t>Percent of Employees Vaccinated for Influenza </a:t>
            </a:r>
          </a:p>
          <a:p>
            <a:pPr lvl="1"/>
            <a:r>
              <a:rPr lang="en-US" sz="1050" dirty="0">
                <a:latin typeface="Arial" panose="020B0604020202020204" pitchFamily="34" charset="0"/>
                <a:cs typeface="Arial" panose="020B0604020202020204" pitchFamily="34" charset="0"/>
              </a:rPr>
              <a:t>CMS Five-Star Quality Rating for Staffing (not </a:t>
            </a:r>
            <a:r>
              <a:rPr lang="en-US" sz="1050" dirty="0" smtClean="0">
                <a:latin typeface="Arial" panose="020B0604020202020204" pitchFamily="34" charset="0"/>
                <a:cs typeface="Arial" panose="020B0604020202020204" pitchFamily="34" charset="0"/>
              </a:rPr>
              <a:t>NYS-calculated)</a:t>
            </a:r>
          </a:p>
          <a:p>
            <a:pPr lvl="1"/>
            <a:r>
              <a:rPr lang="en-US" sz="1050" dirty="0" smtClean="0">
                <a:latin typeface="Arial" panose="020B0604020202020204" pitchFamily="34" charset="0"/>
                <a:cs typeface="Arial" panose="020B0604020202020204" pitchFamily="34" charset="0"/>
              </a:rPr>
              <a:t>Percent of Contract/Agency Staff Used                                                                             </a:t>
            </a:r>
          </a:p>
          <a:p>
            <a:pPr lvl="1"/>
            <a:r>
              <a:rPr lang="en-US" sz="800" b="1" dirty="0" smtClean="0">
                <a:latin typeface="Arial" panose="020B0604020202020204" pitchFamily="34" charset="0"/>
                <a:cs typeface="Arial" panose="020B0604020202020204" pitchFamily="34" charset="0"/>
              </a:rPr>
              <a:t>*</a:t>
            </a:r>
            <a:r>
              <a:rPr lang="en-US" sz="800" b="1" dirty="0">
                <a:latin typeface="Arial" panose="020B0604020202020204" pitchFamily="34" charset="0"/>
                <a:cs typeface="Arial" panose="020B0604020202020204" pitchFamily="34" charset="0"/>
              </a:rPr>
              <a:t>denotes risk adjustment by NYS</a:t>
            </a:r>
          </a:p>
          <a:p>
            <a:pPr lvl="1"/>
            <a:endParaRPr lang="en-US" sz="1050" dirty="0" smtClean="0">
              <a:latin typeface="Arial" panose="020B0604020202020204" pitchFamily="34" charset="0"/>
              <a:cs typeface="Arial" panose="020B0604020202020204" pitchFamily="34" charset="0"/>
            </a:endParaRPr>
          </a:p>
          <a:p>
            <a:r>
              <a:rPr lang="en-US" sz="1050" b="1" dirty="0" smtClean="0">
                <a:latin typeface="Arial" panose="020B0604020202020204" pitchFamily="34" charset="0"/>
                <a:cs typeface="Arial" panose="020B0604020202020204" pitchFamily="34" charset="0"/>
              </a:rPr>
              <a:t>Compliance Component: 20 points</a:t>
            </a:r>
          </a:p>
          <a:p>
            <a:pPr lvl="1"/>
            <a:r>
              <a:rPr lang="en-US" sz="1050" dirty="0" smtClean="0">
                <a:latin typeface="Arial" panose="020B0604020202020204" pitchFamily="34" charset="0"/>
                <a:cs typeface="Arial" panose="020B0604020202020204" pitchFamily="34" charset="0"/>
              </a:rPr>
              <a:t>NYS Regionally Adjusted Five-Star Quality Rating for Health Inspections</a:t>
            </a:r>
          </a:p>
          <a:p>
            <a:pPr lvl="1"/>
            <a:r>
              <a:rPr lang="en-US" sz="1050" dirty="0" smtClean="0">
                <a:latin typeface="Arial" panose="020B0604020202020204" pitchFamily="34" charset="0"/>
                <a:cs typeface="Arial" panose="020B0604020202020204" pitchFamily="34" charset="0"/>
              </a:rPr>
              <a:t>Timely Submission of Nursing Home Certified Cost Reports </a:t>
            </a:r>
          </a:p>
          <a:p>
            <a:pPr lvl="1"/>
            <a:r>
              <a:rPr lang="en-US" sz="1050" dirty="0" smtClean="0">
                <a:latin typeface="Arial" panose="020B0604020202020204" pitchFamily="34" charset="0"/>
                <a:cs typeface="Arial" panose="020B0604020202020204" pitchFamily="34" charset="0"/>
              </a:rPr>
              <a:t>Timely Submission of Employee Influenza Immunization Data</a:t>
            </a:r>
          </a:p>
          <a:p>
            <a:endParaRPr lang="en-US" sz="1050" dirty="0" smtClean="0">
              <a:latin typeface="Arial" panose="020B0604020202020204" pitchFamily="34" charset="0"/>
              <a:cs typeface="Arial" panose="020B0604020202020204" pitchFamily="34" charset="0"/>
            </a:endParaRPr>
          </a:p>
          <a:p>
            <a:r>
              <a:rPr lang="en-US" sz="1050" b="1" dirty="0" smtClean="0">
                <a:latin typeface="Arial" panose="020B0604020202020204" pitchFamily="34" charset="0"/>
                <a:cs typeface="Arial" panose="020B0604020202020204" pitchFamily="34" charset="0"/>
              </a:rPr>
              <a:t>Efficiency Component: 10 points </a:t>
            </a:r>
          </a:p>
          <a:p>
            <a:pPr lvl="1"/>
            <a:r>
              <a:rPr lang="en-US" sz="1050" dirty="0" smtClean="0">
                <a:latin typeface="Arial" panose="020B0604020202020204" pitchFamily="34" charset="0"/>
                <a:cs typeface="Arial" panose="020B0604020202020204" pitchFamily="34" charset="0"/>
              </a:rPr>
              <a:t>Number of Potentially Avoidable Hospitalizations per 10,000 Long Stay Days*</a:t>
            </a:r>
            <a:endParaRPr lang="en-US" sz="105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5863609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361950"/>
            <a:ext cx="8686800" cy="523220"/>
          </a:xfrm>
          <a:prstGeom prst="rect">
            <a:avLst/>
          </a:prstGeom>
          <a:noFill/>
          <a:ln>
            <a:noFill/>
          </a:ln>
        </p:spPr>
        <p:txBody>
          <a:bodyPr wrap="square" rtlCol="0">
            <a:spAutoFit/>
          </a:bodyPr>
          <a:lstStyle/>
          <a:p>
            <a:r>
              <a:rPr lang="en-US" sz="2800" b="1" dirty="0" smtClean="0">
                <a:solidFill>
                  <a:srgbClr val="002D73"/>
                </a:solidFill>
                <a:latin typeface="Arial" panose="020B0604020202020204" pitchFamily="34" charset="0"/>
                <a:cs typeface="Arial" panose="020B0604020202020204" pitchFamily="34" charset="0"/>
              </a:rPr>
              <a:t>Scoring Details - Quality Component</a:t>
            </a:r>
            <a:endParaRPr lang="en-US" sz="2800" b="1" dirty="0">
              <a:solidFill>
                <a:srgbClr val="002D73"/>
              </a:solidFill>
              <a:latin typeface="Arial" panose="020B0604020202020204" pitchFamily="34" charset="0"/>
              <a:cs typeface="Arial" panose="020B0604020202020204" pitchFamily="34" charset="0"/>
            </a:endParaRPr>
          </a:p>
        </p:txBody>
      </p:sp>
      <p:sp>
        <p:nvSpPr>
          <p:cNvPr id="12" name="TextBox 11"/>
          <p:cNvSpPr txBox="1"/>
          <p:nvPr/>
        </p:nvSpPr>
        <p:spPr>
          <a:xfrm>
            <a:off x="133350" y="874514"/>
            <a:ext cx="5429250" cy="3631763"/>
          </a:xfrm>
          <a:prstGeom prst="rect">
            <a:avLst/>
          </a:prstGeom>
          <a:noFill/>
          <a:ln>
            <a:noFill/>
          </a:ln>
        </p:spPr>
        <p:txBody>
          <a:bodyPr wrap="square" rtlCol="0">
            <a:spAutoFit/>
          </a:bodyPr>
          <a:lstStyle/>
          <a:p>
            <a:pPr lvl="1"/>
            <a:endParaRPr lang="en-US" sz="1000" dirty="0">
              <a:latin typeface="Arial" panose="020B0604020202020204" pitchFamily="34" charset="0"/>
              <a:cs typeface="Arial" panose="020B0604020202020204" pitchFamily="34" charset="0"/>
            </a:endParaRPr>
          </a:p>
          <a:p>
            <a:pPr marL="171450" indent="-171450">
              <a:buFont typeface="Arial" panose="020B0604020202020204" pitchFamily="34" charset="0"/>
              <a:buChar char="•"/>
            </a:pPr>
            <a:r>
              <a:rPr lang="en-US" sz="1000" b="1" dirty="0">
                <a:latin typeface="Arial" panose="020B0604020202020204" pitchFamily="34" charset="0"/>
                <a:cs typeface="Arial" panose="020B0604020202020204" pitchFamily="34" charset="0"/>
              </a:rPr>
              <a:t>Quintile 1: 5 points</a:t>
            </a:r>
          </a:p>
          <a:p>
            <a:pPr marL="171450" indent="-171450">
              <a:buFont typeface="Arial" panose="020B0604020202020204" pitchFamily="34" charset="0"/>
              <a:buChar char="•"/>
            </a:pPr>
            <a:r>
              <a:rPr lang="en-US" sz="1000" b="1" dirty="0">
                <a:latin typeface="Arial" panose="020B0604020202020204" pitchFamily="34" charset="0"/>
                <a:cs typeface="Arial" panose="020B0604020202020204" pitchFamily="34" charset="0"/>
              </a:rPr>
              <a:t>Quintile 2: 3 points</a:t>
            </a:r>
          </a:p>
          <a:p>
            <a:pPr marL="171450" indent="-171450">
              <a:buFont typeface="Arial" panose="020B0604020202020204" pitchFamily="34" charset="0"/>
              <a:buChar char="•"/>
            </a:pPr>
            <a:r>
              <a:rPr lang="en-US" sz="1000" b="1" dirty="0">
                <a:latin typeface="Arial" panose="020B0604020202020204" pitchFamily="34" charset="0"/>
                <a:cs typeface="Arial" panose="020B0604020202020204" pitchFamily="34" charset="0"/>
              </a:rPr>
              <a:t>Quintile 3: 1 point</a:t>
            </a:r>
          </a:p>
          <a:p>
            <a:pPr marL="171450" indent="-171450">
              <a:buFont typeface="Arial" panose="020B0604020202020204" pitchFamily="34" charset="0"/>
              <a:buChar char="•"/>
            </a:pPr>
            <a:r>
              <a:rPr lang="en-US" sz="1000" b="1" dirty="0">
                <a:latin typeface="Arial" panose="020B0604020202020204" pitchFamily="34" charset="0"/>
                <a:cs typeface="Arial" panose="020B0604020202020204" pitchFamily="34" charset="0"/>
              </a:rPr>
              <a:t>Quintiles 4 and 5: 0 points</a:t>
            </a:r>
          </a:p>
          <a:p>
            <a:pPr marL="171450" indent="-171450">
              <a:buFont typeface="Arial" panose="020B0604020202020204" pitchFamily="34" charset="0"/>
              <a:buChar char="•"/>
            </a:pPr>
            <a:endParaRPr lang="en-US" sz="1000" b="1" dirty="0">
              <a:latin typeface="Arial" panose="020B0604020202020204" pitchFamily="34" charset="0"/>
              <a:cs typeface="Arial" panose="020B0604020202020204" pitchFamily="34" charset="0"/>
            </a:endParaRPr>
          </a:p>
          <a:p>
            <a:r>
              <a:rPr lang="en-US" sz="1000" b="1" dirty="0" smtClean="0">
                <a:latin typeface="Arial" panose="020B0604020202020204" pitchFamily="34" charset="0"/>
                <a:cs typeface="Arial" panose="020B0604020202020204" pitchFamily="34" charset="0"/>
              </a:rPr>
              <a:t>Two measures </a:t>
            </a:r>
            <a:r>
              <a:rPr lang="en-US" sz="1000" b="1" dirty="0">
                <a:latin typeface="Arial" panose="020B0604020202020204" pitchFamily="34" charset="0"/>
                <a:cs typeface="Arial" panose="020B0604020202020204" pitchFamily="34" charset="0"/>
              </a:rPr>
              <a:t>were awarded 5 or 0 points based on threshold values:</a:t>
            </a:r>
          </a:p>
          <a:p>
            <a:pPr marL="228600" indent="-228600">
              <a:buFont typeface="+mj-lt"/>
              <a:buAutoNum type="arabicPeriod"/>
            </a:pPr>
            <a:r>
              <a:rPr lang="en-US" sz="1000" dirty="0">
                <a:latin typeface="Arial" panose="020B0604020202020204" pitchFamily="34" charset="0"/>
                <a:cs typeface="Arial" panose="020B0604020202020204" pitchFamily="34" charset="0"/>
              </a:rPr>
              <a:t>Percent of Contract/Agency Staff Used (5 points for a rate of less than 10%)</a:t>
            </a:r>
          </a:p>
          <a:p>
            <a:pPr marL="228600" indent="-228600">
              <a:buFont typeface="+mj-lt"/>
              <a:buAutoNum type="arabicPeriod"/>
            </a:pPr>
            <a:r>
              <a:rPr lang="en-US" sz="1000" dirty="0" smtClean="0">
                <a:latin typeface="Arial" panose="020B0604020202020204" pitchFamily="34" charset="0"/>
                <a:cs typeface="Arial" panose="020B0604020202020204" pitchFamily="34" charset="0"/>
              </a:rPr>
              <a:t>Percent </a:t>
            </a:r>
            <a:r>
              <a:rPr lang="en-US" sz="1000" dirty="0">
                <a:latin typeface="Arial" panose="020B0604020202020204" pitchFamily="34" charset="0"/>
                <a:cs typeface="Arial" panose="020B0604020202020204" pitchFamily="34" charset="0"/>
              </a:rPr>
              <a:t>of Employees Vaccinated for Influenza (5 points for a rate of 85% or higher</a:t>
            </a:r>
            <a:r>
              <a:rPr lang="en-US" sz="1000" dirty="0" smtClean="0">
                <a:latin typeface="Arial" panose="020B0604020202020204" pitchFamily="34" charset="0"/>
                <a:cs typeface="Arial" panose="020B0604020202020204" pitchFamily="34" charset="0"/>
              </a:rPr>
              <a:t>)</a:t>
            </a:r>
          </a:p>
          <a:p>
            <a:pPr marL="228600" indent="-228600">
              <a:buFont typeface="+mj-lt"/>
              <a:buAutoNum type="arabicPeriod"/>
            </a:pPr>
            <a:endParaRPr lang="en-US" sz="1000" dirty="0">
              <a:latin typeface="Arial" panose="020B0604020202020204" pitchFamily="34" charset="0"/>
              <a:cs typeface="Arial" panose="020B0604020202020204" pitchFamily="34" charset="0"/>
            </a:endParaRPr>
          </a:p>
          <a:p>
            <a:r>
              <a:rPr lang="en-US" sz="1000" b="1" dirty="0" smtClean="0">
                <a:latin typeface="Arial" panose="020B0604020202020204" pitchFamily="34" charset="0"/>
                <a:cs typeface="Arial" panose="020B0604020202020204" pitchFamily="34" charset="0"/>
              </a:rPr>
              <a:t>Nine measures were eligible for improvement points based on the previous year’s quintile</a:t>
            </a:r>
          </a:p>
          <a:p>
            <a:endParaRPr lang="en-US" sz="1000" dirty="0" smtClean="0">
              <a:latin typeface="Arial" panose="020B0604020202020204" pitchFamily="34" charset="0"/>
              <a:cs typeface="Arial" panose="020B0604020202020204" pitchFamily="34" charset="0"/>
            </a:endParaRPr>
          </a:p>
          <a:p>
            <a:pPr marL="228600" indent="-228600">
              <a:buFont typeface="+mj-lt"/>
              <a:buAutoNum type="arabicPeriod"/>
            </a:pPr>
            <a:r>
              <a:rPr lang="en-US" sz="1000" dirty="0">
                <a:latin typeface="Arial" panose="020B0604020202020204" pitchFamily="34" charset="0"/>
                <a:cs typeface="Arial" panose="020B0604020202020204" pitchFamily="34" charset="0"/>
              </a:rPr>
              <a:t>Percent of Long Stay High Risk Residents With Pressure Ulcers</a:t>
            </a:r>
          </a:p>
          <a:p>
            <a:pPr marL="228600" indent="-228600">
              <a:buFont typeface="+mj-lt"/>
              <a:buAutoNum type="arabicPeriod"/>
            </a:pPr>
            <a:r>
              <a:rPr lang="en-US" sz="1000" dirty="0">
                <a:latin typeface="Arial" panose="020B0604020202020204" pitchFamily="34" charset="0"/>
                <a:cs typeface="Arial" panose="020B0604020202020204" pitchFamily="34" charset="0"/>
              </a:rPr>
              <a:t>Percent of Long Stay Residents Experiencing One or More Falls with Major Injury</a:t>
            </a:r>
          </a:p>
          <a:p>
            <a:pPr marL="228600" indent="-228600">
              <a:buFont typeface="+mj-lt"/>
              <a:buAutoNum type="arabicPeriod"/>
            </a:pPr>
            <a:r>
              <a:rPr lang="en-US" sz="1000" dirty="0">
                <a:latin typeface="Arial" panose="020B0604020202020204" pitchFamily="34" charset="0"/>
                <a:cs typeface="Arial" panose="020B0604020202020204" pitchFamily="34" charset="0"/>
              </a:rPr>
              <a:t>Percent of Long Stay Residents Who have Depressive Symptoms</a:t>
            </a:r>
          </a:p>
          <a:p>
            <a:pPr marL="228600" indent="-228600">
              <a:buFont typeface="+mj-lt"/>
              <a:buAutoNum type="arabicPeriod"/>
            </a:pPr>
            <a:r>
              <a:rPr lang="en-US" sz="1000" dirty="0">
                <a:latin typeface="Arial" panose="020B0604020202020204" pitchFamily="34" charset="0"/>
                <a:cs typeface="Arial" panose="020B0604020202020204" pitchFamily="34" charset="0"/>
              </a:rPr>
              <a:t>Percent of Low Risk Long Stay Residents Who Lose Control of Their Bowels or Bladder</a:t>
            </a:r>
          </a:p>
          <a:p>
            <a:pPr marL="228600" indent="-228600">
              <a:buFont typeface="+mj-lt"/>
              <a:buAutoNum type="arabicPeriod"/>
            </a:pPr>
            <a:r>
              <a:rPr lang="en-US" sz="1000" dirty="0">
                <a:latin typeface="Arial" panose="020B0604020202020204" pitchFamily="34" charset="0"/>
                <a:cs typeface="Arial" panose="020B0604020202020204" pitchFamily="34" charset="0"/>
              </a:rPr>
              <a:t>Percent of Long Stay Residents Who Lose Too Much Weight</a:t>
            </a:r>
          </a:p>
          <a:p>
            <a:pPr marL="228600" indent="-228600">
              <a:buFont typeface="+mj-lt"/>
              <a:buAutoNum type="arabicPeriod"/>
            </a:pPr>
            <a:r>
              <a:rPr lang="en-US" sz="1000" dirty="0" smtClean="0">
                <a:latin typeface="Arial" panose="020B0604020202020204" pitchFamily="34" charset="0"/>
                <a:cs typeface="Arial" panose="020B0604020202020204" pitchFamily="34" charset="0"/>
              </a:rPr>
              <a:t>Percent </a:t>
            </a:r>
            <a:r>
              <a:rPr lang="en-US" sz="1000" dirty="0">
                <a:latin typeface="Arial" panose="020B0604020202020204" pitchFamily="34" charset="0"/>
                <a:cs typeface="Arial" panose="020B0604020202020204" pitchFamily="34" charset="0"/>
              </a:rPr>
              <a:t>of Long Stay Residents Who Self-Report Moderate to Severe Pain</a:t>
            </a:r>
          </a:p>
          <a:p>
            <a:pPr marL="228600" indent="-228600">
              <a:buFont typeface="+mj-lt"/>
              <a:buAutoNum type="arabicPeriod"/>
            </a:pPr>
            <a:r>
              <a:rPr lang="en-US" sz="1000" dirty="0">
                <a:latin typeface="Arial" panose="020B0604020202020204" pitchFamily="34" charset="0"/>
                <a:cs typeface="Arial" panose="020B0604020202020204" pitchFamily="34" charset="0"/>
              </a:rPr>
              <a:t>Percent of Long Stay Residents Whose Need for Help with Daily Activities Has Increased</a:t>
            </a:r>
          </a:p>
          <a:p>
            <a:pPr marL="228600" indent="-228600">
              <a:buFont typeface="+mj-lt"/>
              <a:buAutoNum type="arabicPeriod"/>
            </a:pPr>
            <a:r>
              <a:rPr lang="en-US" sz="1000" dirty="0">
                <a:latin typeface="Arial" panose="020B0604020202020204" pitchFamily="34" charset="0"/>
                <a:cs typeface="Arial" panose="020B0604020202020204" pitchFamily="34" charset="0"/>
              </a:rPr>
              <a:t>Percent of Long Stay Residents with a Urinary Tract </a:t>
            </a:r>
            <a:r>
              <a:rPr lang="en-US" sz="1000" dirty="0" smtClean="0">
                <a:latin typeface="Arial" panose="020B0604020202020204" pitchFamily="34" charset="0"/>
                <a:cs typeface="Arial" panose="020B0604020202020204" pitchFamily="34" charset="0"/>
              </a:rPr>
              <a:t>Infection</a:t>
            </a:r>
          </a:p>
          <a:p>
            <a:pPr marL="228600" indent="-228600">
              <a:buFont typeface="+mj-lt"/>
              <a:buAutoNum type="arabicPeriod"/>
            </a:pPr>
            <a:r>
              <a:rPr lang="en-US" sz="1000" dirty="0" smtClean="0">
                <a:latin typeface="Arial" panose="020B0604020202020204" pitchFamily="34" charset="0"/>
                <a:cs typeface="Arial" panose="020B0604020202020204" pitchFamily="34" charset="0"/>
              </a:rPr>
              <a:t>Percent of Long Stay Residents who Received the Seasonal Influenza Vaccine</a:t>
            </a:r>
          </a:p>
          <a:p>
            <a:pPr lvl="1"/>
            <a:endParaRPr lang="en-US" sz="1000" dirty="0">
              <a:latin typeface="Arial" panose="020B0604020202020204" pitchFamily="34" charset="0"/>
              <a:cs typeface="Arial" panose="020B0604020202020204" pitchFamily="34" charset="0"/>
            </a:endParaRPr>
          </a:p>
        </p:txBody>
      </p:sp>
      <p:graphicFrame>
        <p:nvGraphicFramePr>
          <p:cNvPr id="5" name="Table 4"/>
          <p:cNvGraphicFramePr>
            <a:graphicFrameLocks noGrp="1"/>
          </p:cNvGraphicFramePr>
          <p:nvPr>
            <p:extLst>
              <p:ext uri="{D42A27DB-BD31-4B8C-83A1-F6EECF244321}">
                <p14:modId xmlns:p14="http://schemas.microsoft.com/office/powerpoint/2010/main" val="1188790305"/>
              </p:ext>
            </p:extLst>
          </p:nvPr>
        </p:nvGraphicFramePr>
        <p:xfrm>
          <a:off x="5638800" y="1047750"/>
          <a:ext cx="3124201" cy="2057399"/>
        </p:xfrm>
        <a:graphic>
          <a:graphicData uri="http://schemas.openxmlformats.org/drawingml/2006/table">
            <a:tbl>
              <a:tblPr firstRow="1" firstCol="1" bandRow="1">
                <a:tableStyleId>{17292A2E-F333-43FB-9621-5CBBE7FDCDCB}</a:tableStyleId>
              </a:tblPr>
              <a:tblGrid>
                <a:gridCol w="309063"/>
                <a:gridCol w="591246"/>
                <a:gridCol w="470310"/>
                <a:gridCol w="436716"/>
                <a:gridCol w="450153"/>
                <a:gridCol w="429997"/>
                <a:gridCol w="436716"/>
              </a:tblGrid>
              <a:tr h="230004">
                <a:tc gridSpan="7">
                  <a:txBody>
                    <a:bodyPr/>
                    <a:lstStyle/>
                    <a:p>
                      <a:pPr marL="0" marR="0" algn="ctr">
                        <a:lnSpc>
                          <a:spcPts val="1200"/>
                        </a:lnSpc>
                        <a:spcBef>
                          <a:spcPts val="0"/>
                        </a:spcBef>
                        <a:spcAft>
                          <a:spcPts val="0"/>
                        </a:spcAft>
                        <a:tabLst>
                          <a:tab pos="514350" algn="l"/>
                        </a:tabLst>
                      </a:pPr>
                      <a:r>
                        <a:rPr lang="en-US" sz="1400" dirty="0" smtClean="0">
                          <a:solidFill>
                            <a:schemeClr val="bg1"/>
                          </a:solidFill>
                          <a:effectLst/>
                          <a:latin typeface="Arial" panose="020B0604020202020204" pitchFamily="34" charset="0"/>
                          <a:cs typeface="Arial" panose="020B0604020202020204" pitchFamily="34" charset="0"/>
                        </a:rPr>
                        <a:t>2014 </a:t>
                      </a:r>
                      <a:r>
                        <a:rPr lang="en-US" sz="1400" dirty="0">
                          <a:solidFill>
                            <a:schemeClr val="bg1"/>
                          </a:solidFill>
                          <a:effectLst/>
                          <a:latin typeface="Arial" panose="020B0604020202020204" pitchFamily="34" charset="0"/>
                          <a:cs typeface="Arial" panose="020B0604020202020204" pitchFamily="34" charset="0"/>
                        </a:rPr>
                        <a:t>Performance</a:t>
                      </a:r>
                      <a:endParaRPr lang="en-US" sz="1400" b="1"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351184">
                <a:tc rowSpan="6">
                  <a:txBody>
                    <a:bodyPr/>
                    <a:lstStyle/>
                    <a:p>
                      <a:pPr marL="71755" marR="71755" algn="ctr">
                        <a:lnSpc>
                          <a:spcPts val="1200"/>
                        </a:lnSpc>
                        <a:spcBef>
                          <a:spcPts val="0"/>
                        </a:spcBef>
                        <a:spcAft>
                          <a:spcPts val="0"/>
                        </a:spcAft>
                        <a:tabLst>
                          <a:tab pos="514350" algn="l"/>
                        </a:tabLst>
                      </a:pPr>
                      <a:r>
                        <a:rPr lang="en-US" sz="1600" dirty="0" smtClean="0">
                          <a:solidFill>
                            <a:schemeClr val="bg1"/>
                          </a:solidFill>
                          <a:effectLst/>
                        </a:rPr>
                        <a:t>2015 </a:t>
                      </a:r>
                      <a:r>
                        <a:rPr lang="en-US" sz="1600" dirty="0">
                          <a:solidFill>
                            <a:schemeClr val="bg1"/>
                          </a:solidFill>
                          <a:effectLst/>
                        </a:rPr>
                        <a:t>Performance</a:t>
                      </a:r>
                      <a:endParaRPr lang="en-US" sz="1600" b="1"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tc>
                  <a:txBody>
                    <a:bodyPr/>
                    <a:lstStyle/>
                    <a:p>
                      <a:pPr marL="0" marR="0" algn="ctr">
                        <a:lnSpc>
                          <a:spcPts val="1200"/>
                        </a:lnSpc>
                        <a:spcBef>
                          <a:spcPts val="0"/>
                        </a:spcBef>
                        <a:spcAft>
                          <a:spcPts val="0"/>
                        </a:spcAft>
                        <a:tabLst>
                          <a:tab pos="514350" algn="l"/>
                        </a:tabLst>
                      </a:pPr>
                      <a:r>
                        <a:rPr lang="en-US" sz="1050" dirty="0" smtClean="0">
                          <a:solidFill>
                            <a:schemeClr val="bg1"/>
                          </a:solidFill>
                          <a:effectLst/>
                          <a:latin typeface="Arial" panose="020B0604020202020204" pitchFamily="34" charset="0"/>
                          <a:cs typeface="Arial" panose="020B0604020202020204" pitchFamily="34" charset="0"/>
                        </a:rPr>
                        <a:t>Quintile</a:t>
                      </a:r>
                      <a:endParaRPr lang="en-US" sz="1050" b="1"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a:txBody>
                    <a:bodyPr/>
                    <a:lstStyle/>
                    <a:p>
                      <a:pPr marL="0" marR="0" algn="ctr">
                        <a:lnSpc>
                          <a:spcPts val="1200"/>
                        </a:lnSpc>
                        <a:spcBef>
                          <a:spcPts val="0"/>
                        </a:spcBef>
                        <a:spcAft>
                          <a:spcPts val="0"/>
                        </a:spcAft>
                        <a:tabLst>
                          <a:tab pos="514350" algn="l"/>
                        </a:tabLst>
                      </a:pPr>
                      <a:r>
                        <a:rPr lang="en-US" sz="1050" dirty="0">
                          <a:solidFill>
                            <a:schemeClr val="bg1"/>
                          </a:solidFill>
                          <a:effectLst/>
                          <a:latin typeface="Arial" panose="020B0604020202020204" pitchFamily="34" charset="0"/>
                          <a:cs typeface="Arial" panose="020B0604020202020204" pitchFamily="34" charset="0"/>
                        </a:rPr>
                        <a:t>1</a:t>
                      </a:r>
                      <a:endParaRPr lang="en-US" sz="1050" b="1"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a:txBody>
                    <a:bodyPr/>
                    <a:lstStyle/>
                    <a:p>
                      <a:pPr marL="0" marR="0" algn="ctr">
                        <a:lnSpc>
                          <a:spcPts val="1200"/>
                        </a:lnSpc>
                        <a:spcBef>
                          <a:spcPts val="0"/>
                        </a:spcBef>
                        <a:spcAft>
                          <a:spcPts val="0"/>
                        </a:spcAft>
                        <a:tabLst>
                          <a:tab pos="514350" algn="l"/>
                        </a:tabLst>
                      </a:pPr>
                      <a:r>
                        <a:rPr lang="en-US" sz="1050" dirty="0">
                          <a:solidFill>
                            <a:schemeClr val="bg1"/>
                          </a:solidFill>
                          <a:effectLst/>
                          <a:latin typeface="Arial" panose="020B0604020202020204" pitchFamily="34" charset="0"/>
                          <a:cs typeface="Arial" panose="020B0604020202020204" pitchFamily="34" charset="0"/>
                        </a:rPr>
                        <a:t>2</a:t>
                      </a:r>
                      <a:endParaRPr lang="en-US" sz="1050" b="1"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a:txBody>
                    <a:bodyPr/>
                    <a:lstStyle/>
                    <a:p>
                      <a:pPr marL="0" marR="0" algn="ctr">
                        <a:lnSpc>
                          <a:spcPts val="1200"/>
                        </a:lnSpc>
                        <a:spcBef>
                          <a:spcPts val="0"/>
                        </a:spcBef>
                        <a:spcAft>
                          <a:spcPts val="0"/>
                        </a:spcAft>
                        <a:tabLst>
                          <a:tab pos="514350" algn="l"/>
                        </a:tabLst>
                      </a:pPr>
                      <a:r>
                        <a:rPr lang="en-US" sz="1050" dirty="0">
                          <a:solidFill>
                            <a:schemeClr val="bg1"/>
                          </a:solidFill>
                          <a:effectLst/>
                          <a:latin typeface="Arial" panose="020B0604020202020204" pitchFamily="34" charset="0"/>
                          <a:cs typeface="Arial" panose="020B0604020202020204" pitchFamily="34" charset="0"/>
                        </a:rPr>
                        <a:t>3</a:t>
                      </a:r>
                      <a:endParaRPr lang="en-US" sz="1050" b="1"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a:txBody>
                    <a:bodyPr/>
                    <a:lstStyle/>
                    <a:p>
                      <a:pPr marL="0" marR="0" algn="ctr">
                        <a:lnSpc>
                          <a:spcPts val="1200"/>
                        </a:lnSpc>
                        <a:spcBef>
                          <a:spcPts val="0"/>
                        </a:spcBef>
                        <a:spcAft>
                          <a:spcPts val="0"/>
                        </a:spcAft>
                        <a:tabLst>
                          <a:tab pos="514350" algn="l"/>
                        </a:tabLst>
                      </a:pPr>
                      <a:r>
                        <a:rPr lang="en-US" sz="1050" dirty="0">
                          <a:solidFill>
                            <a:schemeClr val="bg1"/>
                          </a:solidFill>
                          <a:effectLst/>
                          <a:latin typeface="Arial" panose="020B0604020202020204" pitchFamily="34" charset="0"/>
                          <a:cs typeface="Arial" panose="020B0604020202020204" pitchFamily="34" charset="0"/>
                        </a:rPr>
                        <a:t>4</a:t>
                      </a:r>
                      <a:endParaRPr lang="en-US" sz="1050" b="1"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a:txBody>
                    <a:bodyPr/>
                    <a:lstStyle/>
                    <a:p>
                      <a:pPr marL="0" marR="0" algn="ctr">
                        <a:lnSpc>
                          <a:spcPts val="1200"/>
                        </a:lnSpc>
                        <a:spcBef>
                          <a:spcPts val="0"/>
                        </a:spcBef>
                        <a:spcAft>
                          <a:spcPts val="0"/>
                        </a:spcAft>
                        <a:tabLst>
                          <a:tab pos="514350" algn="l"/>
                        </a:tabLst>
                      </a:pPr>
                      <a:r>
                        <a:rPr lang="en-US" sz="1050" dirty="0">
                          <a:solidFill>
                            <a:schemeClr val="bg1"/>
                          </a:solidFill>
                          <a:effectLst/>
                          <a:latin typeface="Arial" panose="020B0604020202020204" pitchFamily="34" charset="0"/>
                          <a:cs typeface="Arial" panose="020B0604020202020204" pitchFamily="34" charset="0"/>
                        </a:rPr>
                        <a:t>5</a:t>
                      </a:r>
                      <a:endParaRPr lang="en-US" sz="1050" b="1"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r>
              <a:tr h="305695">
                <a:tc vMerge="1">
                  <a:txBody>
                    <a:bodyPr/>
                    <a:lstStyle/>
                    <a:p>
                      <a:endParaRPr lang="en-US"/>
                    </a:p>
                  </a:txBody>
                  <a:tcPr/>
                </a:tc>
                <a:tc>
                  <a:txBody>
                    <a:bodyPr/>
                    <a:lstStyle/>
                    <a:p>
                      <a:pPr marL="0" marR="0" algn="ctr">
                        <a:lnSpc>
                          <a:spcPts val="1200"/>
                        </a:lnSpc>
                        <a:spcBef>
                          <a:spcPts val="0"/>
                        </a:spcBef>
                        <a:spcAft>
                          <a:spcPts val="0"/>
                        </a:spcAft>
                        <a:tabLst>
                          <a:tab pos="514350" algn="l"/>
                        </a:tabLst>
                      </a:pPr>
                      <a:r>
                        <a:rPr lang="en-US" sz="1050" dirty="0">
                          <a:solidFill>
                            <a:schemeClr val="bg1"/>
                          </a:solidFill>
                          <a:effectLst/>
                          <a:latin typeface="Arial" panose="020B0604020202020204" pitchFamily="34" charset="0"/>
                          <a:cs typeface="Arial" panose="020B0604020202020204" pitchFamily="34" charset="0"/>
                        </a:rPr>
                        <a:t>1 (best)</a:t>
                      </a:r>
                      <a:endParaRPr lang="en-US" sz="1050" b="1"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a:txBody>
                    <a:bodyPr/>
                    <a:lstStyle/>
                    <a:p>
                      <a:pPr marL="0" marR="0" algn="ctr">
                        <a:lnSpc>
                          <a:spcPct val="115000"/>
                        </a:lnSpc>
                        <a:spcBef>
                          <a:spcPts val="0"/>
                        </a:spcBef>
                        <a:spcAft>
                          <a:spcPts val="0"/>
                        </a:spcAft>
                      </a:pPr>
                      <a:r>
                        <a:rPr lang="en-US" sz="900" dirty="0">
                          <a:solidFill>
                            <a:schemeClr val="tx1"/>
                          </a:solidFill>
                          <a:effectLst/>
                          <a:latin typeface="Arial" panose="020B0604020202020204" pitchFamily="34" charset="0"/>
                          <a:cs typeface="Arial" panose="020B0604020202020204" pitchFamily="34" charset="0"/>
                        </a:rPr>
                        <a:t>5</a:t>
                      </a:r>
                      <a:endParaRPr lang="en-US" sz="9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900" dirty="0">
                          <a:solidFill>
                            <a:schemeClr val="tx1"/>
                          </a:solidFill>
                          <a:effectLst/>
                          <a:latin typeface="Arial" panose="020B0604020202020204" pitchFamily="34" charset="0"/>
                          <a:cs typeface="Arial" panose="020B0604020202020204" pitchFamily="34" charset="0"/>
                        </a:rPr>
                        <a:t>5</a:t>
                      </a:r>
                      <a:endParaRPr lang="en-US" sz="9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900" dirty="0">
                          <a:solidFill>
                            <a:schemeClr val="tx1"/>
                          </a:solidFill>
                          <a:effectLst/>
                          <a:latin typeface="Arial" panose="020B0604020202020204" pitchFamily="34" charset="0"/>
                          <a:cs typeface="Arial" panose="020B0604020202020204" pitchFamily="34" charset="0"/>
                        </a:rPr>
                        <a:t>5</a:t>
                      </a:r>
                      <a:endParaRPr lang="en-US" sz="9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900">
                          <a:solidFill>
                            <a:schemeClr val="tx1"/>
                          </a:solidFill>
                          <a:effectLst/>
                          <a:latin typeface="Arial" panose="020B0604020202020204" pitchFamily="34" charset="0"/>
                          <a:cs typeface="Arial" panose="020B0604020202020204" pitchFamily="34" charset="0"/>
                        </a:rPr>
                        <a:t>5</a:t>
                      </a:r>
                      <a:endParaRPr lang="en-US" sz="90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900">
                          <a:solidFill>
                            <a:schemeClr val="tx1"/>
                          </a:solidFill>
                          <a:effectLst/>
                          <a:latin typeface="Arial" panose="020B0604020202020204" pitchFamily="34" charset="0"/>
                          <a:cs typeface="Arial" panose="020B0604020202020204" pitchFamily="34" charset="0"/>
                        </a:rPr>
                        <a:t>5</a:t>
                      </a:r>
                      <a:endParaRPr lang="en-US" sz="90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92629">
                <a:tc vMerge="1">
                  <a:txBody>
                    <a:bodyPr/>
                    <a:lstStyle/>
                    <a:p>
                      <a:endParaRPr lang="en-US"/>
                    </a:p>
                  </a:txBody>
                  <a:tcPr/>
                </a:tc>
                <a:tc>
                  <a:txBody>
                    <a:bodyPr/>
                    <a:lstStyle/>
                    <a:p>
                      <a:pPr marL="0" marR="0" algn="ctr">
                        <a:lnSpc>
                          <a:spcPts val="1200"/>
                        </a:lnSpc>
                        <a:spcBef>
                          <a:spcPts val="0"/>
                        </a:spcBef>
                        <a:spcAft>
                          <a:spcPts val="0"/>
                        </a:spcAft>
                        <a:tabLst>
                          <a:tab pos="514350" algn="l"/>
                        </a:tabLst>
                      </a:pPr>
                      <a:r>
                        <a:rPr lang="en-US" sz="1050" dirty="0">
                          <a:solidFill>
                            <a:schemeClr val="bg1"/>
                          </a:solidFill>
                          <a:effectLst/>
                          <a:latin typeface="Arial" panose="020B0604020202020204" pitchFamily="34" charset="0"/>
                          <a:cs typeface="Arial" panose="020B0604020202020204" pitchFamily="34" charset="0"/>
                        </a:rPr>
                        <a:t>2</a:t>
                      </a:r>
                      <a:endParaRPr lang="en-US" sz="1050" b="1"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a:txBody>
                    <a:bodyPr/>
                    <a:lstStyle/>
                    <a:p>
                      <a:pPr marL="0" marR="0" algn="ctr">
                        <a:lnSpc>
                          <a:spcPct val="115000"/>
                        </a:lnSpc>
                        <a:spcBef>
                          <a:spcPts val="0"/>
                        </a:spcBef>
                        <a:spcAft>
                          <a:spcPts val="0"/>
                        </a:spcAft>
                      </a:pPr>
                      <a:r>
                        <a:rPr lang="en-US" sz="900" dirty="0">
                          <a:solidFill>
                            <a:schemeClr val="tx1"/>
                          </a:solidFill>
                          <a:effectLst/>
                          <a:latin typeface="Arial" panose="020B0604020202020204" pitchFamily="34" charset="0"/>
                          <a:cs typeface="Arial" panose="020B0604020202020204" pitchFamily="34" charset="0"/>
                        </a:rPr>
                        <a:t>3</a:t>
                      </a:r>
                      <a:endParaRPr lang="en-US" sz="9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900" dirty="0">
                          <a:solidFill>
                            <a:schemeClr val="tx1"/>
                          </a:solidFill>
                          <a:effectLst/>
                          <a:latin typeface="Arial" panose="020B0604020202020204" pitchFamily="34" charset="0"/>
                          <a:cs typeface="Arial" panose="020B0604020202020204" pitchFamily="34" charset="0"/>
                        </a:rPr>
                        <a:t>3</a:t>
                      </a:r>
                      <a:endParaRPr lang="en-US" sz="9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900" dirty="0">
                          <a:solidFill>
                            <a:schemeClr val="tx1"/>
                          </a:solidFill>
                          <a:effectLst/>
                          <a:latin typeface="Arial" panose="020B0604020202020204" pitchFamily="34" charset="0"/>
                          <a:cs typeface="Arial" panose="020B0604020202020204" pitchFamily="34" charset="0"/>
                        </a:rPr>
                        <a:t>4</a:t>
                      </a:r>
                      <a:endParaRPr lang="en-US" sz="9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900" dirty="0">
                          <a:solidFill>
                            <a:schemeClr val="tx1"/>
                          </a:solidFill>
                          <a:effectLst/>
                          <a:latin typeface="Arial" panose="020B0604020202020204" pitchFamily="34" charset="0"/>
                          <a:cs typeface="Arial" panose="020B0604020202020204" pitchFamily="34" charset="0"/>
                        </a:rPr>
                        <a:t>4</a:t>
                      </a:r>
                      <a:endParaRPr lang="en-US" sz="9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900">
                          <a:solidFill>
                            <a:schemeClr val="tx1"/>
                          </a:solidFill>
                          <a:effectLst/>
                          <a:latin typeface="Arial" panose="020B0604020202020204" pitchFamily="34" charset="0"/>
                          <a:cs typeface="Arial" panose="020B0604020202020204" pitchFamily="34" charset="0"/>
                        </a:rPr>
                        <a:t>4</a:t>
                      </a:r>
                      <a:endParaRPr lang="en-US" sz="90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92629">
                <a:tc vMerge="1">
                  <a:txBody>
                    <a:bodyPr/>
                    <a:lstStyle/>
                    <a:p>
                      <a:endParaRPr lang="en-US"/>
                    </a:p>
                  </a:txBody>
                  <a:tcPr/>
                </a:tc>
                <a:tc>
                  <a:txBody>
                    <a:bodyPr/>
                    <a:lstStyle/>
                    <a:p>
                      <a:pPr marL="0" marR="0" algn="ctr">
                        <a:lnSpc>
                          <a:spcPts val="1200"/>
                        </a:lnSpc>
                        <a:spcBef>
                          <a:spcPts val="0"/>
                        </a:spcBef>
                        <a:spcAft>
                          <a:spcPts val="0"/>
                        </a:spcAft>
                        <a:tabLst>
                          <a:tab pos="514350" algn="l"/>
                        </a:tabLst>
                      </a:pPr>
                      <a:r>
                        <a:rPr lang="en-US" sz="1050" dirty="0">
                          <a:solidFill>
                            <a:schemeClr val="bg1"/>
                          </a:solidFill>
                          <a:effectLst/>
                          <a:latin typeface="Arial" panose="020B0604020202020204" pitchFamily="34" charset="0"/>
                          <a:cs typeface="Arial" panose="020B0604020202020204" pitchFamily="34" charset="0"/>
                        </a:rPr>
                        <a:t>3</a:t>
                      </a:r>
                      <a:endParaRPr lang="en-US" sz="1050" b="1"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a:txBody>
                    <a:bodyPr/>
                    <a:lstStyle/>
                    <a:p>
                      <a:pPr marL="0" marR="0" algn="ctr">
                        <a:lnSpc>
                          <a:spcPct val="115000"/>
                        </a:lnSpc>
                        <a:spcBef>
                          <a:spcPts val="0"/>
                        </a:spcBef>
                        <a:spcAft>
                          <a:spcPts val="0"/>
                        </a:spcAft>
                      </a:pPr>
                      <a:r>
                        <a:rPr lang="en-US" sz="900">
                          <a:solidFill>
                            <a:schemeClr val="tx1"/>
                          </a:solidFill>
                          <a:effectLst/>
                          <a:latin typeface="Arial" panose="020B0604020202020204" pitchFamily="34" charset="0"/>
                          <a:cs typeface="Arial" panose="020B0604020202020204" pitchFamily="34" charset="0"/>
                        </a:rPr>
                        <a:t>1</a:t>
                      </a:r>
                      <a:endParaRPr lang="en-US" sz="90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900" dirty="0">
                          <a:solidFill>
                            <a:schemeClr val="tx1"/>
                          </a:solidFill>
                          <a:effectLst/>
                          <a:latin typeface="Arial" panose="020B0604020202020204" pitchFamily="34" charset="0"/>
                          <a:cs typeface="Arial" panose="020B0604020202020204" pitchFamily="34" charset="0"/>
                        </a:rPr>
                        <a:t>1</a:t>
                      </a:r>
                      <a:endParaRPr lang="en-US" sz="9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900" dirty="0">
                          <a:solidFill>
                            <a:schemeClr val="tx1"/>
                          </a:solidFill>
                          <a:effectLst/>
                          <a:latin typeface="Arial" panose="020B0604020202020204" pitchFamily="34" charset="0"/>
                          <a:cs typeface="Arial" panose="020B0604020202020204" pitchFamily="34" charset="0"/>
                        </a:rPr>
                        <a:t>1</a:t>
                      </a:r>
                      <a:endParaRPr lang="en-US" sz="9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900" dirty="0">
                          <a:solidFill>
                            <a:schemeClr val="tx1"/>
                          </a:solidFill>
                          <a:effectLst/>
                          <a:latin typeface="Arial" panose="020B0604020202020204" pitchFamily="34" charset="0"/>
                          <a:cs typeface="Arial" panose="020B0604020202020204" pitchFamily="34" charset="0"/>
                        </a:rPr>
                        <a:t>2</a:t>
                      </a:r>
                      <a:endParaRPr lang="en-US" sz="9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900">
                          <a:solidFill>
                            <a:schemeClr val="tx1"/>
                          </a:solidFill>
                          <a:effectLst/>
                          <a:latin typeface="Arial" panose="020B0604020202020204" pitchFamily="34" charset="0"/>
                          <a:cs typeface="Arial" panose="020B0604020202020204" pitchFamily="34" charset="0"/>
                        </a:rPr>
                        <a:t>2</a:t>
                      </a:r>
                      <a:endParaRPr lang="en-US" sz="90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92629">
                <a:tc vMerge="1">
                  <a:txBody>
                    <a:bodyPr/>
                    <a:lstStyle/>
                    <a:p>
                      <a:endParaRPr lang="en-US"/>
                    </a:p>
                  </a:txBody>
                  <a:tcPr/>
                </a:tc>
                <a:tc>
                  <a:txBody>
                    <a:bodyPr/>
                    <a:lstStyle/>
                    <a:p>
                      <a:pPr marL="0" marR="0" algn="ctr">
                        <a:lnSpc>
                          <a:spcPts val="1200"/>
                        </a:lnSpc>
                        <a:spcBef>
                          <a:spcPts val="0"/>
                        </a:spcBef>
                        <a:spcAft>
                          <a:spcPts val="0"/>
                        </a:spcAft>
                        <a:tabLst>
                          <a:tab pos="514350" algn="l"/>
                        </a:tabLst>
                      </a:pPr>
                      <a:r>
                        <a:rPr lang="en-US" sz="1050" dirty="0">
                          <a:solidFill>
                            <a:schemeClr val="bg1"/>
                          </a:solidFill>
                          <a:effectLst/>
                          <a:latin typeface="Arial" panose="020B0604020202020204" pitchFamily="34" charset="0"/>
                          <a:cs typeface="Arial" panose="020B0604020202020204" pitchFamily="34" charset="0"/>
                        </a:rPr>
                        <a:t>4</a:t>
                      </a:r>
                      <a:endParaRPr lang="en-US" sz="1050" b="1"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a:txBody>
                    <a:bodyPr/>
                    <a:lstStyle/>
                    <a:p>
                      <a:pPr marL="0" marR="0" algn="ctr">
                        <a:lnSpc>
                          <a:spcPct val="115000"/>
                        </a:lnSpc>
                        <a:spcBef>
                          <a:spcPts val="0"/>
                        </a:spcBef>
                        <a:spcAft>
                          <a:spcPts val="0"/>
                        </a:spcAft>
                      </a:pPr>
                      <a:r>
                        <a:rPr lang="en-US" sz="900" dirty="0">
                          <a:solidFill>
                            <a:schemeClr val="tx1"/>
                          </a:solidFill>
                          <a:effectLst/>
                          <a:latin typeface="Arial" panose="020B0604020202020204" pitchFamily="34" charset="0"/>
                          <a:cs typeface="Arial" panose="020B0604020202020204" pitchFamily="34" charset="0"/>
                        </a:rPr>
                        <a:t>0</a:t>
                      </a:r>
                      <a:endParaRPr lang="en-US" sz="9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900">
                          <a:solidFill>
                            <a:schemeClr val="tx1"/>
                          </a:solidFill>
                          <a:effectLst/>
                          <a:latin typeface="Arial" panose="020B0604020202020204" pitchFamily="34" charset="0"/>
                          <a:cs typeface="Arial" panose="020B0604020202020204" pitchFamily="34" charset="0"/>
                        </a:rPr>
                        <a:t>0</a:t>
                      </a:r>
                      <a:endParaRPr lang="en-US" sz="90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900" dirty="0">
                          <a:solidFill>
                            <a:schemeClr val="tx1"/>
                          </a:solidFill>
                          <a:effectLst/>
                          <a:latin typeface="Arial" panose="020B0604020202020204" pitchFamily="34" charset="0"/>
                          <a:cs typeface="Arial" panose="020B0604020202020204" pitchFamily="34" charset="0"/>
                        </a:rPr>
                        <a:t>0</a:t>
                      </a:r>
                      <a:endParaRPr lang="en-US" sz="9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900" dirty="0">
                          <a:solidFill>
                            <a:schemeClr val="tx1"/>
                          </a:solidFill>
                          <a:effectLst/>
                          <a:latin typeface="Arial" panose="020B0604020202020204" pitchFamily="34" charset="0"/>
                          <a:cs typeface="Arial" panose="020B0604020202020204" pitchFamily="34" charset="0"/>
                        </a:rPr>
                        <a:t>0</a:t>
                      </a:r>
                      <a:endParaRPr lang="en-US" sz="9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900" dirty="0">
                          <a:solidFill>
                            <a:schemeClr val="tx1"/>
                          </a:solidFill>
                          <a:effectLst/>
                          <a:latin typeface="Arial" panose="020B0604020202020204" pitchFamily="34" charset="0"/>
                          <a:cs typeface="Arial" panose="020B0604020202020204" pitchFamily="34" charset="0"/>
                        </a:rPr>
                        <a:t>1</a:t>
                      </a:r>
                      <a:endParaRPr lang="en-US" sz="9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92629">
                <a:tc vMerge="1">
                  <a:txBody>
                    <a:bodyPr/>
                    <a:lstStyle/>
                    <a:p>
                      <a:endParaRPr lang="en-US"/>
                    </a:p>
                  </a:txBody>
                  <a:tcPr/>
                </a:tc>
                <a:tc>
                  <a:txBody>
                    <a:bodyPr/>
                    <a:lstStyle/>
                    <a:p>
                      <a:pPr marL="0" marR="0" algn="ctr">
                        <a:lnSpc>
                          <a:spcPts val="1200"/>
                        </a:lnSpc>
                        <a:spcBef>
                          <a:spcPts val="0"/>
                        </a:spcBef>
                        <a:spcAft>
                          <a:spcPts val="0"/>
                        </a:spcAft>
                        <a:tabLst>
                          <a:tab pos="514350" algn="l"/>
                        </a:tabLst>
                      </a:pPr>
                      <a:r>
                        <a:rPr lang="en-US" sz="1050" dirty="0">
                          <a:solidFill>
                            <a:schemeClr val="bg1"/>
                          </a:solidFill>
                          <a:effectLst/>
                          <a:latin typeface="Arial" panose="020B0604020202020204" pitchFamily="34" charset="0"/>
                          <a:cs typeface="Arial" panose="020B0604020202020204" pitchFamily="34" charset="0"/>
                        </a:rPr>
                        <a:t>5 </a:t>
                      </a:r>
                      <a:endParaRPr lang="en-US" sz="1050" b="1"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a:txBody>
                    <a:bodyPr/>
                    <a:lstStyle/>
                    <a:p>
                      <a:pPr marL="0" marR="0" algn="ctr">
                        <a:lnSpc>
                          <a:spcPct val="115000"/>
                        </a:lnSpc>
                        <a:spcBef>
                          <a:spcPts val="0"/>
                        </a:spcBef>
                        <a:spcAft>
                          <a:spcPts val="0"/>
                        </a:spcAft>
                      </a:pPr>
                      <a:r>
                        <a:rPr lang="en-US" sz="900">
                          <a:solidFill>
                            <a:schemeClr val="tx1"/>
                          </a:solidFill>
                          <a:effectLst/>
                          <a:latin typeface="Arial" panose="020B0604020202020204" pitchFamily="34" charset="0"/>
                          <a:cs typeface="Arial" panose="020B0604020202020204" pitchFamily="34" charset="0"/>
                        </a:rPr>
                        <a:t>0</a:t>
                      </a:r>
                      <a:endParaRPr lang="en-US" sz="90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900">
                          <a:solidFill>
                            <a:schemeClr val="tx1"/>
                          </a:solidFill>
                          <a:effectLst/>
                          <a:latin typeface="Arial" panose="020B0604020202020204" pitchFamily="34" charset="0"/>
                          <a:cs typeface="Arial" panose="020B0604020202020204" pitchFamily="34" charset="0"/>
                        </a:rPr>
                        <a:t>0</a:t>
                      </a:r>
                      <a:endParaRPr lang="en-US" sz="90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900" dirty="0">
                          <a:solidFill>
                            <a:schemeClr val="tx1"/>
                          </a:solidFill>
                          <a:effectLst/>
                          <a:latin typeface="Arial" panose="020B0604020202020204" pitchFamily="34" charset="0"/>
                          <a:cs typeface="Arial" panose="020B0604020202020204" pitchFamily="34" charset="0"/>
                        </a:rPr>
                        <a:t>0</a:t>
                      </a:r>
                      <a:endParaRPr lang="en-US" sz="9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900" dirty="0">
                          <a:solidFill>
                            <a:schemeClr val="tx1"/>
                          </a:solidFill>
                          <a:effectLst/>
                          <a:latin typeface="Arial" panose="020B0604020202020204" pitchFamily="34" charset="0"/>
                          <a:cs typeface="Arial" panose="020B0604020202020204" pitchFamily="34" charset="0"/>
                        </a:rPr>
                        <a:t>0</a:t>
                      </a:r>
                      <a:endParaRPr lang="en-US" sz="9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900" dirty="0">
                          <a:solidFill>
                            <a:schemeClr val="tx1"/>
                          </a:solidFill>
                          <a:effectLst/>
                          <a:latin typeface="Arial" panose="020B0604020202020204" pitchFamily="34" charset="0"/>
                          <a:cs typeface="Arial" panose="020B0604020202020204" pitchFamily="34" charset="0"/>
                        </a:rPr>
                        <a:t>0</a:t>
                      </a:r>
                      <a:endParaRPr lang="en-US" sz="9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6" name="Rectangle 5"/>
          <p:cNvSpPr/>
          <p:nvPr/>
        </p:nvSpPr>
        <p:spPr>
          <a:xfrm>
            <a:off x="5638800" y="3181350"/>
            <a:ext cx="3124200" cy="861774"/>
          </a:xfrm>
          <a:prstGeom prst="rect">
            <a:avLst/>
          </a:prstGeom>
        </p:spPr>
        <p:txBody>
          <a:bodyPr wrap="square">
            <a:spAutoFit/>
          </a:bodyPr>
          <a:lstStyle/>
          <a:p>
            <a:pPr lvl="0"/>
            <a:r>
              <a:rPr lang="en-US" sz="1000" dirty="0">
                <a:latin typeface="Arial" panose="020B0604020202020204" pitchFamily="34" charset="0"/>
                <a:cs typeface="Arial" panose="020B0604020202020204" pitchFamily="34" charset="0"/>
              </a:rPr>
              <a:t>If </a:t>
            </a:r>
            <a:r>
              <a:rPr lang="en-US" sz="1000" dirty="0" smtClean="0">
                <a:latin typeface="Arial" panose="020B0604020202020204" pitchFamily="34" charset="0"/>
                <a:cs typeface="Arial" panose="020B0604020202020204" pitchFamily="34" charset="0"/>
              </a:rPr>
              <a:t>2014 </a:t>
            </a:r>
            <a:r>
              <a:rPr lang="en-US" sz="1000" dirty="0">
                <a:latin typeface="Arial" panose="020B0604020202020204" pitchFamily="34" charset="0"/>
                <a:cs typeface="Arial" panose="020B0604020202020204" pitchFamily="34" charset="0"/>
              </a:rPr>
              <a:t>NHQI performance </a:t>
            </a:r>
            <a:r>
              <a:rPr lang="en-US" sz="1000" dirty="0" smtClean="0">
                <a:latin typeface="Arial" panose="020B0604020202020204" pitchFamily="34" charset="0"/>
                <a:cs typeface="Arial" panose="020B0604020202020204" pitchFamily="34" charset="0"/>
              </a:rPr>
              <a:t>was </a:t>
            </a:r>
            <a:r>
              <a:rPr lang="en-US" sz="1000" dirty="0">
                <a:latin typeface="Arial" panose="020B0604020202020204" pitchFamily="34" charset="0"/>
                <a:cs typeface="Arial" panose="020B0604020202020204" pitchFamily="34" charset="0"/>
              </a:rPr>
              <a:t>in the third quintile, and </a:t>
            </a:r>
            <a:r>
              <a:rPr lang="en-US" sz="1000" dirty="0" smtClean="0">
                <a:latin typeface="Arial" panose="020B0604020202020204" pitchFamily="34" charset="0"/>
                <a:cs typeface="Arial" panose="020B0604020202020204" pitchFamily="34" charset="0"/>
              </a:rPr>
              <a:t>2015 </a:t>
            </a:r>
            <a:r>
              <a:rPr lang="en-US" sz="1000" dirty="0">
                <a:latin typeface="Arial" panose="020B0604020202020204" pitchFamily="34" charset="0"/>
                <a:cs typeface="Arial" panose="020B0604020202020204" pitchFamily="34" charset="0"/>
              </a:rPr>
              <a:t>NHQI performance </a:t>
            </a:r>
            <a:r>
              <a:rPr lang="en-US" sz="1000" dirty="0" smtClean="0">
                <a:latin typeface="Arial" panose="020B0604020202020204" pitchFamily="34" charset="0"/>
                <a:cs typeface="Arial" panose="020B0604020202020204" pitchFamily="34" charset="0"/>
              </a:rPr>
              <a:t>was </a:t>
            </a:r>
            <a:r>
              <a:rPr lang="en-US" sz="1000" dirty="0">
                <a:latin typeface="Arial" panose="020B0604020202020204" pitchFamily="34" charset="0"/>
                <a:cs typeface="Arial" panose="020B0604020202020204" pitchFamily="34" charset="0"/>
              </a:rPr>
              <a:t>in the second quintile, the facility </a:t>
            </a:r>
            <a:r>
              <a:rPr lang="en-US" sz="1000" dirty="0" smtClean="0">
                <a:latin typeface="Arial" panose="020B0604020202020204" pitchFamily="34" charset="0"/>
                <a:cs typeface="Arial" panose="020B0604020202020204" pitchFamily="34" charset="0"/>
              </a:rPr>
              <a:t>received </a:t>
            </a:r>
            <a:r>
              <a:rPr lang="en-US" sz="1000" dirty="0">
                <a:latin typeface="Arial" panose="020B0604020202020204" pitchFamily="34" charset="0"/>
                <a:cs typeface="Arial" panose="020B0604020202020204" pitchFamily="34" charset="0"/>
              </a:rPr>
              <a:t>4 </a:t>
            </a:r>
            <a:r>
              <a:rPr lang="en-US" sz="1000" dirty="0" smtClean="0">
                <a:latin typeface="Arial" panose="020B0604020202020204" pitchFamily="34" charset="0"/>
                <a:cs typeface="Arial" panose="020B0604020202020204" pitchFamily="34" charset="0"/>
              </a:rPr>
              <a:t>points. </a:t>
            </a:r>
            <a:r>
              <a:rPr lang="en-US" sz="1000" dirty="0">
                <a:latin typeface="Arial" panose="020B0604020202020204" pitchFamily="34" charset="0"/>
                <a:cs typeface="Arial" panose="020B0604020202020204" pitchFamily="34" charset="0"/>
              </a:rPr>
              <a:t>This is 3 points for attaining the second quintile and </a:t>
            </a:r>
            <a:r>
              <a:rPr lang="en-US" sz="1000" b="1" u="sng" dirty="0">
                <a:latin typeface="Arial" panose="020B0604020202020204" pitchFamily="34" charset="0"/>
                <a:cs typeface="Arial" panose="020B0604020202020204" pitchFamily="34" charset="0"/>
              </a:rPr>
              <a:t>1</a:t>
            </a:r>
            <a:r>
              <a:rPr lang="en-US" sz="1000" b="1" u="sng" dirty="0" smtClean="0">
                <a:latin typeface="Arial" panose="020B0604020202020204" pitchFamily="34" charset="0"/>
                <a:cs typeface="Arial" panose="020B0604020202020204" pitchFamily="34" charset="0"/>
              </a:rPr>
              <a:t> </a:t>
            </a:r>
            <a:r>
              <a:rPr lang="en-US" sz="1000" b="1" u="sng" dirty="0">
                <a:latin typeface="Arial" panose="020B0604020202020204" pitchFamily="34" charset="0"/>
                <a:cs typeface="Arial" panose="020B0604020202020204" pitchFamily="34" charset="0"/>
              </a:rPr>
              <a:t>point for improvement</a:t>
            </a:r>
            <a:r>
              <a:rPr lang="en-US" sz="1000" dirty="0">
                <a:latin typeface="Arial" panose="020B0604020202020204" pitchFamily="34" charset="0"/>
                <a:cs typeface="Arial" panose="020B0604020202020204" pitchFamily="34" charset="0"/>
              </a:rPr>
              <a:t> from the previous year’s third quintile.</a:t>
            </a:r>
          </a:p>
        </p:txBody>
      </p:sp>
    </p:spTree>
    <p:extLst>
      <p:ext uri="{BB962C8B-B14F-4D97-AF65-F5344CB8AC3E}">
        <p14:creationId xmlns:p14="http://schemas.microsoft.com/office/powerpoint/2010/main" val="22444173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438150"/>
            <a:ext cx="8686800" cy="523220"/>
          </a:xfrm>
          <a:prstGeom prst="rect">
            <a:avLst/>
          </a:prstGeom>
          <a:noFill/>
          <a:ln>
            <a:noFill/>
          </a:ln>
        </p:spPr>
        <p:txBody>
          <a:bodyPr wrap="square" rtlCol="0">
            <a:spAutoFit/>
          </a:bodyPr>
          <a:lstStyle/>
          <a:p>
            <a:r>
              <a:rPr lang="en-US" sz="2800" b="1" dirty="0">
                <a:solidFill>
                  <a:srgbClr val="002D73"/>
                </a:solidFill>
                <a:latin typeface="Arial" panose="020B0604020202020204" pitchFamily="34" charset="0"/>
                <a:cs typeface="Arial" panose="020B0604020202020204" pitchFamily="34" charset="0"/>
              </a:rPr>
              <a:t>Scoring Details – </a:t>
            </a:r>
            <a:r>
              <a:rPr lang="en-US" sz="2800" b="1" dirty="0" smtClean="0">
                <a:solidFill>
                  <a:srgbClr val="002D73"/>
                </a:solidFill>
                <a:latin typeface="Arial" panose="020B0604020202020204" pitchFamily="34" charset="0"/>
                <a:cs typeface="Arial" panose="020B0604020202020204" pitchFamily="34" charset="0"/>
              </a:rPr>
              <a:t>Small Sample Size</a:t>
            </a:r>
            <a:endParaRPr lang="en-US" sz="2800" b="1" dirty="0">
              <a:solidFill>
                <a:srgbClr val="002D73"/>
              </a:solidFill>
              <a:latin typeface="Arial" panose="020B0604020202020204" pitchFamily="34" charset="0"/>
              <a:cs typeface="Arial" panose="020B0604020202020204"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597689787"/>
              </p:ext>
            </p:extLst>
          </p:nvPr>
        </p:nvGraphicFramePr>
        <p:xfrm>
          <a:off x="1097280" y="1650480"/>
          <a:ext cx="5989320" cy="2216670"/>
        </p:xfrm>
        <a:graphic>
          <a:graphicData uri="http://schemas.openxmlformats.org/drawingml/2006/table">
            <a:tbl>
              <a:tblPr firstRow="1" firstCol="1" bandRow="1">
                <a:tableStyleId>{5C22544A-7EE6-4342-B048-85BDC9FD1C3A}</a:tableStyleId>
              </a:tblPr>
              <a:tblGrid>
                <a:gridCol w="1600200"/>
                <a:gridCol w="2194560"/>
                <a:gridCol w="2194560"/>
              </a:tblGrid>
              <a:tr h="795772">
                <a:tc>
                  <a:txBody>
                    <a:bodyPr/>
                    <a:lstStyle/>
                    <a:p>
                      <a:pPr>
                        <a:spcAft>
                          <a:spcPts val="0"/>
                        </a:spcAft>
                        <a:tabLst>
                          <a:tab pos="685800" algn="l"/>
                        </a:tabLst>
                      </a:pPr>
                      <a:r>
                        <a:rPr lang="en-US" sz="1100" dirty="0">
                          <a:effectLst/>
                          <a:latin typeface="Arial" panose="020B0604020202020204" pitchFamily="34" charset="0"/>
                          <a:cs typeface="Arial" panose="020B0604020202020204" pitchFamily="34" charset="0"/>
                        </a:rPr>
                        <a:t> </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a:txBody>
                    <a:bodyPr/>
                    <a:lstStyle/>
                    <a:p>
                      <a:pPr algn="ctr">
                        <a:spcAft>
                          <a:spcPts val="0"/>
                        </a:spcAft>
                        <a:tabLst>
                          <a:tab pos="685800" algn="l"/>
                        </a:tabLst>
                      </a:pPr>
                      <a:r>
                        <a:rPr lang="en-US" sz="1100" dirty="0">
                          <a:effectLst/>
                          <a:latin typeface="Arial" panose="020B0604020202020204" pitchFamily="34" charset="0"/>
                          <a:cs typeface="Arial" panose="020B0604020202020204" pitchFamily="34" charset="0"/>
                        </a:rPr>
                        <a:t>Facility A</a:t>
                      </a:r>
                    </a:p>
                    <a:p>
                      <a:pPr algn="ctr">
                        <a:spcAft>
                          <a:spcPts val="0"/>
                        </a:spcAft>
                        <a:tabLst>
                          <a:tab pos="685800" algn="l"/>
                        </a:tabLst>
                      </a:pPr>
                      <a:r>
                        <a:rPr lang="en-US" sz="1000" dirty="0">
                          <a:effectLst/>
                          <a:latin typeface="Arial" panose="020B0604020202020204" pitchFamily="34" charset="0"/>
                          <a:cs typeface="Arial" panose="020B0604020202020204" pitchFamily="34" charset="0"/>
                        </a:rPr>
                        <a:t>No small sample size (no reduction in base points)</a:t>
                      </a:r>
                      <a:endParaRPr lang="en-US" sz="1100" dirty="0">
                        <a:effectLst/>
                        <a:latin typeface="Arial" panose="020B060402020202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a:txBody>
                    <a:bodyPr/>
                    <a:lstStyle/>
                    <a:p>
                      <a:pPr algn="ctr">
                        <a:spcAft>
                          <a:spcPts val="0"/>
                        </a:spcAft>
                        <a:tabLst>
                          <a:tab pos="685800" algn="l"/>
                        </a:tabLst>
                      </a:pPr>
                      <a:r>
                        <a:rPr lang="en-US" sz="1100" dirty="0">
                          <a:effectLst/>
                          <a:latin typeface="Arial" panose="020B0604020202020204" pitchFamily="34" charset="0"/>
                          <a:cs typeface="Arial" panose="020B0604020202020204" pitchFamily="34" charset="0"/>
                        </a:rPr>
                        <a:t>Facility B</a:t>
                      </a:r>
                    </a:p>
                    <a:p>
                      <a:pPr algn="ctr">
                        <a:spcAft>
                          <a:spcPts val="0"/>
                        </a:spcAft>
                        <a:tabLst>
                          <a:tab pos="685800" algn="l"/>
                        </a:tabLst>
                      </a:pPr>
                      <a:r>
                        <a:rPr lang="en-US" sz="1000" dirty="0">
                          <a:effectLst/>
                          <a:latin typeface="Arial" panose="020B0604020202020204" pitchFamily="34" charset="0"/>
                          <a:cs typeface="Arial" panose="020B0604020202020204" pitchFamily="34" charset="0"/>
                        </a:rPr>
                        <a:t>Small sample size on two quality measures, each worth 5 points (10-point reduction in base points)</a:t>
                      </a:r>
                      <a:endParaRPr lang="en-US" sz="1100" dirty="0">
                        <a:effectLst/>
                        <a:latin typeface="Arial" panose="020B060402020202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r>
              <a:tr h="340397">
                <a:tc>
                  <a:txBody>
                    <a:bodyPr/>
                    <a:lstStyle/>
                    <a:p>
                      <a:pPr>
                        <a:spcAft>
                          <a:spcPts val="0"/>
                        </a:spcAft>
                        <a:tabLst>
                          <a:tab pos="685800" algn="l"/>
                        </a:tabLst>
                      </a:pPr>
                      <a:r>
                        <a:rPr lang="en-US" sz="1100" dirty="0">
                          <a:effectLst/>
                          <a:latin typeface="Arial" panose="020B0604020202020204" pitchFamily="34" charset="0"/>
                          <a:cs typeface="Arial" panose="020B0604020202020204" pitchFamily="34" charset="0"/>
                        </a:rPr>
                        <a:t>Sum of points</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a:txBody>
                    <a:bodyPr/>
                    <a:lstStyle/>
                    <a:p>
                      <a:pPr algn="r">
                        <a:spcAft>
                          <a:spcPts val="0"/>
                        </a:spcAft>
                        <a:tabLst>
                          <a:tab pos="685800" algn="l"/>
                        </a:tabLst>
                      </a:pPr>
                      <a:r>
                        <a:rPr lang="en-US" sz="1100" dirty="0">
                          <a:effectLst/>
                          <a:latin typeface="Arial" panose="020B0604020202020204" pitchFamily="34" charset="0"/>
                          <a:cs typeface="Arial" panose="020B0604020202020204" pitchFamily="34" charset="0"/>
                        </a:rPr>
                        <a:t>80</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spcAft>
                          <a:spcPts val="0"/>
                        </a:spcAft>
                        <a:tabLst>
                          <a:tab pos="685800" algn="l"/>
                        </a:tabLst>
                      </a:pPr>
                      <a:r>
                        <a:rPr lang="en-US" sz="1100" dirty="0">
                          <a:effectLst/>
                          <a:latin typeface="Arial" panose="020B0604020202020204" pitchFamily="34" charset="0"/>
                          <a:cs typeface="Arial" panose="020B0604020202020204" pitchFamily="34" charset="0"/>
                        </a:rPr>
                        <a:t>80</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9078">
                <a:tc>
                  <a:txBody>
                    <a:bodyPr/>
                    <a:lstStyle/>
                    <a:p>
                      <a:pPr>
                        <a:spcAft>
                          <a:spcPts val="0"/>
                        </a:spcAft>
                        <a:tabLst>
                          <a:tab pos="685800" algn="l"/>
                        </a:tabLst>
                      </a:pPr>
                      <a:r>
                        <a:rPr lang="en-US" sz="1100">
                          <a:effectLst/>
                          <a:latin typeface="Arial" panose="020B0604020202020204" pitchFamily="34" charset="0"/>
                          <a:cs typeface="Arial" panose="020B0604020202020204" pitchFamily="34" charset="0"/>
                        </a:rPr>
                        <a:t>Base points</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a:txBody>
                    <a:bodyPr/>
                    <a:lstStyle/>
                    <a:p>
                      <a:pPr algn="r">
                        <a:spcAft>
                          <a:spcPts val="0"/>
                        </a:spcAft>
                        <a:tabLst>
                          <a:tab pos="685800" algn="l"/>
                        </a:tabLst>
                      </a:pPr>
                      <a:r>
                        <a:rPr lang="en-US" sz="1100" dirty="0">
                          <a:effectLst/>
                          <a:latin typeface="Arial" panose="020B0604020202020204" pitchFamily="34" charset="0"/>
                          <a:cs typeface="Arial" panose="020B0604020202020204" pitchFamily="34" charset="0"/>
                        </a:rPr>
                        <a:t>100</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spcAft>
                          <a:spcPts val="0"/>
                        </a:spcAft>
                        <a:tabLst>
                          <a:tab pos="685800" algn="l"/>
                        </a:tabLst>
                      </a:pPr>
                      <a:r>
                        <a:rPr lang="en-US" sz="1100" dirty="0">
                          <a:effectLst/>
                          <a:latin typeface="Arial" panose="020B0604020202020204" pitchFamily="34" charset="0"/>
                          <a:cs typeface="Arial" panose="020B0604020202020204" pitchFamily="34" charset="0"/>
                        </a:rPr>
                        <a:t>90</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40397">
                <a:tc>
                  <a:txBody>
                    <a:bodyPr/>
                    <a:lstStyle/>
                    <a:p>
                      <a:pPr>
                        <a:spcAft>
                          <a:spcPts val="0"/>
                        </a:spcAft>
                        <a:tabLst>
                          <a:tab pos="685800" algn="l"/>
                        </a:tabLst>
                      </a:pPr>
                      <a:r>
                        <a:rPr lang="en-US" sz="1100">
                          <a:effectLst/>
                          <a:latin typeface="Arial" panose="020B0604020202020204" pitchFamily="34" charset="0"/>
                          <a:cs typeface="Arial" panose="020B0604020202020204" pitchFamily="34" charset="0"/>
                        </a:rPr>
                        <a:t>Score (points/maximum)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a:txBody>
                    <a:bodyPr/>
                    <a:lstStyle/>
                    <a:p>
                      <a:pPr algn="r">
                        <a:spcAft>
                          <a:spcPts val="0"/>
                        </a:spcAft>
                        <a:tabLst>
                          <a:tab pos="685800" algn="l"/>
                        </a:tabLst>
                      </a:pPr>
                      <a:r>
                        <a:rPr lang="en-US" sz="1100" dirty="0">
                          <a:effectLst/>
                          <a:latin typeface="Arial" panose="020B0604020202020204" pitchFamily="34" charset="0"/>
                          <a:cs typeface="Arial" panose="020B0604020202020204" pitchFamily="34" charset="0"/>
                        </a:rPr>
                        <a:t>.80</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spcAft>
                          <a:spcPts val="0"/>
                        </a:spcAft>
                        <a:tabLst>
                          <a:tab pos="685800" algn="l"/>
                        </a:tabLst>
                      </a:pPr>
                      <a:r>
                        <a:rPr lang="en-US" sz="1100" dirty="0">
                          <a:effectLst/>
                          <a:latin typeface="Arial" panose="020B0604020202020204" pitchFamily="34" charset="0"/>
                          <a:cs typeface="Arial" panose="020B0604020202020204" pitchFamily="34" charset="0"/>
                        </a:rPr>
                        <a:t>.89</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61026">
                <a:tc>
                  <a:txBody>
                    <a:bodyPr/>
                    <a:lstStyle/>
                    <a:p>
                      <a:pPr>
                        <a:spcAft>
                          <a:spcPts val="0"/>
                        </a:spcAft>
                        <a:tabLst>
                          <a:tab pos="685800" algn="l"/>
                        </a:tabLst>
                      </a:pPr>
                      <a:r>
                        <a:rPr lang="en-US" sz="1100" dirty="0">
                          <a:effectLst/>
                          <a:latin typeface="Arial" panose="020B0604020202020204" pitchFamily="34" charset="0"/>
                          <a:cs typeface="Arial" panose="020B0604020202020204" pitchFamily="34" charset="0"/>
                        </a:rPr>
                        <a:t>Score x 100</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a:txBody>
                    <a:bodyPr/>
                    <a:lstStyle/>
                    <a:p>
                      <a:pPr algn="r">
                        <a:spcAft>
                          <a:spcPts val="0"/>
                        </a:spcAft>
                        <a:tabLst>
                          <a:tab pos="685800" algn="l"/>
                        </a:tabLst>
                      </a:pPr>
                      <a:r>
                        <a:rPr lang="en-US" sz="1100" dirty="0">
                          <a:effectLst/>
                          <a:latin typeface="Arial" panose="020B0604020202020204" pitchFamily="34" charset="0"/>
                          <a:cs typeface="Arial" panose="020B0604020202020204" pitchFamily="34" charset="0"/>
                        </a:rPr>
                        <a:t>80%</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spcAft>
                          <a:spcPts val="0"/>
                        </a:spcAft>
                        <a:tabLst>
                          <a:tab pos="685800" algn="l"/>
                        </a:tabLst>
                      </a:pPr>
                      <a:r>
                        <a:rPr lang="en-US" sz="1100" dirty="0">
                          <a:effectLst/>
                          <a:latin typeface="Arial" panose="020B0604020202020204" pitchFamily="34" charset="0"/>
                          <a:cs typeface="Arial" panose="020B0604020202020204" pitchFamily="34" charset="0"/>
                        </a:rPr>
                        <a:t>89%</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3" name="Rectangle 1"/>
          <p:cNvSpPr>
            <a:spLocks noChangeArrowheads="1"/>
          </p:cNvSpPr>
          <p:nvPr/>
        </p:nvSpPr>
        <p:spPr bwMode="auto">
          <a:xfrm>
            <a:off x="158496" y="1023923"/>
            <a:ext cx="807720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685800" algn="l"/>
              </a:tabLst>
              <a:defRPr>
                <a:solidFill>
                  <a:schemeClr val="tx1"/>
                </a:solidFill>
                <a:latin typeface="Arial" panose="020B0604020202020204" pitchFamily="34" charset="0"/>
              </a:defRPr>
            </a:lvl1pPr>
            <a:lvl2pPr eaLnBrk="0" fontAlgn="base" hangingPunct="0">
              <a:spcBef>
                <a:spcPct val="0"/>
              </a:spcBef>
              <a:spcAft>
                <a:spcPct val="0"/>
              </a:spcAft>
              <a:tabLst>
                <a:tab pos="685800" algn="l"/>
              </a:tabLst>
              <a:defRPr>
                <a:solidFill>
                  <a:schemeClr val="tx1"/>
                </a:solidFill>
                <a:latin typeface="Arial" panose="020B0604020202020204" pitchFamily="34" charset="0"/>
              </a:defRPr>
            </a:lvl2pPr>
            <a:lvl3pPr eaLnBrk="0" fontAlgn="base" hangingPunct="0">
              <a:spcBef>
                <a:spcPct val="0"/>
              </a:spcBef>
              <a:spcAft>
                <a:spcPct val="0"/>
              </a:spcAft>
              <a:tabLst>
                <a:tab pos="685800" algn="l"/>
              </a:tabLst>
              <a:defRPr>
                <a:solidFill>
                  <a:schemeClr val="tx1"/>
                </a:solidFill>
                <a:latin typeface="Arial" panose="020B0604020202020204" pitchFamily="34" charset="0"/>
              </a:defRPr>
            </a:lvl3pPr>
            <a:lvl4pPr eaLnBrk="0" fontAlgn="base" hangingPunct="0">
              <a:spcBef>
                <a:spcPct val="0"/>
              </a:spcBef>
              <a:spcAft>
                <a:spcPct val="0"/>
              </a:spcAft>
              <a:tabLst>
                <a:tab pos="685800" algn="l"/>
              </a:tabLst>
              <a:defRPr>
                <a:solidFill>
                  <a:schemeClr val="tx1"/>
                </a:solidFill>
                <a:latin typeface="Arial" panose="020B0604020202020204" pitchFamily="34" charset="0"/>
              </a:defRPr>
            </a:lvl4pPr>
            <a:lvl5pPr eaLnBrk="0" fontAlgn="base" hangingPunct="0">
              <a:spcBef>
                <a:spcPct val="0"/>
              </a:spcBef>
              <a:spcAft>
                <a:spcPct val="0"/>
              </a:spcAft>
              <a:tabLst>
                <a:tab pos="685800" algn="l"/>
              </a:tabLst>
              <a:defRPr>
                <a:solidFill>
                  <a:schemeClr val="tx1"/>
                </a:solidFill>
                <a:latin typeface="Arial" panose="020B0604020202020204" pitchFamily="34" charset="0"/>
              </a:defRPr>
            </a:lvl5pPr>
            <a:lvl6pPr eaLnBrk="0" fontAlgn="base" hangingPunct="0">
              <a:spcBef>
                <a:spcPct val="0"/>
              </a:spcBef>
              <a:spcAft>
                <a:spcPct val="0"/>
              </a:spcAft>
              <a:tabLst>
                <a:tab pos="685800" algn="l"/>
              </a:tabLst>
              <a:defRPr>
                <a:solidFill>
                  <a:schemeClr val="tx1"/>
                </a:solidFill>
                <a:latin typeface="Arial" panose="020B0604020202020204" pitchFamily="34" charset="0"/>
              </a:defRPr>
            </a:lvl6pPr>
            <a:lvl7pPr eaLnBrk="0" fontAlgn="base" hangingPunct="0">
              <a:spcBef>
                <a:spcPct val="0"/>
              </a:spcBef>
              <a:spcAft>
                <a:spcPct val="0"/>
              </a:spcAft>
              <a:tabLst>
                <a:tab pos="685800" algn="l"/>
              </a:tabLst>
              <a:defRPr>
                <a:solidFill>
                  <a:schemeClr val="tx1"/>
                </a:solidFill>
                <a:latin typeface="Arial" panose="020B0604020202020204" pitchFamily="34" charset="0"/>
              </a:defRPr>
            </a:lvl7pPr>
            <a:lvl8pPr eaLnBrk="0" fontAlgn="base" hangingPunct="0">
              <a:spcBef>
                <a:spcPct val="0"/>
              </a:spcBef>
              <a:spcAft>
                <a:spcPct val="0"/>
              </a:spcAft>
              <a:tabLst>
                <a:tab pos="685800" algn="l"/>
              </a:tabLst>
              <a:defRPr>
                <a:solidFill>
                  <a:schemeClr val="tx1"/>
                </a:solidFill>
                <a:latin typeface="Arial" panose="020B0604020202020204" pitchFamily="34" charset="0"/>
              </a:defRPr>
            </a:lvl8pPr>
            <a:lvl9pPr eaLnBrk="0" fontAlgn="base" hangingPunct="0">
              <a:spcBef>
                <a:spcPct val="0"/>
              </a:spcBef>
              <a:spcAft>
                <a:spcPct val="0"/>
              </a:spcAft>
              <a:tabLst>
                <a:tab pos="685800" algn="l"/>
              </a:tabLst>
              <a:defRPr>
                <a:solidFill>
                  <a:schemeClr val="tx1"/>
                </a:solidFill>
                <a:latin typeface="Arial" panose="020B0604020202020204" pitchFamily="34" charset="0"/>
              </a:defRPr>
            </a:lvl9pPr>
          </a:lstStyle>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tab pos="685800" algn="l"/>
              </a:tabLst>
            </a:pPr>
            <a:r>
              <a:rPr lang="en-US" altLang="en-US" sz="1200" dirty="0" smtClean="0">
                <a:ea typeface="Calibri" panose="020F0502020204030204" pitchFamily="34" charset="0"/>
                <a:cs typeface="Arial" panose="020B0604020202020204" pitchFamily="34" charset="0"/>
              </a:rPr>
              <a:t>If small sample size occurred for a measure, or the measure was unavailable, the </a:t>
            </a:r>
            <a:r>
              <a:rPr kumimoji="0" lang="en-US" altLang="en-US" sz="1200" b="0" i="0" u="none" strike="noStrike" cap="none" normalizeH="0" baseline="0" dirty="0" smtClean="0">
                <a:ln>
                  <a:noFill/>
                </a:ln>
                <a:solidFill>
                  <a:schemeClr val="tx1"/>
                </a:solidFill>
                <a:effectLst/>
                <a:ea typeface="Calibri" panose="020F0502020204030204" pitchFamily="34" charset="0"/>
                <a:cs typeface="Arial" panose="020B0604020202020204" pitchFamily="34" charset="0"/>
              </a:rPr>
              <a:t>maximum attainable score was reduced</a:t>
            </a:r>
          </a:p>
        </p:txBody>
      </p:sp>
    </p:spTree>
    <p:extLst>
      <p:ext uri="{BB962C8B-B14F-4D97-AF65-F5344CB8AC3E}">
        <p14:creationId xmlns:p14="http://schemas.microsoft.com/office/powerpoint/2010/main" val="40925937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438151"/>
            <a:ext cx="8534400" cy="533400"/>
          </a:xfrm>
          <a:prstGeom prst="rect">
            <a:avLst/>
          </a:prstGeom>
          <a:noFill/>
          <a:ln>
            <a:noFill/>
          </a:ln>
        </p:spPr>
        <p:txBody>
          <a:bodyPr wrap="square" rtlCol="0">
            <a:noAutofit/>
          </a:bodyPr>
          <a:lstStyle/>
          <a:p>
            <a:r>
              <a:rPr lang="en-US" sz="2400" b="1" dirty="0" smtClean="0">
                <a:solidFill>
                  <a:srgbClr val="002D73"/>
                </a:solidFill>
                <a:latin typeface="Arial" panose="020B0604020202020204" pitchFamily="34" charset="0"/>
                <a:cs typeface="Arial" panose="020B0604020202020204" pitchFamily="34" charset="0"/>
              </a:rPr>
              <a:t>Small Sample Size in Risk Adjusted Quality Measures </a:t>
            </a:r>
          </a:p>
        </p:txBody>
      </p:sp>
      <p:sp>
        <p:nvSpPr>
          <p:cNvPr id="3" name="Rectangle 2"/>
          <p:cNvSpPr/>
          <p:nvPr/>
        </p:nvSpPr>
        <p:spPr>
          <a:xfrm>
            <a:off x="304800" y="1047750"/>
            <a:ext cx="8305800" cy="3231654"/>
          </a:xfrm>
          <a:prstGeom prst="rect">
            <a:avLst/>
          </a:prstGeom>
        </p:spPr>
        <p:txBody>
          <a:bodyPr wrap="square">
            <a:spAutoFit/>
          </a:bodyPr>
          <a:lstStyle/>
          <a:p>
            <a:pPr lvl="0"/>
            <a:r>
              <a:rPr lang="en-US" sz="1400" b="1" dirty="0" smtClean="0">
                <a:latin typeface="Arial" panose="020B0604020202020204" pitchFamily="34" charset="0"/>
                <a:cs typeface="Arial" panose="020B0604020202020204" pitchFamily="34" charset="0"/>
              </a:rPr>
              <a:t>Old method </a:t>
            </a:r>
          </a:p>
          <a:p>
            <a:pPr marL="285750" lvl="0" indent="-285750">
              <a:buFont typeface="Arial" panose="020B0604020202020204" pitchFamily="34" charset="0"/>
              <a:buChar char="•"/>
            </a:pPr>
            <a:r>
              <a:rPr lang="en-US" sz="1400" dirty="0" smtClean="0">
                <a:latin typeface="Arial" panose="020B0604020202020204" pitchFamily="34" charset="0"/>
                <a:cs typeface="Arial" panose="020B0604020202020204" pitchFamily="34" charset="0"/>
              </a:rPr>
              <a:t>CMS Nursing Home Compare reports rates for risk adjusted measures if the total denominator (sum across three quarters) is at least 30</a:t>
            </a:r>
          </a:p>
          <a:p>
            <a:pPr marL="285750" lvl="0" indent="-285750">
              <a:buFont typeface="Arial" panose="020B0604020202020204" pitchFamily="34" charset="0"/>
              <a:buChar char="•"/>
            </a:pPr>
            <a:r>
              <a:rPr lang="en-US" sz="1400" dirty="0" smtClean="0">
                <a:latin typeface="Arial" panose="020B0604020202020204" pitchFamily="34" charset="0"/>
                <a:cs typeface="Arial" panose="020B0604020202020204" pitchFamily="34" charset="0"/>
              </a:rPr>
              <a:t>CMS risk adjusts by quarter and averages to create a </a:t>
            </a:r>
            <a:r>
              <a:rPr lang="en-US" sz="1400" dirty="0">
                <a:latin typeface="Arial" panose="020B0604020202020204" pitchFamily="34" charset="0"/>
                <a:cs typeface="Arial" panose="020B0604020202020204" pitchFamily="34" charset="0"/>
              </a:rPr>
              <a:t>three-quarter </a:t>
            </a:r>
            <a:r>
              <a:rPr lang="en-US" sz="1400" dirty="0" smtClean="0">
                <a:latin typeface="Arial" panose="020B0604020202020204" pitchFamily="34" charset="0"/>
                <a:cs typeface="Arial" panose="020B0604020202020204" pitchFamily="34" charset="0"/>
              </a:rPr>
              <a:t>average</a:t>
            </a:r>
          </a:p>
          <a:p>
            <a:pPr marL="285750" lvl="0" indent="-285750">
              <a:buFont typeface="Arial" panose="020B0604020202020204" pitchFamily="34" charset="0"/>
              <a:buChar char="•"/>
            </a:pPr>
            <a:r>
              <a:rPr lang="en-US" sz="1400" dirty="0" smtClean="0">
                <a:latin typeface="Arial" panose="020B0604020202020204" pitchFamily="34" charset="0"/>
                <a:cs typeface="Arial" panose="020B0604020202020204" pitchFamily="34" charset="0"/>
              </a:rPr>
              <a:t>NHQI follows the same method to create a four-quarter average</a:t>
            </a:r>
          </a:p>
          <a:p>
            <a:pPr marL="285750" lvl="0" indent="-285750">
              <a:buFont typeface="Arial" panose="020B0604020202020204" pitchFamily="34" charset="0"/>
              <a:buChar char="•"/>
            </a:pPr>
            <a:endParaRPr lang="en-US" sz="1400" dirty="0">
              <a:latin typeface="Arial" panose="020B0604020202020204" pitchFamily="34" charset="0"/>
              <a:cs typeface="Arial" panose="020B0604020202020204" pitchFamily="34" charset="0"/>
            </a:endParaRPr>
          </a:p>
          <a:p>
            <a:pPr lvl="0"/>
            <a:r>
              <a:rPr lang="en-US" sz="1400" b="1" dirty="0" smtClean="0">
                <a:latin typeface="Arial" panose="020B0604020202020204" pitchFamily="34" charset="0"/>
                <a:cs typeface="Arial" panose="020B0604020202020204" pitchFamily="34" charset="0"/>
              </a:rPr>
              <a:t>Modified method </a:t>
            </a:r>
          </a:p>
          <a:p>
            <a:pPr marL="285750" lvl="0" indent="-285750">
              <a:buFont typeface="Arial" panose="020B0604020202020204" pitchFamily="34" charset="0"/>
              <a:buChar char="•"/>
            </a:pPr>
            <a:r>
              <a:rPr lang="en-US" sz="1400" dirty="0" smtClean="0">
                <a:latin typeface="Arial" panose="020B0604020202020204" pitchFamily="34" charset="0"/>
                <a:cs typeface="Arial" panose="020B0604020202020204" pitchFamily="34" charset="0"/>
              </a:rPr>
              <a:t>If the denominator in any quarter is less than 30, DOH does not consider the quarterly risk adjusted rate to be reliable </a:t>
            </a:r>
          </a:p>
          <a:p>
            <a:pPr marL="285750" lvl="0" indent="-285750">
              <a:buFont typeface="Arial" panose="020B0604020202020204" pitchFamily="34" charset="0"/>
              <a:buChar char="•"/>
            </a:pPr>
            <a:r>
              <a:rPr lang="en-US" sz="1400" dirty="0" smtClean="0">
                <a:latin typeface="Arial" panose="020B0604020202020204" pitchFamily="34" charset="0"/>
                <a:cs typeface="Arial" panose="020B0604020202020204" pitchFamily="34" charset="0"/>
              </a:rPr>
              <a:t>For nursing homes where only </a:t>
            </a:r>
            <a:r>
              <a:rPr lang="en-US" sz="1400" b="1" dirty="0" smtClean="0">
                <a:latin typeface="Arial" panose="020B0604020202020204" pitchFamily="34" charset="0"/>
                <a:cs typeface="Arial" panose="020B0604020202020204" pitchFamily="34" charset="0"/>
              </a:rPr>
              <a:t>one</a:t>
            </a:r>
            <a:r>
              <a:rPr lang="en-US" sz="1400" dirty="0" smtClean="0">
                <a:latin typeface="Arial" panose="020B0604020202020204" pitchFamily="34" charset="0"/>
                <a:cs typeface="Arial" panose="020B0604020202020204" pitchFamily="34" charset="0"/>
              </a:rPr>
              <a:t> quarterly denominator is less than 30, DOH will substitute the statewide quarterly average and calculate a four-quarter average </a:t>
            </a:r>
          </a:p>
          <a:p>
            <a:pPr marL="285750" lvl="0" indent="-285750">
              <a:buFont typeface="Arial" panose="020B0604020202020204" pitchFamily="34" charset="0"/>
              <a:buChar char="•"/>
            </a:pPr>
            <a:r>
              <a:rPr lang="en-US" sz="1400" dirty="0" smtClean="0">
                <a:latin typeface="Arial" panose="020B0604020202020204" pitchFamily="34" charset="0"/>
                <a:cs typeface="Arial" panose="020B0604020202020204" pitchFamily="34" charset="0"/>
              </a:rPr>
              <a:t>For nursing homes where </a:t>
            </a:r>
            <a:r>
              <a:rPr lang="en-US" sz="1400" b="1" dirty="0" smtClean="0">
                <a:latin typeface="Arial" panose="020B0604020202020204" pitchFamily="34" charset="0"/>
                <a:cs typeface="Arial" panose="020B0604020202020204" pitchFamily="34" charset="0"/>
              </a:rPr>
              <a:t>two or more </a:t>
            </a:r>
            <a:r>
              <a:rPr lang="en-US" sz="1400" dirty="0" smtClean="0">
                <a:latin typeface="Arial" panose="020B0604020202020204" pitchFamily="34" charset="0"/>
                <a:cs typeface="Arial" panose="020B0604020202020204" pitchFamily="34" charset="0"/>
              </a:rPr>
              <a:t>quarterly denominators are less than 30, DOH will suppress the measure in the NHQI and reduce the base </a:t>
            </a:r>
            <a:endParaRPr lang="en-US" sz="1400" dirty="0">
              <a:latin typeface="Arial" panose="020B0604020202020204" pitchFamily="34" charset="0"/>
              <a:cs typeface="Arial" panose="020B0604020202020204" pitchFamily="34" charset="0"/>
            </a:endParaRPr>
          </a:p>
          <a:p>
            <a:pPr lvl="1"/>
            <a:endParaRPr lang="en-US" sz="1100" dirty="0" smtClean="0">
              <a:latin typeface="Arial" panose="020B0604020202020204" pitchFamily="34" charset="0"/>
              <a:cs typeface="Arial" panose="020B0604020202020204" pitchFamily="34" charset="0"/>
            </a:endParaRPr>
          </a:p>
          <a:p>
            <a:pPr marL="1200150" lvl="2" indent="-285750">
              <a:buFont typeface="Arial" panose="020B0604020202020204" pitchFamily="34" charset="0"/>
              <a:buChar char="•"/>
            </a:pPr>
            <a:endParaRPr lang="en-US" sz="11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5622124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438150"/>
            <a:ext cx="8686800" cy="523220"/>
          </a:xfrm>
          <a:prstGeom prst="rect">
            <a:avLst/>
          </a:prstGeom>
          <a:noFill/>
          <a:ln>
            <a:noFill/>
          </a:ln>
        </p:spPr>
        <p:txBody>
          <a:bodyPr wrap="square" rtlCol="0">
            <a:spAutoFit/>
          </a:bodyPr>
          <a:lstStyle/>
          <a:p>
            <a:r>
              <a:rPr lang="en-US" sz="2800" b="1" dirty="0">
                <a:solidFill>
                  <a:srgbClr val="002D73"/>
                </a:solidFill>
                <a:latin typeface="Arial" panose="020B0604020202020204" pitchFamily="34" charset="0"/>
                <a:cs typeface="Arial" panose="020B0604020202020204" pitchFamily="34" charset="0"/>
              </a:rPr>
              <a:t>Scoring Details – </a:t>
            </a:r>
            <a:r>
              <a:rPr lang="en-US" sz="2800" b="1" dirty="0" smtClean="0">
                <a:solidFill>
                  <a:srgbClr val="002D73"/>
                </a:solidFill>
                <a:latin typeface="Arial" panose="020B0604020202020204" pitchFamily="34" charset="0"/>
                <a:cs typeface="Arial" panose="020B0604020202020204" pitchFamily="34" charset="0"/>
              </a:rPr>
              <a:t>Compliance Component</a:t>
            </a:r>
            <a:endParaRPr lang="en-US" sz="2800" b="1" dirty="0">
              <a:solidFill>
                <a:srgbClr val="002D73"/>
              </a:solidFill>
              <a:latin typeface="Arial" panose="020B0604020202020204" pitchFamily="34" charset="0"/>
              <a:cs typeface="Arial" panose="020B0604020202020204" pitchFamily="34" charset="0"/>
            </a:endParaRPr>
          </a:p>
        </p:txBody>
      </p:sp>
      <p:sp>
        <p:nvSpPr>
          <p:cNvPr id="12" name="TextBox 11"/>
          <p:cNvSpPr txBox="1"/>
          <p:nvPr/>
        </p:nvSpPr>
        <p:spPr>
          <a:xfrm>
            <a:off x="152400" y="1038091"/>
            <a:ext cx="8763000" cy="3362459"/>
          </a:xfrm>
          <a:prstGeom prst="rect">
            <a:avLst/>
          </a:prstGeom>
          <a:noFill/>
          <a:ln>
            <a:noFill/>
          </a:ln>
        </p:spPr>
        <p:txBody>
          <a:bodyPr wrap="square" rtlCol="0">
            <a:spAutoFit/>
          </a:bodyPr>
          <a:lstStyle/>
          <a:p>
            <a:r>
              <a:rPr lang="en-US" sz="1200" b="1" dirty="0" smtClean="0">
                <a:latin typeface="Arial" panose="020B0604020202020204" pitchFamily="34" charset="0"/>
                <a:cs typeface="Arial" panose="020B0604020202020204" pitchFamily="34" charset="0"/>
              </a:rPr>
              <a:t>Compliance Component</a:t>
            </a:r>
          </a:p>
          <a:p>
            <a:pPr marL="171450" indent="-171450">
              <a:buFont typeface="Arial" panose="020B0604020202020204" pitchFamily="34" charset="0"/>
              <a:buChar char="•"/>
            </a:pPr>
            <a:r>
              <a:rPr lang="en-US" sz="1000" dirty="0" smtClean="0">
                <a:latin typeface="Arial" panose="020B0604020202020204" pitchFamily="34" charset="0"/>
                <a:cs typeface="Arial" panose="020B0604020202020204" pitchFamily="34" charset="0"/>
              </a:rPr>
              <a:t>NYS Regionally Adjusted Five-Star Quality Rating </a:t>
            </a:r>
            <a:r>
              <a:rPr lang="en-US" sz="1000" dirty="0">
                <a:latin typeface="Arial" panose="020B0604020202020204" pitchFamily="34" charset="0"/>
                <a:cs typeface="Arial" panose="020B0604020202020204" pitchFamily="34" charset="0"/>
              </a:rPr>
              <a:t>for </a:t>
            </a:r>
            <a:r>
              <a:rPr lang="en-US" sz="1000" dirty="0" smtClean="0">
                <a:latin typeface="Arial" panose="020B0604020202020204" pitchFamily="34" charset="0"/>
                <a:cs typeface="Arial" panose="020B0604020202020204" pitchFamily="34" charset="0"/>
              </a:rPr>
              <a:t>Health Inspections </a:t>
            </a:r>
            <a:endParaRPr lang="en-US" sz="1000" b="1" dirty="0" smtClean="0">
              <a:latin typeface="Arial" panose="020B0604020202020204" pitchFamily="34" charset="0"/>
              <a:cs typeface="Arial" panose="020B0604020202020204" pitchFamily="34" charset="0"/>
            </a:endParaRPr>
          </a:p>
          <a:p>
            <a:pPr marL="628650" lvl="1" indent="-171450">
              <a:buFont typeface="Courier New" panose="02070309020205020404" pitchFamily="49" charset="0"/>
              <a:buChar char="o"/>
            </a:pPr>
            <a:r>
              <a:rPr lang="en-US" sz="1000" dirty="0" smtClean="0">
                <a:latin typeface="Arial" panose="020B0604020202020204" pitchFamily="34" charset="0"/>
                <a:cs typeface="Arial" panose="020B0604020202020204" pitchFamily="34" charset="0"/>
              </a:rPr>
              <a:t>Used CMS health </a:t>
            </a:r>
            <a:r>
              <a:rPr lang="en-US" sz="1000" dirty="0">
                <a:latin typeface="Arial" panose="020B0604020202020204" pitchFamily="34" charset="0"/>
                <a:cs typeface="Arial" panose="020B0604020202020204" pitchFamily="34" charset="0"/>
              </a:rPr>
              <a:t>inspection survey scores </a:t>
            </a:r>
            <a:r>
              <a:rPr lang="en-US" sz="1000" dirty="0" smtClean="0">
                <a:latin typeface="Arial" panose="020B0604020202020204" pitchFamily="34" charset="0"/>
                <a:cs typeface="Arial" panose="020B0604020202020204" pitchFamily="34" charset="0"/>
              </a:rPr>
              <a:t>as of April 2015 to </a:t>
            </a:r>
            <a:r>
              <a:rPr lang="en-US" sz="1000" dirty="0">
                <a:latin typeface="Arial" panose="020B0604020202020204" pitchFamily="34" charset="0"/>
                <a:cs typeface="Arial" panose="020B0604020202020204" pitchFamily="34" charset="0"/>
              </a:rPr>
              <a:t>calculate cut points for each region in the </a:t>
            </a:r>
            <a:r>
              <a:rPr lang="en-US" sz="1000" dirty="0" smtClean="0">
                <a:latin typeface="Arial" panose="020B0604020202020204" pitchFamily="34" charset="0"/>
                <a:cs typeface="Arial" panose="020B0604020202020204" pitchFamily="34" charset="0"/>
              </a:rPr>
              <a:t>state</a:t>
            </a:r>
          </a:p>
          <a:p>
            <a:pPr marL="628650" lvl="1" indent="-171450">
              <a:buFont typeface="Courier New" panose="02070309020205020404" pitchFamily="49" charset="0"/>
              <a:buChar char="o"/>
            </a:pPr>
            <a:r>
              <a:rPr lang="en-US" sz="1000" dirty="0" smtClean="0">
                <a:latin typeface="Arial" panose="020B0604020202020204" pitchFamily="34" charset="0"/>
                <a:cs typeface="Arial" panose="020B0604020202020204" pitchFamily="34" charset="0"/>
              </a:rPr>
              <a:t>Regions </a:t>
            </a:r>
            <a:r>
              <a:rPr lang="en-US" sz="1000" dirty="0">
                <a:latin typeface="Arial" panose="020B0604020202020204" pitchFamily="34" charset="0"/>
                <a:cs typeface="Arial" panose="020B0604020202020204" pitchFamily="34" charset="0"/>
              </a:rPr>
              <a:t>include the Metropolitan Area, Western New York, Capital District, and Central New </a:t>
            </a:r>
            <a:r>
              <a:rPr lang="en-US" sz="1000" dirty="0" smtClean="0">
                <a:latin typeface="Arial" panose="020B0604020202020204" pitchFamily="34" charset="0"/>
                <a:cs typeface="Arial" panose="020B0604020202020204" pitchFamily="34" charset="0"/>
              </a:rPr>
              <a:t>York</a:t>
            </a:r>
          </a:p>
          <a:p>
            <a:pPr marL="628650" lvl="1" indent="-171450">
              <a:buFont typeface="Courier New" panose="02070309020205020404" pitchFamily="49" charset="0"/>
              <a:buChar char="o"/>
            </a:pPr>
            <a:r>
              <a:rPr lang="en-US" sz="1000" dirty="0" smtClean="0">
                <a:latin typeface="Arial" panose="020B0604020202020204" pitchFamily="34" charset="0"/>
                <a:cs typeface="Arial" panose="020B0604020202020204" pitchFamily="34" charset="0"/>
              </a:rPr>
              <a:t>Within </a:t>
            </a:r>
            <a:r>
              <a:rPr lang="en-US" sz="1000" dirty="0">
                <a:latin typeface="Arial" panose="020B0604020202020204" pitchFamily="34" charset="0"/>
                <a:cs typeface="Arial" panose="020B0604020202020204" pitchFamily="34" charset="0"/>
              </a:rPr>
              <a:t>each region, the top 10% of nursing homes </a:t>
            </a:r>
            <a:r>
              <a:rPr lang="en-US" sz="1000" dirty="0" smtClean="0">
                <a:latin typeface="Arial" panose="020B0604020202020204" pitchFamily="34" charset="0"/>
                <a:cs typeface="Arial" panose="020B0604020202020204" pitchFamily="34" charset="0"/>
              </a:rPr>
              <a:t>received five </a:t>
            </a:r>
            <a:r>
              <a:rPr lang="en-US" sz="1000" dirty="0">
                <a:latin typeface="Arial" panose="020B0604020202020204" pitchFamily="34" charset="0"/>
                <a:cs typeface="Arial" panose="020B0604020202020204" pitchFamily="34" charset="0"/>
              </a:rPr>
              <a:t>stars, the middle 70% </a:t>
            </a:r>
            <a:r>
              <a:rPr lang="en-US" sz="1000" dirty="0" smtClean="0">
                <a:latin typeface="Arial" panose="020B0604020202020204" pitchFamily="34" charset="0"/>
                <a:cs typeface="Arial" panose="020B0604020202020204" pitchFamily="34" charset="0"/>
              </a:rPr>
              <a:t>received </a:t>
            </a:r>
            <a:r>
              <a:rPr lang="en-US" sz="1000" dirty="0">
                <a:latin typeface="Arial" panose="020B0604020202020204" pitchFamily="34" charset="0"/>
                <a:cs typeface="Arial" panose="020B0604020202020204" pitchFamily="34" charset="0"/>
              </a:rPr>
              <a:t>four, three, or two stars, and the bottom 20% </a:t>
            </a:r>
            <a:r>
              <a:rPr lang="en-US" sz="1000" dirty="0" smtClean="0">
                <a:latin typeface="Arial" panose="020B0604020202020204" pitchFamily="34" charset="0"/>
                <a:cs typeface="Arial" panose="020B0604020202020204" pitchFamily="34" charset="0"/>
              </a:rPr>
              <a:t>received </a:t>
            </a:r>
            <a:r>
              <a:rPr lang="en-US" sz="1000" dirty="0">
                <a:latin typeface="Arial" panose="020B0604020202020204" pitchFamily="34" charset="0"/>
                <a:cs typeface="Arial" panose="020B0604020202020204" pitchFamily="34" charset="0"/>
              </a:rPr>
              <a:t>one </a:t>
            </a:r>
            <a:r>
              <a:rPr lang="en-US" sz="1000" dirty="0" smtClean="0">
                <a:latin typeface="Arial" panose="020B0604020202020204" pitchFamily="34" charset="0"/>
                <a:cs typeface="Arial" panose="020B0604020202020204" pitchFamily="34" charset="0"/>
              </a:rPr>
              <a:t>star</a:t>
            </a:r>
          </a:p>
          <a:p>
            <a:pPr marL="628650" lvl="1" indent="-171450">
              <a:buFont typeface="Courier New" panose="02070309020205020404" pitchFamily="49" charset="0"/>
              <a:buChar char="o"/>
            </a:pPr>
            <a:r>
              <a:rPr lang="en-US" sz="1000" dirty="0" smtClean="0">
                <a:latin typeface="Arial" panose="020B0604020202020204" pitchFamily="34" charset="0"/>
                <a:cs typeface="Arial" panose="020B0604020202020204" pitchFamily="34" charset="0"/>
              </a:rPr>
              <a:t>Each </a:t>
            </a:r>
            <a:r>
              <a:rPr lang="en-US" sz="1000" dirty="0">
                <a:latin typeface="Arial" panose="020B0604020202020204" pitchFamily="34" charset="0"/>
                <a:cs typeface="Arial" panose="020B0604020202020204" pitchFamily="34" charset="0"/>
              </a:rPr>
              <a:t>nursing home </a:t>
            </a:r>
            <a:r>
              <a:rPr lang="en-US" sz="1000" dirty="0" smtClean="0">
                <a:latin typeface="Arial" panose="020B0604020202020204" pitchFamily="34" charset="0"/>
                <a:cs typeface="Arial" panose="020B0604020202020204" pitchFamily="34" charset="0"/>
              </a:rPr>
              <a:t>was awarded </a:t>
            </a:r>
            <a:r>
              <a:rPr lang="en-US" sz="1000" dirty="0">
                <a:latin typeface="Arial" panose="020B0604020202020204" pitchFamily="34" charset="0"/>
                <a:cs typeface="Arial" panose="020B0604020202020204" pitchFamily="34" charset="0"/>
              </a:rPr>
              <a:t>a Five-Star Quality Rating based on the cut points calculated from the health inspection survey scores </a:t>
            </a:r>
            <a:r>
              <a:rPr lang="en-US" sz="1000" b="1" dirty="0">
                <a:latin typeface="Arial" panose="020B0604020202020204" pitchFamily="34" charset="0"/>
                <a:cs typeface="Arial" panose="020B0604020202020204" pitchFamily="34" charset="0"/>
              </a:rPr>
              <a:t>within its </a:t>
            </a:r>
            <a:r>
              <a:rPr lang="en-US" sz="1000" b="1" dirty="0" smtClean="0">
                <a:latin typeface="Arial" panose="020B0604020202020204" pitchFamily="34" charset="0"/>
                <a:cs typeface="Arial" panose="020B0604020202020204" pitchFamily="34" charset="0"/>
              </a:rPr>
              <a:t>region</a:t>
            </a:r>
          </a:p>
          <a:p>
            <a:pPr marL="628650" lvl="1" indent="-171450">
              <a:buFont typeface="Courier New" panose="02070309020205020404" pitchFamily="49" charset="0"/>
              <a:buChar char="o"/>
            </a:pPr>
            <a:r>
              <a:rPr lang="en-US" sz="1000" dirty="0">
                <a:latin typeface="Arial" panose="020B0604020202020204" pitchFamily="34" charset="0"/>
                <a:cs typeface="Arial" panose="020B0604020202020204" pitchFamily="34" charset="0"/>
              </a:rPr>
              <a:t>10 points for 5 stars, 7 points for 4 stars, 4 points for 3 stars, 2 points for 2 stars, 0 points for 1 </a:t>
            </a:r>
            <a:r>
              <a:rPr lang="en-US" sz="1000" dirty="0" smtClean="0">
                <a:latin typeface="Arial" panose="020B0604020202020204" pitchFamily="34" charset="0"/>
                <a:cs typeface="Arial" panose="020B0604020202020204" pitchFamily="34" charset="0"/>
              </a:rPr>
              <a:t>star</a:t>
            </a:r>
            <a:endParaRPr lang="en-US" sz="1000" b="1" dirty="0" smtClean="0">
              <a:latin typeface="Arial" panose="020B0604020202020204" pitchFamily="34" charset="0"/>
              <a:cs typeface="Arial" panose="020B0604020202020204" pitchFamily="34" charset="0"/>
            </a:endParaRPr>
          </a:p>
          <a:p>
            <a:pPr marL="171450" indent="-171450">
              <a:buFont typeface="Arial" panose="020B0604020202020204" pitchFamily="34" charset="0"/>
              <a:buChar char="•"/>
            </a:pPr>
            <a:endParaRPr lang="en-US" sz="1000" dirty="0" smtClean="0">
              <a:latin typeface="Arial" panose="020B0604020202020204" pitchFamily="34" charset="0"/>
              <a:cs typeface="Arial" panose="020B0604020202020204" pitchFamily="34" charset="0"/>
            </a:endParaRPr>
          </a:p>
          <a:p>
            <a:pPr marL="171450" indent="-171450">
              <a:buFont typeface="Arial" panose="020B0604020202020204" pitchFamily="34" charset="0"/>
              <a:buChar char="•"/>
            </a:pPr>
            <a:r>
              <a:rPr lang="en-US" sz="1000" dirty="0" smtClean="0">
                <a:latin typeface="Arial" panose="020B0604020202020204" pitchFamily="34" charset="0"/>
                <a:cs typeface="Arial" panose="020B0604020202020204" pitchFamily="34" charset="0"/>
              </a:rPr>
              <a:t>Timely Submission </a:t>
            </a:r>
            <a:r>
              <a:rPr lang="en-US" sz="1000" dirty="0">
                <a:latin typeface="Arial" panose="020B0604020202020204" pitchFamily="34" charset="0"/>
                <a:cs typeface="Arial" panose="020B0604020202020204" pitchFamily="34" charset="0"/>
              </a:rPr>
              <a:t>of Nursing Home </a:t>
            </a:r>
            <a:r>
              <a:rPr lang="en-US" sz="1000" dirty="0" smtClean="0">
                <a:latin typeface="Arial" panose="020B0604020202020204" pitchFamily="34" charset="0"/>
                <a:cs typeface="Arial" panose="020B0604020202020204" pitchFamily="34" charset="0"/>
              </a:rPr>
              <a:t>Certified Cost Reports – 5 points</a:t>
            </a:r>
          </a:p>
          <a:p>
            <a:endParaRPr lang="en-US" sz="1000" dirty="0" smtClean="0">
              <a:latin typeface="Arial" panose="020B0604020202020204" pitchFamily="34" charset="0"/>
              <a:cs typeface="Arial" panose="020B0604020202020204" pitchFamily="34" charset="0"/>
            </a:endParaRPr>
          </a:p>
          <a:p>
            <a:pPr marL="171450" indent="-171450">
              <a:buFont typeface="Arial" panose="020B0604020202020204" pitchFamily="34" charset="0"/>
              <a:buChar char="•"/>
            </a:pPr>
            <a:r>
              <a:rPr lang="en-US" sz="1000" dirty="0" smtClean="0">
                <a:latin typeface="Arial" panose="020B0604020202020204" pitchFamily="34" charset="0"/>
                <a:cs typeface="Arial" panose="020B0604020202020204" pitchFamily="34" charset="0"/>
              </a:rPr>
              <a:t>Timely Submission </a:t>
            </a:r>
            <a:r>
              <a:rPr lang="en-US" sz="1000" dirty="0">
                <a:latin typeface="Arial" panose="020B0604020202020204" pitchFamily="34" charset="0"/>
                <a:cs typeface="Arial" panose="020B0604020202020204" pitchFamily="34" charset="0"/>
              </a:rPr>
              <a:t>of </a:t>
            </a:r>
            <a:r>
              <a:rPr lang="en-US" sz="1000" dirty="0" smtClean="0">
                <a:latin typeface="Arial" panose="020B0604020202020204" pitchFamily="34" charset="0"/>
                <a:cs typeface="Arial" panose="020B0604020202020204" pitchFamily="34" charset="0"/>
              </a:rPr>
              <a:t>Employee Flu Immunization Data – 5 points</a:t>
            </a:r>
          </a:p>
          <a:p>
            <a:pPr lvl="1"/>
            <a:endParaRPr lang="en-US" sz="1000" dirty="0">
              <a:latin typeface="Arial" panose="020B0604020202020204" pitchFamily="34" charset="0"/>
              <a:cs typeface="Arial" panose="020B0604020202020204" pitchFamily="34" charset="0"/>
            </a:endParaRPr>
          </a:p>
          <a:p>
            <a:r>
              <a:rPr lang="en-US" sz="1200" b="1" dirty="0" smtClean="0">
                <a:latin typeface="Arial" panose="020B0604020202020204" pitchFamily="34" charset="0"/>
                <a:cs typeface="Arial" panose="020B0604020202020204" pitchFamily="34" charset="0"/>
              </a:rPr>
              <a:t>Efficiency Component </a:t>
            </a:r>
          </a:p>
          <a:p>
            <a:pPr marL="171450" indent="-171450">
              <a:buFont typeface="Arial" panose="020B0604020202020204" pitchFamily="34" charset="0"/>
              <a:buChar char="•"/>
            </a:pPr>
            <a:r>
              <a:rPr lang="en-US" sz="1000" dirty="0" smtClean="0">
                <a:latin typeface="Arial" panose="020B0604020202020204" pitchFamily="34" charset="0"/>
                <a:cs typeface="Arial" panose="020B0604020202020204" pitchFamily="34" charset="0"/>
              </a:rPr>
              <a:t>Potentially </a:t>
            </a:r>
            <a:r>
              <a:rPr lang="en-US" sz="1000" dirty="0">
                <a:latin typeface="Arial" panose="020B0604020202020204" pitchFamily="34" charset="0"/>
                <a:cs typeface="Arial" panose="020B0604020202020204" pitchFamily="34" charset="0"/>
              </a:rPr>
              <a:t>Avoidable </a:t>
            </a:r>
            <a:r>
              <a:rPr lang="en-US" sz="1000" dirty="0" smtClean="0">
                <a:latin typeface="Arial" panose="020B0604020202020204" pitchFamily="34" charset="0"/>
                <a:cs typeface="Arial" panose="020B0604020202020204" pitchFamily="34" charset="0"/>
              </a:rPr>
              <a:t>Hospitalizations</a:t>
            </a:r>
          </a:p>
          <a:p>
            <a:pPr marL="628650" lvl="1" indent="-171450">
              <a:buFont typeface="Courier New" panose="02070309020205020404" pitchFamily="49" charset="0"/>
              <a:buChar char="o"/>
            </a:pPr>
            <a:r>
              <a:rPr lang="en-US" sz="1000" dirty="0" smtClean="0">
                <a:latin typeface="Arial" panose="020B0604020202020204" pitchFamily="34" charset="0"/>
                <a:cs typeface="Arial" panose="020B0604020202020204" pitchFamily="34" charset="0"/>
              </a:rPr>
              <a:t>Quintile 1: 10 points</a:t>
            </a:r>
          </a:p>
          <a:p>
            <a:pPr marL="628650" lvl="1" indent="-171450">
              <a:buFont typeface="Courier New" panose="02070309020205020404" pitchFamily="49" charset="0"/>
              <a:buChar char="o"/>
            </a:pPr>
            <a:r>
              <a:rPr lang="en-US" sz="1000" dirty="0" smtClean="0">
                <a:latin typeface="Arial" panose="020B0604020202020204" pitchFamily="34" charset="0"/>
                <a:cs typeface="Arial" panose="020B0604020202020204" pitchFamily="34" charset="0"/>
              </a:rPr>
              <a:t>Quintile 2: 8 points</a:t>
            </a:r>
          </a:p>
          <a:p>
            <a:pPr marL="628650" lvl="1" indent="-171450">
              <a:buFont typeface="Courier New" panose="02070309020205020404" pitchFamily="49" charset="0"/>
              <a:buChar char="o"/>
            </a:pPr>
            <a:r>
              <a:rPr lang="en-US" sz="1000" dirty="0" smtClean="0">
                <a:latin typeface="Arial" panose="020B0604020202020204" pitchFamily="34" charset="0"/>
                <a:cs typeface="Arial" panose="020B0604020202020204" pitchFamily="34" charset="0"/>
              </a:rPr>
              <a:t>Quintile 3: 6 points</a:t>
            </a:r>
          </a:p>
          <a:p>
            <a:pPr marL="628650" lvl="1" indent="-171450">
              <a:buFont typeface="Courier New" panose="02070309020205020404" pitchFamily="49" charset="0"/>
              <a:buChar char="o"/>
            </a:pPr>
            <a:r>
              <a:rPr lang="en-US" sz="1000" dirty="0" smtClean="0">
                <a:latin typeface="Arial" panose="020B0604020202020204" pitchFamily="34" charset="0"/>
                <a:cs typeface="Arial" panose="020B0604020202020204" pitchFamily="34" charset="0"/>
              </a:rPr>
              <a:t>Quintile 4: 2 points</a:t>
            </a:r>
          </a:p>
          <a:p>
            <a:pPr marL="628650" lvl="1" indent="-171450">
              <a:buFont typeface="Courier New" panose="02070309020205020404" pitchFamily="49" charset="0"/>
              <a:buChar char="o"/>
            </a:pPr>
            <a:r>
              <a:rPr lang="en-US" sz="1000" dirty="0" smtClean="0">
                <a:latin typeface="Arial" panose="020B0604020202020204" pitchFamily="34" charset="0"/>
                <a:cs typeface="Arial" panose="020B0604020202020204" pitchFamily="34" charset="0"/>
              </a:rPr>
              <a:t>Quintile 5: 0 points</a:t>
            </a:r>
            <a:endParaRPr lang="en-US" sz="1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71520737"/>
      </p:ext>
    </p:extLst>
  </p:cSld>
  <p:clrMapOvr>
    <a:masterClrMapping/>
  </p:clrMapOvr>
  <p:timing>
    <p:tnLst>
      <p:par>
        <p:cTn id="1" dur="indefinite" restart="never" nodeType="tmRoot"/>
      </p:par>
    </p:tnLst>
  </p:timing>
</p:sld>
</file>

<file path=ppt/theme/theme1.xml><?xml version="1.0" encoding="utf-8"?>
<a:theme xmlns:a="http://schemas.openxmlformats.org/drawingml/2006/main" name="Cover Master">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NYSOO_DOH_Powerpoint3.potx [Read-Only]" id="{23A20C07-F261-46C5-86E6-C95ABED13DF9}" vid="{A63FE05E-69DC-4A07-8A88-248007B94ACA}"/>
    </a:ext>
  </a:extLst>
</a:theme>
</file>

<file path=ppt/theme/theme2.xml><?xml version="1.0" encoding="utf-8"?>
<a:theme xmlns:a="http://schemas.openxmlformats.org/drawingml/2006/main" name="Section Master">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NYSOO_DOH_Powerpoint3.potx [Read-Only]" id="{23A20C07-F261-46C5-86E6-C95ABED13DF9}" vid="{07D1773E-B755-4A7C-BF06-F7A839F72146}"/>
    </a:ext>
  </a:extLst>
</a:theme>
</file>

<file path=ppt/theme/theme3.xml><?xml version="1.0" encoding="utf-8"?>
<a:theme xmlns:a="http://schemas.openxmlformats.org/drawingml/2006/main" name="Content Master">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NYSOO_DOH_Powerpoint3.potx [Read-Only]" id="{23A20C07-F261-46C5-86E6-C95ABED13DF9}" vid="{EC9F6763-7D5A-4203-AF8B-8B9828D012F9}"/>
    </a:ext>
  </a:extLst>
</a:theme>
</file>

<file path=ppt/theme/theme4.xml><?xml version="1.0" encoding="utf-8"?>
<a:theme xmlns:a="http://schemas.openxmlformats.org/drawingml/2006/main" name="2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NYSOO_DOH_Powerpoint3.potx [Read-Only]" id="{23A20C07-F261-46C5-86E6-C95ABED13DF9}" vid="{F9F07DA0-0836-49ED-9375-AE650E324B4E}"/>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13222</TotalTime>
  <Words>4024</Words>
  <Application>Microsoft Office PowerPoint</Application>
  <PresentationFormat>On-screen Show (16:9)</PresentationFormat>
  <Paragraphs>1004</Paragraphs>
  <Slides>36</Slides>
  <Notes>9</Notes>
  <HiddenSlides>0</HiddenSlides>
  <MMClips>0</MMClips>
  <ScaleCrop>false</ScaleCrop>
  <HeadingPairs>
    <vt:vector size="6" baseType="variant">
      <vt:variant>
        <vt:lpstr>Fonts Used</vt:lpstr>
      </vt:variant>
      <vt:variant>
        <vt:i4>3</vt:i4>
      </vt:variant>
      <vt:variant>
        <vt:lpstr>Theme</vt:lpstr>
      </vt:variant>
      <vt:variant>
        <vt:i4>4</vt:i4>
      </vt:variant>
      <vt:variant>
        <vt:lpstr>Slide Titles</vt:lpstr>
      </vt:variant>
      <vt:variant>
        <vt:i4>36</vt:i4>
      </vt:variant>
    </vt:vector>
  </HeadingPairs>
  <TitlesOfParts>
    <vt:vector size="43" baseType="lpstr">
      <vt:lpstr>Arial</vt:lpstr>
      <vt:lpstr>Calibri</vt:lpstr>
      <vt:lpstr>Courier New</vt:lpstr>
      <vt:lpstr>Cover Master</vt:lpstr>
      <vt:lpstr>Section Master</vt:lpstr>
      <vt:lpstr>Content Master</vt:lpstr>
      <vt:lpstr>2_Custom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New York State - Office of General Services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Warner, Jennifer</dc:creator>
  <cp:lastModifiedBy>Stephanie E Sellers</cp:lastModifiedBy>
  <cp:revision>466</cp:revision>
  <cp:lastPrinted>2016-02-17T15:54:16Z</cp:lastPrinted>
  <dcterms:created xsi:type="dcterms:W3CDTF">2014-12-09T18:34:34Z</dcterms:created>
  <dcterms:modified xsi:type="dcterms:W3CDTF">2016-03-07T17:25:23Z</dcterms:modified>
</cp:coreProperties>
</file>