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Lst>
  <p:notesMasterIdLst>
    <p:notesMasterId r:id="rId41"/>
  </p:notesMasterIdLst>
  <p:handoutMasterIdLst>
    <p:handoutMasterId r:id="rId42"/>
  </p:handoutMasterIdLst>
  <p:sldIdLst>
    <p:sldId id="256" r:id="rId5"/>
    <p:sldId id="258" r:id="rId6"/>
    <p:sldId id="257" r:id="rId7"/>
    <p:sldId id="265" r:id="rId8"/>
    <p:sldId id="297" r:id="rId9"/>
    <p:sldId id="298" r:id="rId10"/>
    <p:sldId id="279" r:id="rId11"/>
    <p:sldId id="317" r:id="rId12"/>
    <p:sldId id="311" r:id="rId13"/>
    <p:sldId id="318" r:id="rId14"/>
    <p:sldId id="312" r:id="rId15"/>
    <p:sldId id="299" r:id="rId16"/>
    <p:sldId id="263" r:id="rId17"/>
    <p:sldId id="322" r:id="rId18"/>
    <p:sldId id="293" r:id="rId19"/>
    <p:sldId id="313" r:id="rId20"/>
    <p:sldId id="314" r:id="rId21"/>
    <p:sldId id="315" r:id="rId22"/>
    <p:sldId id="316" r:id="rId23"/>
    <p:sldId id="260" r:id="rId24"/>
    <p:sldId id="302" r:id="rId25"/>
    <p:sldId id="303" r:id="rId26"/>
    <p:sldId id="304" r:id="rId27"/>
    <p:sldId id="305" r:id="rId28"/>
    <p:sldId id="306" r:id="rId29"/>
    <p:sldId id="324" r:id="rId30"/>
    <p:sldId id="325" r:id="rId31"/>
    <p:sldId id="309" r:id="rId32"/>
    <p:sldId id="320" r:id="rId33"/>
    <p:sldId id="323" r:id="rId34"/>
    <p:sldId id="273" r:id="rId35"/>
    <p:sldId id="328" r:id="rId36"/>
    <p:sldId id="300" r:id="rId37"/>
    <p:sldId id="329" r:id="rId38"/>
    <p:sldId id="272" r:id="rId39"/>
    <p:sldId id="282" r:id="rId40"/>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90A8"/>
    <a:srgbClr val="002D73"/>
    <a:srgbClr val="F0F5FA"/>
    <a:srgbClr val="74747A"/>
    <a:srgbClr val="7D7D83"/>
    <a:srgbClr val="505054"/>
    <a:srgbClr val="373739"/>
    <a:srgbClr val="71A7FF"/>
    <a:srgbClr val="0053DA"/>
    <a:srgbClr val="DFE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627" autoAdjust="0"/>
  </p:normalViewPr>
  <p:slideViewPr>
    <p:cSldViewPr>
      <p:cViewPr varScale="1">
        <p:scale>
          <a:sx n="84" d="100"/>
          <a:sy n="84" d="100"/>
        </p:scale>
        <p:origin x="660"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vmdqesvr01\BQMOR\Data\NHQ\NHQP%20FALL%202015\Statistics\Statistics%20for%20NHQI%20workgroup%20ppt\PQA%20vs.%20CMS%20Antipsychotic%20Bar%20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mdqesvr01\BQMOR\Data\NHQ\NHQP%20FALL%202015\Statistics\Statistics%20for%20NHQI%20workgroup%20ppt\PQA%20vs.%20CMS%20Antipsychotic%20Bar%20Char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PQA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Sheet1!$C$1:$G$1</c:f>
              <c:strCache>
                <c:ptCount val="5"/>
                <c:pt idx="0">
                  <c:v>Quintile 1</c:v>
                </c:pt>
                <c:pt idx="1">
                  <c:v>Quintile 2</c:v>
                </c:pt>
                <c:pt idx="2">
                  <c:v>Quintile 3</c:v>
                </c:pt>
                <c:pt idx="3">
                  <c:v>Quintile 4</c:v>
                </c:pt>
                <c:pt idx="4">
                  <c:v>Quintile 5</c:v>
                </c:pt>
              </c:strCache>
            </c:strRef>
          </c:cat>
          <c:val>
            <c:numRef>
              <c:f>Sheet1!$C$2:$G$2</c:f>
              <c:numCache>
                <c:formatCode>0%</c:formatCode>
                <c:ptCount val="5"/>
                <c:pt idx="0">
                  <c:v>0.09</c:v>
                </c:pt>
                <c:pt idx="1">
                  <c:v>0.13</c:v>
                </c:pt>
                <c:pt idx="2">
                  <c:v>0.17</c:v>
                </c:pt>
                <c:pt idx="3">
                  <c:v>0.22</c:v>
                </c:pt>
                <c:pt idx="4">
                  <c:v>0.51</c:v>
                </c:pt>
              </c:numCache>
            </c:numRef>
          </c:val>
        </c:ser>
        <c:ser>
          <c:idx val="1"/>
          <c:order val="1"/>
          <c:tx>
            <c:strRef>
              <c:f>Sheet1!$A$3</c:f>
              <c:strCache>
                <c:ptCount val="1"/>
                <c:pt idx="0">
                  <c:v>CMS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Sheet1!$C$1:$G$1</c:f>
              <c:strCache>
                <c:ptCount val="5"/>
                <c:pt idx="0">
                  <c:v>Quintile 1</c:v>
                </c:pt>
                <c:pt idx="1">
                  <c:v>Quintile 2</c:v>
                </c:pt>
                <c:pt idx="2">
                  <c:v>Quintile 3</c:v>
                </c:pt>
                <c:pt idx="3">
                  <c:v>Quintile 4</c:v>
                </c:pt>
                <c:pt idx="4">
                  <c:v>Quintile 5</c:v>
                </c:pt>
              </c:strCache>
            </c:strRef>
          </c:cat>
          <c:val>
            <c:numRef>
              <c:f>Sheet1!$C$3:$G$3</c:f>
              <c:numCache>
                <c:formatCode>0%</c:formatCode>
                <c:ptCount val="5"/>
                <c:pt idx="0">
                  <c:v>0.11</c:v>
                </c:pt>
                <c:pt idx="1">
                  <c:v>0.14000000000000001</c:v>
                </c:pt>
                <c:pt idx="2">
                  <c:v>0.18</c:v>
                </c:pt>
                <c:pt idx="3">
                  <c:v>0.24</c:v>
                </c:pt>
                <c:pt idx="4">
                  <c:v>0.53</c:v>
                </c:pt>
              </c:numCache>
            </c:numRef>
          </c:val>
        </c:ser>
        <c:dLbls>
          <c:showLegendKey val="0"/>
          <c:showVal val="1"/>
          <c:showCatName val="0"/>
          <c:showSerName val="0"/>
          <c:showPercent val="0"/>
          <c:showBubbleSize val="0"/>
        </c:dLbls>
        <c:gapWidth val="50"/>
        <c:axId val="177228928"/>
        <c:axId val="176918192"/>
      </c:barChart>
      <c:lineChart>
        <c:grouping val="standard"/>
        <c:varyColors val="0"/>
        <c:ser>
          <c:idx val="2"/>
          <c:order val="2"/>
          <c:tx>
            <c:strRef>
              <c:f>Sheet1!$A$4</c:f>
              <c:strCache>
                <c:ptCount val="1"/>
                <c:pt idx="0">
                  <c:v>Statewide PQA</c:v>
                </c:pt>
              </c:strCache>
            </c:strRef>
          </c:tx>
          <c:spPr>
            <a:ln w="28575" cap="rnd">
              <a:solidFill>
                <a:schemeClr val="tx1"/>
              </a:solidFill>
              <a:prstDash val="sysDot"/>
              <a:round/>
            </a:ln>
            <a:effectLst/>
          </c:spPr>
          <c:marker>
            <c:symbol val="none"/>
          </c:marker>
          <c:cat>
            <c:strRef>
              <c:f>Sheet1!$C$1:$G$1</c:f>
              <c:strCache>
                <c:ptCount val="5"/>
                <c:pt idx="0">
                  <c:v>Quintile 1</c:v>
                </c:pt>
                <c:pt idx="1">
                  <c:v>Quintile 2</c:v>
                </c:pt>
                <c:pt idx="2">
                  <c:v>Quintile 3</c:v>
                </c:pt>
                <c:pt idx="3">
                  <c:v>Quintile 4</c:v>
                </c:pt>
                <c:pt idx="4">
                  <c:v>Quintile 5</c:v>
                </c:pt>
              </c:strCache>
            </c:strRef>
          </c:cat>
          <c:val>
            <c:numRef>
              <c:f>Sheet1!$C$4:$G$4</c:f>
              <c:numCache>
                <c:formatCode>0%</c:formatCode>
                <c:ptCount val="5"/>
                <c:pt idx="0">
                  <c:v>0.16</c:v>
                </c:pt>
                <c:pt idx="1">
                  <c:v>0.16</c:v>
                </c:pt>
                <c:pt idx="2">
                  <c:v>0.16</c:v>
                </c:pt>
                <c:pt idx="3">
                  <c:v>0.16</c:v>
                </c:pt>
                <c:pt idx="4">
                  <c:v>0.16</c:v>
                </c:pt>
              </c:numCache>
            </c:numRef>
          </c:val>
          <c:smooth val="0"/>
        </c:ser>
        <c:ser>
          <c:idx val="3"/>
          <c:order val="3"/>
          <c:tx>
            <c:strRef>
              <c:f>Sheet1!$A$5</c:f>
              <c:strCache>
                <c:ptCount val="1"/>
                <c:pt idx="0">
                  <c:v>Statewide CMS</c:v>
                </c:pt>
              </c:strCache>
            </c:strRef>
          </c:tx>
          <c:spPr>
            <a:ln w="28575" cap="rnd">
              <a:solidFill>
                <a:schemeClr val="tx1"/>
              </a:solidFill>
              <a:prstDash val="dash"/>
              <a:round/>
            </a:ln>
            <a:effectLst/>
          </c:spPr>
          <c:marker>
            <c:symbol val="none"/>
          </c:marker>
          <c:cat>
            <c:strRef>
              <c:f>Sheet1!$C$1:$G$1</c:f>
              <c:strCache>
                <c:ptCount val="5"/>
                <c:pt idx="0">
                  <c:v>Quintile 1</c:v>
                </c:pt>
                <c:pt idx="1">
                  <c:v>Quintile 2</c:v>
                </c:pt>
                <c:pt idx="2">
                  <c:v>Quintile 3</c:v>
                </c:pt>
                <c:pt idx="3">
                  <c:v>Quintile 4</c:v>
                </c:pt>
                <c:pt idx="4">
                  <c:v>Quintile 5</c:v>
                </c:pt>
              </c:strCache>
            </c:strRef>
          </c:cat>
          <c:val>
            <c:numRef>
              <c:f>Sheet1!$C$5:$G$5</c:f>
              <c:numCache>
                <c:formatCode>0%</c:formatCode>
                <c:ptCount val="5"/>
                <c:pt idx="0">
                  <c:v>0.17</c:v>
                </c:pt>
                <c:pt idx="1">
                  <c:v>0.17</c:v>
                </c:pt>
                <c:pt idx="2">
                  <c:v>0.17</c:v>
                </c:pt>
                <c:pt idx="3">
                  <c:v>0.17</c:v>
                </c:pt>
                <c:pt idx="4">
                  <c:v>0.17</c:v>
                </c:pt>
              </c:numCache>
            </c:numRef>
          </c:val>
          <c:smooth val="0"/>
        </c:ser>
        <c:dLbls>
          <c:showLegendKey val="0"/>
          <c:showVal val="0"/>
          <c:showCatName val="0"/>
          <c:showSerName val="0"/>
          <c:showPercent val="0"/>
          <c:showBubbleSize val="0"/>
        </c:dLbls>
        <c:marker val="1"/>
        <c:smooth val="0"/>
        <c:axId val="177228928"/>
        <c:axId val="176918192"/>
      </c:lineChart>
      <c:catAx>
        <c:axId val="1772289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Quintile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6918192"/>
        <c:crosses val="autoZero"/>
        <c:auto val="1"/>
        <c:lblAlgn val="ctr"/>
        <c:lblOffset val="100"/>
        <c:noMultiLvlLbl val="0"/>
      </c:catAx>
      <c:valAx>
        <c:axId val="176918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7228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Sheet1!$A$8:$B$8</c:f>
              <c:strCache>
                <c:ptCount val="2"/>
                <c:pt idx="0">
                  <c:v>PQA</c:v>
                </c:pt>
                <c:pt idx="1">
                  <c:v>2013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Sheet1!$C$7:$G$7</c:f>
              <c:strCache>
                <c:ptCount val="5"/>
                <c:pt idx="0">
                  <c:v>Quintile 1</c:v>
                </c:pt>
                <c:pt idx="1">
                  <c:v>Quintile 2</c:v>
                </c:pt>
                <c:pt idx="2">
                  <c:v>Quintile 3</c:v>
                </c:pt>
                <c:pt idx="3">
                  <c:v>Quintile 4</c:v>
                </c:pt>
                <c:pt idx="4">
                  <c:v>Quintile 5</c:v>
                </c:pt>
              </c:strCache>
            </c:strRef>
          </c:cat>
          <c:val>
            <c:numRef>
              <c:f>Sheet1!$C$8:$G$8</c:f>
              <c:numCache>
                <c:formatCode>0%</c:formatCode>
                <c:ptCount val="5"/>
                <c:pt idx="0">
                  <c:v>0.09</c:v>
                </c:pt>
                <c:pt idx="1">
                  <c:v>0.13</c:v>
                </c:pt>
                <c:pt idx="2">
                  <c:v>0.17</c:v>
                </c:pt>
                <c:pt idx="3">
                  <c:v>0.22</c:v>
                </c:pt>
                <c:pt idx="4">
                  <c:v>0.51</c:v>
                </c:pt>
              </c:numCache>
            </c:numRef>
          </c:val>
        </c:ser>
        <c:ser>
          <c:idx val="1"/>
          <c:order val="1"/>
          <c:tx>
            <c:strRef>
              <c:f>Sheet1!$A$9:$B$9</c:f>
              <c:strCache>
                <c:ptCount val="2"/>
                <c:pt idx="0">
                  <c:v>PQA</c:v>
                </c:pt>
                <c:pt idx="1">
                  <c:v>2014</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Sheet1!$C$7:$G$7</c:f>
              <c:strCache>
                <c:ptCount val="5"/>
                <c:pt idx="0">
                  <c:v>Quintile 1</c:v>
                </c:pt>
                <c:pt idx="1">
                  <c:v>Quintile 2</c:v>
                </c:pt>
                <c:pt idx="2">
                  <c:v>Quintile 3</c:v>
                </c:pt>
                <c:pt idx="3">
                  <c:v>Quintile 4</c:v>
                </c:pt>
                <c:pt idx="4">
                  <c:v>Quintile 5</c:v>
                </c:pt>
              </c:strCache>
            </c:strRef>
          </c:cat>
          <c:val>
            <c:numRef>
              <c:f>Sheet1!$C$9:$G$9</c:f>
              <c:numCache>
                <c:formatCode>0%</c:formatCode>
                <c:ptCount val="5"/>
                <c:pt idx="0">
                  <c:v>0.09</c:v>
                </c:pt>
                <c:pt idx="1">
                  <c:v>0.12</c:v>
                </c:pt>
                <c:pt idx="2">
                  <c:v>0.15</c:v>
                </c:pt>
                <c:pt idx="3">
                  <c:v>0.2</c:v>
                </c:pt>
                <c:pt idx="4">
                  <c:v>0.51</c:v>
                </c:pt>
              </c:numCache>
            </c:numRef>
          </c:val>
        </c:ser>
        <c:dLbls>
          <c:dLblPos val="outEnd"/>
          <c:showLegendKey val="0"/>
          <c:showVal val="1"/>
          <c:showCatName val="0"/>
          <c:showSerName val="0"/>
          <c:showPercent val="0"/>
          <c:showBubbleSize val="0"/>
        </c:dLbls>
        <c:gapWidth val="50"/>
        <c:axId val="178195368"/>
        <c:axId val="177513272"/>
      </c:barChart>
      <c:lineChart>
        <c:grouping val="standard"/>
        <c:varyColors val="0"/>
        <c:ser>
          <c:idx val="2"/>
          <c:order val="2"/>
          <c:tx>
            <c:strRef>
              <c:f>Sheet1!$A$10:$B$10</c:f>
              <c:strCache>
                <c:ptCount val="2"/>
                <c:pt idx="0">
                  <c:v>Statewide PQA</c:v>
                </c:pt>
                <c:pt idx="1">
                  <c:v>2013</c:v>
                </c:pt>
              </c:strCache>
            </c:strRef>
          </c:tx>
          <c:spPr>
            <a:ln w="28575" cap="rnd">
              <a:solidFill>
                <a:schemeClr val="tx1"/>
              </a:solidFill>
              <a:prstDash val="dash"/>
              <a:round/>
            </a:ln>
            <a:effectLst/>
          </c:spPr>
          <c:marker>
            <c:symbol val="none"/>
          </c:marker>
          <c:cat>
            <c:strRef>
              <c:f>Sheet1!$C$7:$G$7</c:f>
              <c:strCache>
                <c:ptCount val="5"/>
                <c:pt idx="0">
                  <c:v>Quintile 1</c:v>
                </c:pt>
                <c:pt idx="1">
                  <c:v>Quintile 2</c:v>
                </c:pt>
                <c:pt idx="2">
                  <c:v>Quintile 3</c:v>
                </c:pt>
                <c:pt idx="3">
                  <c:v>Quintile 4</c:v>
                </c:pt>
                <c:pt idx="4">
                  <c:v>Quintile 5</c:v>
                </c:pt>
              </c:strCache>
            </c:strRef>
          </c:cat>
          <c:val>
            <c:numRef>
              <c:f>Sheet1!$C$10:$G$10</c:f>
              <c:numCache>
                <c:formatCode>0%</c:formatCode>
                <c:ptCount val="5"/>
                <c:pt idx="0">
                  <c:v>0.16</c:v>
                </c:pt>
                <c:pt idx="1">
                  <c:v>0.16</c:v>
                </c:pt>
                <c:pt idx="2">
                  <c:v>0.16</c:v>
                </c:pt>
                <c:pt idx="3">
                  <c:v>0.16</c:v>
                </c:pt>
                <c:pt idx="4">
                  <c:v>0.16</c:v>
                </c:pt>
              </c:numCache>
            </c:numRef>
          </c:val>
          <c:smooth val="0"/>
        </c:ser>
        <c:ser>
          <c:idx val="3"/>
          <c:order val="3"/>
          <c:tx>
            <c:strRef>
              <c:f>Sheet1!$A$11:$B$11</c:f>
              <c:strCache>
                <c:ptCount val="2"/>
                <c:pt idx="0">
                  <c:v>Statewide PQA</c:v>
                </c:pt>
                <c:pt idx="1">
                  <c:v>2014</c:v>
                </c:pt>
              </c:strCache>
            </c:strRef>
          </c:tx>
          <c:spPr>
            <a:ln w="28575" cap="rnd">
              <a:solidFill>
                <a:schemeClr val="tx1"/>
              </a:solidFill>
              <a:prstDash val="sysDot"/>
              <a:round/>
            </a:ln>
            <a:effectLst/>
          </c:spPr>
          <c:marker>
            <c:symbol val="none"/>
          </c:marker>
          <c:cat>
            <c:strRef>
              <c:f>Sheet1!$C$7:$G$7</c:f>
              <c:strCache>
                <c:ptCount val="5"/>
                <c:pt idx="0">
                  <c:v>Quintile 1</c:v>
                </c:pt>
                <c:pt idx="1">
                  <c:v>Quintile 2</c:v>
                </c:pt>
                <c:pt idx="2">
                  <c:v>Quintile 3</c:v>
                </c:pt>
                <c:pt idx="3">
                  <c:v>Quintile 4</c:v>
                </c:pt>
                <c:pt idx="4">
                  <c:v>Quintile 5</c:v>
                </c:pt>
              </c:strCache>
            </c:strRef>
          </c:cat>
          <c:val>
            <c:numRef>
              <c:f>Sheet1!$C$11:$G$11</c:f>
              <c:numCache>
                <c:formatCode>0%</c:formatCode>
                <c:ptCount val="5"/>
                <c:pt idx="0">
                  <c:v>0.14000000000000001</c:v>
                </c:pt>
                <c:pt idx="1">
                  <c:v>0.14000000000000001</c:v>
                </c:pt>
                <c:pt idx="2">
                  <c:v>0.14000000000000001</c:v>
                </c:pt>
                <c:pt idx="3">
                  <c:v>0.14000000000000001</c:v>
                </c:pt>
                <c:pt idx="4">
                  <c:v>0.14000000000000001</c:v>
                </c:pt>
              </c:numCache>
            </c:numRef>
          </c:val>
          <c:smooth val="0"/>
        </c:ser>
        <c:dLbls>
          <c:showLegendKey val="0"/>
          <c:showVal val="0"/>
          <c:showCatName val="0"/>
          <c:showSerName val="0"/>
          <c:showPercent val="0"/>
          <c:showBubbleSize val="0"/>
        </c:dLbls>
        <c:marker val="1"/>
        <c:smooth val="0"/>
        <c:axId val="178195368"/>
        <c:axId val="177513272"/>
      </c:lineChart>
      <c:catAx>
        <c:axId val="1781953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Quintile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7513272"/>
        <c:crosses val="autoZero"/>
        <c:auto val="1"/>
        <c:lblAlgn val="ctr"/>
        <c:lblOffset val="100"/>
        <c:noMultiLvlLbl val="0"/>
      </c:catAx>
      <c:valAx>
        <c:axId val="177513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8195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97E14B8-612E-43F6-8CFE-9723AEAEF814}" type="datetimeFigureOut">
              <a:rPr lang="en-US" smtClean="0"/>
              <a:t>3/7/2016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020512C-A618-4547-AF92-4F0F3CBEAE8E}" type="slidenum">
              <a:rPr lang="en-US" smtClean="0"/>
              <a:t>‹#›</a:t>
            </a:fld>
            <a:endParaRPr lang="en-US"/>
          </a:p>
        </p:txBody>
      </p:sp>
    </p:spTree>
    <p:extLst>
      <p:ext uri="{BB962C8B-B14F-4D97-AF65-F5344CB8AC3E}">
        <p14:creationId xmlns:p14="http://schemas.microsoft.com/office/powerpoint/2010/main" val="78752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3/7/2016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998270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a:p>
        </p:txBody>
      </p:sp>
    </p:spTree>
    <p:extLst>
      <p:ext uri="{BB962C8B-B14F-4D97-AF65-F5344CB8AC3E}">
        <p14:creationId xmlns:p14="http://schemas.microsoft.com/office/powerpoint/2010/main" val="4242794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a:p>
        </p:txBody>
      </p:sp>
    </p:spTree>
    <p:extLst>
      <p:ext uri="{BB962C8B-B14F-4D97-AF65-F5344CB8AC3E}">
        <p14:creationId xmlns:p14="http://schemas.microsoft.com/office/powerpoint/2010/main" val="265585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16</a:t>
            </a:fld>
            <a:endParaRPr lang="en-US"/>
          </a:p>
        </p:txBody>
      </p:sp>
    </p:spTree>
    <p:extLst>
      <p:ext uri="{BB962C8B-B14F-4D97-AF65-F5344CB8AC3E}">
        <p14:creationId xmlns:p14="http://schemas.microsoft.com/office/powerpoint/2010/main" val="2112614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23</a:t>
            </a:fld>
            <a:endParaRPr lang="en-US"/>
          </a:p>
        </p:txBody>
      </p:sp>
    </p:spTree>
    <p:extLst>
      <p:ext uri="{BB962C8B-B14F-4D97-AF65-F5344CB8AC3E}">
        <p14:creationId xmlns:p14="http://schemas.microsoft.com/office/powerpoint/2010/main" val="2202340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24</a:t>
            </a:fld>
            <a:endParaRPr lang="en-US"/>
          </a:p>
        </p:txBody>
      </p:sp>
    </p:spTree>
    <p:extLst>
      <p:ext uri="{BB962C8B-B14F-4D97-AF65-F5344CB8AC3E}">
        <p14:creationId xmlns:p14="http://schemas.microsoft.com/office/powerpoint/2010/main" val="3645580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25</a:t>
            </a:fld>
            <a:endParaRPr lang="en-US"/>
          </a:p>
        </p:txBody>
      </p:sp>
    </p:spTree>
    <p:extLst>
      <p:ext uri="{BB962C8B-B14F-4D97-AF65-F5344CB8AC3E}">
        <p14:creationId xmlns:p14="http://schemas.microsoft.com/office/powerpoint/2010/main" val="2726865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29</a:t>
            </a:fld>
            <a:endParaRPr lang="en-US"/>
          </a:p>
        </p:txBody>
      </p:sp>
    </p:spTree>
    <p:extLst>
      <p:ext uri="{BB962C8B-B14F-4D97-AF65-F5344CB8AC3E}">
        <p14:creationId xmlns:p14="http://schemas.microsoft.com/office/powerpoint/2010/main" val="3127807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32</a:t>
            </a:fld>
            <a:endParaRPr lang="en-US"/>
          </a:p>
        </p:txBody>
      </p:sp>
    </p:spTree>
    <p:extLst>
      <p:ext uri="{BB962C8B-B14F-4D97-AF65-F5344CB8AC3E}">
        <p14:creationId xmlns:p14="http://schemas.microsoft.com/office/powerpoint/2010/main" val="2675785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3/7/2016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3/7/2016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March 7, 2016</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1384995"/>
          </a:xfrm>
          <a:prstGeom prst="rect">
            <a:avLst/>
          </a:prstGeom>
          <a:noFill/>
          <a:ln>
            <a:noFill/>
          </a:ln>
        </p:spPr>
        <p:txBody>
          <a:bodyPr wrap="square" rtlCol="0">
            <a:spAutoFit/>
          </a:bodyPr>
          <a:lstStyle/>
          <a:p>
            <a:r>
              <a:rPr lang="en-US" sz="2800" b="1" dirty="0" smtClean="0">
                <a:solidFill>
                  <a:srgbClr val="002D73"/>
                </a:solidFill>
                <a:latin typeface="Arial" panose="020B0604020202020204" pitchFamily="34" charset="0"/>
                <a:cs typeface="Arial" panose="020B0604020202020204" pitchFamily="34" charset="0"/>
              </a:rPr>
              <a:t>New York State 2015 Nursing Home Quality Initiative </a:t>
            </a:r>
            <a:r>
              <a:rPr lang="en-US" sz="2800" b="1" dirty="0" smtClean="0">
                <a:solidFill>
                  <a:srgbClr val="002060"/>
                </a:solidFill>
                <a:latin typeface="Arial" panose="020B0604020202020204" pitchFamily="34" charset="0"/>
                <a:cs typeface="Arial" panose="020B0604020202020204" pitchFamily="34" charset="0"/>
              </a:rPr>
              <a:t>Results and 2016 Proposals</a:t>
            </a:r>
            <a:endParaRPr lang="en-US" sz="2800" b="1" dirty="0">
              <a:solidFill>
                <a:srgbClr val="002060"/>
              </a:solidFill>
              <a:latin typeface="Arial" panose="020B0604020202020204" pitchFamily="34" charset="0"/>
              <a:cs typeface="Arial" panose="020B0604020202020204" pitchFamily="34" charset="0"/>
            </a:endParaRPr>
          </a:p>
          <a:p>
            <a:endParaRPr lang="en-US" sz="2800" b="1" dirty="0">
              <a:solidFill>
                <a:srgbClr val="002D73"/>
              </a:solidFill>
              <a:latin typeface="Arial" panose="020B0604020202020204" pitchFamily="34" charset="0"/>
              <a:cs typeface="Arial" panose="020B0604020202020204" pitchFamily="34" charset="0"/>
            </a:endParaRPr>
          </a:p>
        </p:txBody>
      </p:sp>
      <p:sp>
        <p:nvSpPr>
          <p:cNvPr id="7" name="TextBox 6"/>
          <p:cNvSpPr txBox="1"/>
          <p:nvPr/>
        </p:nvSpPr>
        <p:spPr>
          <a:xfrm>
            <a:off x="457200" y="2876550"/>
            <a:ext cx="5791200" cy="584775"/>
          </a:xfrm>
          <a:prstGeom prst="rect">
            <a:avLst/>
          </a:prstGeom>
          <a:noFill/>
          <a:ln>
            <a:noFill/>
          </a:ln>
        </p:spPr>
        <p:txBody>
          <a:bodyPr wrap="square" rtlCol="0">
            <a:spAutoFit/>
          </a:bodyPr>
          <a:lstStyle/>
          <a:p>
            <a:r>
              <a:rPr lang="en-US" sz="1600" b="1" dirty="0" smtClean="0">
                <a:latin typeface="Arial" panose="020B0604020202020204" pitchFamily="34" charset="0"/>
                <a:cs typeface="Arial" panose="020B0604020202020204" pitchFamily="34" charset="0"/>
              </a:rPr>
              <a:t>New York State Department of Health</a:t>
            </a:r>
          </a:p>
          <a:p>
            <a:r>
              <a:rPr lang="en-US" sz="1600" b="1" dirty="0" smtClean="0">
                <a:latin typeface="Arial" panose="020B0604020202020204" pitchFamily="34" charset="0"/>
                <a:cs typeface="Arial" panose="020B0604020202020204" pitchFamily="34" charset="0"/>
              </a:rPr>
              <a:t>March 7, 2016</a:t>
            </a:r>
          </a:p>
        </p:txBody>
      </p:sp>
    </p:spTree>
    <p:extLst>
      <p:ext uri="{BB962C8B-B14F-4D97-AF65-F5344CB8AC3E}">
        <p14:creationId xmlns:p14="http://schemas.microsoft.com/office/powerpoint/2010/main" val="20678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Scoring Details - Efficiency Component</a:t>
            </a:r>
          </a:p>
        </p:txBody>
      </p:sp>
      <p:sp>
        <p:nvSpPr>
          <p:cNvPr id="3" name="Rectangle 2"/>
          <p:cNvSpPr/>
          <p:nvPr/>
        </p:nvSpPr>
        <p:spPr>
          <a:xfrm>
            <a:off x="304800" y="971550"/>
            <a:ext cx="8229600" cy="3048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r>
              <a:rPr lang="en-US" sz="1400" b="1" dirty="0" smtClean="0">
                <a:latin typeface="Arial" panose="020B0604020202020204" pitchFamily="34" charset="0"/>
                <a:cs typeface="Arial" panose="020B0604020202020204" pitchFamily="34" charset="0"/>
              </a:rPr>
              <a:t>Potentially </a:t>
            </a:r>
            <a:r>
              <a:rPr lang="en-US" sz="1400" b="1" dirty="0">
                <a:latin typeface="Arial" panose="020B0604020202020204" pitchFamily="34" charset="0"/>
                <a:cs typeface="Arial" panose="020B0604020202020204" pitchFamily="34" charset="0"/>
              </a:rPr>
              <a:t>Avoidable </a:t>
            </a:r>
            <a:r>
              <a:rPr lang="en-US" sz="1400" b="1" dirty="0" smtClean="0">
                <a:latin typeface="Arial" panose="020B0604020202020204" pitchFamily="34" charset="0"/>
                <a:cs typeface="Arial" panose="020B0604020202020204" pitchFamily="34" charset="0"/>
              </a:rPr>
              <a:t>Hospitalizations</a:t>
            </a:r>
          </a:p>
          <a:p>
            <a:pPr marL="285750" indent="-285750">
              <a:buFont typeface="Arial" panose="020B0604020202020204" pitchFamily="34" charset="0"/>
              <a:buChar char="•"/>
            </a:pPr>
            <a:r>
              <a:rPr lang="fr-FR" sz="1100" dirty="0" smtClean="0">
                <a:latin typeface="Arial" panose="020B0604020202020204" pitchFamily="34" charset="0"/>
                <a:cs typeface="Arial" panose="020B0604020202020204" pitchFamily="34" charset="0"/>
              </a:rPr>
              <a:t>Quintile </a:t>
            </a:r>
            <a:r>
              <a:rPr lang="fr-FR" sz="1100" dirty="0">
                <a:latin typeface="Arial" panose="020B0604020202020204" pitchFamily="34" charset="0"/>
                <a:cs typeface="Arial" panose="020B0604020202020204" pitchFamily="34" charset="0"/>
              </a:rPr>
              <a:t>1: 10 </a:t>
            </a:r>
            <a:r>
              <a:rPr lang="fr-FR" sz="1100" dirty="0" smtClean="0">
                <a:latin typeface="Arial" panose="020B0604020202020204" pitchFamily="34" charset="0"/>
                <a:cs typeface="Arial" panose="020B0604020202020204" pitchFamily="34" charset="0"/>
              </a:rPr>
              <a:t>points</a:t>
            </a:r>
          </a:p>
          <a:p>
            <a:pPr marL="285750" indent="-285750">
              <a:buFont typeface="Arial" panose="020B0604020202020204" pitchFamily="34" charset="0"/>
              <a:buChar char="•"/>
            </a:pPr>
            <a:r>
              <a:rPr lang="fr-FR" sz="1100" dirty="0">
                <a:latin typeface="Arial" panose="020B0604020202020204" pitchFamily="34" charset="0"/>
                <a:cs typeface="Arial" panose="020B0604020202020204" pitchFamily="34" charset="0"/>
              </a:rPr>
              <a:t>Quintile 2: 8 </a:t>
            </a:r>
            <a:r>
              <a:rPr lang="fr-FR" sz="1100" dirty="0" smtClean="0">
                <a:latin typeface="Arial" panose="020B0604020202020204" pitchFamily="34" charset="0"/>
                <a:cs typeface="Arial" panose="020B0604020202020204" pitchFamily="34" charset="0"/>
              </a:rPr>
              <a:t>points</a:t>
            </a:r>
          </a:p>
          <a:p>
            <a:pPr marL="285750" indent="-285750">
              <a:buFont typeface="Arial" panose="020B0604020202020204" pitchFamily="34" charset="0"/>
              <a:buChar char="•"/>
            </a:pPr>
            <a:r>
              <a:rPr lang="fr-FR" sz="1100" dirty="0">
                <a:latin typeface="Arial" panose="020B0604020202020204" pitchFamily="34" charset="0"/>
                <a:cs typeface="Arial" panose="020B0604020202020204" pitchFamily="34" charset="0"/>
              </a:rPr>
              <a:t>Quintile 3: 6 </a:t>
            </a:r>
            <a:r>
              <a:rPr lang="fr-FR" sz="1100" dirty="0" smtClean="0">
                <a:latin typeface="Arial" panose="020B0604020202020204" pitchFamily="34" charset="0"/>
                <a:cs typeface="Arial" panose="020B0604020202020204" pitchFamily="34" charset="0"/>
              </a:rPr>
              <a:t>points</a:t>
            </a:r>
          </a:p>
          <a:p>
            <a:pPr marL="285750" indent="-285750">
              <a:buFont typeface="Arial" panose="020B0604020202020204" pitchFamily="34" charset="0"/>
              <a:buChar char="•"/>
            </a:pPr>
            <a:r>
              <a:rPr lang="fr-FR" sz="1100" dirty="0">
                <a:latin typeface="Arial" panose="020B0604020202020204" pitchFamily="34" charset="0"/>
                <a:cs typeface="Arial" panose="020B0604020202020204" pitchFamily="34" charset="0"/>
              </a:rPr>
              <a:t>Quintile 4: 2 </a:t>
            </a:r>
            <a:r>
              <a:rPr lang="fr-FR" sz="1100" dirty="0" smtClean="0">
                <a:latin typeface="Arial" panose="020B0604020202020204" pitchFamily="34" charset="0"/>
                <a:cs typeface="Arial" panose="020B0604020202020204" pitchFamily="34" charset="0"/>
              </a:rPr>
              <a:t>points</a:t>
            </a:r>
          </a:p>
          <a:p>
            <a:pPr marL="285750" indent="-285750">
              <a:buFont typeface="Arial" panose="020B0604020202020204" pitchFamily="34" charset="0"/>
              <a:buChar char="•"/>
            </a:pPr>
            <a:r>
              <a:rPr lang="fr-FR" sz="1100" dirty="0">
                <a:latin typeface="Arial" panose="020B0604020202020204" pitchFamily="34" charset="0"/>
                <a:cs typeface="Arial" panose="020B0604020202020204" pitchFamily="34" charset="0"/>
              </a:rPr>
              <a:t>Quintile 5: 0 points</a:t>
            </a:r>
          </a:p>
          <a:p>
            <a:endParaRPr lang="en-US" sz="1000" dirty="0">
              <a:latin typeface="Arial" panose="020B0604020202020204" pitchFamily="34" charset="0"/>
              <a:cs typeface="Arial" panose="020B0604020202020204" pitchFamily="34" charset="0"/>
            </a:endParaRPr>
          </a:p>
          <a:p>
            <a:pPr lvl="0"/>
            <a:r>
              <a:rPr lang="en-US" sz="1400" b="1" dirty="0" smtClean="0">
                <a:latin typeface="Arial" panose="020B0604020202020204" pitchFamily="34" charset="0"/>
                <a:cs typeface="Arial" panose="020B0604020202020204" pitchFamily="34" charset="0"/>
              </a:rPr>
              <a:t>Old method</a:t>
            </a:r>
          </a:p>
          <a:p>
            <a:pPr marL="285750" lvl="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One Potentially Avoidable Hospitalizations (PAH) rate is calculated from the measurement year</a:t>
            </a:r>
          </a:p>
          <a:p>
            <a:pPr marL="285750" lvl="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lvl="0"/>
            <a:r>
              <a:rPr lang="en-US" sz="1400" b="1" dirty="0">
                <a:latin typeface="Arial" panose="020B0604020202020204" pitchFamily="34" charset="0"/>
                <a:cs typeface="Arial" panose="020B0604020202020204" pitchFamily="34" charset="0"/>
              </a:rPr>
              <a:t>New method  </a:t>
            </a:r>
          </a:p>
          <a:p>
            <a:pPr marL="285750" lvl="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PAH rate will be calculated for each quarter to align with the other quality measures</a:t>
            </a:r>
          </a:p>
          <a:p>
            <a:pPr marL="285750" lvl="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Quarterly rates will be risk adjusted and averaged to create an annual average PAH rate (same method for other risk adjusted measures)</a:t>
            </a:r>
          </a:p>
          <a:p>
            <a:pPr marL="285750" lvl="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Denominator will be the number of days contributed from each long stay resident</a:t>
            </a:r>
          </a:p>
        </p:txBody>
      </p:sp>
    </p:spTree>
    <p:extLst>
      <p:ext uri="{BB962C8B-B14F-4D97-AF65-F5344CB8AC3E}">
        <p14:creationId xmlns:p14="http://schemas.microsoft.com/office/powerpoint/2010/main" val="28548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smtClean="0">
                <a:solidFill>
                  <a:schemeClr val="bg1"/>
                </a:solidFill>
                <a:latin typeface="Arial" panose="020B0604020202020204" pitchFamily="34" charset="0"/>
                <a:cs typeface="Arial" panose="020B0604020202020204" pitchFamily="34" charset="0"/>
              </a:rPr>
              <a:t>2015 NHQI </a:t>
            </a:r>
            <a:r>
              <a:rPr lang="en-US" sz="3200" b="1" dirty="0">
                <a:solidFill>
                  <a:schemeClr val="bg1"/>
                </a:solidFill>
                <a:latin typeface="Arial" panose="020B0604020202020204" pitchFamily="34" charset="0"/>
                <a:cs typeface="Arial" panose="020B0604020202020204" pitchFamily="34" charset="0"/>
              </a:rPr>
              <a:t>R</a:t>
            </a:r>
            <a:r>
              <a:rPr lang="en-US" sz="3200" b="1" dirty="0" smtClean="0">
                <a:solidFill>
                  <a:schemeClr val="bg1"/>
                </a:solidFill>
                <a:latin typeface="Arial" panose="020B0604020202020204" pitchFamily="34" charset="0"/>
                <a:cs typeface="Arial" panose="020B0604020202020204" pitchFamily="34" charset="0"/>
              </a:rPr>
              <a:t>esults</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943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9049"/>
            <a:ext cx="8610600" cy="677108"/>
          </a:xfrm>
          <a:prstGeom prst="rect">
            <a:avLst/>
          </a:prstGeom>
          <a:noFill/>
          <a:ln>
            <a:noFill/>
          </a:ln>
        </p:spPr>
        <p:txBody>
          <a:bodyPr wrap="square" rtlCol="0">
            <a:spAutoFit/>
          </a:bodyPr>
          <a:lstStyle/>
          <a:p>
            <a:r>
              <a:rPr lang="en-US" sz="2400" b="1" dirty="0" smtClean="0">
                <a:solidFill>
                  <a:schemeClr val="bg1"/>
                </a:solidFill>
                <a:latin typeface="Arial" panose="020B0604020202020204" pitchFamily="34" charset="0"/>
                <a:cs typeface="Arial" panose="020B0604020202020204" pitchFamily="34" charset="0"/>
              </a:rPr>
              <a:t>2015 </a:t>
            </a:r>
            <a:r>
              <a:rPr lang="en-US" sz="2400" b="1" dirty="0">
                <a:solidFill>
                  <a:schemeClr val="bg1"/>
                </a:solidFill>
                <a:latin typeface="Arial" panose="020B0604020202020204" pitchFamily="34" charset="0"/>
                <a:cs typeface="Arial" panose="020B0604020202020204" pitchFamily="34" charset="0"/>
              </a:rPr>
              <a:t>NHQI Measure Statistics </a:t>
            </a:r>
          </a:p>
          <a:p>
            <a:r>
              <a:rPr lang="en-US" sz="1400" b="1" dirty="0">
                <a:solidFill>
                  <a:srgbClr val="002D73"/>
                </a:solidFill>
                <a:latin typeface="Arial" panose="020B0604020202020204" pitchFamily="34" charset="0"/>
                <a:cs typeface="Arial" panose="020B0604020202020204" pitchFamily="34" charset="0"/>
              </a:rPr>
              <a:t>(2014 </a:t>
            </a:r>
            <a:r>
              <a:rPr lang="en-US" sz="1400" b="1" dirty="0" smtClean="0">
                <a:solidFill>
                  <a:srgbClr val="002D73"/>
                </a:solidFill>
                <a:latin typeface="Arial" panose="020B0604020202020204" pitchFamily="34" charset="0"/>
                <a:cs typeface="Arial" panose="020B0604020202020204" pitchFamily="34" charset="0"/>
              </a:rPr>
              <a:t>unshaded </a:t>
            </a:r>
            <a:r>
              <a:rPr lang="en-US" sz="1400" b="1" dirty="0">
                <a:solidFill>
                  <a:srgbClr val="002D73"/>
                </a:solidFill>
                <a:latin typeface="Arial" panose="020B0604020202020204" pitchFamily="34" charset="0"/>
                <a:cs typeface="Arial" panose="020B0604020202020204" pitchFamily="34" charset="0"/>
              </a:rPr>
              <a:t>for comparison</a:t>
            </a:r>
            <a:r>
              <a:rPr lang="en-US" sz="1400" b="1" dirty="0" smtClean="0">
                <a:solidFill>
                  <a:srgbClr val="002D73"/>
                </a:solidFill>
                <a:latin typeface="Arial" panose="020B0604020202020204" pitchFamily="34" charset="0"/>
                <a:cs typeface="Arial" panose="020B0604020202020204" pitchFamily="34" charset="0"/>
              </a:rPr>
              <a:t>)</a:t>
            </a:r>
            <a:endParaRPr lang="en-US" sz="2000" b="1" dirty="0">
              <a:solidFill>
                <a:srgbClr val="002D73"/>
              </a:solidFill>
              <a:latin typeface="Arial" panose="020B0604020202020204" pitchFamily="34" charset="0"/>
              <a:cs typeface="Arial" panose="020B0604020202020204" pitchFamily="34" charset="0"/>
            </a:endParaRPr>
          </a:p>
        </p:txBody>
      </p:sp>
      <p:sp>
        <p:nvSpPr>
          <p:cNvPr id="17" name="Slide Number Placeholder 3"/>
          <p:cNvSpPr txBox="1">
            <a:spLocks/>
          </p:cNvSpPr>
          <p:nvPr/>
        </p:nvSpPr>
        <p:spPr>
          <a:xfrm>
            <a:off x="8531788" y="5648960"/>
            <a:ext cx="548640" cy="39624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4A16C9-E1C8-4D45-90F9-7ADF3D94569A}" type="slidenum">
              <a:rPr lang="en-US" sz="1000">
                <a:latin typeface="Arial" panose="020B0604020202020204" pitchFamily="34" charset="0"/>
                <a:cs typeface="Arial" panose="020B0604020202020204" pitchFamily="34" charset="0"/>
              </a:rPr>
              <a:pPr/>
              <a:t>12</a:t>
            </a:fld>
            <a:endParaRPr lang="en-US" sz="100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20732285"/>
              </p:ext>
            </p:extLst>
          </p:nvPr>
        </p:nvGraphicFramePr>
        <p:xfrm>
          <a:off x="304801" y="819151"/>
          <a:ext cx="7699248" cy="3188615"/>
        </p:xfrm>
        <a:graphic>
          <a:graphicData uri="http://schemas.openxmlformats.org/drawingml/2006/table">
            <a:tbl>
              <a:tblPr>
                <a:effectLst/>
                <a:tableStyleId>{3C2FFA5D-87B4-456A-9821-1D502468CF0F}</a:tableStyleId>
              </a:tblPr>
              <a:tblGrid>
                <a:gridCol w="3474720"/>
                <a:gridCol w="301752"/>
                <a:gridCol w="301752"/>
                <a:gridCol w="301752"/>
                <a:gridCol w="301752"/>
                <a:gridCol w="301752"/>
                <a:gridCol w="301752"/>
                <a:gridCol w="301752"/>
                <a:gridCol w="301752"/>
                <a:gridCol w="301752"/>
                <a:gridCol w="301752"/>
                <a:gridCol w="301752"/>
                <a:gridCol w="301752"/>
                <a:gridCol w="301752"/>
                <a:gridCol w="301752"/>
              </a:tblGrid>
              <a:tr h="360573">
                <a:tc>
                  <a:txBody>
                    <a:bodyPr/>
                    <a:lstStyle/>
                    <a:p>
                      <a:pPr algn="ctr" fontAlgn="b"/>
                      <a:r>
                        <a:rPr lang="en-US" sz="900" b="1" u="none" strike="noStrike" dirty="0" smtClean="0">
                          <a:solidFill>
                            <a:schemeClr val="bg1"/>
                          </a:solidFill>
                          <a:effectLst/>
                          <a:latin typeface="Arial" panose="020B0604020202020204" pitchFamily="34" charset="0"/>
                          <a:cs typeface="Arial" panose="020B0604020202020204" pitchFamily="34" charset="0"/>
                        </a:rPr>
                        <a:t>Measure</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gridSpan="2">
                  <a:txBody>
                    <a:bodyPr/>
                    <a:lstStyle/>
                    <a:p>
                      <a:pPr algn="ctr" fontAlgn="b"/>
                      <a:r>
                        <a:rPr lang="en-US" sz="900" b="1" i="0" u="none" strike="noStrike" dirty="0" smtClean="0">
                          <a:solidFill>
                            <a:schemeClr val="bg1"/>
                          </a:solidFill>
                          <a:effectLst/>
                          <a:latin typeface="Arial" panose="020B0604020202020204" pitchFamily="34" charset="0"/>
                          <a:cs typeface="Arial" panose="020B0604020202020204" pitchFamily="34" charset="0"/>
                        </a:rPr>
                        <a:t>P100 (max/min)</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hMerge="1">
                  <a:txBody>
                    <a:bodyPr/>
                    <a:lstStyle/>
                    <a:p>
                      <a:endParaRPr lang="en-US"/>
                    </a:p>
                  </a:txBody>
                  <a:tcPr/>
                </a:tc>
                <a:tc gridSpan="2">
                  <a:txBody>
                    <a:bodyPr/>
                    <a:lstStyle/>
                    <a:p>
                      <a:pPr algn="ctr" fontAlgn="b"/>
                      <a:r>
                        <a:rPr lang="en-US" sz="900" b="1" i="0" u="none" strike="noStrike" dirty="0" smtClean="0">
                          <a:solidFill>
                            <a:schemeClr val="bg1"/>
                          </a:solidFill>
                          <a:effectLst/>
                          <a:latin typeface="Arial" panose="020B0604020202020204" pitchFamily="34" charset="0"/>
                          <a:cs typeface="Arial" panose="020B0604020202020204" pitchFamily="34" charset="0"/>
                        </a:rPr>
                        <a:t>P80</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hMerge="1">
                  <a:txBody>
                    <a:bodyPr/>
                    <a:lstStyle/>
                    <a:p>
                      <a:endParaRPr lang="en-US"/>
                    </a:p>
                  </a:txBody>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bg1"/>
                          </a:solidFill>
                          <a:effectLst/>
                          <a:latin typeface="Arial" panose="020B0604020202020204" pitchFamily="34" charset="0"/>
                          <a:cs typeface="Arial" panose="020B0604020202020204" pitchFamily="34" charset="0"/>
                        </a:rPr>
                        <a:t>P60</a:t>
                      </a:r>
                    </a:p>
                  </a:txBody>
                  <a:tcPr marL="9525" marR="9525" marT="9525" marB="0" anchor="ctr">
                    <a:solidFill>
                      <a:srgbClr val="002D73"/>
                    </a:solidFill>
                  </a:tcPr>
                </a:tc>
                <a:tc hMerge="1">
                  <a:txBody>
                    <a:bodyPr/>
                    <a:lstStyle/>
                    <a:p>
                      <a:endParaRPr lang="en-US"/>
                    </a:p>
                  </a:txBody>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bg1"/>
                          </a:solidFill>
                          <a:effectLst/>
                          <a:latin typeface="Arial" panose="020B0604020202020204" pitchFamily="34" charset="0"/>
                          <a:cs typeface="Arial" panose="020B0604020202020204" pitchFamily="34" charset="0"/>
                        </a:rPr>
                        <a:t>P40</a:t>
                      </a:r>
                    </a:p>
                  </a:txBody>
                  <a:tcPr marL="9525" marR="9525" marT="9525" marB="0" anchor="ctr">
                    <a:solidFill>
                      <a:srgbClr val="002D73"/>
                    </a:solidFill>
                  </a:tcPr>
                </a:tc>
                <a:tc hMerge="1">
                  <a:txBody>
                    <a:bodyPr/>
                    <a:lstStyle/>
                    <a:p>
                      <a:endParaRPr lang="en-US"/>
                    </a:p>
                  </a:txBody>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bg1"/>
                          </a:solidFill>
                          <a:effectLst/>
                          <a:latin typeface="Arial" panose="020B0604020202020204" pitchFamily="34" charset="0"/>
                          <a:cs typeface="Arial" panose="020B0604020202020204" pitchFamily="34" charset="0"/>
                        </a:rPr>
                        <a:t>P20</a:t>
                      </a:r>
                    </a:p>
                  </a:txBody>
                  <a:tcPr marL="9525" marR="9525" marT="9525" marB="0" anchor="ctr">
                    <a:solidFill>
                      <a:srgbClr val="002D73"/>
                    </a:solidFill>
                  </a:tcPr>
                </a:tc>
                <a:tc hMerge="1">
                  <a:txBody>
                    <a:bodyPr/>
                    <a:lstStyle/>
                    <a:p>
                      <a:endParaRPr lang="en-US"/>
                    </a:p>
                  </a:txBody>
                  <a:tcPr/>
                </a:tc>
                <a:tc gridSpan="2">
                  <a:txBody>
                    <a:bodyPr/>
                    <a:lstStyle/>
                    <a:p>
                      <a:pPr algn="ctr" fontAlgn="b"/>
                      <a:r>
                        <a:rPr lang="en-US" sz="900" b="1" i="0" u="none" strike="noStrike" dirty="0" smtClean="0">
                          <a:solidFill>
                            <a:schemeClr val="bg1"/>
                          </a:solidFill>
                          <a:effectLst/>
                          <a:latin typeface="Arial" panose="020B0604020202020204" pitchFamily="34" charset="0"/>
                          <a:cs typeface="Arial" panose="020B0604020202020204" pitchFamily="34" charset="0"/>
                        </a:rPr>
                        <a:t>P0 (max/min)</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D73"/>
                    </a:solidFill>
                  </a:tcPr>
                </a:tc>
                <a:tc hMerge="1">
                  <a:txBody>
                    <a:bodyPr/>
                    <a:lstStyle/>
                    <a:p>
                      <a:endParaRPr lang="en-US"/>
                    </a:p>
                  </a:txBody>
                  <a:tcPr/>
                </a:tc>
                <a:tc gridSpan="2">
                  <a:txBody>
                    <a:bodyPr/>
                    <a:lstStyle/>
                    <a:p>
                      <a:pPr algn="ctr" rtl="0" fontAlgn="b"/>
                      <a:r>
                        <a:rPr lang="en-US" sz="800" b="1" u="none" strike="noStrike" dirty="0">
                          <a:solidFill>
                            <a:schemeClr val="bg1"/>
                          </a:solidFill>
                          <a:effectLst/>
                          <a:latin typeface="Arial" panose="020B0604020202020204" pitchFamily="34" charset="0"/>
                          <a:cs typeface="Arial" panose="020B0604020202020204" pitchFamily="34" charset="0"/>
                        </a:rPr>
                        <a:t>Statewide </a:t>
                      </a:r>
                      <a:r>
                        <a:rPr lang="en-US" sz="800" b="1" u="none" strike="noStrike" dirty="0" smtClean="0">
                          <a:solidFill>
                            <a:schemeClr val="bg1"/>
                          </a:solidFill>
                          <a:effectLst/>
                          <a:latin typeface="Arial" panose="020B0604020202020204" pitchFamily="34" charset="0"/>
                          <a:cs typeface="Arial" panose="020B0604020202020204" pitchFamily="34" charset="0"/>
                        </a:rPr>
                        <a:t>Average</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6522" marR="6522" marT="6522" marB="0" anchor="ctr">
                    <a:solidFill>
                      <a:srgbClr val="002D73"/>
                    </a:solidFill>
                  </a:tcPr>
                </a:tc>
                <a:tc hMerge="1">
                  <a:txBody>
                    <a:bodyPr/>
                    <a:lstStyle/>
                    <a:p>
                      <a:endParaRPr lang="en-US"/>
                    </a:p>
                  </a:txBody>
                  <a:tcPr/>
                </a:tc>
              </a:tr>
              <a:tr h="217602">
                <a:tc>
                  <a:txBody>
                    <a:bodyPr/>
                    <a:lstStyle/>
                    <a:p>
                      <a:pPr algn="l" fontAlgn="b"/>
                      <a:r>
                        <a:rPr lang="en-US" sz="700" u="none" strike="noStrike" dirty="0">
                          <a:effectLst/>
                          <a:latin typeface="Arial" panose="020B0604020202020204" pitchFamily="34" charset="0"/>
                          <a:cs typeface="Arial" panose="020B0604020202020204" pitchFamily="34" charset="0"/>
                        </a:rPr>
                        <a:t>Overall score</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89</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81.1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60</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61</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52</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53</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45</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46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38.9</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40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19</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20.5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49.3</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50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a:t>
                      </a:r>
                      <a:r>
                        <a:rPr lang="en-US" sz="700" u="none" strike="noStrike" dirty="0" smtClean="0">
                          <a:effectLst/>
                          <a:latin typeface="Arial" panose="020B0604020202020204" pitchFamily="34" charset="0"/>
                          <a:cs typeface="Arial" panose="020B0604020202020204" pitchFamily="34" charset="0"/>
                        </a:rPr>
                        <a:t>residents </a:t>
                      </a:r>
                      <a:r>
                        <a:rPr lang="en-US" sz="700" u="none" strike="noStrike" dirty="0">
                          <a:effectLst/>
                          <a:latin typeface="Arial" panose="020B0604020202020204" pitchFamily="34" charset="0"/>
                          <a:cs typeface="Arial" panose="020B0604020202020204" pitchFamily="34" charset="0"/>
                        </a:rPr>
                        <a:t>who received the pneumococcal </a:t>
                      </a:r>
                      <a:r>
                        <a:rPr lang="en-US" sz="700" u="none" strike="noStrike" dirty="0" smtClean="0">
                          <a:effectLst/>
                          <a:latin typeface="Arial" panose="020B0604020202020204" pitchFamily="34" charset="0"/>
                          <a:cs typeface="Arial" panose="020B0604020202020204" pitchFamily="34" charset="0"/>
                        </a:rPr>
                        <a:t>vaccine </a:t>
                      </a:r>
                      <a:r>
                        <a:rPr lang="en-US" sz="700" u="none" strike="noStrike" baseline="0" dirty="0" smtClean="0">
                          <a:effectLst/>
                          <a:latin typeface="Arial" panose="020B0604020202020204" pitchFamily="34" charset="0"/>
                          <a:cs typeface="Arial" panose="020B0604020202020204" pitchFamily="34" charset="0"/>
                        </a:rPr>
                        <a:t> </a:t>
                      </a:r>
                      <a:endParaRPr lang="en-US" sz="700" b="1"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100</a:t>
                      </a:r>
                    </a:p>
                  </a:txBody>
                  <a:tcPr marL="7144" marR="7144" marT="7144" marB="0" anchor="b">
                    <a:solidFill>
                      <a:schemeClr val="accent4">
                        <a:lumMod val="40000"/>
                        <a:lumOff val="60000"/>
                      </a:schemeClr>
                    </a:solidFill>
                  </a:tcPr>
                </a:tc>
                <a:tc>
                  <a:txBody>
                    <a:bodyPr/>
                    <a:lstStyle/>
                    <a:p>
                      <a:pPr marL="0" algn="ctr" defTabSz="914400" rtl="0" eaLnBrk="1" fontAlgn="b" latinLnBrk="0" hangingPunct="1"/>
                      <a:r>
                        <a:rPr lang="en-US" sz="800" b="0" u="none" strike="noStrike" kern="1200" dirty="0" smtClean="0">
                          <a:solidFill>
                            <a:schemeClr val="dk1"/>
                          </a:solidFill>
                          <a:effectLst/>
                          <a:latin typeface="Arial" panose="020B0604020202020204" pitchFamily="34" charset="0"/>
                          <a:ea typeface="+mn-ea"/>
                          <a:cs typeface="Arial" panose="020B0604020202020204" pitchFamily="34" charset="0"/>
                        </a:rPr>
                        <a:t>--</a:t>
                      </a:r>
                      <a:endParaRPr lang="en-US" sz="800" b="0" u="none" strike="noStrike" kern="1200" dirty="0">
                        <a:solidFill>
                          <a:schemeClr val="dk1"/>
                        </a:solidFill>
                        <a:effectLst/>
                        <a:latin typeface="Arial" panose="020B0604020202020204" pitchFamily="34" charset="0"/>
                        <a:ea typeface="+mn-ea"/>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93</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88</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83</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75</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33</a:t>
                      </a:r>
                      <a:endParaRPr lang="en-US" sz="800" b="1" i="0" u="none" strike="noStrike" kern="1200" dirty="0">
                        <a:solidFill>
                          <a:srgbClr val="000000"/>
                        </a:solidFill>
                        <a:effectLst/>
                        <a:latin typeface="Calibri" panose="020F0502020204030204" pitchFamily="34" charset="0"/>
                        <a:ea typeface="+mn-ea"/>
                        <a:cs typeface="+mn-cs"/>
                      </a:endParaRPr>
                    </a:p>
                  </a:txBody>
                  <a:tcPr marL="6522" marR="6522" marT="6522"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83.6</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received the seasonal influenza </a:t>
                      </a:r>
                      <a:r>
                        <a:rPr lang="en-US" sz="700" u="none" strike="noStrike" dirty="0" smtClean="0">
                          <a:effectLst/>
                          <a:latin typeface="Arial" panose="020B0604020202020204" pitchFamily="34" charset="0"/>
                          <a:cs typeface="Arial" panose="020B0604020202020204" pitchFamily="34" charset="0"/>
                        </a:rPr>
                        <a:t>vaccine</a:t>
                      </a:r>
                      <a:endParaRPr lang="en-US" sz="700" b="1"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100</a:t>
                      </a:r>
                    </a:p>
                  </a:txBody>
                  <a:tcPr marL="7144" marR="7144" marT="7144" marB="0" anchor="b">
                    <a:solidFill>
                      <a:schemeClr val="accent4">
                        <a:lumMod val="40000"/>
                        <a:lumOff val="60000"/>
                      </a:schemeClr>
                    </a:solidFill>
                  </a:tcPr>
                </a:tc>
                <a:tc>
                  <a:txBody>
                    <a:bodyPr/>
                    <a:lstStyle/>
                    <a:p>
                      <a:pPr marL="0" algn="r" defTabSz="914400" rtl="0" eaLnBrk="1" fontAlgn="b" latinLnBrk="0" hangingPunct="1"/>
                      <a:r>
                        <a:rPr lang="en-US" sz="800" b="0" u="none" strike="noStrike" kern="1200" dirty="0">
                          <a:solidFill>
                            <a:schemeClr val="dk1"/>
                          </a:solidFill>
                          <a:effectLst/>
                          <a:latin typeface="Arial" panose="020B0604020202020204" pitchFamily="34" charset="0"/>
                          <a:ea typeface="+mn-ea"/>
                          <a:cs typeface="Arial" panose="020B0604020202020204" pitchFamily="34" charset="0"/>
                        </a:rPr>
                        <a:t>100</a:t>
                      </a: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91</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91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87</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87</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83</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83</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78</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77</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50</a:t>
                      </a:r>
                      <a:endParaRPr lang="en-US" sz="800" b="1" i="0" u="none" strike="noStrike" kern="1200" dirty="0">
                        <a:solidFill>
                          <a:srgbClr val="000000"/>
                        </a:solidFill>
                        <a:effectLst/>
                        <a:latin typeface="Calibri" panose="020F0502020204030204" pitchFamily="34" charset="0"/>
                        <a:ea typeface="+mn-ea"/>
                        <a:cs typeface="+mn-cs"/>
                      </a:endParaRPr>
                    </a:p>
                  </a:txBody>
                  <a:tcPr marL="6522" marR="6522" marT="6522"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26</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smtClean="0">
                          <a:solidFill>
                            <a:srgbClr val="000000"/>
                          </a:solidFill>
                          <a:effectLst/>
                          <a:latin typeface="Calibri" panose="020F0502020204030204" pitchFamily="34" charset="0"/>
                        </a:rPr>
                        <a:t>84</a:t>
                      </a:r>
                      <a:endParaRPr lang="en-US" sz="800" b="1" i="0" u="none" strike="noStrike" dirty="0">
                        <a:solidFill>
                          <a:srgbClr val="000000"/>
                        </a:solidFill>
                        <a:effectLst/>
                        <a:latin typeface="Calibri" panose="020F0502020204030204" pitchFamily="34" charset="0"/>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83</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high risk residents with pressure ulcers</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0.9</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4.8</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5.1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6.3</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6.8 </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7.6</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8.4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9.5</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10.2 </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a:solidFill>
                            <a:srgbClr val="000000"/>
                          </a:solidFill>
                          <a:effectLst/>
                          <a:latin typeface="Calibri" panose="020F0502020204030204" pitchFamily="34" charset="0"/>
                          <a:ea typeface="+mn-ea"/>
                          <a:cs typeface="+mn-cs"/>
                        </a:rPr>
                        <a:t>17.2</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21.4 </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7.2</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7.8 </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6818">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low risk residents who lose control of their bowel or bladder</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6</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30</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28</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41</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39</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51</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50</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61</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59</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98</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94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45.8</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42</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experiencing one or more falls with major injury</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0</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1.2</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1.9</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2.9</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2.7</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4.1</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4.1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16.9</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14.8</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2.7</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2.5</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have depressive symptoms</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0</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3.2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3.8</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7.2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7.6</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20.2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17.8</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94.8</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92.1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11.7</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13</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lose too much weight</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0.3</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0.5</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3.8</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4.2</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5.2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5.7</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6.4</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6.8</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8</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8.4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16.7</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23.8</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smtClean="0">
                          <a:solidFill>
                            <a:srgbClr val="000000"/>
                          </a:solidFill>
                          <a:effectLst/>
                          <a:latin typeface="Calibri" panose="020F0502020204030204" pitchFamily="34" charset="0"/>
                        </a:rPr>
                        <a:t>6</a:t>
                      </a:r>
                      <a:endParaRPr lang="en-US" sz="800" b="1" i="0" u="none" strike="noStrike" dirty="0">
                        <a:solidFill>
                          <a:srgbClr val="000000"/>
                        </a:solidFill>
                        <a:effectLst/>
                        <a:latin typeface="Calibri" panose="020F0502020204030204" pitchFamily="34" charset="0"/>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6.4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a:t>
                      </a:r>
                      <a:r>
                        <a:rPr lang="en-US" sz="700" u="none" strike="noStrike" dirty="0" smtClean="0">
                          <a:effectLst/>
                          <a:latin typeface="Arial" panose="020B0604020202020204" pitchFamily="34" charset="0"/>
                          <a:cs typeface="Arial" panose="020B0604020202020204" pitchFamily="34" charset="0"/>
                        </a:rPr>
                        <a:t>with dementia who </a:t>
                      </a:r>
                      <a:r>
                        <a:rPr lang="en-US" sz="700" u="none" strike="noStrike" dirty="0">
                          <a:effectLst/>
                          <a:latin typeface="Arial" panose="020B0604020202020204" pitchFamily="34" charset="0"/>
                          <a:cs typeface="Arial" panose="020B0604020202020204" pitchFamily="34" charset="0"/>
                        </a:rPr>
                        <a:t>received an antipsychotic medication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9</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12</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15</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20</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51</a:t>
                      </a: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c>
                  <a:txBody>
                    <a:bodyPr/>
                    <a:lstStyle/>
                    <a:p>
                      <a:pPr algn="r" fontAlgn="b"/>
                      <a:r>
                        <a:rPr lang="en-US" sz="800" b="1" i="0" u="none" strike="noStrike" dirty="0" smtClean="0">
                          <a:solidFill>
                            <a:srgbClr val="000000"/>
                          </a:solidFill>
                          <a:effectLst/>
                          <a:latin typeface="Calibri" panose="020F0502020204030204" pitchFamily="34" charset="0"/>
                        </a:rPr>
                        <a:t>14</a:t>
                      </a:r>
                      <a:endParaRPr lang="en-US" sz="800" b="1" i="0" u="none" strike="noStrike" dirty="0">
                        <a:solidFill>
                          <a:srgbClr val="000000"/>
                        </a:solidFill>
                        <a:effectLst/>
                        <a:latin typeface="Calibri" panose="020F0502020204030204" pitchFamily="34" charset="0"/>
                      </a:endParaRPr>
                    </a:p>
                  </a:txBody>
                  <a:tcPr marL="7144" marR="7144" marT="7144" marB="0" anchor="b">
                    <a:solidFill>
                      <a:schemeClr val="accent4">
                        <a:lumMod val="40000"/>
                        <a:lumOff val="60000"/>
                      </a:schemeClr>
                    </a:solidFill>
                  </a:tcPr>
                </a:tc>
                <a:tc>
                  <a:txBody>
                    <a:bodyPr/>
                    <a:lstStyle/>
                    <a:p>
                      <a:pPr algn="ctr" rtl="0" fontAlgn="b"/>
                      <a:r>
                        <a:rPr lang="en-US" sz="800" b="0" i="0" u="none" strike="noStrike" dirty="0" smtClean="0">
                          <a:solidFill>
                            <a:sysClr val="windowText" lastClr="000000"/>
                          </a:solidFill>
                          <a:effectLst/>
                          <a:latin typeface="Arial" panose="020B0604020202020204" pitchFamily="34" charset="0"/>
                          <a:cs typeface="Arial" panose="020B0604020202020204" pitchFamily="34" charset="0"/>
                        </a:rPr>
                        <a:t>--</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ctr">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 self-report moderate to severe pain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0</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1.5</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2.1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3.7</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4.4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6.7</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7.6</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11.6</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12.3</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34.7</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44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6.5</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6.5</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whose need for help with daily activities has increased</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3</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9</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9</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12</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12</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15</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15</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19</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19</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39</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38</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14.3</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14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rtl="0" fontAlgn="b"/>
                      <a:r>
                        <a:rPr lang="en-US" sz="700" u="none" strike="noStrike" dirty="0">
                          <a:effectLst/>
                          <a:latin typeface="Arial" panose="020B0604020202020204" pitchFamily="34" charset="0"/>
                          <a:cs typeface="Arial" panose="020B0604020202020204" pitchFamily="34" charset="0"/>
                        </a:rPr>
                        <a:t>Percent of long stay residents with a urinary tract infection</a:t>
                      </a:r>
                      <a:endParaRPr lang="en-US" sz="7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a:t>
                      </a:r>
                      <a:endParaRPr lang="en-US" sz="800" b="1" i="0" u="none" strike="noStrike" kern="1200" dirty="0">
                        <a:solidFill>
                          <a:srgbClr val="000000"/>
                        </a:solidFill>
                        <a:effectLst/>
                        <a:latin typeface="Calibri" panose="020F0502020204030204" pitchFamily="34" charset="0"/>
                        <a:ea typeface="+mn-ea"/>
                        <a:cs typeface="+mn-cs"/>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0</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smtClean="0">
                          <a:solidFill>
                            <a:srgbClr val="000000"/>
                          </a:solidFill>
                          <a:effectLst/>
                          <a:latin typeface="Calibri" panose="020F0502020204030204" pitchFamily="34" charset="0"/>
                        </a:rPr>
                        <a:t>2.8</a:t>
                      </a:r>
                      <a:endParaRPr lang="en-US" sz="800" b="1" i="0" u="none" strike="noStrike" dirty="0">
                        <a:solidFill>
                          <a:srgbClr val="000000"/>
                        </a:solidFill>
                        <a:effectLst/>
                        <a:latin typeface="Calibri" panose="020F0502020204030204" pitchFamily="34" charset="0"/>
                      </a:endParaRP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3</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4</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4.4</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5.7</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6</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7.6</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8.1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21.5</a:t>
                      </a:r>
                    </a:p>
                  </a:txBody>
                  <a:tcPr marL="7144" marR="7144" marT="7144" marB="0" anchor="b">
                    <a:solidFill>
                      <a:schemeClr val="accent4">
                        <a:lumMod val="40000"/>
                        <a:lumOff val="60000"/>
                      </a:schemeClr>
                    </a:solidFill>
                  </a:tcPr>
                </a:tc>
                <a:tc>
                  <a:txBody>
                    <a:bodyPr/>
                    <a:lstStyle/>
                    <a:p>
                      <a:pPr algn="r" rtl="0" fontAlgn="b"/>
                      <a:r>
                        <a:rPr lang="en-US" sz="800" b="0" u="none" strike="noStrike" dirty="0">
                          <a:effectLst/>
                          <a:latin typeface="Arial" panose="020B0604020202020204" pitchFamily="34" charset="0"/>
                          <a:cs typeface="Arial" panose="020B0604020202020204" pitchFamily="34" charset="0"/>
                        </a:rPr>
                        <a:t>24.1</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c>
                  <a:txBody>
                    <a:bodyPr/>
                    <a:lstStyle/>
                    <a:p>
                      <a:pPr algn="r" fontAlgn="b"/>
                      <a:r>
                        <a:rPr lang="en-US" sz="800" b="1" i="0" u="none" strike="noStrike" dirty="0">
                          <a:solidFill>
                            <a:srgbClr val="000000"/>
                          </a:solidFill>
                          <a:effectLst/>
                          <a:latin typeface="Calibri" panose="020F0502020204030204" pitchFamily="34" charset="0"/>
                        </a:rPr>
                        <a:t>5.4</a:t>
                      </a:r>
                    </a:p>
                  </a:txBody>
                  <a:tcPr marL="7144" marR="7144" marT="7144" marB="0" anchor="b">
                    <a:solidFill>
                      <a:schemeClr val="accent4">
                        <a:lumMod val="40000"/>
                        <a:lumOff val="60000"/>
                      </a:schemeClr>
                    </a:solidFill>
                  </a:tcPr>
                </a:tc>
                <a:tc>
                  <a:txBody>
                    <a:bodyPr/>
                    <a:lstStyle/>
                    <a:p>
                      <a:pPr algn="r" rtl="0" fontAlgn="b"/>
                      <a:r>
                        <a:rPr lang="en-US" sz="800" b="0" u="none" strike="noStrike" dirty="0" smtClean="0">
                          <a:effectLst/>
                          <a:latin typeface="Arial" panose="020B0604020202020204" pitchFamily="34" charset="0"/>
                          <a:cs typeface="Arial" panose="020B0604020202020204" pitchFamily="34" charset="0"/>
                        </a:rPr>
                        <a:t>5.3</a:t>
                      </a:r>
                      <a:endParaRPr lang="en-US" sz="800" b="0" i="0" u="none" strike="noStrike" dirty="0">
                        <a:solidFill>
                          <a:sysClr val="windowText" lastClr="000000"/>
                        </a:solidFill>
                        <a:effectLst/>
                        <a:latin typeface="Arial" panose="020B0604020202020204" pitchFamily="34" charset="0"/>
                        <a:cs typeface="Arial" panose="020B0604020202020204" pitchFamily="34" charset="0"/>
                      </a:endParaRPr>
                    </a:p>
                  </a:txBody>
                  <a:tcPr marL="6522" marR="6522" marT="6522" marB="0" anchor="b">
                    <a:solidFill>
                      <a:schemeClr val="bg1"/>
                    </a:solidFill>
                  </a:tcPr>
                </a:tc>
              </a:tr>
              <a:tr h="217602">
                <a:tc>
                  <a:txBody>
                    <a:bodyPr/>
                    <a:lstStyle/>
                    <a:p>
                      <a:pPr algn="l" fontAlgn="b"/>
                      <a:r>
                        <a:rPr lang="en-US" sz="700" u="none" strike="noStrike" dirty="0">
                          <a:effectLst/>
                          <a:latin typeface="Arial" panose="020B0604020202020204" pitchFamily="34" charset="0"/>
                          <a:cs typeface="Arial" panose="020B0604020202020204" pitchFamily="34" charset="0"/>
                        </a:rPr>
                        <a:t>Number of potentially avoidable hospitalizations per 10,000 long stay days</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0</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0</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3.9</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4.7</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5.3</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6</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6.7</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7.2</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8.6</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8.9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18.6</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21.5</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c>
                  <a:txBody>
                    <a:bodyPr/>
                    <a:lstStyle/>
                    <a:p>
                      <a:pPr marL="0" algn="r" defTabSz="914400" rtl="0" eaLnBrk="1" fontAlgn="b" latinLnBrk="0" hangingPunct="1"/>
                      <a:r>
                        <a:rPr lang="en-US" sz="800" b="1" i="0" u="none" strike="noStrike" kern="1200" dirty="0" smtClean="0">
                          <a:solidFill>
                            <a:srgbClr val="000000"/>
                          </a:solidFill>
                          <a:effectLst/>
                          <a:latin typeface="Calibri" panose="020F0502020204030204" pitchFamily="34" charset="0"/>
                          <a:ea typeface="+mn-ea"/>
                          <a:cs typeface="+mn-cs"/>
                        </a:rPr>
                        <a:t>6.3</a:t>
                      </a:r>
                      <a:endParaRPr lang="en-US" sz="800" b="1" i="0" u="none" strike="noStrike" kern="1200" dirty="0">
                        <a:solidFill>
                          <a:srgbClr val="000000"/>
                        </a:solidFill>
                        <a:effectLst/>
                        <a:latin typeface="Calibri" panose="020F0502020204030204" pitchFamily="34" charset="0"/>
                        <a:ea typeface="+mn-ea"/>
                        <a:cs typeface="+mn-cs"/>
                      </a:endParaRPr>
                    </a:p>
                  </a:txBody>
                  <a:tcPr marL="9525" marR="9525" marT="9525" marB="0" anchor="b">
                    <a:solidFill>
                      <a:schemeClr val="accent4">
                        <a:lumMod val="40000"/>
                        <a:lumOff val="60000"/>
                      </a:schemeClr>
                    </a:solidFill>
                  </a:tcPr>
                </a:tc>
                <a:tc>
                  <a:txBody>
                    <a:bodyPr/>
                    <a:lstStyle/>
                    <a:p>
                      <a:pPr algn="r" fontAlgn="b"/>
                      <a:r>
                        <a:rPr lang="en-US" sz="800" b="0" u="none" strike="noStrike" dirty="0" smtClean="0">
                          <a:effectLst/>
                          <a:latin typeface="Arial" panose="020B0604020202020204" pitchFamily="34" charset="0"/>
                          <a:cs typeface="Arial" panose="020B0604020202020204" pitchFamily="34" charset="0"/>
                        </a:rPr>
                        <a:t>5.04</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bg1"/>
                    </a:solidFill>
                  </a:tcPr>
                </a:tc>
              </a:tr>
            </a:tbl>
          </a:graphicData>
        </a:graphic>
      </p:graphicFrame>
      <p:sp>
        <p:nvSpPr>
          <p:cNvPr id="19" name="Down Arrow Callout 18"/>
          <p:cNvSpPr/>
          <p:nvPr/>
        </p:nvSpPr>
        <p:spPr>
          <a:xfrm>
            <a:off x="4172365" y="448246"/>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12" name="Right Brace 11"/>
          <p:cNvSpPr/>
          <p:nvPr/>
        </p:nvSpPr>
        <p:spPr>
          <a:xfrm>
            <a:off x="8001000" y="1200151"/>
            <a:ext cx="152401" cy="603885"/>
          </a:xfrm>
          <a:prstGeom prst="rightBrace">
            <a:avLst/>
          </a:prstGeom>
          <a:ln>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13" name="Right Brace 12"/>
          <p:cNvSpPr/>
          <p:nvPr/>
        </p:nvSpPr>
        <p:spPr>
          <a:xfrm>
            <a:off x="8001000" y="1839317"/>
            <a:ext cx="152401" cy="2169233"/>
          </a:xfrm>
          <a:prstGeom prst="rightBrace">
            <a:avLst/>
          </a:prstGeom>
          <a:ln>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20" name="TextBox 19"/>
          <p:cNvSpPr txBox="1"/>
          <p:nvPr/>
        </p:nvSpPr>
        <p:spPr>
          <a:xfrm>
            <a:off x="8153400" y="1310061"/>
            <a:ext cx="524381" cy="461665"/>
          </a:xfrm>
          <a:prstGeom prst="rect">
            <a:avLst/>
          </a:prstGeom>
          <a:noFill/>
        </p:spPr>
        <p:txBody>
          <a:bodyPr wrap="square" rtlCol="0">
            <a:spAutoFit/>
          </a:bodyPr>
          <a:lstStyle/>
          <a:p>
            <a:r>
              <a:rPr lang="en-US" sz="800" b="1" dirty="0">
                <a:solidFill>
                  <a:srgbClr val="7030A0"/>
                </a:solidFill>
                <a:latin typeface="Arial" panose="020B0604020202020204" pitchFamily="34" charset="0"/>
                <a:cs typeface="Arial" panose="020B0604020202020204" pitchFamily="34" charset="0"/>
              </a:rPr>
              <a:t>Higher rate is better</a:t>
            </a:r>
          </a:p>
        </p:txBody>
      </p:sp>
      <p:sp>
        <p:nvSpPr>
          <p:cNvPr id="21" name="TextBox 20"/>
          <p:cNvSpPr txBox="1"/>
          <p:nvPr/>
        </p:nvSpPr>
        <p:spPr>
          <a:xfrm>
            <a:off x="8176780" y="2737170"/>
            <a:ext cx="490931" cy="461665"/>
          </a:xfrm>
          <a:prstGeom prst="rect">
            <a:avLst/>
          </a:prstGeom>
          <a:noFill/>
        </p:spPr>
        <p:txBody>
          <a:bodyPr wrap="square" rtlCol="0">
            <a:spAutoFit/>
          </a:bodyPr>
          <a:lstStyle/>
          <a:p>
            <a:r>
              <a:rPr lang="en-US" sz="800" b="1" dirty="0">
                <a:solidFill>
                  <a:srgbClr val="7030A0"/>
                </a:solidFill>
                <a:latin typeface="Arial" panose="020B0604020202020204" pitchFamily="34" charset="0"/>
                <a:cs typeface="Arial" panose="020B0604020202020204" pitchFamily="34" charset="0"/>
              </a:rPr>
              <a:t>Lower rate is better</a:t>
            </a:r>
          </a:p>
        </p:txBody>
      </p:sp>
      <p:sp>
        <p:nvSpPr>
          <p:cNvPr id="23" name="Down Arrow Callout 22"/>
          <p:cNvSpPr/>
          <p:nvPr/>
        </p:nvSpPr>
        <p:spPr>
          <a:xfrm>
            <a:off x="4782551" y="456585"/>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b="1" dirty="0"/>
          </a:p>
        </p:txBody>
      </p:sp>
      <p:sp>
        <p:nvSpPr>
          <p:cNvPr id="24" name="Down Arrow Callout 23"/>
          <p:cNvSpPr/>
          <p:nvPr/>
        </p:nvSpPr>
        <p:spPr>
          <a:xfrm>
            <a:off x="5392737" y="460051"/>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5" name="Down Arrow Callout 24"/>
          <p:cNvSpPr/>
          <p:nvPr/>
        </p:nvSpPr>
        <p:spPr>
          <a:xfrm>
            <a:off x="5997164" y="456585"/>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6" name="Down Arrow Callout 25"/>
          <p:cNvSpPr/>
          <p:nvPr/>
        </p:nvSpPr>
        <p:spPr>
          <a:xfrm>
            <a:off x="6588337" y="456585"/>
            <a:ext cx="408233" cy="473016"/>
          </a:xfrm>
          <a:prstGeom prst="downArrowCallout">
            <a:avLst/>
          </a:prstGeom>
          <a:solidFill>
            <a:srgbClr val="7030A0"/>
          </a:solidFill>
          <a:ln>
            <a:solidFill>
              <a:srgbClr val="7030A0"/>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 name="TextBox 1"/>
          <p:cNvSpPr txBox="1"/>
          <p:nvPr/>
        </p:nvSpPr>
        <p:spPr>
          <a:xfrm>
            <a:off x="4074267" y="435719"/>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1</a:t>
            </a:r>
            <a:r>
              <a:rPr lang="en-US" sz="800" b="1" baseline="30000" dirty="0">
                <a:solidFill>
                  <a:schemeClr val="bg1"/>
                </a:solidFill>
                <a:latin typeface="Arial" panose="020B0604020202020204" pitchFamily="34" charset="0"/>
                <a:cs typeface="Arial" panose="020B0604020202020204" pitchFamily="34" charset="0"/>
              </a:rPr>
              <a:t>st</a:t>
            </a:r>
            <a:r>
              <a:rPr lang="en-US" sz="800" b="1" dirty="0">
                <a:solidFill>
                  <a:schemeClr val="bg1"/>
                </a:solidFill>
                <a:latin typeface="Arial" panose="020B0604020202020204" pitchFamily="34" charset="0"/>
                <a:cs typeface="Arial" panose="020B0604020202020204" pitchFamily="34" charset="0"/>
              </a:rPr>
              <a:t> Quintile</a:t>
            </a:r>
          </a:p>
        </p:txBody>
      </p:sp>
      <p:sp>
        <p:nvSpPr>
          <p:cNvPr id="28" name="TextBox 27"/>
          <p:cNvSpPr txBox="1"/>
          <p:nvPr/>
        </p:nvSpPr>
        <p:spPr>
          <a:xfrm>
            <a:off x="5304640" y="444809"/>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3</a:t>
            </a:r>
            <a:r>
              <a:rPr lang="en-US" sz="800" b="1" baseline="30000" dirty="0">
                <a:solidFill>
                  <a:schemeClr val="bg1"/>
                </a:solidFill>
                <a:latin typeface="Arial" panose="020B0604020202020204" pitchFamily="34" charset="0"/>
                <a:cs typeface="Arial" panose="020B0604020202020204" pitchFamily="34" charset="0"/>
              </a:rPr>
              <a:t>rd</a:t>
            </a:r>
            <a:r>
              <a:rPr lang="en-US" sz="800" b="1" dirty="0">
                <a:solidFill>
                  <a:schemeClr val="bg1"/>
                </a:solidFill>
                <a:latin typeface="Arial" panose="020B0604020202020204" pitchFamily="34" charset="0"/>
                <a:cs typeface="Arial" panose="020B0604020202020204" pitchFamily="34" charset="0"/>
              </a:rPr>
              <a:t> Quintile</a:t>
            </a:r>
          </a:p>
        </p:txBody>
      </p:sp>
      <p:sp>
        <p:nvSpPr>
          <p:cNvPr id="30" name="TextBox 29"/>
          <p:cNvSpPr txBox="1"/>
          <p:nvPr/>
        </p:nvSpPr>
        <p:spPr>
          <a:xfrm>
            <a:off x="4678694" y="448246"/>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2</a:t>
            </a:r>
            <a:r>
              <a:rPr lang="en-US" sz="800" b="1" baseline="30000" dirty="0">
                <a:solidFill>
                  <a:schemeClr val="bg1"/>
                </a:solidFill>
                <a:latin typeface="Arial" panose="020B0604020202020204" pitchFamily="34" charset="0"/>
                <a:cs typeface="Arial" panose="020B0604020202020204" pitchFamily="34" charset="0"/>
              </a:rPr>
              <a:t>nd</a:t>
            </a:r>
            <a:r>
              <a:rPr lang="en-US" sz="800" b="1" dirty="0">
                <a:solidFill>
                  <a:schemeClr val="bg1"/>
                </a:solidFill>
                <a:latin typeface="Arial" panose="020B0604020202020204" pitchFamily="34" charset="0"/>
                <a:cs typeface="Arial" panose="020B0604020202020204" pitchFamily="34" charset="0"/>
              </a:rPr>
              <a:t>  Quintile</a:t>
            </a:r>
          </a:p>
        </p:txBody>
      </p:sp>
      <p:sp>
        <p:nvSpPr>
          <p:cNvPr id="31" name="TextBox 30"/>
          <p:cNvSpPr txBox="1"/>
          <p:nvPr/>
        </p:nvSpPr>
        <p:spPr>
          <a:xfrm>
            <a:off x="5895931" y="441343"/>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4</a:t>
            </a:r>
            <a:r>
              <a:rPr lang="en-US" sz="800" b="1" baseline="30000" dirty="0">
                <a:solidFill>
                  <a:schemeClr val="bg1"/>
                </a:solidFill>
                <a:latin typeface="Arial" panose="020B0604020202020204" pitchFamily="34" charset="0"/>
                <a:cs typeface="Arial" panose="020B0604020202020204" pitchFamily="34" charset="0"/>
              </a:rPr>
              <a:t>th</a:t>
            </a:r>
            <a:r>
              <a:rPr lang="en-US" sz="800" b="1" dirty="0">
                <a:solidFill>
                  <a:schemeClr val="bg1"/>
                </a:solidFill>
                <a:latin typeface="Arial" panose="020B0604020202020204" pitchFamily="34" charset="0"/>
                <a:cs typeface="Arial" panose="020B0604020202020204" pitchFamily="34" charset="0"/>
              </a:rPr>
              <a:t>  Quintile</a:t>
            </a:r>
          </a:p>
        </p:txBody>
      </p:sp>
      <p:sp>
        <p:nvSpPr>
          <p:cNvPr id="32" name="TextBox 31"/>
          <p:cNvSpPr txBox="1"/>
          <p:nvPr/>
        </p:nvSpPr>
        <p:spPr>
          <a:xfrm>
            <a:off x="6503576" y="441343"/>
            <a:ext cx="604427" cy="338554"/>
          </a:xfrm>
          <a:prstGeom prst="rect">
            <a:avLst/>
          </a:prstGeom>
          <a:noFill/>
        </p:spPr>
        <p:txBody>
          <a:bodyPr wrap="square" rtlCol="0">
            <a:spAutoFit/>
          </a:bodyPr>
          <a:lstStyle/>
          <a:p>
            <a:pPr algn="ctr"/>
            <a:r>
              <a:rPr lang="en-US" sz="800" b="1" dirty="0">
                <a:solidFill>
                  <a:schemeClr val="bg1"/>
                </a:solidFill>
                <a:latin typeface="Arial" panose="020B0604020202020204" pitchFamily="34" charset="0"/>
                <a:cs typeface="Arial" panose="020B0604020202020204" pitchFamily="34" charset="0"/>
              </a:rPr>
              <a:t>5</a:t>
            </a:r>
            <a:r>
              <a:rPr lang="en-US" sz="800" b="1" baseline="30000" dirty="0">
                <a:solidFill>
                  <a:schemeClr val="bg1"/>
                </a:solidFill>
                <a:latin typeface="Arial" panose="020B0604020202020204" pitchFamily="34" charset="0"/>
                <a:cs typeface="Arial" panose="020B0604020202020204" pitchFamily="34" charset="0"/>
              </a:rPr>
              <a:t>th</a:t>
            </a:r>
            <a:r>
              <a:rPr lang="en-US" sz="800" b="1" dirty="0">
                <a:solidFill>
                  <a:schemeClr val="bg1"/>
                </a:solidFill>
                <a:latin typeface="Arial" panose="020B0604020202020204" pitchFamily="34" charset="0"/>
                <a:cs typeface="Arial" panose="020B0604020202020204" pitchFamily="34" charset="0"/>
              </a:rPr>
              <a:t>  Quintile</a:t>
            </a:r>
          </a:p>
        </p:txBody>
      </p:sp>
      <p:sp>
        <p:nvSpPr>
          <p:cNvPr id="22" name="Content Placeholder 29"/>
          <p:cNvSpPr txBox="1">
            <a:spLocks/>
          </p:cNvSpPr>
          <p:nvPr/>
        </p:nvSpPr>
        <p:spPr>
          <a:xfrm>
            <a:off x="76200" y="4223933"/>
            <a:ext cx="3657600" cy="990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8869" indent="0">
              <a:buNone/>
            </a:pPr>
            <a:r>
              <a:rPr lang="en-US" sz="700" b="1" dirty="0" smtClean="0"/>
              <a:t>Percent </a:t>
            </a:r>
            <a:r>
              <a:rPr lang="en-US" sz="700" b="1" dirty="0"/>
              <a:t>of long stay residents who received the seasonal influenza vaccine </a:t>
            </a:r>
          </a:p>
          <a:p>
            <a:pPr marL="118869" indent="0">
              <a:buNone/>
            </a:pPr>
            <a:r>
              <a:rPr lang="en-US" sz="700" dirty="0"/>
              <a:t>78% or less: 		</a:t>
            </a:r>
            <a:r>
              <a:rPr lang="en-US" sz="700" dirty="0" smtClean="0"/>
              <a:t>	5</a:t>
            </a:r>
            <a:r>
              <a:rPr lang="en-US" sz="700" baseline="30000" dirty="0" smtClean="0"/>
              <a:t>th</a:t>
            </a:r>
            <a:r>
              <a:rPr lang="en-US" sz="700" dirty="0" smtClean="0"/>
              <a:t> </a:t>
            </a:r>
            <a:r>
              <a:rPr lang="en-US" sz="700" dirty="0"/>
              <a:t>quintile</a:t>
            </a:r>
          </a:p>
          <a:p>
            <a:pPr marL="118869" indent="0">
              <a:buNone/>
            </a:pPr>
            <a:r>
              <a:rPr lang="en-US" sz="700" dirty="0"/>
              <a:t>Greater than 78% but less than or equal to 83%: 	4</a:t>
            </a:r>
            <a:r>
              <a:rPr lang="en-US" sz="700" baseline="30000" dirty="0"/>
              <a:t>th</a:t>
            </a:r>
            <a:r>
              <a:rPr lang="en-US" sz="700" dirty="0"/>
              <a:t> quintile</a:t>
            </a:r>
          </a:p>
          <a:p>
            <a:pPr marL="118869" indent="0">
              <a:buNone/>
            </a:pPr>
            <a:r>
              <a:rPr lang="en-US" sz="700" dirty="0"/>
              <a:t>Greater than 83% but less than or equal to 87%: 	3</a:t>
            </a:r>
            <a:r>
              <a:rPr lang="en-US" sz="700" baseline="30000" dirty="0"/>
              <a:t>rd</a:t>
            </a:r>
            <a:r>
              <a:rPr lang="en-US" sz="700" dirty="0"/>
              <a:t> quintile</a:t>
            </a:r>
          </a:p>
          <a:p>
            <a:pPr marL="118869" indent="0">
              <a:buNone/>
            </a:pPr>
            <a:r>
              <a:rPr lang="en-US" sz="700" dirty="0"/>
              <a:t>Greater than 87% but less than or equal to 91%: 	2</a:t>
            </a:r>
            <a:r>
              <a:rPr lang="en-US" sz="700" baseline="30000" dirty="0"/>
              <a:t>nd</a:t>
            </a:r>
            <a:r>
              <a:rPr lang="en-US" sz="700" dirty="0"/>
              <a:t> quintile</a:t>
            </a:r>
          </a:p>
          <a:p>
            <a:pPr marL="118869" indent="0">
              <a:buNone/>
            </a:pPr>
            <a:r>
              <a:rPr lang="en-US" sz="700" dirty="0"/>
              <a:t>Greater than 91%: 	                        	</a:t>
            </a:r>
            <a:r>
              <a:rPr lang="en-US" sz="700" dirty="0" smtClean="0"/>
              <a:t>	1</a:t>
            </a:r>
            <a:r>
              <a:rPr lang="en-US" sz="700" baseline="30000" dirty="0" smtClean="0"/>
              <a:t>st</a:t>
            </a:r>
            <a:r>
              <a:rPr lang="en-US" sz="700" dirty="0" smtClean="0"/>
              <a:t> </a:t>
            </a:r>
            <a:r>
              <a:rPr lang="en-US" sz="700" dirty="0"/>
              <a:t>quintile</a:t>
            </a:r>
          </a:p>
          <a:p>
            <a:pPr marL="118869" indent="0">
              <a:buNone/>
            </a:pPr>
            <a:endParaRPr lang="en-US" sz="600" dirty="0"/>
          </a:p>
        </p:txBody>
      </p:sp>
      <p:sp>
        <p:nvSpPr>
          <p:cNvPr id="27" name="Content Placeholder 31"/>
          <p:cNvSpPr txBox="1">
            <a:spLocks/>
          </p:cNvSpPr>
          <p:nvPr/>
        </p:nvSpPr>
        <p:spPr>
          <a:xfrm>
            <a:off x="3571903" y="4223933"/>
            <a:ext cx="3667097" cy="990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8869" indent="0">
              <a:buNone/>
            </a:pPr>
            <a:r>
              <a:rPr lang="en-US" sz="700" b="1" dirty="0" smtClean="0"/>
              <a:t>Percent </a:t>
            </a:r>
            <a:r>
              <a:rPr lang="en-US" sz="700" b="1" dirty="0"/>
              <a:t>of long stay high risk residents with pressure ulcers</a:t>
            </a:r>
          </a:p>
          <a:p>
            <a:pPr marL="118869" indent="0">
              <a:buNone/>
            </a:pPr>
            <a:r>
              <a:rPr lang="en-US" sz="700" dirty="0" smtClean="0"/>
              <a:t>4.8% </a:t>
            </a:r>
            <a:r>
              <a:rPr lang="en-US" sz="700" dirty="0"/>
              <a:t>or less: 		         </a:t>
            </a:r>
            <a:r>
              <a:rPr lang="en-US" sz="700" dirty="0" smtClean="0"/>
              <a:t>             1st </a:t>
            </a:r>
            <a:r>
              <a:rPr lang="en-US" sz="700" dirty="0"/>
              <a:t>quintile</a:t>
            </a:r>
          </a:p>
          <a:p>
            <a:pPr marL="118869" indent="0">
              <a:buNone/>
            </a:pPr>
            <a:r>
              <a:rPr lang="en-US" sz="700" dirty="0"/>
              <a:t>Less than or equal to </a:t>
            </a:r>
            <a:r>
              <a:rPr lang="en-US" sz="700" dirty="0" smtClean="0"/>
              <a:t>6.3% </a:t>
            </a:r>
            <a:r>
              <a:rPr lang="en-US" sz="700" dirty="0"/>
              <a:t>but greater than </a:t>
            </a:r>
            <a:r>
              <a:rPr lang="en-US" sz="700" dirty="0" smtClean="0"/>
              <a:t>4.8%:            </a:t>
            </a:r>
            <a:r>
              <a:rPr lang="en-US" sz="700" dirty="0"/>
              <a:t>2</a:t>
            </a:r>
            <a:r>
              <a:rPr lang="en-US" sz="700" baseline="30000" dirty="0"/>
              <a:t>nd</a:t>
            </a:r>
            <a:r>
              <a:rPr lang="en-US" sz="700" dirty="0"/>
              <a:t> quintile</a:t>
            </a:r>
          </a:p>
          <a:p>
            <a:pPr marL="118869" indent="0">
              <a:buNone/>
            </a:pPr>
            <a:r>
              <a:rPr lang="en-US" sz="700" dirty="0"/>
              <a:t>Less than or equal to </a:t>
            </a:r>
            <a:r>
              <a:rPr lang="en-US" sz="700" dirty="0" smtClean="0"/>
              <a:t>7.6% </a:t>
            </a:r>
            <a:r>
              <a:rPr lang="en-US" sz="700" dirty="0"/>
              <a:t>but greater than </a:t>
            </a:r>
            <a:r>
              <a:rPr lang="en-US" sz="700" dirty="0" smtClean="0"/>
              <a:t>6.3%:            </a:t>
            </a:r>
            <a:r>
              <a:rPr lang="en-US" sz="700" dirty="0"/>
              <a:t>3</a:t>
            </a:r>
            <a:r>
              <a:rPr lang="en-US" sz="700" baseline="30000" dirty="0"/>
              <a:t>rd</a:t>
            </a:r>
            <a:r>
              <a:rPr lang="en-US" sz="700" dirty="0"/>
              <a:t> quintile</a:t>
            </a:r>
          </a:p>
          <a:p>
            <a:pPr marL="118869" indent="0">
              <a:buNone/>
            </a:pPr>
            <a:r>
              <a:rPr lang="en-US" sz="700" dirty="0"/>
              <a:t>Less than or equal to </a:t>
            </a:r>
            <a:r>
              <a:rPr lang="en-US" sz="700" dirty="0" smtClean="0"/>
              <a:t>9.5% </a:t>
            </a:r>
            <a:r>
              <a:rPr lang="en-US" sz="700" dirty="0"/>
              <a:t>but greater than </a:t>
            </a:r>
            <a:r>
              <a:rPr lang="en-US" sz="700" dirty="0" smtClean="0"/>
              <a:t>7.6%:            4</a:t>
            </a:r>
            <a:r>
              <a:rPr lang="en-US" sz="700" baseline="30000" dirty="0" smtClean="0"/>
              <a:t>th</a:t>
            </a:r>
            <a:r>
              <a:rPr lang="en-US" sz="700" dirty="0" smtClean="0"/>
              <a:t> </a:t>
            </a:r>
            <a:r>
              <a:rPr lang="en-US" sz="700" dirty="0"/>
              <a:t>quintile</a:t>
            </a:r>
          </a:p>
          <a:p>
            <a:pPr marL="118869" indent="0">
              <a:buNone/>
            </a:pPr>
            <a:r>
              <a:rPr lang="en-US" sz="700" dirty="0"/>
              <a:t>Greater </a:t>
            </a:r>
            <a:r>
              <a:rPr lang="en-US" sz="700" dirty="0" smtClean="0"/>
              <a:t>than 9.5%: 	                                                          5</a:t>
            </a:r>
            <a:r>
              <a:rPr lang="en-US" sz="700" baseline="30000" dirty="0" smtClean="0"/>
              <a:t>th</a:t>
            </a:r>
            <a:r>
              <a:rPr lang="en-US" sz="700" dirty="0" smtClean="0"/>
              <a:t> </a:t>
            </a:r>
            <a:r>
              <a:rPr lang="en-US" sz="700" dirty="0"/>
              <a:t>quintile</a:t>
            </a:r>
          </a:p>
          <a:p>
            <a:endParaRPr lang="en-US" sz="700" dirty="0"/>
          </a:p>
        </p:txBody>
      </p:sp>
      <p:sp>
        <p:nvSpPr>
          <p:cNvPr id="5" name="TextBox 4"/>
          <p:cNvSpPr txBox="1"/>
          <p:nvPr/>
        </p:nvSpPr>
        <p:spPr>
          <a:xfrm>
            <a:off x="185928" y="4022825"/>
            <a:ext cx="1361270" cy="246221"/>
          </a:xfrm>
          <a:prstGeom prst="rect">
            <a:avLst/>
          </a:prstGeom>
          <a:noFill/>
        </p:spPr>
        <p:txBody>
          <a:bodyPr wrap="none" rtlCol="0">
            <a:spAutoFit/>
          </a:bodyPr>
          <a:lstStyle/>
          <a:p>
            <a:r>
              <a:rPr lang="en-US" sz="1000" dirty="0" smtClean="0">
                <a:latin typeface="Arial" panose="020B0604020202020204" pitchFamily="34" charset="0"/>
                <a:cs typeface="Arial" panose="020B0604020202020204" pitchFamily="34" charset="0"/>
              </a:rPr>
              <a:t>Interpreting Quintiles</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2195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57485"/>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Quality Component – </a:t>
            </a:r>
            <a:r>
              <a:rPr lang="en-US" sz="2800" b="1" dirty="0" smtClean="0">
                <a:solidFill>
                  <a:srgbClr val="002D73"/>
                </a:solidFill>
                <a:latin typeface="Arial" panose="020B0604020202020204" pitchFamily="34" charset="0"/>
                <a:cs typeface="Arial" panose="020B0604020202020204" pitchFamily="34" charset="0"/>
              </a:rPr>
              <a:t>Employee flu vaccine</a:t>
            </a:r>
            <a:endParaRPr lang="en-US" sz="2800" b="1" dirty="0">
              <a:solidFill>
                <a:srgbClr val="002D73"/>
              </a:solidFill>
              <a:latin typeface="Arial" panose="020B0604020202020204" pitchFamily="34" charset="0"/>
              <a:cs typeface="Arial" panose="020B0604020202020204" pitchFamily="34" charset="0"/>
            </a:endParaRPr>
          </a:p>
        </p:txBody>
      </p:sp>
      <p:sp>
        <p:nvSpPr>
          <p:cNvPr id="11" name="TextBox 10"/>
          <p:cNvSpPr txBox="1"/>
          <p:nvPr/>
        </p:nvSpPr>
        <p:spPr>
          <a:xfrm>
            <a:off x="381000" y="895350"/>
            <a:ext cx="8229600" cy="523220"/>
          </a:xfrm>
          <a:prstGeom prst="rect">
            <a:avLst/>
          </a:prstGeom>
          <a:noFill/>
        </p:spPr>
        <p:txBody>
          <a:bodyPr wrap="square" rtlCol="0">
            <a:spAutoFit/>
          </a:bodyPr>
          <a:lstStyle/>
          <a:p>
            <a:endParaRPr lang="en-US" sz="14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Statewide employee influenza vaccination average remains at 86% in 2013 and 2014  </a:t>
            </a:r>
          </a:p>
        </p:txBody>
      </p:sp>
      <p:graphicFrame>
        <p:nvGraphicFramePr>
          <p:cNvPr id="5" name="Table 4"/>
          <p:cNvGraphicFramePr>
            <a:graphicFrameLocks noGrp="1"/>
          </p:cNvGraphicFramePr>
          <p:nvPr>
            <p:extLst>
              <p:ext uri="{D42A27DB-BD31-4B8C-83A1-F6EECF244321}">
                <p14:modId xmlns:p14="http://schemas.microsoft.com/office/powerpoint/2010/main" val="2775725279"/>
              </p:ext>
            </p:extLst>
          </p:nvPr>
        </p:nvGraphicFramePr>
        <p:xfrm>
          <a:off x="533400" y="1520190"/>
          <a:ext cx="3017520" cy="1127760"/>
        </p:xfrm>
        <a:graphic>
          <a:graphicData uri="http://schemas.openxmlformats.org/drawingml/2006/table">
            <a:tbl>
              <a:tblPr firstRow="1" bandRow="1">
                <a:tableStyleId>{5C22544A-7EE6-4342-B048-85BDC9FD1C3A}</a:tableStyleId>
              </a:tblPr>
              <a:tblGrid>
                <a:gridCol w="1005840"/>
                <a:gridCol w="1005840"/>
                <a:gridCol w="1005840"/>
              </a:tblGrid>
              <a:tr h="345609">
                <a:tc>
                  <a:txBody>
                    <a:bodyPr/>
                    <a:lstStyle/>
                    <a:p>
                      <a:r>
                        <a:rPr lang="en-US" sz="1000" dirty="0" smtClean="0">
                          <a:latin typeface="Arial" panose="020B0604020202020204" pitchFamily="34" charset="0"/>
                          <a:cs typeface="Arial" panose="020B0604020202020204" pitchFamily="34" charset="0"/>
                        </a:rPr>
                        <a:t>Measurement year</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NHQI year</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Statewide</a:t>
                      </a:r>
                      <a:r>
                        <a:rPr lang="en-US" sz="1000" baseline="0" dirty="0" smtClean="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Average</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33082">
                <a:tc>
                  <a:txBody>
                    <a:bodyPr/>
                    <a:lstStyle/>
                    <a:p>
                      <a:pPr algn="r"/>
                      <a:r>
                        <a:rPr lang="en-US" sz="1000" dirty="0" smtClean="0">
                          <a:latin typeface="Arial" panose="020B0604020202020204" pitchFamily="34" charset="0"/>
                          <a:cs typeface="Arial" panose="020B0604020202020204" pitchFamily="34" charset="0"/>
                        </a:rPr>
                        <a:t>2012</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2013</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51%</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3082">
                <a:tc>
                  <a:txBody>
                    <a:bodyPr/>
                    <a:lstStyle/>
                    <a:p>
                      <a:pPr algn="r"/>
                      <a:r>
                        <a:rPr lang="en-US" sz="1000" dirty="0" smtClean="0">
                          <a:latin typeface="Arial" panose="020B0604020202020204" pitchFamily="34" charset="0"/>
                          <a:cs typeface="Arial" panose="020B0604020202020204" pitchFamily="34" charset="0"/>
                        </a:rPr>
                        <a:t>2013</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86%</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3082">
                <a:tc>
                  <a:txBody>
                    <a:bodyPr/>
                    <a:lstStyle/>
                    <a:p>
                      <a:pPr algn="r"/>
                      <a:r>
                        <a:rPr lang="en-US" sz="1000" dirty="0" smtClean="0">
                          <a:latin typeface="Arial" panose="020B0604020202020204" pitchFamily="34" charset="0"/>
                          <a:cs typeface="Arial" panose="020B0604020202020204" pitchFamily="34" charset="0"/>
                        </a:rPr>
                        <a:t>2014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2015</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86%</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28784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57485"/>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Quality Component – Improvement </a:t>
            </a:r>
            <a:r>
              <a:rPr lang="en-US" sz="2800" b="1" dirty="0" smtClean="0">
                <a:solidFill>
                  <a:srgbClr val="002D73"/>
                </a:solidFill>
                <a:latin typeface="Arial" panose="020B0604020202020204" pitchFamily="34" charset="0"/>
                <a:cs typeface="Arial" panose="020B0604020202020204" pitchFamily="34" charset="0"/>
              </a:rPr>
              <a:t>Results </a:t>
            </a:r>
            <a:endParaRPr lang="en-US" sz="2800" b="1" dirty="0">
              <a:solidFill>
                <a:srgbClr val="002D73"/>
              </a:solidFill>
              <a:latin typeface="Arial" panose="020B0604020202020204" pitchFamily="34" charset="0"/>
              <a:cs typeface="Arial" panose="020B0604020202020204" pitchFamily="34" charset="0"/>
            </a:endParaRPr>
          </a:p>
        </p:txBody>
      </p:sp>
      <p:sp>
        <p:nvSpPr>
          <p:cNvPr id="11" name="TextBox 10"/>
          <p:cNvSpPr txBox="1"/>
          <p:nvPr/>
        </p:nvSpPr>
        <p:spPr>
          <a:xfrm>
            <a:off x="381000" y="895350"/>
            <a:ext cx="8229600" cy="1569660"/>
          </a:xfrm>
          <a:prstGeom prst="rect">
            <a:avLst/>
          </a:prstGeom>
          <a:noFill/>
        </p:spPr>
        <p:txBody>
          <a:bodyPr wrap="square" rtlCol="0">
            <a:spAutoFit/>
          </a:bodyPr>
          <a:lstStyle/>
          <a:p>
            <a:endParaRPr lang="en-US" sz="12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Facilities received one point for improvement if the 2015 NHQI quintile for a measure was an improvement from the 2014 NHQI quintile</a:t>
            </a: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93% of facilities received at least one improvement point (compared to 94% in 2014 NHQI)</a:t>
            </a:r>
          </a:p>
          <a:p>
            <a:pPr marL="171450" indent="-171450">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869879969"/>
              </p:ext>
            </p:extLst>
          </p:nvPr>
        </p:nvGraphicFramePr>
        <p:xfrm>
          <a:off x="685800" y="1809750"/>
          <a:ext cx="2651759" cy="2499360"/>
        </p:xfrm>
        <a:graphic>
          <a:graphicData uri="http://schemas.openxmlformats.org/drawingml/2006/table">
            <a:tbl>
              <a:tblPr firstRow="1" bandRow="1">
                <a:tableStyleId>{5C22544A-7EE6-4342-B048-85BDC9FD1C3A}</a:tableStyleId>
              </a:tblPr>
              <a:tblGrid>
                <a:gridCol w="1526775"/>
                <a:gridCol w="562492"/>
                <a:gridCol w="562492"/>
              </a:tblGrid>
              <a:tr h="381000">
                <a:tc rowSpan="2">
                  <a:txBody>
                    <a:bodyPr/>
                    <a:lstStyle/>
                    <a:p>
                      <a:pPr algn="ctr"/>
                      <a:r>
                        <a:rPr lang="en-US" sz="1100" dirty="0" smtClean="0">
                          <a:latin typeface="Arial" panose="020B0604020202020204" pitchFamily="34" charset="0"/>
                          <a:cs typeface="Arial" panose="020B0604020202020204" pitchFamily="34" charset="0"/>
                        </a:rPr>
                        <a:t>Number of Improved</a:t>
                      </a:r>
                      <a:r>
                        <a:rPr lang="en-US" sz="1100" baseline="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Quality Measures </a:t>
                      </a: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2">
                  <a:txBody>
                    <a:bodyPr/>
                    <a:lstStyle/>
                    <a:p>
                      <a:pPr algn="ctr"/>
                      <a:r>
                        <a:rPr lang="en-US" sz="1100" dirty="0" smtClean="0">
                          <a:latin typeface="Arial" panose="020B0604020202020204" pitchFamily="34" charset="0"/>
                          <a:cs typeface="Arial" panose="020B0604020202020204" pitchFamily="34" charset="0"/>
                        </a:rPr>
                        <a:t>Percent</a:t>
                      </a:r>
                      <a:r>
                        <a:rPr lang="en-US" sz="1100" baseline="0" dirty="0" smtClean="0">
                          <a:latin typeface="Arial" panose="020B0604020202020204" pitchFamily="34" charset="0"/>
                          <a:cs typeface="Arial" panose="020B0604020202020204" pitchFamily="34" charset="0"/>
                        </a:rPr>
                        <a:t> Facilities</a:t>
                      </a: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algn="ctr"/>
                      <a:endParaRPr lang="en-US" sz="11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381000">
                <a:tc vMerge="1">
                  <a:txBody>
                    <a:bodyPr/>
                    <a:lstStyle/>
                    <a:p>
                      <a:endParaRPr lang="en-US"/>
                    </a:p>
                  </a:txBody>
                  <a:tcPr/>
                </a:tc>
                <a:tc>
                  <a:txBody>
                    <a:bodyPr/>
                    <a:lstStyle/>
                    <a:p>
                      <a:pPr algn="ctr"/>
                      <a:r>
                        <a:rPr lang="en-US" sz="1100" b="1" dirty="0" smtClean="0">
                          <a:solidFill>
                            <a:schemeClr val="bg1"/>
                          </a:solidFill>
                          <a:latin typeface="Arial" panose="020B0604020202020204" pitchFamily="34" charset="0"/>
                          <a:cs typeface="Arial" panose="020B0604020202020204" pitchFamily="34" charset="0"/>
                        </a:rPr>
                        <a:t>2014 NHQI</a:t>
                      </a:r>
                      <a:endParaRPr lang="en-US" sz="11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1100" b="1" dirty="0" smtClean="0">
                          <a:solidFill>
                            <a:schemeClr val="bg1"/>
                          </a:solidFill>
                          <a:latin typeface="Arial" panose="020B0604020202020204" pitchFamily="34" charset="0"/>
                          <a:cs typeface="Arial" panose="020B0604020202020204" pitchFamily="34" charset="0"/>
                        </a:rPr>
                        <a:t>2015 NHQI</a:t>
                      </a:r>
                      <a:endParaRPr lang="en-US" sz="11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4320">
                <a:tc>
                  <a:txBody>
                    <a:bodyPr/>
                    <a:lstStyle/>
                    <a:p>
                      <a:pPr algn="l"/>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Arial" panose="020B0604020202020204" pitchFamily="34" charset="0"/>
                          <a:cs typeface="Arial" panose="020B0604020202020204" pitchFamily="34" charset="0"/>
                        </a:rPr>
                        <a:t>19</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solidFill>
                            <a:schemeClr val="tx1"/>
                          </a:solidFill>
                          <a:latin typeface="Arial" panose="020B0604020202020204" pitchFamily="34" charset="0"/>
                          <a:cs typeface="Arial" panose="020B0604020202020204" pitchFamily="34" charset="0"/>
                        </a:rPr>
                        <a:t>22</a:t>
                      </a:r>
                      <a:endParaRPr lang="en-US"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l"/>
                      <a:r>
                        <a:rPr lang="en-US" sz="1100" dirty="0" smtClean="0">
                          <a:latin typeface="Arial" panose="020B0604020202020204" pitchFamily="34" charset="0"/>
                          <a:cs typeface="Arial" panose="020B0604020202020204" pitchFamily="34" charset="0"/>
                        </a:rPr>
                        <a:t>2</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Arial" panose="020B0604020202020204" pitchFamily="34" charset="0"/>
                          <a:cs typeface="Arial" panose="020B0604020202020204" pitchFamily="34" charset="0"/>
                        </a:rPr>
                        <a:t>26</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solidFill>
                            <a:schemeClr val="tx1"/>
                          </a:solidFill>
                          <a:latin typeface="Arial" panose="020B0604020202020204" pitchFamily="34" charset="0"/>
                          <a:cs typeface="Arial" panose="020B0604020202020204" pitchFamily="34" charset="0"/>
                        </a:rPr>
                        <a:t>26</a:t>
                      </a:r>
                      <a:endParaRPr lang="en-US"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l"/>
                      <a:r>
                        <a:rPr lang="en-US" sz="1100" dirty="0" smtClean="0">
                          <a:latin typeface="Arial" panose="020B0604020202020204" pitchFamily="34" charset="0"/>
                          <a:cs typeface="Arial" panose="020B0604020202020204" pitchFamily="34" charset="0"/>
                        </a:rPr>
                        <a:t>3</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Arial" panose="020B0604020202020204" pitchFamily="34" charset="0"/>
                          <a:cs typeface="Arial" panose="020B0604020202020204" pitchFamily="34" charset="0"/>
                        </a:rPr>
                        <a:t>24</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solidFill>
                            <a:schemeClr val="tx1"/>
                          </a:solidFill>
                          <a:latin typeface="Arial" panose="020B0604020202020204" pitchFamily="34" charset="0"/>
                          <a:cs typeface="Arial" panose="020B0604020202020204" pitchFamily="34" charset="0"/>
                        </a:rPr>
                        <a:t>25</a:t>
                      </a:r>
                      <a:endParaRPr lang="en-US"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l"/>
                      <a:r>
                        <a:rPr lang="en-US" sz="1100" dirty="0" smtClean="0">
                          <a:latin typeface="Arial" panose="020B0604020202020204" pitchFamily="34" charset="0"/>
                          <a:cs typeface="Arial" panose="020B0604020202020204" pitchFamily="34" charset="0"/>
                        </a:rPr>
                        <a:t>4</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Arial" panose="020B0604020202020204" pitchFamily="34" charset="0"/>
                          <a:cs typeface="Arial" panose="020B0604020202020204" pitchFamily="34" charset="0"/>
                        </a:rPr>
                        <a:t>15</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solidFill>
                            <a:schemeClr val="tx1"/>
                          </a:solidFill>
                          <a:latin typeface="Arial" panose="020B0604020202020204" pitchFamily="34" charset="0"/>
                          <a:cs typeface="Arial" panose="020B0604020202020204" pitchFamily="34" charset="0"/>
                        </a:rPr>
                        <a:t>13</a:t>
                      </a:r>
                      <a:endParaRPr lang="en-US"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l"/>
                      <a:r>
                        <a:rPr lang="en-US" sz="1100" dirty="0" smtClean="0">
                          <a:latin typeface="Arial" panose="020B0604020202020204" pitchFamily="34" charset="0"/>
                          <a:cs typeface="Arial" panose="020B0604020202020204" pitchFamily="34" charset="0"/>
                        </a:rPr>
                        <a:t>5</a:t>
                      </a:r>
                      <a:r>
                        <a:rPr lang="en-US" sz="1100" baseline="0" dirty="0" smtClean="0">
                          <a:latin typeface="Arial" panose="020B0604020202020204" pitchFamily="34" charset="0"/>
                          <a:cs typeface="Arial" panose="020B0604020202020204" pitchFamily="34" charset="0"/>
                        </a:rPr>
                        <a:t> or more</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Arial" panose="020B0604020202020204" pitchFamily="34" charset="0"/>
                          <a:cs typeface="Arial" panose="020B0604020202020204" pitchFamily="34" charset="0"/>
                        </a:rPr>
                        <a:t>10</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l"/>
                      <a:r>
                        <a:rPr lang="en-US" sz="1100" dirty="0" smtClean="0">
                          <a:latin typeface="Arial" panose="020B0604020202020204" pitchFamily="34" charset="0"/>
                          <a:cs typeface="Arial" panose="020B0604020202020204" pitchFamily="34" charset="0"/>
                        </a:rPr>
                        <a:t>Total</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Arial" panose="020B0604020202020204" pitchFamily="34" charset="0"/>
                          <a:cs typeface="Arial" panose="020B0604020202020204" pitchFamily="34" charset="0"/>
                        </a:rPr>
                        <a:t>94</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solidFill>
                            <a:schemeClr val="tx1"/>
                          </a:solidFill>
                          <a:latin typeface="Arial" panose="020B0604020202020204" pitchFamily="34" charset="0"/>
                          <a:cs typeface="Arial" panose="020B0604020202020204" pitchFamily="34" charset="0"/>
                        </a:rPr>
                        <a:t>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31885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534400" cy="533400"/>
          </a:xfrm>
          <a:prstGeom prst="rect">
            <a:avLst/>
          </a:prstGeom>
          <a:noFill/>
          <a:ln>
            <a:noFill/>
          </a:ln>
        </p:spPr>
        <p:txBody>
          <a:bodyPr wrap="square" rtlCol="0">
            <a:noAutofit/>
          </a:bodyPr>
          <a:lstStyle/>
          <a:p>
            <a:r>
              <a:rPr lang="en-US" sz="2400" b="1" dirty="0" smtClean="0">
                <a:solidFill>
                  <a:srgbClr val="002D73"/>
                </a:solidFill>
                <a:latin typeface="Arial" panose="020B0604020202020204" pitchFamily="34" charset="0"/>
                <a:cs typeface="Arial" panose="020B0604020202020204" pitchFamily="34" charset="0"/>
              </a:rPr>
              <a:t>Quality Component – Resident Immunization Measures</a:t>
            </a:r>
          </a:p>
        </p:txBody>
      </p:sp>
      <p:graphicFrame>
        <p:nvGraphicFramePr>
          <p:cNvPr id="2" name="Table 1"/>
          <p:cNvGraphicFramePr>
            <a:graphicFrameLocks noGrp="1"/>
          </p:cNvGraphicFramePr>
          <p:nvPr>
            <p:extLst>
              <p:ext uri="{D42A27DB-BD31-4B8C-83A1-F6EECF244321}">
                <p14:modId xmlns:p14="http://schemas.microsoft.com/office/powerpoint/2010/main" val="2101514897"/>
              </p:ext>
            </p:extLst>
          </p:nvPr>
        </p:nvGraphicFramePr>
        <p:xfrm>
          <a:off x="457200" y="1047750"/>
          <a:ext cx="3108961" cy="2560317"/>
        </p:xfrm>
        <a:graphic>
          <a:graphicData uri="http://schemas.openxmlformats.org/drawingml/2006/table">
            <a:tbl>
              <a:tblPr firstRow="1" firstCol="1" bandRow="1">
                <a:tableStyleId>{5C22544A-7EE6-4342-B048-85BDC9FD1C3A}</a:tableStyleId>
              </a:tblPr>
              <a:tblGrid>
                <a:gridCol w="1363579"/>
                <a:gridCol w="872691"/>
                <a:gridCol w="872691"/>
              </a:tblGrid>
              <a:tr h="9549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smtClean="0">
                          <a:latin typeface="Arial" panose="020B0604020202020204" pitchFamily="34" charset="0"/>
                          <a:cs typeface="Arial" panose="020B0604020202020204" pitchFamily="34" charset="0"/>
                        </a:rPr>
                        <a:t>Percent of long stay residents who received the pneumococcal vaccine</a:t>
                      </a:r>
                      <a:r>
                        <a:rPr lang="en-US" sz="1050" dirty="0" smtClean="0">
                          <a:solidFill>
                            <a:schemeClr val="bg1"/>
                          </a:solidFill>
                          <a:effectLst/>
                          <a:latin typeface="Arial" panose="020B0604020202020204" pitchFamily="34" charset="0"/>
                          <a:cs typeface="Arial" panose="020B0604020202020204" pitchFamily="34" charset="0"/>
                        </a:rPr>
                        <a:t> </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50" dirty="0" smtClean="0">
                          <a:solidFill>
                            <a:schemeClr val="bg1"/>
                          </a:solidFill>
                          <a:effectLst/>
                          <a:latin typeface="Arial" panose="020B0604020202020204" pitchFamily="34" charset="0"/>
                          <a:cs typeface="Arial" panose="020B0604020202020204" pitchFamily="34" charset="0"/>
                        </a:rPr>
                        <a:t>2014</a:t>
                      </a:r>
                      <a:r>
                        <a:rPr lang="en-US" sz="1050" baseline="0" dirty="0" smtClean="0">
                          <a:solidFill>
                            <a:schemeClr val="bg1"/>
                          </a:solidFill>
                          <a:effectLst/>
                          <a:latin typeface="Arial" panose="020B0604020202020204" pitchFamily="34" charset="0"/>
                          <a:cs typeface="Arial" panose="020B0604020202020204" pitchFamily="34" charset="0"/>
                        </a:rPr>
                        <a:t> NHQI</a:t>
                      </a:r>
                      <a:r>
                        <a:rPr lang="en-US" sz="1050" dirty="0" smtClean="0">
                          <a:solidFill>
                            <a:schemeClr val="bg1"/>
                          </a:solidFill>
                          <a:effectLst/>
                          <a:latin typeface="Arial" panose="020B0604020202020204" pitchFamily="34" charset="0"/>
                          <a:cs typeface="Arial" panose="020B0604020202020204" pitchFamily="34" charset="0"/>
                        </a:rPr>
                        <a:t> </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50" dirty="0" smtClean="0">
                          <a:solidFill>
                            <a:schemeClr val="bg1"/>
                          </a:solidFill>
                          <a:effectLst/>
                          <a:latin typeface="Arial" panose="020B0604020202020204" pitchFamily="34" charset="0"/>
                          <a:cs typeface="Arial" panose="020B0604020202020204" pitchFamily="34" charset="0"/>
                        </a:rPr>
                        <a:t>2015</a:t>
                      </a:r>
                      <a:r>
                        <a:rPr lang="en-US" sz="1050" baseline="0" dirty="0" smtClean="0">
                          <a:solidFill>
                            <a:schemeClr val="bg1"/>
                          </a:solidFill>
                          <a:effectLst/>
                          <a:latin typeface="Arial" panose="020B0604020202020204" pitchFamily="34" charset="0"/>
                          <a:cs typeface="Arial" panose="020B0604020202020204" pitchFamily="34" charset="0"/>
                        </a:rPr>
                        <a:t> NHQI</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29341">
                <a:tc>
                  <a:txBody>
                    <a:bodyPr/>
                    <a:lstStyle/>
                    <a:p>
                      <a:pPr marL="0" marR="0">
                        <a:spcBef>
                          <a:spcPts val="0"/>
                        </a:spcBef>
                        <a:spcAft>
                          <a:spcPts val="0"/>
                        </a:spcAft>
                      </a:pPr>
                      <a:r>
                        <a:rPr lang="en-US" sz="1000" dirty="0">
                          <a:solidFill>
                            <a:schemeClr val="bg1"/>
                          </a:solidFill>
                          <a:effectLst/>
                          <a:latin typeface="Arial" panose="020B0604020202020204" pitchFamily="34" charset="0"/>
                          <a:cs typeface="Arial" panose="020B0604020202020204" pitchFamily="34" charset="0"/>
                        </a:rPr>
                        <a:t>STW</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85%</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84</a:t>
                      </a:r>
                      <a:r>
                        <a:rPr lang="en-US" sz="1100" b="1" dirty="0" smtClean="0">
                          <a:solidFill>
                            <a:schemeClr val="tx1"/>
                          </a:solidFill>
                          <a:effectLst/>
                          <a:latin typeface="Arial" panose="020B0604020202020204" pitchFamily="34" charset="0"/>
                          <a:cs typeface="Arial" panose="020B0604020202020204" pitchFamily="34" charset="0"/>
                        </a:rPr>
                        <a:t>%</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341">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1 </a:t>
                      </a:r>
                      <a:r>
                        <a:rPr lang="en-US" sz="1000" dirty="0">
                          <a:solidFill>
                            <a:schemeClr val="bg1"/>
                          </a:solidFill>
                          <a:effectLst/>
                          <a:latin typeface="Arial" panose="020B0604020202020204" pitchFamily="34" charset="0"/>
                          <a:cs typeface="Arial" panose="020B0604020202020204" pitchFamily="34" charset="0"/>
                        </a:rPr>
                        <a:t>(MAX)</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100</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100</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341">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2</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93</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93</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341">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3</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89</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88</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341">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4</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85</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83</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341">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5</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77</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75</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341">
                <a:tc>
                  <a:txBody>
                    <a:bodyPr/>
                    <a:lstStyle/>
                    <a:p>
                      <a:pPr marL="0" marR="0">
                        <a:spcBef>
                          <a:spcPts val="0"/>
                        </a:spcBef>
                        <a:spcAft>
                          <a:spcPts val="0"/>
                        </a:spcAft>
                      </a:pPr>
                      <a:r>
                        <a:rPr lang="en-US" sz="1000" dirty="0">
                          <a:solidFill>
                            <a:schemeClr val="bg1"/>
                          </a:solidFill>
                          <a:effectLst/>
                          <a:latin typeface="Arial" panose="020B0604020202020204" pitchFamily="34" charset="0"/>
                          <a:cs typeface="Arial" panose="020B0604020202020204" pitchFamily="34" charset="0"/>
                        </a:rPr>
                        <a:t>MIN</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17</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33</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62287979"/>
              </p:ext>
            </p:extLst>
          </p:nvPr>
        </p:nvGraphicFramePr>
        <p:xfrm>
          <a:off x="4419600" y="1047750"/>
          <a:ext cx="3108959" cy="2560318"/>
        </p:xfrm>
        <a:graphic>
          <a:graphicData uri="http://schemas.openxmlformats.org/drawingml/2006/table">
            <a:tbl>
              <a:tblPr firstRow="1" firstCol="1" bandRow="1">
                <a:tableStyleId>{5C22544A-7EE6-4342-B048-85BDC9FD1C3A}</a:tableStyleId>
              </a:tblPr>
              <a:tblGrid>
                <a:gridCol w="1344414"/>
                <a:gridCol w="840259"/>
                <a:gridCol w="924286"/>
              </a:tblGrid>
              <a:tr h="9519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smtClean="0">
                          <a:latin typeface="Arial" panose="020B0604020202020204" pitchFamily="34" charset="0"/>
                          <a:cs typeface="Arial" panose="020B0604020202020204" pitchFamily="34" charset="0"/>
                        </a:rPr>
                        <a:t>Percent of long stay residents who received the seasonal influenza vaccine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50" dirty="0" smtClean="0">
                          <a:solidFill>
                            <a:schemeClr val="bg1"/>
                          </a:solidFill>
                          <a:effectLst/>
                          <a:latin typeface="Arial" panose="020B0604020202020204" pitchFamily="34" charset="0"/>
                          <a:cs typeface="Arial" panose="020B0604020202020204" pitchFamily="34" charset="0"/>
                        </a:rPr>
                        <a:t>2014</a:t>
                      </a:r>
                      <a:r>
                        <a:rPr lang="en-US" sz="1050" baseline="0" dirty="0" smtClean="0">
                          <a:solidFill>
                            <a:schemeClr val="bg1"/>
                          </a:solidFill>
                          <a:effectLst/>
                          <a:latin typeface="Arial" panose="020B0604020202020204" pitchFamily="34" charset="0"/>
                          <a:cs typeface="Arial" panose="020B0604020202020204" pitchFamily="34" charset="0"/>
                        </a:rPr>
                        <a:t> NHQI</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050" dirty="0" smtClean="0">
                          <a:solidFill>
                            <a:schemeClr val="bg1"/>
                          </a:solidFill>
                          <a:effectLst/>
                          <a:latin typeface="Arial" panose="020B0604020202020204" pitchFamily="34" charset="0"/>
                          <a:cs typeface="Arial" panose="020B0604020202020204" pitchFamily="34" charset="0"/>
                        </a:rPr>
                        <a:t>2015</a:t>
                      </a:r>
                      <a:r>
                        <a:rPr lang="en-US" sz="1050" baseline="0" dirty="0" smtClean="0">
                          <a:solidFill>
                            <a:schemeClr val="bg1"/>
                          </a:solidFill>
                          <a:effectLst/>
                          <a:latin typeface="Arial" panose="020B0604020202020204" pitchFamily="34" charset="0"/>
                          <a:cs typeface="Arial" panose="020B0604020202020204" pitchFamily="34" charset="0"/>
                        </a:rPr>
                        <a:t> NHQI</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29772">
                <a:tc>
                  <a:txBody>
                    <a:bodyPr/>
                    <a:lstStyle/>
                    <a:p>
                      <a:pPr marL="0" marR="0">
                        <a:spcBef>
                          <a:spcPts val="0"/>
                        </a:spcBef>
                        <a:spcAft>
                          <a:spcPts val="0"/>
                        </a:spcAft>
                      </a:pPr>
                      <a:r>
                        <a:rPr lang="en-US" sz="1000" dirty="0">
                          <a:solidFill>
                            <a:schemeClr val="bg1"/>
                          </a:solidFill>
                          <a:effectLst/>
                          <a:latin typeface="Arial" panose="020B0604020202020204" pitchFamily="34" charset="0"/>
                          <a:cs typeface="Arial" panose="020B0604020202020204" pitchFamily="34" charset="0"/>
                        </a:rPr>
                        <a:t>STW</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83</a:t>
                      </a:r>
                      <a:r>
                        <a:rPr lang="en-US" sz="1100" b="1" dirty="0" smtClean="0">
                          <a:solidFill>
                            <a:schemeClr val="tx1"/>
                          </a:solidFill>
                          <a:effectLst/>
                          <a:latin typeface="Arial" panose="020B0604020202020204" pitchFamily="34" charset="0"/>
                          <a:cs typeface="Arial" panose="020B0604020202020204" pitchFamily="34" charset="0"/>
                        </a:rPr>
                        <a:t>%</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b="1" dirty="0" smtClean="0">
                          <a:solidFill>
                            <a:schemeClr val="tx1"/>
                          </a:solidFill>
                          <a:effectLst/>
                          <a:latin typeface="Arial" panose="020B0604020202020204" pitchFamily="34" charset="0"/>
                          <a:cs typeface="Arial" panose="020B0604020202020204" pitchFamily="34" charset="0"/>
                        </a:rPr>
                        <a:t>84</a:t>
                      </a:r>
                      <a:r>
                        <a:rPr lang="en-US" sz="1100" b="1" dirty="0" smtClean="0">
                          <a:solidFill>
                            <a:schemeClr val="tx1"/>
                          </a:solidFill>
                          <a:effectLst/>
                          <a:latin typeface="Arial" panose="020B0604020202020204" pitchFamily="34" charset="0"/>
                          <a:cs typeface="Arial" panose="020B0604020202020204" pitchFamily="34" charset="0"/>
                        </a:rPr>
                        <a:t>%</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772">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1 </a:t>
                      </a:r>
                      <a:r>
                        <a:rPr lang="en-US" sz="1000" dirty="0">
                          <a:solidFill>
                            <a:schemeClr val="bg1"/>
                          </a:solidFill>
                          <a:effectLst/>
                          <a:latin typeface="Arial" panose="020B0604020202020204" pitchFamily="34" charset="0"/>
                          <a:cs typeface="Arial" panose="020B0604020202020204" pitchFamily="34" charset="0"/>
                        </a:rPr>
                        <a:t>(MAX)</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100</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100</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772">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2</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91</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91</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772">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3</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87</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87</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772">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4</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83</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83</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772">
                <a:tc>
                  <a:txBody>
                    <a:bodyPr/>
                    <a:lstStyle/>
                    <a:p>
                      <a:pPr marL="0" marR="0">
                        <a:spcBef>
                          <a:spcPts val="0"/>
                        </a:spcBef>
                        <a:spcAft>
                          <a:spcPts val="0"/>
                        </a:spcAft>
                      </a:pPr>
                      <a:r>
                        <a:rPr lang="en-US" sz="1000" dirty="0" smtClean="0">
                          <a:solidFill>
                            <a:schemeClr val="bg1"/>
                          </a:solidFill>
                          <a:effectLst/>
                          <a:latin typeface="Arial" panose="020B0604020202020204" pitchFamily="34" charset="0"/>
                          <a:cs typeface="Arial" panose="020B0604020202020204" pitchFamily="34" charset="0"/>
                        </a:rPr>
                        <a:t>Quintile 5</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77</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78</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772">
                <a:tc>
                  <a:txBody>
                    <a:bodyPr/>
                    <a:lstStyle/>
                    <a:p>
                      <a:pPr marL="0" marR="0">
                        <a:spcBef>
                          <a:spcPts val="0"/>
                        </a:spcBef>
                        <a:spcAft>
                          <a:spcPts val="0"/>
                        </a:spcAft>
                      </a:pPr>
                      <a:r>
                        <a:rPr lang="en-US" sz="1000" dirty="0">
                          <a:solidFill>
                            <a:schemeClr val="bg1"/>
                          </a:solidFill>
                          <a:effectLst/>
                          <a:latin typeface="Arial" panose="020B0604020202020204" pitchFamily="34" charset="0"/>
                          <a:cs typeface="Arial" panose="020B0604020202020204" pitchFamily="34" charset="0"/>
                        </a:rPr>
                        <a:t>MIN</a:t>
                      </a: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26</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000" dirty="0" smtClean="0">
                          <a:solidFill>
                            <a:schemeClr val="tx1"/>
                          </a:solidFill>
                          <a:effectLst/>
                          <a:latin typeface="Arial" panose="020B0604020202020204" pitchFamily="34" charset="0"/>
                          <a:cs typeface="Arial" panose="020B0604020202020204" pitchFamily="34" charset="0"/>
                        </a:rPr>
                        <a:t>50</a:t>
                      </a:r>
                      <a:r>
                        <a:rPr lang="en-US" sz="1100" b="0" dirty="0" smtClean="0">
                          <a:solidFill>
                            <a:schemeClr val="tx1"/>
                          </a:solidFill>
                          <a:effectLst/>
                          <a:latin typeface="Arial" panose="020B0604020202020204" pitchFamily="34" charset="0"/>
                          <a:cs typeface="Arial" panose="020B0604020202020204" pitchFamily="34" charset="0"/>
                        </a:rPr>
                        <a: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304800" y="3638550"/>
            <a:ext cx="3810000" cy="1600200"/>
          </a:xfrm>
          <a:prstGeom prst="rect">
            <a:avLst/>
          </a:prstGeom>
          <a:noFill/>
          <a:ln>
            <a:noFill/>
          </a:ln>
        </p:spPr>
        <p:txBody>
          <a:bodyPr wrap="square" rtlCol="0">
            <a:noAutofit/>
          </a:bodyPr>
          <a:lstStyle/>
          <a:p>
            <a:pPr marL="171450" indent="-171450">
              <a:buFont typeface="Arial" panose="020B0604020202020204" pitchFamily="34" charset="0"/>
              <a:buChar char="•"/>
            </a:pPr>
            <a:r>
              <a:rPr lang="en-US" sz="1050" dirty="0">
                <a:latin typeface="Arial" panose="020B0604020202020204" pitchFamily="34" charset="0"/>
                <a:cs typeface="Arial" panose="020B0604020202020204" pitchFamily="34" charset="0"/>
              </a:rPr>
              <a:t>2015 NHQI </a:t>
            </a:r>
            <a:r>
              <a:rPr lang="en-US" sz="1050" dirty="0" smtClean="0">
                <a:latin typeface="Arial" panose="020B0604020202020204" pitchFamily="34" charset="0"/>
                <a:cs typeface="Arial" panose="020B0604020202020204" pitchFamily="34" charset="0"/>
              </a:rPr>
              <a:t>statewide average is less than 85%</a:t>
            </a:r>
          </a:p>
          <a:p>
            <a:pPr marL="171450" indent="-171450">
              <a:buFont typeface="Arial" panose="020B0604020202020204" pitchFamily="34" charset="0"/>
              <a:buChar char="•"/>
            </a:pPr>
            <a:r>
              <a:rPr lang="en-US" sz="1050" dirty="0" smtClean="0">
                <a:latin typeface="Arial" panose="020B0604020202020204" pitchFamily="34" charset="0"/>
                <a:cs typeface="Arial" panose="020B0604020202020204" pitchFamily="34" charset="0"/>
              </a:rPr>
              <a:t>Using 85% threshold, 56% of nursing home receive points</a:t>
            </a:r>
          </a:p>
          <a:p>
            <a:pPr marL="171450" indent="-171450">
              <a:buFont typeface="Arial" panose="020B0604020202020204" pitchFamily="34" charset="0"/>
              <a:buChar char="•"/>
            </a:pPr>
            <a:r>
              <a:rPr lang="en-US" sz="1050" dirty="0" smtClean="0">
                <a:latin typeface="Arial" panose="020B0604020202020204" pitchFamily="34" charset="0"/>
                <a:cs typeface="Arial" panose="020B0604020202020204" pitchFamily="34" charset="0"/>
              </a:rPr>
              <a:t>Using quintiles, 58% receive </a:t>
            </a:r>
            <a:r>
              <a:rPr lang="en-US" sz="1050" dirty="0">
                <a:latin typeface="Arial" panose="020B0604020202020204" pitchFamily="34" charset="0"/>
                <a:cs typeface="Arial" panose="020B0604020202020204" pitchFamily="34" charset="0"/>
              </a:rPr>
              <a:t>points </a:t>
            </a:r>
            <a:endParaRPr lang="en-US" sz="105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50" b="1" dirty="0" smtClean="0">
                <a:latin typeface="Arial" panose="020B0604020202020204" pitchFamily="34" charset="0"/>
                <a:cs typeface="Arial" panose="020B0604020202020204" pitchFamily="34" charset="0"/>
              </a:rPr>
              <a:t>Decision for 2015 NHQI</a:t>
            </a:r>
            <a:r>
              <a:rPr lang="en-US" sz="1050" dirty="0" smtClean="0">
                <a:latin typeface="Arial" panose="020B0604020202020204" pitchFamily="34" charset="0"/>
                <a:cs typeface="Arial" panose="020B0604020202020204" pitchFamily="34" charset="0"/>
              </a:rPr>
              <a:t>: use quintile method to allow more nursing homes to receive points; measure is not eligible for improvement </a:t>
            </a:r>
          </a:p>
        </p:txBody>
      </p:sp>
      <p:sp>
        <p:nvSpPr>
          <p:cNvPr id="7" name="TextBox 6"/>
          <p:cNvSpPr txBox="1"/>
          <p:nvPr/>
        </p:nvSpPr>
        <p:spPr>
          <a:xfrm>
            <a:off x="4267200" y="3638550"/>
            <a:ext cx="3810000" cy="1600200"/>
          </a:xfrm>
          <a:prstGeom prst="rect">
            <a:avLst/>
          </a:prstGeom>
          <a:noFill/>
          <a:ln>
            <a:noFill/>
          </a:ln>
        </p:spPr>
        <p:txBody>
          <a:bodyPr wrap="square" rtlCol="0">
            <a:noAutofit/>
          </a:bodyPr>
          <a:lstStyle/>
          <a:p>
            <a:pPr marL="171450" indent="-171450">
              <a:buFont typeface="Arial" panose="020B0604020202020204" pitchFamily="34" charset="0"/>
              <a:buChar char="•"/>
            </a:pPr>
            <a:r>
              <a:rPr lang="en-US" sz="1050" dirty="0" smtClean="0">
                <a:latin typeface="Arial" panose="020B0604020202020204" pitchFamily="34" charset="0"/>
                <a:cs typeface="Arial" panose="020B0604020202020204" pitchFamily="34" charset="0"/>
              </a:rPr>
              <a:t>2015 NHQI statewide </a:t>
            </a:r>
            <a:r>
              <a:rPr lang="en-US" sz="1050" dirty="0">
                <a:latin typeface="Arial" panose="020B0604020202020204" pitchFamily="34" charset="0"/>
                <a:cs typeface="Arial" panose="020B0604020202020204" pitchFamily="34" charset="0"/>
              </a:rPr>
              <a:t>average is </a:t>
            </a:r>
            <a:r>
              <a:rPr lang="en-US" sz="1050" dirty="0" smtClean="0">
                <a:latin typeface="Arial" panose="020B0604020202020204" pitchFamily="34" charset="0"/>
                <a:cs typeface="Arial" panose="020B0604020202020204" pitchFamily="34" charset="0"/>
              </a:rPr>
              <a:t>less </a:t>
            </a:r>
            <a:r>
              <a:rPr lang="en-US" sz="1050" dirty="0">
                <a:latin typeface="Arial" panose="020B0604020202020204" pitchFamily="34" charset="0"/>
                <a:cs typeface="Arial" panose="020B0604020202020204" pitchFamily="34" charset="0"/>
              </a:rPr>
              <a:t>than 85</a:t>
            </a:r>
            <a:r>
              <a:rPr lang="en-US" sz="1050" dirty="0" smtClean="0">
                <a:latin typeface="Arial" panose="020B0604020202020204" pitchFamily="34" charset="0"/>
                <a:cs typeface="Arial" panose="020B0604020202020204" pitchFamily="34" charset="0"/>
              </a:rPr>
              <a:t>% (same as previous years)</a:t>
            </a:r>
            <a:endParaRPr lang="en-US"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50" b="1" dirty="0" smtClean="0">
                <a:latin typeface="Arial" panose="020B0604020202020204" pitchFamily="34" charset="0"/>
                <a:cs typeface="Arial" panose="020B0604020202020204" pitchFamily="34" charset="0"/>
              </a:rPr>
              <a:t>Decision for 2015 NHQI</a:t>
            </a:r>
            <a:r>
              <a:rPr lang="en-US" sz="1050" dirty="0" smtClean="0">
                <a:latin typeface="Arial" panose="020B0604020202020204" pitchFamily="34" charset="0"/>
                <a:cs typeface="Arial" panose="020B0604020202020204" pitchFamily="34" charset="0"/>
              </a:rPr>
              <a:t>: continue to use quintile method; measure is eligible for improvement from 2014 NHQI </a:t>
            </a:r>
          </a:p>
        </p:txBody>
      </p:sp>
    </p:spTree>
    <p:extLst>
      <p:ext uri="{BB962C8B-B14F-4D97-AF65-F5344CB8AC3E}">
        <p14:creationId xmlns:p14="http://schemas.microsoft.com/office/powerpoint/2010/main" val="3566928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534400" cy="533400"/>
          </a:xfrm>
          <a:prstGeom prst="rect">
            <a:avLst/>
          </a:prstGeom>
          <a:noFill/>
          <a:ln>
            <a:noFill/>
          </a:ln>
        </p:spPr>
        <p:txBody>
          <a:bodyPr wrap="square" rtlCol="0">
            <a:noAutofit/>
          </a:bodyPr>
          <a:lstStyle/>
          <a:p>
            <a:pPr lvl="0"/>
            <a:r>
              <a:rPr lang="en-US" sz="2400" b="1" dirty="0" smtClean="0">
                <a:solidFill>
                  <a:srgbClr val="002D73"/>
                </a:solidFill>
                <a:latin typeface="Arial" panose="020B0604020202020204" pitchFamily="34" charset="0"/>
                <a:cs typeface="Arial" panose="020B0604020202020204" pitchFamily="34" charset="0"/>
              </a:rPr>
              <a:t>Quality Component – </a:t>
            </a:r>
            <a:r>
              <a:rPr lang="en-US" sz="2400" b="1" dirty="0">
                <a:solidFill>
                  <a:srgbClr val="002060"/>
                </a:solidFill>
                <a:latin typeface="Arial" panose="020B0604020202020204" pitchFamily="34" charset="0"/>
                <a:cs typeface="Arial" panose="020B0604020202020204" pitchFamily="34" charset="0"/>
              </a:rPr>
              <a:t>Pharmacy Quality Alliance Antipsychotic </a:t>
            </a:r>
            <a:r>
              <a:rPr lang="en-US" sz="2400" b="1" dirty="0" smtClean="0">
                <a:solidFill>
                  <a:srgbClr val="002060"/>
                </a:solidFill>
                <a:latin typeface="Arial" panose="020B0604020202020204" pitchFamily="34" charset="0"/>
                <a:cs typeface="Arial" panose="020B0604020202020204" pitchFamily="34" charset="0"/>
              </a:rPr>
              <a:t>Measure</a:t>
            </a:r>
          </a:p>
          <a:p>
            <a:pPr lvl="0"/>
            <a:endParaRPr lang="en-US" sz="1000" b="1" dirty="0">
              <a:solidFill>
                <a:srgbClr val="002060"/>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CMS Long Stay Antipsychotic Use measure </a:t>
            </a:r>
            <a:r>
              <a:rPr lang="en-US" sz="1200" b="1" dirty="0">
                <a:latin typeface="Arial" panose="020B0604020202020204" pitchFamily="34" charset="0"/>
                <a:cs typeface="Arial" panose="020B0604020202020204" pitchFamily="34" charset="0"/>
              </a:rPr>
              <a:t>includes</a:t>
            </a:r>
            <a:r>
              <a:rPr lang="en-US" sz="1200" dirty="0">
                <a:latin typeface="Arial" panose="020B0604020202020204" pitchFamily="34" charset="0"/>
                <a:cs typeface="Arial" panose="020B0604020202020204" pitchFamily="34" charset="0"/>
              </a:rPr>
              <a:t> residents for whom antipsychotic medication may be appropriate </a:t>
            </a:r>
          </a:p>
          <a:p>
            <a:pPr marL="742950" lvl="1" indent="-285750">
              <a:buFont typeface="Courier New" panose="02070309020205020404" pitchFamily="49" charset="0"/>
              <a:buChar char="o"/>
            </a:pPr>
            <a:r>
              <a:rPr lang="en-US" sz="1050" dirty="0">
                <a:latin typeface="Arial" panose="020B0604020202020204" pitchFamily="34" charset="0"/>
                <a:cs typeface="Arial" panose="020B0604020202020204" pitchFamily="34" charset="0"/>
              </a:rPr>
              <a:t>Does not exclude residents with Manic Depression or Bipolar Disease, but NYS </a:t>
            </a:r>
            <a:r>
              <a:rPr lang="en-US" sz="1050" dirty="0" smtClean="0">
                <a:latin typeface="Arial" panose="020B0604020202020204" pitchFamily="34" charset="0"/>
                <a:cs typeface="Arial" panose="020B0604020202020204" pitchFamily="34" charset="0"/>
              </a:rPr>
              <a:t>added </a:t>
            </a:r>
            <a:r>
              <a:rPr lang="en-US" sz="1050" dirty="0">
                <a:latin typeface="Arial" panose="020B0604020202020204" pitchFamily="34" charset="0"/>
                <a:cs typeface="Arial" panose="020B0604020202020204" pitchFamily="34" charset="0"/>
              </a:rPr>
              <a:t>this exclusion </a:t>
            </a:r>
            <a:r>
              <a:rPr lang="en-US" sz="1050" dirty="0" smtClean="0">
                <a:latin typeface="Arial" panose="020B0604020202020204" pitchFamily="34" charset="0"/>
                <a:cs typeface="Arial" panose="020B0604020202020204" pitchFamily="34" charset="0"/>
              </a:rPr>
              <a:t>in past NHQIs </a:t>
            </a:r>
            <a:endParaRPr lang="en-US" sz="105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05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Pharmacy Quality Alliance (PQA) measure </a:t>
            </a:r>
            <a:r>
              <a:rPr lang="en-US" sz="1400" dirty="0">
                <a:latin typeface="Arial" panose="020B0604020202020204" pitchFamily="34" charset="0"/>
                <a:cs typeface="Arial" panose="020B0604020202020204" pitchFamily="34" charset="0"/>
              </a:rPr>
              <a:t>– Antipsychotic Use in Persons with Dementia (long stay)</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Focuses </a:t>
            </a:r>
            <a:r>
              <a:rPr lang="en-US" sz="1200" dirty="0">
                <a:latin typeface="Arial" panose="020B0604020202020204" pitchFamily="34" charset="0"/>
                <a:cs typeface="Arial" panose="020B0604020202020204" pitchFamily="34" charset="0"/>
              </a:rPr>
              <a:t>on residents with dementia who have a history of receiving an antipsychotic (FDA black box warning)</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Denominator consists of residents with:</a:t>
            </a:r>
          </a:p>
          <a:p>
            <a:pPr marL="1200150" lvl="2" indent="-285750">
              <a:buFont typeface="Courier New" panose="02070309020205020404" pitchFamily="49" charset="0"/>
              <a:buChar char="o"/>
            </a:pPr>
            <a:r>
              <a:rPr lang="en-US" sz="1050" dirty="0">
                <a:latin typeface="Arial" panose="020B0604020202020204" pitchFamily="34" charset="0"/>
                <a:cs typeface="Arial" panose="020B0604020202020204" pitchFamily="34" charset="0"/>
              </a:rPr>
              <a:t>Alzheimer’s Disease</a:t>
            </a:r>
          </a:p>
          <a:p>
            <a:pPr marL="1200150" lvl="2" indent="-285750">
              <a:buFont typeface="Courier New" panose="02070309020205020404" pitchFamily="49" charset="0"/>
              <a:buChar char="o"/>
            </a:pPr>
            <a:r>
              <a:rPr lang="en-US" sz="1050" dirty="0">
                <a:latin typeface="Arial" panose="020B0604020202020204" pitchFamily="34" charset="0"/>
                <a:cs typeface="Arial" panose="020B0604020202020204" pitchFamily="34" charset="0"/>
              </a:rPr>
              <a:t>Non-Alzheimer Dementia </a:t>
            </a:r>
          </a:p>
          <a:p>
            <a:pPr marL="1200150" lvl="2" indent="-285750">
              <a:buFont typeface="Courier New" panose="02070309020205020404" pitchFamily="49" charset="0"/>
              <a:buChar char="o"/>
            </a:pPr>
            <a:r>
              <a:rPr lang="en-US" sz="1050" dirty="0">
                <a:latin typeface="Arial" panose="020B0604020202020204" pitchFamily="34" charset="0"/>
                <a:cs typeface="Arial" panose="020B0604020202020204" pitchFamily="34" charset="0"/>
              </a:rPr>
              <a:t>Moderately or severely impaired cognitive functioning</a:t>
            </a:r>
          </a:p>
          <a:p>
            <a:pPr marL="1200150" lvl="2" indent="-285750">
              <a:buFont typeface="Courier New" panose="02070309020205020404" pitchFamily="49" charset="0"/>
              <a:buChar char="o"/>
            </a:pPr>
            <a:r>
              <a:rPr lang="en-US" sz="1050" dirty="0">
                <a:latin typeface="Arial" panose="020B0604020202020204" pitchFamily="34" charset="0"/>
                <a:cs typeface="Arial" panose="020B0604020202020204" pitchFamily="34" charset="0"/>
              </a:rPr>
              <a:t>Brief Interview for Mental Status (BIMS) score indicating cognitive impairment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Excludes residents with the diagnoses of Huntington’s Disease, Tourette’s Syndrome, Manic Depression or Bipolar Disease, and Schizophrenia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Residents qualify for the numerator if on the last two MDS assessments, the total number of days they received an antipsychotic was 12 or more (look back period of 7 days on each assessment)</a:t>
            </a:r>
          </a:p>
          <a:p>
            <a:endParaRPr lang="en-US" sz="2400" b="1" dirty="0" smtClean="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0569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763000" cy="533400"/>
          </a:xfrm>
          <a:prstGeom prst="rect">
            <a:avLst/>
          </a:prstGeom>
          <a:noFill/>
          <a:ln>
            <a:noFill/>
          </a:ln>
        </p:spPr>
        <p:txBody>
          <a:bodyPr wrap="square" rtlCol="0">
            <a:noAutofit/>
          </a:bodyPr>
          <a:lstStyle/>
          <a:p>
            <a:pPr lvl="0"/>
            <a:r>
              <a:rPr lang="en-US" sz="2400" b="1" dirty="0">
                <a:solidFill>
                  <a:srgbClr val="002060"/>
                </a:solidFill>
                <a:latin typeface="Arial" panose="020B0604020202020204" pitchFamily="34" charset="0"/>
                <a:cs typeface="Arial" panose="020B0604020202020204" pitchFamily="34" charset="0"/>
              </a:rPr>
              <a:t>PQA </a:t>
            </a:r>
            <a:r>
              <a:rPr lang="en-US" sz="2400" b="1" dirty="0" smtClean="0">
                <a:solidFill>
                  <a:srgbClr val="002060"/>
                </a:solidFill>
                <a:latin typeface="Arial" panose="020B0604020202020204" pitchFamily="34" charset="0"/>
                <a:cs typeface="Arial" panose="020B0604020202020204" pitchFamily="34" charset="0"/>
              </a:rPr>
              <a:t>and CMS Antipsychotic </a:t>
            </a:r>
            <a:r>
              <a:rPr lang="en-US" sz="2400" b="1" dirty="0">
                <a:solidFill>
                  <a:srgbClr val="002060"/>
                </a:solidFill>
                <a:latin typeface="Arial" panose="020B0604020202020204" pitchFamily="34" charset="0"/>
                <a:cs typeface="Arial" panose="020B0604020202020204" pitchFamily="34" charset="0"/>
              </a:rPr>
              <a:t>Measure </a:t>
            </a:r>
            <a:r>
              <a:rPr lang="en-US" sz="2400" b="1" dirty="0" smtClean="0">
                <a:solidFill>
                  <a:srgbClr val="002060"/>
                </a:solidFill>
                <a:latin typeface="Arial" panose="020B0604020202020204" pitchFamily="34" charset="0"/>
                <a:cs typeface="Arial" panose="020B0604020202020204" pitchFamily="34" charset="0"/>
              </a:rPr>
              <a:t>Statistics </a:t>
            </a:r>
            <a:endParaRPr lang="en-US" b="1" dirty="0">
              <a:solidFill>
                <a:srgbClr val="002060"/>
              </a:solidFill>
              <a:latin typeface="Arial" panose="020B0604020202020204" pitchFamily="34" charset="0"/>
              <a:cs typeface="Arial" panose="020B0604020202020204" pitchFamily="34" charset="0"/>
            </a:endParaRPr>
          </a:p>
          <a:p>
            <a:pPr lvl="0"/>
            <a:endParaRPr lang="en-US" b="1"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228600" y="895350"/>
            <a:ext cx="8458200" cy="3785652"/>
          </a:xfrm>
          <a:prstGeom prst="rect">
            <a:avLst/>
          </a:prstGeom>
        </p:spPr>
        <p:txBody>
          <a:bodyPr wrap="square">
            <a:spAutoFit/>
          </a:bodyPr>
          <a:lstStyle/>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solidFill>
                <a:srgbClr val="FF0000"/>
              </a:solidFill>
              <a:latin typeface="Arial" panose="020B0604020202020204" pitchFamily="34" charset="0"/>
              <a:cs typeface="Arial" panose="020B0604020202020204" pitchFamily="34" charset="0"/>
            </a:endParaRPr>
          </a:p>
          <a:p>
            <a:endParaRPr lang="en-US" sz="1200" dirty="0">
              <a:solidFill>
                <a:srgbClr val="FF0000"/>
              </a:solidFill>
              <a:latin typeface="Arial" panose="020B0604020202020204" pitchFamily="34" charset="0"/>
              <a:cs typeface="Arial" panose="020B0604020202020204" pitchFamily="34" charset="0"/>
            </a:endParaRPr>
          </a:p>
          <a:p>
            <a:endParaRPr lang="en-US" sz="1200" dirty="0" smtClean="0">
              <a:solidFill>
                <a:srgbClr val="FF0000"/>
              </a:solidFill>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80460189"/>
              </p:ext>
            </p:extLst>
          </p:nvPr>
        </p:nvGraphicFramePr>
        <p:xfrm>
          <a:off x="533400" y="1454319"/>
          <a:ext cx="7504262" cy="1127760"/>
        </p:xfrm>
        <a:graphic>
          <a:graphicData uri="http://schemas.openxmlformats.org/drawingml/2006/table">
            <a:tbl>
              <a:tblPr firstRow="1" bandRow="1">
                <a:tableStyleId>{5C22544A-7EE6-4342-B048-85BDC9FD1C3A}</a:tableStyleId>
              </a:tblPr>
              <a:tblGrid>
                <a:gridCol w="791341"/>
                <a:gridCol w="1058547"/>
                <a:gridCol w="693708"/>
                <a:gridCol w="822960"/>
                <a:gridCol w="822960"/>
                <a:gridCol w="822960"/>
                <a:gridCol w="822960"/>
                <a:gridCol w="822960"/>
                <a:gridCol w="845866"/>
              </a:tblGrid>
              <a:tr h="304800">
                <a:tc>
                  <a:txBody>
                    <a:bodyPr/>
                    <a:lstStyle/>
                    <a:p>
                      <a:r>
                        <a:rPr lang="en-US" sz="1000" dirty="0" smtClean="0">
                          <a:latin typeface="Arial" panose="020B0604020202020204" pitchFamily="34" charset="0"/>
                          <a:cs typeface="Arial" panose="020B0604020202020204" pitchFamily="34" charset="0"/>
                        </a:rPr>
                        <a:t>Measure</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Measurement year</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NHQI year</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Quintile 1</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Quintile</a:t>
                      </a:r>
                      <a:r>
                        <a:rPr lang="en-US" sz="1000" baseline="0" dirty="0" smtClean="0">
                          <a:latin typeface="Arial" panose="020B0604020202020204" pitchFamily="34" charset="0"/>
                          <a:cs typeface="Arial" panose="020B0604020202020204" pitchFamily="34" charset="0"/>
                        </a:rPr>
                        <a:t> 2</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Quintile 3</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Quintile 4</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Quintile 5</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sz="1000" dirty="0" smtClean="0">
                          <a:latin typeface="Arial" panose="020B0604020202020204" pitchFamily="34" charset="0"/>
                          <a:cs typeface="Arial" panose="020B0604020202020204" pitchFamily="34" charset="0"/>
                        </a:rPr>
                        <a:t>Statewide</a:t>
                      </a:r>
                      <a:r>
                        <a:rPr lang="en-US" sz="1000" baseline="0" dirty="0" smtClean="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Average</a:t>
                      </a:r>
                      <a:endParaRPr lang="en-US" sz="1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33082">
                <a:tc>
                  <a:txBody>
                    <a:bodyPr/>
                    <a:lstStyle/>
                    <a:p>
                      <a:r>
                        <a:rPr lang="en-US" sz="1000" dirty="0" smtClean="0">
                          <a:latin typeface="Arial" panose="020B0604020202020204" pitchFamily="34" charset="0"/>
                          <a:cs typeface="Arial" panose="020B0604020202020204" pitchFamily="34" charset="0"/>
                        </a:rPr>
                        <a:t>CMS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2013</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11%</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18%</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53%</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17%</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3082">
                <a:tc>
                  <a:txBody>
                    <a:bodyPr/>
                    <a:lstStyle/>
                    <a:p>
                      <a:r>
                        <a:rPr lang="en-US" sz="1000" dirty="0" smtClean="0">
                          <a:latin typeface="Arial" panose="020B0604020202020204" pitchFamily="34" charset="0"/>
                          <a:cs typeface="Arial" panose="020B0604020202020204" pitchFamily="34" charset="0"/>
                        </a:rPr>
                        <a:t>PQA</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2013</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9%</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13%</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17%</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22%</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51%</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16%</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3082">
                <a:tc>
                  <a:txBody>
                    <a:bodyPr/>
                    <a:lstStyle/>
                    <a:p>
                      <a:r>
                        <a:rPr lang="en-US" sz="1000" dirty="0" smtClean="0">
                          <a:latin typeface="Arial" panose="020B0604020202020204" pitchFamily="34" charset="0"/>
                          <a:cs typeface="Arial" panose="020B0604020202020204" pitchFamily="34" charset="0"/>
                        </a:rPr>
                        <a:t>PQA</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2015</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9%</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12%</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15%</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20%</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51%</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latin typeface="Arial" panose="020B0604020202020204" pitchFamily="34" charset="0"/>
                          <a:cs typeface="Arial" panose="020B0604020202020204" pitchFamily="34" charset="0"/>
                        </a:rPr>
                        <a:t>14%</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TextBox 1"/>
          <p:cNvSpPr txBox="1"/>
          <p:nvPr/>
        </p:nvSpPr>
        <p:spPr>
          <a:xfrm>
            <a:off x="457200" y="1146542"/>
            <a:ext cx="2864630"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PQA and CMS Quintile Cut </a:t>
            </a:r>
            <a:r>
              <a:rPr lang="en-US" sz="1400" dirty="0">
                <a:latin typeface="Arial" panose="020B0604020202020204" pitchFamily="34" charset="0"/>
                <a:cs typeface="Arial" panose="020B0604020202020204" pitchFamily="34" charset="0"/>
              </a:rPr>
              <a:t>P</a:t>
            </a:r>
            <a:r>
              <a:rPr lang="en-US" sz="1400" dirty="0" smtClean="0">
                <a:latin typeface="Arial" panose="020B0604020202020204" pitchFamily="34" charset="0"/>
                <a:cs typeface="Arial" panose="020B0604020202020204" pitchFamily="34" charset="0"/>
              </a:rPr>
              <a:t>oints</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7471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8763000" cy="533400"/>
          </a:xfrm>
          <a:prstGeom prst="rect">
            <a:avLst/>
          </a:prstGeom>
          <a:noFill/>
          <a:ln>
            <a:noFill/>
          </a:ln>
        </p:spPr>
        <p:txBody>
          <a:bodyPr wrap="square" rtlCol="0">
            <a:noAutofit/>
          </a:bodyPr>
          <a:lstStyle/>
          <a:p>
            <a:pPr lvl="0"/>
            <a:r>
              <a:rPr lang="en-US" sz="2400" b="1" dirty="0" smtClean="0">
                <a:solidFill>
                  <a:srgbClr val="002060"/>
                </a:solidFill>
                <a:latin typeface="Arial" panose="020B0604020202020204" pitchFamily="34" charset="0"/>
                <a:cs typeface="Arial" panose="020B0604020202020204" pitchFamily="34" charset="0"/>
              </a:rPr>
              <a:t>CMS vs. PQA Antipsychotic Measure Quintile Cut Points</a:t>
            </a:r>
          </a:p>
          <a:p>
            <a:pPr lvl="0"/>
            <a:r>
              <a:rPr lang="en-US" b="1" dirty="0" smtClean="0">
                <a:solidFill>
                  <a:srgbClr val="002060"/>
                </a:solidFill>
                <a:latin typeface="Arial" panose="020B0604020202020204" pitchFamily="34" charset="0"/>
                <a:cs typeface="Arial" panose="020B0604020202020204" pitchFamily="34" charset="0"/>
              </a:rPr>
              <a:t>2013 Measurement Year</a:t>
            </a:r>
            <a:endParaRPr lang="en-US" sz="1400" b="1" dirty="0" smtClean="0">
              <a:solidFill>
                <a:srgbClr val="002060"/>
              </a:solidFill>
              <a:latin typeface="Arial" panose="020B0604020202020204" pitchFamily="34" charset="0"/>
              <a:cs typeface="Arial" panose="020B0604020202020204" pitchFamily="34" charset="0"/>
            </a:endParaRPr>
          </a:p>
          <a:p>
            <a:pPr lvl="0"/>
            <a:endParaRPr lang="en-US" b="1"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228600" y="895350"/>
            <a:ext cx="8458200" cy="3785652"/>
          </a:xfrm>
          <a:prstGeom prst="rect">
            <a:avLst/>
          </a:prstGeom>
        </p:spPr>
        <p:txBody>
          <a:bodyPr wrap="square">
            <a:spAutoFit/>
          </a:bodyPr>
          <a:lstStyle/>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solidFill>
                <a:srgbClr val="FF0000"/>
              </a:solidFill>
              <a:latin typeface="Arial" panose="020B0604020202020204" pitchFamily="34" charset="0"/>
              <a:cs typeface="Arial" panose="020B0604020202020204" pitchFamily="34" charset="0"/>
            </a:endParaRPr>
          </a:p>
          <a:p>
            <a:endParaRPr lang="en-US" sz="1200" dirty="0">
              <a:solidFill>
                <a:srgbClr val="FF0000"/>
              </a:solidFill>
              <a:latin typeface="Arial" panose="020B0604020202020204" pitchFamily="34" charset="0"/>
              <a:cs typeface="Arial" panose="020B0604020202020204" pitchFamily="34" charset="0"/>
            </a:endParaRPr>
          </a:p>
          <a:p>
            <a:endParaRPr lang="en-US" sz="1200" dirty="0" smtClean="0">
              <a:solidFill>
                <a:srgbClr val="FF0000"/>
              </a:solidFill>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299735210"/>
              </p:ext>
            </p:extLst>
          </p:nvPr>
        </p:nvGraphicFramePr>
        <p:xfrm>
          <a:off x="381000" y="1123950"/>
          <a:ext cx="7181851"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8302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8763000" cy="533400"/>
          </a:xfrm>
          <a:prstGeom prst="rect">
            <a:avLst/>
          </a:prstGeom>
          <a:noFill/>
          <a:ln>
            <a:noFill/>
          </a:ln>
        </p:spPr>
        <p:txBody>
          <a:bodyPr wrap="square" rtlCol="0">
            <a:noAutofit/>
          </a:bodyPr>
          <a:lstStyle/>
          <a:p>
            <a:pPr lvl="0"/>
            <a:r>
              <a:rPr lang="en-US" sz="2400" b="1" dirty="0">
                <a:solidFill>
                  <a:srgbClr val="002060"/>
                </a:solidFill>
                <a:latin typeface="Arial" panose="020B0604020202020204" pitchFamily="34" charset="0"/>
                <a:cs typeface="Arial" panose="020B0604020202020204" pitchFamily="34" charset="0"/>
              </a:rPr>
              <a:t>PQA Antipsychotic Measure </a:t>
            </a:r>
            <a:r>
              <a:rPr lang="en-US" sz="2400" b="1" dirty="0" smtClean="0">
                <a:solidFill>
                  <a:srgbClr val="002060"/>
                </a:solidFill>
                <a:latin typeface="Arial" panose="020B0604020202020204" pitchFamily="34" charset="0"/>
                <a:cs typeface="Arial" panose="020B0604020202020204" pitchFamily="34" charset="0"/>
              </a:rPr>
              <a:t>Quintile Cut Points</a:t>
            </a:r>
          </a:p>
          <a:p>
            <a:pPr lvl="0"/>
            <a:r>
              <a:rPr lang="en-US" b="1" dirty="0" smtClean="0">
                <a:solidFill>
                  <a:srgbClr val="002060"/>
                </a:solidFill>
                <a:latin typeface="Arial" panose="020B0604020202020204" pitchFamily="34" charset="0"/>
                <a:cs typeface="Arial" panose="020B0604020202020204" pitchFamily="34" charset="0"/>
              </a:rPr>
              <a:t>2013 and 2014 Measurement Years </a:t>
            </a:r>
            <a:endParaRPr lang="en-US" b="1" dirty="0">
              <a:solidFill>
                <a:srgbClr val="002060"/>
              </a:solidFill>
              <a:latin typeface="Arial" panose="020B0604020202020204" pitchFamily="34" charset="0"/>
              <a:cs typeface="Arial" panose="020B0604020202020204" pitchFamily="34" charset="0"/>
            </a:endParaRPr>
          </a:p>
          <a:p>
            <a:pPr lvl="0"/>
            <a:endParaRPr lang="en-US" b="1"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228600" y="895350"/>
            <a:ext cx="8458200" cy="3785652"/>
          </a:xfrm>
          <a:prstGeom prst="rect">
            <a:avLst/>
          </a:prstGeom>
        </p:spPr>
        <p:txBody>
          <a:bodyPr wrap="square">
            <a:spAutoFit/>
          </a:bodyPr>
          <a:lstStyle/>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solidFill>
                <a:srgbClr val="FF0000"/>
              </a:solidFill>
              <a:latin typeface="Arial" panose="020B0604020202020204" pitchFamily="34" charset="0"/>
              <a:cs typeface="Arial" panose="020B0604020202020204" pitchFamily="34" charset="0"/>
            </a:endParaRPr>
          </a:p>
          <a:p>
            <a:endParaRPr lang="en-US" sz="1200" dirty="0">
              <a:solidFill>
                <a:srgbClr val="FF0000"/>
              </a:solidFill>
              <a:latin typeface="Arial" panose="020B0604020202020204" pitchFamily="34" charset="0"/>
              <a:cs typeface="Arial" panose="020B0604020202020204" pitchFamily="34" charset="0"/>
            </a:endParaRPr>
          </a:p>
          <a:p>
            <a:endParaRPr lang="en-US" sz="1200" dirty="0" smtClean="0">
              <a:solidFill>
                <a:srgbClr val="FF0000"/>
              </a:solidFill>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574219627"/>
              </p:ext>
            </p:extLst>
          </p:nvPr>
        </p:nvGraphicFramePr>
        <p:xfrm>
          <a:off x="304800" y="1123950"/>
          <a:ext cx="72390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807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60362"/>
            <a:ext cx="4495800" cy="584775"/>
          </a:xfrm>
          <a:prstGeom prst="rect">
            <a:avLst/>
          </a:prstGeom>
          <a:noFill/>
          <a:ln>
            <a:noFill/>
          </a:ln>
        </p:spPr>
        <p:txBody>
          <a:bodyPr wrap="square" rtlCol="0" anchor="ctr">
            <a:spAutoFit/>
          </a:bodyPr>
          <a:lstStyle/>
          <a:p>
            <a:r>
              <a:rPr lang="en-US" sz="3200" b="1" dirty="0" smtClean="0">
                <a:solidFill>
                  <a:schemeClr val="bg1"/>
                </a:solidFill>
                <a:latin typeface="Arial" panose="020B0604020202020204" pitchFamily="34" charset="0"/>
                <a:cs typeface="Arial" panose="020B0604020202020204" pitchFamily="34" charset="0"/>
              </a:rPr>
              <a:t>NHQI Status Updates</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520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85750"/>
            <a:ext cx="8686800" cy="523220"/>
          </a:xfrm>
          <a:prstGeom prst="rect">
            <a:avLst/>
          </a:prstGeom>
          <a:noFill/>
          <a:ln>
            <a:noFill/>
          </a:ln>
        </p:spPr>
        <p:txBody>
          <a:bodyPr wrap="square" rtlCol="0">
            <a:spAutoFit/>
          </a:bodyPr>
          <a:lstStyle/>
          <a:p>
            <a:r>
              <a:rPr lang="en-US" sz="2800" b="1" dirty="0" smtClean="0">
                <a:solidFill>
                  <a:srgbClr val="002D73"/>
                </a:solidFill>
                <a:latin typeface="Arial" panose="020B0604020202020204" pitchFamily="34" charset="0"/>
                <a:cs typeface="Arial" panose="020B0604020202020204" pitchFamily="34" charset="0"/>
              </a:rPr>
              <a:t>Compliance</a:t>
            </a:r>
            <a:r>
              <a:rPr lang="en-US" sz="2800" b="1" dirty="0">
                <a:solidFill>
                  <a:srgbClr val="002D73"/>
                </a:solidFill>
                <a:latin typeface="Arial" panose="020B0604020202020204" pitchFamily="34" charset="0"/>
                <a:cs typeface="Arial" panose="020B0604020202020204" pitchFamily="34" charset="0"/>
              </a:rPr>
              <a:t> </a:t>
            </a:r>
            <a:r>
              <a:rPr lang="en-US" sz="2800" b="1" dirty="0" smtClean="0">
                <a:solidFill>
                  <a:srgbClr val="002D73"/>
                </a:solidFill>
                <a:latin typeface="Arial" panose="020B0604020202020204" pitchFamily="34" charset="0"/>
                <a:cs typeface="Arial" panose="020B0604020202020204" pitchFamily="34" charset="0"/>
              </a:rPr>
              <a:t>Component and Deficiencies</a:t>
            </a:r>
            <a:endParaRPr lang="en-US" sz="28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381000" y="740241"/>
            <a:ext cx="8153400" cy="2993127"/>
          </a:xfrm>
          <a:prstGeom prst="rect">
            <a:avLst/>
          </a:prstGeom>
          <a:noFill/>
          <a:ln>
            <a:noFill/>
          </a:ln>
        </p:spPr>
        <p:txBody>
          <a:bodyPr wrap="square" rtlCol="0">
            <a:spAutoFit/>
          </a:bodyPr>
          <a:lstStyle/>
          <a:p>
            <a:r>
              <a:rPr lang="en-US" sz="1400" b="1" dirty="0" smtClean="0">
                <a:latin typeface="Arial" panose="020B0604020202020204" pitchFamily="34" charset="0"/>
                <a:cs typeface="Arial" panose="020B0604020202020204" pitchFamily="34" charset="0"/>
              </a:rPr>
              <a:t>Compliance</a:t>
            </a: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NYS Regionally Adjusted Five-Star Quality Rating </a:t>
            </a:r>
            <a:r>
              <a:rPr lang="en-US" sz="1000" dirty="0">
                <a:latin typeface="Arial" panose="020B0604020202020204" pitchFamily="34" charset="0"/>
                <a:cs typeface="Arial" panose="020B0604020202020204" pitchFamily="34" charset="0"/>
              </a:rPr>
              <a:t>for </a:t>
            </a:r>
            <a:r>
              <a:rPr lang="en-US" sz="1000" dirty="0" smtClean="0">
                <a:latin typeface="Arial" panose="020B0604020202020204" pitchFamily="34" charset="0"/>
                <a:cs typeface="Arial" panose="020B0604020202020204" pitchFamily="34" charset="0"/>
              </a:rPr>
              <a:t>Health Inspections </a:t>
            </a:r>
            <a:endParaRPr lang="en-US" sz="1000" b="1" dirty="0" smtClean="0">
              <a:latin typeface="Arial" panose="020B0604020202020204" pitchFamily="34" charset="0"/>
              <a:cs typeface="Arial" panose="020B0604020202020204" pitchFamily="34" charset="0"/>
            </a:endParaRP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Used CMS health </a:t>
            </a:r>
            <a:r>
              <a:rPr lang="en-US" sz="1000" dirty="0">
                <a:latin typeface="Arial" panose="020B0604020202020204" pitchFamily="34" charset="0"/>
                <a:cs typeface="Arial" panose="020B0604020202020204" pitchFamily="34" charset="0"/>
              </a:rPr>
              <a:t>inspection survey scores </a:t>
            </a:r>
            <a:r>
              <a:rPr lang="en-US" sz="1000" dirty="0" smtClean="0">
                <a:latin typeface="Arial" panose="020B0604020202020204" pitchFamily="34" charset="0"/>
                <a:cs typeface="Arial" panose="020B0604020202020204" pitchFamily="34" charset="0"/>
              </a:rPr>
              <a:t>as of April, 2015 to </a:t>
            </a:r>
            <a:r>
              <a:rPr lang="en-US" sz="1000" dirty="0">
                <a:latin typeface="Arial" panose="020B0604020202020204" pitchFamily="34" charset="0"/>
                <a:cs typeface="Arial" panose="020B0604020202020204" pitchFamily="34" charset="0"/>
              </a:rPr>
              <a:t>calculate cut points for each region in the </a:t>
            </a:r>
            <a:r>
              <a:rPr lang="en-US" sz="1000" dirty="0" smtClean="0">
                <a:latin typeface="Arial" panose="020B0604020202020204" pitchFamily="34" charset="0"/>
                <a:cs typeface="Arial" panose="020B0604020202020204" pitchFamily="34" charset="0"/>
              </a:rPr>
              <a:t>state</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Regions </a:t>
            </a:r>
            <a:r>
              <a:rPr lang="en-US" sz="1000" dirty="0">
                <a:latin typeface="Arial" panose="020B0604020202020204" pitchFamily="34" charset="0"/>
                <a:cs typeface="Arial" panose="020B0604020202020204" pitchFamily="34" charset="0"/>
              </a:rPr>
              <a:t>include the Metropolitan Area, Western New York, Capital District, and Central New </a:t>
            </a:r>
            <a:r>
              <a:rPr lang="en-US" sz="1000" dirty="0" smtClean="0">
                <a:latin typeface="Arial" panose="020B0604020202020204" pitchFamily="34" charset="0"/>
                <a:cs typeface="Arial" panose="020B0604020202020204" pitchFamily="34" charset="0"/>
              </a:rPr>
              <a:t>York</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Within </a:t>
            </a:r>
            <a:r>
              <a:rPr lang="en-US" sz="1000" dirty="0">
                <a:latin typeface="Arial" panose="020B0604020202020204" pitchFamily="34" charset="0"/>
                <a:cs typeface="Arial" panose="020B0604020202020204" pitchFamily="34" charset="0"/>
              </a:rPr>
              <a:t>each region, the top 10% of nursing homes </a:t>
            </a:r>
            <a:r>
              <a:rPr lang="en-US" sz="1000" dirty="0" smtClean="0">
                <a:latin typeface="Arial" panose="020B0604020202020204" pitchFamily="34" charset="0"/>
                <a:cs typeface="Arial" panose="020B0604020202020204" pitchFamily="34" charset="0"/>
              </a:rPr>
              <a:t>received five </a:t>
            </a:r>
            <a:r>
              <a:rPr lang="en-US" sz="1000" dirty="0">
                <a:latin typeface="Arial" panose="020B0604020202020204" pitchFamily="34" charset="0"/>
                <a:cs typeface="Arial" panose="020B0604020202020204" pitchFamily="34" charset="0"/>
              </a:rPr>
              <a:t>stars, the middle 70% </a:t>
            </a:r>
            <a:r>
              <a:rPr lang="en-US" sz="1000" dirty="0" smtClean="0">
                <a:latin typeface="Arial" panose="020B0604020202020204" pitchFamily="34" charset="0"/>
                <a:cs typeface="Arial" panose="020B0604020202020204" pitchFamily="34" charset="0"/>
              </a:rPr>
              <a:t>received </a:t>
            </a:r>
            <a:r>
              <a:rPr lang="en-US" sz="1000" dirty="0">
                <a:latin typeface="Arial" panose="020B0604020202020204" pitchFamily="34" charset="0"/>
                <a:cs typeface="Arial" panose="020B0604020202020204" pitchFamily="34" charset="0"/>
              </a:rPr>
              <a:t>four, three, or two stars, and the bottom 20% </a:t>
            </a:r>
            <a:r>
              <a:rPr lang="en-US" sz="1000" dirty="0" smtClean="0">
                <a:latin typeface="Arial" panose="020B0604020202020204" pitchFamily="34" charset="0"/>
                <a:cs typeface="Arial" panose="020B0604020202020204" pitchFamily="34" charset="0"/>
              </a:rPr>
              <a:t>received </a:t>
            </a:r>
            <a:r>
              <a:rPr lang="en-US" sz="1000" dirty="0">
                <a:latin typeface="Arial" panose="020B0604020202020204" pitchFamily="34" charset="0"/>
                <a:cs typeface="Arial" panose="020B0604020202020204" pitchFamily="34" charset="0"/>
              </a:rPr>
              <a:t>one </a:t>
            </a:r>
            <a:r>
              <a:rPr lang="en-US" sz="1000" dirty="0" smtClean="0">
                <a:latin typeface="Arial" panose="020B0604020202020204" pitchFamily="34" charset="0"/>
                <a:cs typeface="Arial" panose="020B0604020202020204" pitchFamily="34" charset="0"/>
              </a:rPr>
              <a:t>star</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Each </a:t>
            </a:r>
            <a:r>
              <a:rPr lang="en-US" sz="1000" dirty="0">
                <a:latin typeface="Arial" panose="020B0604020202020204" pitchFamily="34" charset="0"/>
                <a:cs typeface="Arial" panose="020B0604020202020204" pitchFamily="34" charset="0"/>
              </a:rPr>
              <a:t>nursing home </a:t>
            </a:r>
            <a:r>
              <a:rPr lang="en-US" sz="1000" dirty="0" smtClean="0">
                <a:latin typeface="Arial" panose="020B0604020202020204" pitchFamily="34" charset="0"/>
                <a:cs typeface="Arial" panose="020B0604020202020204" pitchFamily="34" charset="0"/>
              </a:rPr>
              <a:t>was awarded </a:t>
            </a:r>
            <a:r>
              <a:rPr lang="en-US" sz="1000" dirty="0">
                <a:latin typeface="Arial" panose="020B0604020202020204" pitchFamily="34" charset="0"/>
                <a:cs typeface="Arial" panose="020B0604020202020204" pitchFamily="34" charset="0"/>
              </a:rPr>
              <a:t>a Five-Star Quality Rating based on the cut points calculated from the health inspection survey scores </a:t>
            </a:r>
            <a:r>
              <a:rPr lang="en-US" sz="1000" b="1" dirty="0">
                <a:latin typeface="Arial" panose="020B0604020202020204" pitchFamily="34" charset="0"/>
                <a:cs typeface="Arial" panose="020B0604020202020204" pitchFamily="34" charset="0"/>
              </a:rPr>
              <a:t>within its </a:t>
            </a:r>
            <a:r>
              <a:rPr lang="en-US" sz="1000" b="1" dirty="0" smtClean="0">
                <a:latin typeface="Arial" panose="020B0604020202020204" pitchFamily="34" charset="0"/>
                <a:cs typeface="Arial" panose="020B0604020202020204" pitchFamily="34" charset="0"/>
              </a:rPr>
              <a:t>region</a:t>
            </a:r>
          </a:p>
          <a:p>
            <a:pPr marL="628650" lvl="1" indent="-171450">
              <a:buFont typeface="Courier New" panose="02070309020205020404" pitchFamily="49" charset="0"/>
              <a:buChar char="o"/>
            </a:pPr>
            <a:r>
              <a:rPr lang="en-US" sz="1000" dirty="0">
                <a:latin typeface="Arial" panose="020B0604020202020204" pitchFamily="34" charset="0"/>
                <a:cs typeface="Arial" panose="020B0604020202020204" pitchFamily="34" charset="0"/>
              </a:rPr>
              <a:t>10 points for 5 stars, 7 points for 4 stars, 4 points for 3 stars, 2 points for 2 stars, 0 points for 1 </a:t>
            </a:r>
            <a:r>
              <a:rPr lang="en-US" sz="1000" dirty="0" smtClean="0">
                <a:latin typeface="Arial" panose="020B0604020202020204" pitchFamily="34" charset="0"/>
                <a:cs typeface="Arial" panose="020B0604020202020204" pitchFamily="34" charset="0"/>
              </a:rPr>
              <a:t>star</a:t>
            </a:r>
            <a:endParaRPr lang="en-US" sz="10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Timely Submission </a:t>
            </a:r>
            <a:r>
              <a:rPr lang="en-US" sz="1000" dirty="0">
                <a:latin typeface="Arial" panose="020B0604020202020204" pitchFamily="34" charset="0"/>
                <a:cs typeface="Arial" panose="020B0604020202020204" pitchFamily="34" charset="0"/>
              </a:rPr>
              <a:t>of Nursing Home </a:t>
            </a:r>
            <a:r>
              <a:rPr lang="en-US" sz="1000" dirty="0" smtClean="0">
                <a:latin typeface="Arial" panose="020B0604020202020204" pitchFamily="34" charset="0"/>
                <a:cs typeface="Arial" panose="020B0604020202020204" pitchFamily="34" charset="0"/>
              </a:rPr>
              <a:t>Certified Cost Reports – 5 points</a:t>
            </a:r>
          </a:p>
          <a:p>
            <a:pPr marL="685800" lvl="1" indent="-22860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97.3% (N=578) of facilities submitted by the designated deadlines (compared to 95% in 2014 NHQI)</a:t>
            </a:r>
          </a:p>
          <a:p>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Timely Submission </a:t>
            </a:r>
            <a:r>
              <a:rPr lang="en-US" sz="1000" dirty="0">
                <a:latin typeface="Arial" panose="020B0604020202020204" pitchFamily="34" charset="0"/>
                <a:cs typeface="Arial" panose="020B0604020202020204" pitchFamily="34" charset="0"/>
              </a:rPr>
              <a:t>of </a:t>
            </a:r>
            <a:r>
              <a:rPr lang="en-US" sz="1000" dirty="0" smtClean="0">
                <a:latin typeface="Arial" panose="020B0604020202020204" pitchFamily="34" charset="0"/>
                <a:cs typeface="Arial" panose="020B0604020202020204" pitchFamily="34" charset="0"/>
              </a:rPr>
              <a:t>Employee Flu Immunization Data – 5 points</a:t>
            </a:r>
          </a:p>
          <a:p>
            <a:pPr marL="628650" lvl="2"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97.5% (N=579) of facilities submitted by the May 1, 2015 deadline (compared to 97% in 2014 NHQI)</a:t>
            </a:r>
          </a:p>
          <a:p>
            <a:pPr marL="628650" lvl="2" indent="-171450">
              <a:buFont typeface="Arial" panose="020B0604020202020204" pitchFamily="34" charset="0"/>
              <a:buChar char="•"/>
            </a:pPr>
            <a:endParaRPr lang="en-US" sz="1050" dirty="0">
              <a:solidFill>
                <a:srgbClr val="FF0000"/>
              </a:solidFill>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Deficiencies </a:t>
            </a:r>
            <a:r>
              <a:rPr lang="en-US" sz="1050" dirty="0">
                <a:latin typeface="Arial" panose="020B0604020202020204" pitchFamily="34" charset="0"/>
                <a:cs typeface="Arial" panose="020B0604020202020204" pitchFamily="34" charset="0"/>
              </a:rPr>
              <a:t>(July 1, 2014 - June 30, 2015)</a:t>
            </a:r>
            <a:endParaRPr lang="en-US" sz="105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000" dirty="0">
                <a:latin typeface="Arial" panose="020B0604020202020204" pitchFamily="34" charset="0"/>
                <a:cs typeface="Arial" panose="020B0604020202020204" pitchFamily="34" charset="0"/>
              </a:rPr>
              <a:t>3% (N=16) of facilities received a J, K, or L </a:t>
            </a:r>
            <a:r>
              <a:rPr lang="en-US" sz="1000" dirty="0" smtClean="0">
                <a:latin typeface="Arial" panose="020B0604020202020204" pitchFamily="34" charset="0"/>
                <a:cs typeface="Arial" panose="020B0604020202020204" pitchFamily="34" charset="0"/>
              </a:rPr>
              <a:t>deficiency, compared </a:t>
            </a:r>
            <a:r>
              <a:rPr lang="en-US" sz="1000" dirty="0">
                <a:latin typeface="Arial" panose="020B0604020202020204" pitchFamily="34" charset="0"/>
                <a:cs typeface="Arial" panose="020B0604020202020204" pitchFamily="34" charset="0"/>
              </a:rPr>
              <a:t>to 6% (N=34) in 2014 </a:t>
            </a:r>
            <a:r>
              <a:rPr lang="en-US" sz="1000" dirty="0" smtClean="0">
                <a:latin typeface="Arial" panose="020B0604020202020204" pitchFamily="34" charset="0"/>
                <a:cs typeface="Arial" panose="020B0604020202020204" pitchFamily="34" charset="0"/>
              </a:rPr>
              <a:t>NHQI</a:t>
            </a:r>
            <a:r>
              <a:rPr lang="en-US" sz="1000" dirty="0">
                <a:latin typeface="Arial" panose="020B0604020202020204" pitchFamily="34" charset="0"/>
                <a:cs typeface="Arial" panose="020B0604020202020204" pitchFamily="34" charset="0"/>
              </a:rPr>
              <a:t> </a:t>
            </a:r>
            <a:endParaRPr lang="en-US" sz="1000" dirty="0" smtClean="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04219020"/>
              </p:ext>
            </p:extLst>
          </p:nvPr>
        </p:nvGraphicFramePr>
        <p:xfrm>
          <a:off x="437522" y="3960971"/>
          <a:ext cx="5486400" cy="801444"/>
        </p:xfrm>
        <a:graphic>
          <a:graphicData uri="http://schemas.openxmlformats.org/drawingml/2006/table">
            <a:tbl>
              <a:tblPr firstRow="1" bandRow="1">
                <a:tableStyleId>{5C22544A-7EE6-4342-B048-85BDC9FD1C3A}</a:tableStyleId>
              </a:tblPr>
              <a:tblGrid>
                <a:gridCol w="640080"/>
                <a:gridCol w="640080"/>
                <a:gridCol w="640080"/>
                <a:gridCol w="640080"/>
                <a:gridCol w="640080"/>
                <a:gridCol w="640080"/>
                <a:gridCol w="1005840"/>
                <a:gridCol w="640080"/>
              </a:tblGrid>
              <a:tr h="304800">
                <a:tc>
                  <a:txBody>
                    <a:bodyPr/>
                    <a:lstStyle/>
                    <a:p>
                      <a:pPr algn="ctr"/>
                      <a:r>
                        <a:rPr lang="en-US" sz="800" dirty="0" smtClean="0">
                          <a:latin typeface="Arial" panose="020B0604020202020204" pitchFamily="34" charset="0"/>
                          <a:cs typeface="Arial" panose="020B0604020202020204" pitchFamily="34" charset="0"/>
                        </a:rPr>
                        <a:t>NHQI year</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smtClean="0">
                          <a:latin typeface="Arial" panose="020B0604020202020204" pitchFamily="34" charset="0"/>
                          <a:cs typeface="Arial" panose="020B0604020202020204" pitchFamily="34" charset="0"/>
                        </a:rPr>
                        <a:t>Quintile 1</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smtClean="0">
                          <a:latin typeface="Arial" panose="020B0604020202020204" pitchFamily="34" charset="0"/>
                          <a:cs typeface="Arial" panose="020B0604020202020204" pitchFamily="34" charset="0"/>
                        </a:rPr>
                        <a:t>Quintile</a:t>
                      </a:r>
                      <a:r>
                        <a:rPr lang="en-US" sz="800" baseline="0" dirty="0" smtClean="0">
                          <a:latin typeface="Arial" panose="020B0604020202020204" pitchFamily="34" charset="0"/>
                          <a:cs typeface="Arial" panose="020B0604020202020204" pitchFamily="34" charset="0"/>
                        </a:rPr>
                        <a:t> 2</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smtClean="0">
                          <a:latin typeface="Arial" panose="020B0604020202020204" pitchFamily="34" charset="0"/>
                          <a:cs typeface="Arial" panose="020B0604020202020204" pitchFamily="34" charset="0"/>
                        </a:rPr>
                        <a:t>Quintile 3</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smtClean="0">
                          <a:latin typeface="Arial" panose="020B0604020202020204" pitchFamily="34" charset="0"/>
                          <a:cs typeface="Arial" panose="020B0604020202020204" pitchFamily="34" charset="0"/>
                        </a:rPr>
                        <a:t>Quintile 4</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smtClean="0">
                          <a:latin typeface="Arial" panose="020B0604020202020204" pitchFamily="34" charset="0"/>
                          <a:cs typeface="Arial" panose="020B0604020202020204" pitchFamily="34" charset="0"/>
                        </a:rPr>
                        <a:t>Quintile 5</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smtClean="0">
                          <a:latin typeface="Arial" panose="020B0604020202020204" pitchFamily="34" charset="0"/>
                          <a:cs typeface="Arial" panose="020B0604020202020204" pitchFamily="34" charset="0"/>
                        </a:rPr>
                        <a:t>Total facilities with a deficiency</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800" dirty="0" smtClean="0">
                          <a:latin typeface="Arial" panose="020B0604020202020204" pitchFamily="34" charset="0"/>
                          <a:cs typeface="Arial" panose="020B0604020202020204" pitchFamily="34" charset="0"/>
                        </a:rPr>
                        <a:t>Total facilities</a:t>
                      </a:r>
                      <a:endParaRPr lang="en-US"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33082">
                <a:tc>
                  <a:txBody>
                    <a:bodyPr/>
                    <a:lstStyle/>
                    <a:p>
                      <a:pPr algn="r"/>
                      <a:r>
                        <a:rPr lang="en-US" sz="800" dirty="0" smtClean="0">
                          <a:latin typeface="Arial" panose="020B0604020202020204" pitchFamily="34" charset="0"/>
                          <a:cs typeface="Arial" panose="020B0604020202020204" pitchFamily="34" charset="0"/>
                        </a:rPr>
                        <a:t>2014</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2 (&lt;1)</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3 (&lt;1)</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7 (1)</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9 (1)</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13 (2)</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34 (6)</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597</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3082">
                <a:tc>
                  <a:txBody>
                    <a:bodyPr/>
                    <a:lstStyle/>
                    <a:p>
                      <a:pPr algn="r"/>
                      <a:r>
                        <a:rPr lang="en-US" sz="800" dirty="0" smtClean="0">
                          <a:latin typeface="Arial" panose="020B0604020202020204" pitchFamily="34" charset="0"/>
                          <a:cs typeface="Arial" panose="020B0604020202020204" pitchFamily="34" charset="0"/>
                        </a:rPr>
                        <a:t>2015</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0</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0</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5 (&lt;1)</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4 (&lt;1)</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7 (1)</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16 (3)</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800" dirty="0" smtClean="0">
                          <a:latin typeface="Arial" panose="020B0604020202020204" pitchFamily="34" charset="0"/>
                          <a:cs typeface="Arial" panose="020B0604020202020204" pitchFamily="34" charset="0"/>
                        </a:rPr>
                        <a:t>594</a:t>
                      </a:r>
                      <a:endParaRPr lang="en-US"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341643" y="3714750"/>
            <a:ext cx="5918608" cy="246221"/>
          </a:xfrm>
          <a:prstGeom prst="rect">
            <a:avLst/>
          </a:prstGeom>
          <a:noFill/>
        </p:spPr>
        <p:txBody>
          <a:bodyPr wrap="none" rtlCol="0">
            <a:spAutoFit/>
          </a:bodyPr>
          <a:lstStyle/>
          <a:p>
            <a:r>
              <a:rPr lang="en-US" sz="1000" b="1" dirty="0" smtClean="0">
                <a:latin typeface="Arial" panose="020B0604020202020204" pitchFamily="34" charset="0"/>
                <a:cs typeface="Arial" panose="020B0604020202020204" pitchFamily="34" charset="0"/>
              </a:rPr>
              <a:t>Number (%) of </a:t>
            </a:r>
            <a:r>
              <a:rPr lang="en-US" sz="1000" b="1" dirty="0">
                <a:latin typeface="Arial" panose="020B0604020202020204" pitchFamily="34" charset="0"/>
                <a:cs typeface="Arial" panose="020B0604020202020204" pitchFamily="34" charset="0"/>
              </a:rPr>
              <a:t>facilities with a J, K, or L deficiency in 2014 NHQI compared to </a:t>
            </a:r>
            <a:r>
              <a:rPr lang="en-US" sz="1000" b="1" dirty="0" smtClean="0">
                <a:latin typeface="Arial" panose="020B0604020202020204" pitchFamily="34" charset="0"/>
                <a:cs typeface="Arial" panose="020B0604020202020204" pitchFamily="34" charset="0"/>
              </a:rPr>
              <a:t>2015, by Quintile</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596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1"/>
            <a:ext cx="4495800" cy="1077218"/>
          </a:xfrm>
          <a:prstGeom prst="rect">
            <a:avLst/>
          </a:prstGeom>
          <a:noFill/>
          <a:ln>
            <a:noFill/>
          </a:ln>
        </p:spPr>
        <p:txBody>
          <a:bodyPr wrap="square" rtlCol="0" anchor="ctr">
            <a:spAutoFit/>
          </a:bodyPr>
          <a:lstStyle/>
          <a:p>
            <a:r>
              <a:rPr lang="en-US" sz="3200" b="1" dirty="0" smtClean="0">
                <a:solidFill>
                  <a:schemeClr val="bg1"/>
                </a:solidFill>
                <a:latin typeface="Arial" panose="020B0604020202020204" pitchFamily="34" charset="0"/>
                <a:cs typeface="Arial" panose="020B0604020202020204" pitchFamily="34" charset="0"/>
              </a:rPr>
              <a:t>Benchmarking Staffing Measures</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7695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5344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New Staffing Measures</a:t>
            </a:r>
          </a:p>
        </p:txBody>
      </p:sp>
      <p:sp>
        <p:nvSpPr>
          <p:cNvPr id="3" name="Rectangle 2"/>
          <p:cNvSpPr/>
          <p:nvPr/>
        </p:nvSpPr>
        <p:spPr>
          <a:xfrm>
            <a:off x="304800" y="1047750"/>
            <a:ext cx="8305800" cy="3724096"/>
          </a:xfrm>
          <a:prstGeom prst="rect">
            <a:avLst/>
          </a:prstGeom>
        </p:spPr>
        <p:txBody>
          <a:bodyPr wrap="square">
            <a:spAutoFit/>
          </a:bodyPr>
          <a:lstStyle/>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Two new staffing measures were reported for feedback with the 2015 NHQI results</a:t>
            </a:r>
          </a:p>
          <a:p>
            <a:endParaRPr lang="en-US" sz="1600" dirty="0" smtClean="0">
              <a:latin typeface="Arial" panose="020B0604020202020204" pitchFamily="34" charset="0"/>
              <a:cs typeface="Arial" panose="020B0604020202020204" pitchFamily="34" charset="0"/>
            </a:endParaRPr>
          </a:p>
          <a:p>
            <a:pPr marL="800100" lvl="1" indent="-342900">
              <a:buFont typeface="+mj-lt"/>
              <a:buAutoNum type="arabicPeriod"/>
            </a:pPr>
            <a:r>
              <a:rPr lang="en-US" sz="1400" dirty="0" smtClean="0">
                <a:latin typeface="Arial" panose="020B0604020202020204" pitchFamily="34" charset="0"/>
                <a:cs typeface="Arial" panose="020B0604020202020204" pitchFamily="34" charset="0"/>
              </a:rPr>
              <a:t>Rate of staffing hours per day </a:t>
            </a:r>
          </a:p>
          <a:p>
            <a:pPr marL="1257300" lvl="2" indent="-342900">
              <a:buFont typeface="Courier New" panose="02070309020205020404" pitchFamily="49" charset="0"/>
              <a:buChar char="o"/>
            </a:pPr>
            <a:r>
              <a:rPr lang="en-US" sz="1200" dirty="0">
                <a:latin typeface="Arial" panose="020B0604020202020204" pitchFamily="34" charset="0"/>
                <a:cs typeface="Arial" panose="020B0604020202020204" pitchFamily="34" charset="0"/>
              </a:rPr>
              <a:t>U</a:t>
            </a:r>
            <a:r>
              <a:rPr lang="en-US" sz="1200" dirty="0" smtClean="0">
                <a:latin typeface="Arial" panose="020B0604020202020204" pitchFamily="34" charset="0"/>
                <a:cs typeface="Arial" panose="020B0604020202020204" pitchFamily="34" charset="0"/>
              </a:rPr>
              <a:t>sing cost report and MDS data</a:t>
            </a:r>
          </a:p>
          <a:p>
            <a:pPr marL="1257300" lvl="2" indent="-3429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Intent to replace the current CMS Five-Star Quality Rating for Staffing</a:t>
            </a:r>
          </a:p>
          <a:p>
            <a:pPr lvl="2"/>
            <a:r>
              <a:rPr lang="en-US" sz="1400" dirty="0" smtClean="0">
                <a:latin typeface="Arial" panose="020B0604020202020204" pitchFamily="34" charset="0"/>
                <a:cs typeface="Arial" panose="020B0604020202020204" pitchFamily="34" charset="0"/>
              </a:rPr>
              <a:t> </a:t>
            </a:r>
          </a:p>
          <a:p>
            <a:pPr marL="800100" lvl="1" indent="-342900">
              <a:buFont typeface="+mj-lt"/>
              <a:buAutoNum type="arabicPeriod"/>
            </a:pPr>
            <a:r>
              <a:rPr lang="en-US" sz="1400" dirty="0" smtClean="0">
                <a:latin typeface="Arial" panose="020B0604020202020204" pitchFamily="34" charset="0"/>
                <a:cs typeface="Arial" panose="020B0604020202020204" pitchFamily="34" charset="0"/>
              </a:rPr>
              <a:t>Percent of staff turnover </a:t>
            </a:r>
          </a:p>
          <a:p>
            <a:pPr marL="1257300" lvl="2" indent="-3429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Using cost report data</a:t>
            </a:r>
          </a:p>
          <a:p>
            <a:pPr marL="1257300" lvl="2" indent="-3429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Additional staffing measure</a:t>
            </a:r>
          </a:p>
          <a:p>
            <a:pPr lvl="1"/>
            <a:endParaRPr lang="en-US" sz="14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Measures were reported for benchmarking purposes only </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Measures </a:t>
            </a:r>
            <a:r>
              <a:rPr lang="en-US" sz="1600" dirty="0" smtClean="0">
                <a:latin typeface="Arial" panose="020B0604020202020204" pitchFamily="34" charset="0"/>
                <a:cs typeface="Arial" panose="020B0604020202020204" pitchFamily="34" charset="0"/>
              </a:rPr>
              <a:t>were </a:t>
            </a:r>
            <a:r>
              <a:rPr lang="en-US" sz="1600" b="1" u="sng" dirty="0" smtClean="0">
                <a:latin typeface="Arial" panose="020B0604020202020204" pitchFamily="34" charset="0"/>
                <a:cs typeface="Arial" panose="020B0604020202020204" pitchFamily="34" charset="0"/>
              </a:rPr>
              <a:t>not</a:t>
            </a:r>
            <a:r>
              <a:rPr lang="en-US" sz="1600" dirty="0" smtClean="0">
                <a:latin typeface="Arial" panose="020B0604020202020204" pitchFamily="34" charset="0"/>
                <a:cs typeface="Arial" panose="020B0604020202020204" pitchFamily="34" charset="0"/>
              </a:rPr>
              <a:t> incorporated </a:t>
            </a:r>
            <a:r>
              <a:rPr lang="en-US" sz="1600" dirty="0">
                <a:latin typeface="Arial" panose="020B0604020202020204" pitchFamily="34" charset="0"/>
                <a:cs typeface="Arial" panose="020B0604020202020204" pitchFamily="34" charset="0"/>
              </a:rPr>
              <a:t>into the scoring of the 2015 NHQI </a:t>
            </a:r>
            <a:endParaRPr lang="en-US" sz="1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lvl="1"/>
            <a:endParaRPr lang="en-US" sz="1400" dirty="0" smtClean="0">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657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5438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Rate of Staffing Hours Per Day</a:t>
            </a:r>
          </a:p>
        </p:txBody>
      </p:sp>
      <p:sp>
        <p:nvSpPr>
          <p:cNvPr id="5" name="Text Placeholder 4"/>
          <p:cNvSpPr txBox="1">
            <a:spLocks/>
          </p:cNvSpPr>
          <p:nvPr/>
        </p:nvSpPr>
        <p:spPr>
          <a:xfrm>
            <a:off x="206270" y="1129721"/>
            <a:ext cx="4365730" cy="284321"/>
          </a:xfrm>
          <a:prstGeom prst="rect">
            <a:avLst/>
          </a:prstGeom>
          <a:solidFill>
            <a:schemeClr val="accent5"/>
          </a:solidFill>
          <a:ln w="19050">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dirty="0" smtClean="0">
                <a:solidFill>
                  <a:schemeClr val="bg1"/>
                </a:solidFill>
              </a:rPr>
              <a:t>CMS staffing measure</a:t>
            </a:r>
            <a:endParaRPr lang="en-US" sz="1400" b="1" dirty="0">
              <a:solidFill>
                <a:schemeClr val="bg1"/>
              </a:solidFill>
            </a:endParaRPr>
          </a:p>
        </p:txBody>
      </p:sp>
      <p:sp>
        <p:nvSpPr>
          <p:cNvPr id="6" name="Content Placeholder 2"/>
          <p:cNvSpPr txBox="1">
            <a:spLocks/>
          </p:cNvSpPr>
          <p:nvPr/>
        </p:nvSpPr>
        <p:spPr>
          <a:xfrm>
            <a:off x="206270" y="1600856"/>
            <a:ext cx="4365730" cy="105621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000" dirty="0" smtClean="0"/>
              <a:t>CMS 5-Star for Staffing based on 2 week snapshot of facility prior to on-site survey</a:t>
            </a:r>
          </a:p>
          <a:p>
            <a:r>
              <a:rPr lang="en-US" sz="1000" dirty="0" smtClean="0"/>
              <a:t>Hours and days reported from form CMS-671 and CMS-672</a:t>
            </a:r>
          </a:p>
          <a:p>
            <a:r>
              <a:rPr lang="en-US" sz="1000" dirty="0" smtClean="0"/>
              <a:t>Hours expected computed from the distribution of RUG categories within facility at end of quarter closest to survey, multiplied by the </a:t>
            </a:r>
            <a:r>
              <a:rPr lang="en-US" sz="1000" dirty="0"/>
              <a:t>CMS Time Staff Measurement </a:t>
            </a:r>
            <a:r>
              <a:rPr lang="en-US" sz="1000" dirty="0" smtClean="0"/>
              <a:t>Study</a:t>
            </a:r>
          </a:p>
          <a:p>
            <a:endParaRPr lang="en-US" sz="1050" dirty="0"/>
          </a:p>
        </p:txBody>
      </p:sp>
      <p:sp>
        <p:nvSpPr>
          <p:cNvPr id="8" name="Content Placeholder 6"/>
          <p:cNvSpPr txBox="1">
            <a:spLocks/>
          </p:cNvSpPr>
          <p:nvPr/>
        </p:nvSpPr>
        <p:spPr>
          <a:xfrm>
            <a:off x="4724400" y="1600856"/>
            <a:ext cx="3886200" cy="137605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000" dirty="0" smtClean="0"/>
              <a:t>Hours reported </a:t>
            </a:r>
          </a:p>
          <a:p>
            <a:pPr lvl="1">
              <a:buFont typeface="Courier New" panose="02070309020205020404" pitchFamily="49" charset="0"/>
              <a:buChar char="o"/>
            </a:pPr>
            <a:r>
              <a:rPr lang="en-US" sz="900" dirty="0" smtClean="0"/>
              <a:t>Full time hours worked for RNs, LPNs, and Aides: Schedule 5A</a:t>
            </a:r>
          </a:p>
          <a:p>
            <a:pPr lvl="1">
              <a:buFont typeface="Courier New" panose="02070309020205020404" pitchFamily="49" charset="0"/>
              <a:buChar char="o"/>
            </a:pPr>
            <a:r>
              <a:rPr lang="en-US" sz="900" dirty="0" smtClean="0"/>
              <a:t>Contract hours paid for RNs, LPNs, and Aides: Schedule O – Quality</a:t>
            </a:r>
          </a:p>
          <a:p>
            <a:r>
              <a:rPr lang="en-US" sz="1000" dirty="0" smtClean="0"/>
              <a:t>Days reported from Bed Capacity Patient Days schedule </a:t>
            </a:r>
          </a:p>
          <a:p>
            <a:r>
              <a:rPr lang="en-US" sz="1000" dirty="0" smtClean="0"/>
              <a:t>Hours and days expected are computed by counting resident days at MDS 3.0-generated RUGIII category, and utilizing CMS Time Staff Measurement Study</a:t>
            </a:r>
          </a:p>
          <a:p>
            <a:endParaRPr lang="en-US" sz="800" dirty="0"/>
          </a:p>
        </p:txBody>
      </p:sp>
      <p:sp>
        <p:nvSpPr>
          <p:cNvPr id="9" name="TextBox 8"/>
          <p:cNvSpPr txBox="1"/>
          <p:nvPr/>
        </p:nvSpPr>
        <p:spPr>
          <a:xfrm>
            <a:off x="448251" y="3401020"/>
            <a:ext cx="2667000" cy="923330"/>
          </a:xfrm>
          <a:prstGeom prst="rect">
            <a:avLst/>
          </a:prstGeom>
          <a:noFill/>
        </p:spPr>
        <p:txBody>
          <a:bodyPr wrap="square" rtlCol="0">
            <a:spAutoFit/>
          </a:bodyPr>
          <a:lstStyle/>
          <a:p>
            <a:pPr algn="ctr"/>
            <a:r>
              <a:rPr lang="en-US" sz="900" dirty="0">
                <a:latin typeface="Arial" panose="020B0604020202020204" pitchFamily="34" charset="0"/>
                <a:cs typeface="Arial" panose="020B0604020202020204" pitchFamily="34" charset="0"/>
              </a:rPr>
              <a:t>(</a:t>
            </a:r>
            <a:r>
              <a:rPr lang="en-US" sz="900" dirty="0" smtClean="0">
                <a:latin typeface="Arial" panose="020B0604020202020204" pitchFamily="34" charset="0"/>
                <a:cs typeface="Arial" panose="020B0604020202020204" pitchFamily="34" charset="0"/>
              </a:rPr>
              <a:t>Hours reported from CMS-671 / # of residents from CMS-672) / </a:t>
            </a:r>
            <a:r>
              <a:rPr lang="en-US" sz="900" b="1" dirty="0" smtClean="0">
                <a:latin typeface="Arial" panose="020B0604020202020204" pitchFamily="34" charset="0"/>
                <a:cs typeface="Arial" panose="020B0604020202020204" pitchFamily="34" charset="0"/>
              </a:rPr>
              <a:t>14 days</a:t>
            </a:r>
          </a:p>
          <a:p>
            <a:pPr algn="ctr"/>
            <a:endParaRPr lang="en-US" sz="900" dirty="0" smtClean="0">
              <a:latin typeface="Arial" panose="020B0604020202020204" pitchFamily="34" charset="0"/>
              <a:cs typeface="Arial" panose="020B0604020202020204" pitchFamily="34" charset="0"/>
            </a:endParaRPr>
          </a:p>
          <a:p>
            <a:pPr algn="ctr"/>
            <a:r>
              <a:rPr lang="en-US" sz="900" dirty="0" smtClean="0">
                <a:latin typeface="Arial" panose="020B0604020202020204" pitchFamily="34" charset="0"/>
                <a:cs typeface="Arial" panose="020B0604020202020204" pitchFamily="34" charset="0"/>
              </a:rPr>
              <a:t>[(RUG distribution of quarter closest to survey*hours from CMS time study) / # of residents from CMS-672] / </a:t>
            </a:r>
            <a:r>
              <a:rPr lang="en-US" sz="900" b="1" dirty="0" smtClean="0">
                <a:latin typeface="Arial" panose="020B0604020202020204" pitchFamily="34" charset="0"/>
                <a:cs typeface="Arial" panose="020B0604020202020204" pitchFamily="34" charset="0"/>
              </a:rPr>
              <a:t>14 days</a:t>
            </a:r>
            <a:endParaRPr lang="en-US" sz="900" b="1" dirty="0">
              <a:latin typeface="Arial" panose="020B0604020202020204" pitchFamily="34" charset="0"/>
              <a:cs typeface="Arial" panose="020B0604020202020204" pitchFamily="34" charset="0"/>
            </a:endParaRPr>
          </a:p>
        </p:txBody>
      </p:sp>
      <p:sp>
        <p:nvSpPr>
          <p:cNvPr id="10" name="TextBox 9"/>
          <p:cNvSpPr txBox="1"/>
          <p:nvPr/>
        </p:nvSpPr>
        <p:spPr>
          <a:xfrm>
            <a:off x="5047099" y="3401020"/>
            <a:ext cx="2476500" cy="923330"/>
          </a:xfrm>
          <a:prstGeom prst="rect">
            <a:avLst/>
          </a:prstGeom>
          <a:noFill/>
        </p:spPr>
        <p:txBody>
          <a:bodyPr wrap="square" rtlCol="0">
            <a:spAutoFit/>
          </a:bodyPr>
          <a:lstStyle/>
          <a:p>
            <a:pPr algn="ctr"/>
            <a:r>
              <a:rPr lang="en-US" sz="900" dirty="0">
                <a:latin typeface="Arial" panose="020B0604020202020204" pitchFamily="34" charset="0"/>
                <a:cs typeface="Arial" panose="020B0604020202020204" pitchFamily="34" charset="0"/>
              </a:rPr>
              <a:t>(</a:t>
            </a:r>
            <a:r>
              <a:rPr lang="en-US" sz="900" dirty="0" smtClean="0">
                <a:latin typeface="Arial" panose="020B0604020202020204" pitchFamily="34" charset="0"/>
                <a:cs typeface="Arial" panose="020B0604020202020204" pitchFamily="34" charset="0"/>
              </a:rPr>
              <a:t>Annual hours reported on cost report / Annual days reported on cost report)</a:t>
            </a:r>
            <a:endParaRPr lang="en-US" sz="900" b="1" dirty="0" smtClean="0">
              <a:latin typeface="Arial" panose="020B0604020202020204" pitchFamily="34" charset="0"/>
              <a:cs typeface="Arial" panose="020B0604020202020204" pitchFamily="34" charset="0"/>
            </a:endParaRPr>
          </a:p>
          <a:p>
            <a:pPr algn="ctr"/>
            <a:endParaRPr lang="en-US" sz="900" u="sng" dirty="0" smtClean="0">
              <a:latin typeface="Arial" panose="020B0604020202020204" pitchFamily="34" charset="0"/>
              <a:cs typeface="Arial" panose="020B0604020202020204" pitchFamily="34" charset="0"/>
            </a:endParaRPr>
          </a:p>
          <a:p>
            <a:pPr algn="ctr"/>
            <a:r>
              <a:rPr lang="en-US" sz="900" dirty="0">
                <a:latin typeface="Arial" panose="020B0604020202020204" pitchFamily="34" charset="0"/>
                <a:cs typeface="Arial" panose="020B0604020202020204" pitchFamily="34" charset="0"/>
              </a:rPr>
              <a:t>(</a:t>
            </a:r>
            <a:r>
              <a:rPr lang="en-US" sz="900" dirty="0" smtClean="0">
                <a:latin typeface="Arial" panose="020B0604020202020204" pitchFamily="34" charset="0"/>
                <a:cs typeface="Arial" panose="020B0604020202020204" pitchFamily="34" charset="0"/>
              </a:rPr>
              <a:t>Annual hours expected from MDS RUG distribution / Annual days expected from MDS)</a:t>
            </a:r>
            <a:endParaRPr lang="en-US" sz="900" b="1" dirty="0">
              <a:latin typeface="Arial" panose="020B0604020202020204" pitchFamily="34" charset="0"/>
              <a:cs typeface="Arial" panose="020B0604020202020204" pitchFamily="34" charset="0"/>
            </a:endParaRPr>
          </a:p>
        </p:txBody>
      </p:sp>
      <p:sp>
        <p:nvSpPr>
          <p:cNvPr id="11" name="Minus 10"/>
          <p:cNvSpPr/>
          <p:nvPr/>
        </p:nvSpPr>
        <p:spPr>
          <a:xfrm flipV="1">
            <a:off x="152400" y="3747746"/>
            <a:ext cx="3276600" cy="45719"/>
          </a:xfrm>
          <a:prstGeom prst="mathMinus">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4"/>
          <p:cNvSpPr txBox="1">
            <a:spLocks/>
          </p:cNvSpPr>
          <p:nvPr/>
        </p:nvSpPr>
        <p:spPr>
          <a:xfrm>
            <a:off x="4724400" y="1123950"/>
            <a:ext cx="3935465" cy="290092"/>
          </a:xfrm>
          <a:prstGeom prst="rect">
            <a:avLst/>
          </a:prstGeom>
          <a:solidFill>
            <a:schemeClr val="accent5"/>
          </a:solidFill>
          <a:ln w="19050">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dirty="0" smtClean="0">
                <a:solidFill>
                  <a:schemeClr val="bg1"/>
                </a:solidFill>
              </a:rPr>
              <a:t>NYS staffing measure</a:t>
            </a:r>
            <a:endParaRPr lang="en-US" sz="1400" b="1" dirty="0">
              <a:solidFill>
                <a:schemeClr val="bg1"/>
              </a:solidFill>
            </a:endParaRPr>
          </a:p>
        </p:txBody>
      </p:sp>
      <p:sp>
        <p:nvSpPr>
          <p:cNvPr id="14" name="Minus 13"/>
          <p:cNvSpPr/>
          <p:nvPr/>
        </p:nvSpPr>
        <p:spPr>
          <a:xfrm flipV="1">
            <a:off x="4648200" y="3782020"/>
            <a:ext cx="3276600" cy="45719"/>
          </a:xfrm>
          <a:prstGeom prst="mathMinus">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Multiply 1"/>
          <p:cNvSpPr/>
          <p:nvPr/>
        </p:nvSpPr>
        <p:spPr>
          <a:xfrm>
            <a:off x="3024187" y="3594207"/>
            <a:ext cx="303806" cy="291898"/>
          </a:xfrm>
          <a:prstGeom prst="mathMultipl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267953" y="3565088"/>
            <a:ext cx="694447" cy="507831"/>
          </a:xfrm>
          <a:prstGeom prst="rect">
            <a:avLst/>
          </a:prstGeom>
          <a:noFill/>
        </p:spPr>
        <p:txBody>
          <a:bodyPr wrap="square" rtlCol="0">
            <a:spAutoFit/>
          </a:bodyPr>
          <a:lstStyle/>
          <a:p>
            <a:pPr algn="ctr"/>
            <a:r>
              <a:rPr lang="en-US" sz="900" dirty="0" smtClean="0">
                <a:latin typeface="Arial" panose="020B0604020202020204" pitchFamily="34" charset="0"/>
                <a:cs typeface="Arial" panose="020B0604020202020204" pitchFamily="34" charset="0"/>
              </a:rPr>
              <a:t>Statewide reported  average</a:t>
            </a:r>
            <a:endParaRPr lang="en-US" sz="900" b="1" dirty="0">
              <a:latin typeface="Arial" panose="020B0604020202020204" pitchFamily="34" charset="0"/>
              <a:cs typeface="Arial" panose="020B0604020202020204" pitchFamily="34" charset="0"/>
            </a:endParaRPr>
          </a:p>
        </p:txBody>
      </p:sp>
      <p:sp>
        <p:nvSpPr>
          <p:cNvPr id="17" name="Multiply 16"/>
          <p:cNvSpPr/>
          <p:nvPr/>
        </p:nvSpPr>
        <p:spPr>
          <a:xfrm>
            <a:off x="7544193" y="3591945"/>
            <a:ext cx="303806" cy="291898"/>
          </a:xfrm>
          <a:prstGeom prst="mathMultipl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787959" y="3562826"/>
            <a:ext cx="694447" cy="507831"/>
          </a:xfrm>
          <a:prstGeom prst="rect">
            <a:avLst/>
          </a:prstGeom>
          <a:noFill/>
        </p:spPr>
        <p:txBody>
          <a:bodyPr wrap="square" rtlCol="0">
            <a:spAutoFit/>
          </a:bodyPr>
          <a:lstStyle/>
          <a:p>
            <a:pPr algn="ctr"/>
            <a:r>
              <a:rPr lang="en-US" sz="900" dirty="0" smtClean="0">
                <a:latin typeface="Arial" panose="020B0604020202020204" pitchFamily="34" charset="0"/>
                <a:cs typeface="Arial" panose="020B0604020202020204" pitchFamily="34" charset="0"/>
              </a:rPr>
              <a:t>Statewide reported  average</a:t>
            </a:r>
            <a:endParaRPr lang="en-US"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3203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7543800" cy="533400"/>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Rate of </a:t>
            </a:r>
            <a:r>
              <a:rPr lang="en-US" sz="2800" b="1" dirty="0" smtClean="0">
                <a:solidFill>
                  <a:srgbClr val="002D73"/>
                </a:solidFill>
                <a:latin typeface="Arial" panose="020B0604020202020204" pitchFamily="34" charset="0"/>
                <a:cs typeface="Arial" panose="020B0604020202020204" pitchFamily="34" charset="0"/>
              </a:rPr>
              <a:t>Staffing Hours </a:t>
            </a:r>
            <a:r>
              <a:rPr lang="en-US" sz="2800" b="1" dirty="0">
                <a:solidFill>
                  <a:srgbClr val="002D73"/>
                </a:solidFill>
                <a:latin typeface="Arial" panose="020B0604020202020204" pitchFamily="34" charset="0"/>
                <a:cs typeface="Arial" panose="020B0604020202020204" pitchFamily="34" charset="0"/>
              </a:rPr>
              <a:t>Per Day</a:t>
            </a:r>
          </a:p>
        </p:txBody>
      </p:sp>
      <p:sp>
        <p:nvSpPr>
          <p:cNvPr id="14" name="Content Placeholder 2"/>
          <p:cNvSpPr txBox="1">
            <a:spLocks/>
          </p:cNvSpPr>
          <p:nvPr/>
        </p:nvSpPr>
        <p:spPr>
          <a:xfrm>
            <a:off x="152399" y="895350"/>
            <a:ext cx="4800601" cy="4572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100" dirty="0" smtClean="0"/>
              <a:t>CMS staffing data from Five-Star Provider Ratings, as of April 2015 </a:t>
            </a:r>
          </a:p>
          <a:p>
            <a:pPr lvl="1">
              <a:buFont typeface="Courier New" panose="02070309020205020404" pitchFamily="49" charset="0"/>
              <a:buChar char="o"/>
            </a:pPr>
            <a:r>
              <a:rPr lang="en-US" sz="1000" dirty="0"/>
              <a:t>National </a:t>
            </a:r>
            <a:r>
              <a:rPr lang="en-US" sz="1000" dirty="0" smtClean="0"/>
              <a:t>average: 4.0 </a:t>
            </a:r>
            <a:r>
              <a:rPr lang="en-US" sz="1000" dirty="0"/>
              <a:t>hours per resident/day</a:t>
            </a:r>
            <a:endParaRPr lang="en-US" sz="1000" dirty="0" smtClean="0"/>
          </a:p>
          <a:p>
            <a:pPr lvl="1">
              <a:buFont typeface="Courier New" panose="02070309020205020404" pitchFamily="49" charset="0"/>
              <a:buChar char="o"/>
            </a:pPr>
            <a:r>
              <a:rPr lang="en-US" sz="1000" dirty="0" smtClean="0"/>
              <a:t>NY average: 3.9 </a:t>
            </a:r>
            <a:r>
              <a:rPr lang="en-US" sz="1000" dirty="0"/>
              <a:t>hours per </a:t>
            </a:r>
            <a:r>
              <a:rPr lang="en-US" sz="1000" dirty="0" smtClean="0"/>
              <a:t>resident/day</a:t>
            </a:r>
          </a:p>
          <a:p>
            <a:pPr>
              <a:buFont typeface="Courier New" panose="02070309020205020404" pitchFamily="49" charset="0"/>
              <a:buChar char="o"/>
            </a:pPr>
            <a:endParaRPr lang="en-US" sz="1000" dirty="0"/>
          </a:p>
        </p:txBody>
      </p:sp>
      <p:graphicFrame>
        <p:nvGraphicFramePr>
          <p:cNvPr id="3" name="Table 2"/>
          <p:cNvGraphicFramePr>
            <a:graphicFrameLocks noGrp="1"/>
          </p:cNvGraphicFramePr>
          <p:nvPr>
            <p:extLst>
              <p:ext uri="{D42A27DB-BD31-4B8C-83A1-F6EECF244321}">
                <p14:modId xmlns:p14="http://schemas.microsoft.com/office/powerpoint/2010/main" val="2674639987"/>
              </p:ext>
            </p:extLst>
          </p:nvPr>
        </p:nvGraphicFramePr>
        <p:xfrm>
          <a:off x="5215887" y="3168196"/>
          <a:ext cx="3352800" cy="584735"/>
        </p:xfrm>
        <a:graphic>
          <a:graphicData uri="http://schemas.openxmlformats.org/drawingml/2006/table">
            <a:tbl>
              <a:tblPr firstRow="1" bandRow="1">
                <a:tableStyleId>{5C22544A-7EE6-4342-B048-85BDC9FD1C3A}</a:tableStyleId>
              </a:tblPr>
              <a:tblGrid>
                <a:gridCol w="558800"/>
                <a:gridCol w="558800"/>
                <a:gridCol w="558800"/>
                <a:gridCol w="558800"/>
                <a:gridCol w="558800"/>
                <a:gridCol w="558800"/>
              </a:tblGrid>
              <a:tr h="289562">
                <a:tc>
                  <a:txBody>
                    <a:bodyPr/>
                    <a:lstStyle/>
                    <a:p>
                      <a:pPr algn="ctr"/>
                      <a:r>
                        <a:rPr lang="en-US" sz="900" b="1" dirty="0" smtClean="0">
                          <a:solidFill>
                            <a:schemeClr val="bg1"/>
                          </a:solidFill>
                          <a:latin typeface="Arial" panose="020B0604020202020204" pitchFamily="34" charset="0"/>
                          <a:cs typeface="Arial" panose="020B0604020202020204" pitchFamily="34" charset="0"/>
                        </a:rPr>
                        <a:t>P0</a:t>
                      </a:r>
                      <a:r>
                        <a:rPr lang="en-US" sz="900" b="1" baseline="0" dirty="0" smtClean="0">
                          <a:solidFill>
                            <a:schemeClr val="bg1"/>
                          </a:solidFill>
                          <a:latin typeface="Arial" panose="020B0604020202020204" pitchFamily="34" charset="0"/>
                          <a:cs typeface="Arial" panose="020B0604020202020204" pitchFamily="34" charset="0"/>
                        </a:rPr>
                        <a:t> (min)</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P20</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P40</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P60</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P80</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P100</a:t>
                      </a:r>
                      <a:r>
                        <a:rPr lang="en-US" sz="900" b="1" baseline="0" dirty="0" smtClean="0">
                          <a:solidFill>
                            <a:schemeClr val="bg1"/>
                          </a:solidFill>
                          <a:latin typeface="Arial" panose="020B0604020202020204" pitchFamily="34" charset="0"/>
                          <a:cs typeface="Arial" panose="020B0604020202020204" pitchFamily="34" charset="0"/>
                        </a:rPr>
                        <a:t> </a:t>
                      </a:r>
                      <a:r>
                        <a:rPr lang="en-US" sz="900" b="1" dirty="0" smtClean="0">
                          <a:solidFill>
                            <a:schemeClr val="bg1"/>
                          </a:solidFill>
                          <a:latin typeface="Arial" panose="020B0604020202020204" pitchFamily="34" charset="0"/>
                          <a:cs typeface="Arial" panose="020B0604020202020204" pitchFamily="34" charset="0"/>
                        </a:rPr>
                        <a:t>(max)</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18975">
                <a:tc>
                  <a:txBody>
                    <a:bodyPr/>
                    <a:lstStyle/>
                    <a:p>
                      <a:pPr algn="r"/>
                      <a:r>
                        <a:rPr lang="en-US" sz="800" dirty="0" smtClean="0">
                          <a:solidFill>
                            <a:schemeClr val="tx1"/>
                          </a:solidFill>
                          <a:latin typeface="Arial" panose="020B0604020202020204" pitchFamily="34" charset="0"/>
                          <a:cs typeface="Arial" panose="020B0604020202020204" pitchFamily="34" charset="0"/>
                        </a:rPr>
                        <a:t>0</a:t>
                      </a:r>
                      <a:endParaRPr lang="en-US" sz="8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5105400" y="2917724"/>
            <a:ext cx="3429000" cy="230832"/>
          </a:xfrm>
          <a:prstGeom prst="rect">
            <a:avLst/>
          </a:prstGeom>
          <a:noFill/>
        </p:spPr>
        <p:txBody>
          <a:bodyPr wrap="square" rtlCol="0">
            <a:spAutoFit/>
          </a:bodyPr>
          <a:lstStyle/>
          <a:p>
            <a:r>
              <a:rPr lang="en-US" sz="900" b="1" dirty="0" smtClean="0">
                <a:latin typeface="Arial" panose="020B0604020202020204" pitchFamily="34" charset="0"/>
                <a:cs typeface="Arial" panose="020B0604020202020204" pitchFamily="34" charset="0"/>
              </a:rPr>
              <a:t>NY Staffing Quintile Cut Points, 2014</a:t>
            </a:r>
            <a:endParaRPr lang="en-US" sz="900"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82600561"/>
              </p:ext>
            </p:extLst>
          </p:nvPr>
        </p:nvGraphicFramePr>
        <p:xfrm>
          <a:off x="232407" y="3168196"/>
          <a:ext cx="2743200" cy="1689554"/>
        </p:xfrm>
        <a:graphic>
          <a:graphicData uri="http://schemas.openxmlformats.org/drawingml/2006/table">
            <a:tbl>
              <a:tblPr>
                <a:tableStyleId>{5C22544A-7EE6-4342-B048-85BDC9FD1C3A}</a:tableStyleId>
              </a:tblPr>
              <a:tblGrid>
                <a:gridCol w="1280160"/>
                <a:gridCol w="731520"/>
                <a:gridCol w="731520"/>
              </a:tblGrid>
              <a:tr h="373505">
                <a:tc>
                  <a:txBody>
                    <a:bodyPr/>
                    <a:lstStyle/>
                    <a:p>
                      <a:pPr algn="ctr" fontAlgn="b"/>
                      <a:r>
                        <a:rPr lang="en-US" sz="900" b="1" u="none" strike="noStrike" dirty="0" smtClean="0">
                          <a:solidFill>
                            <a:schemeClr val="bg1"/>
                          </a:solidFill>
                          <a:effectLst/>
                          <a:latin typeface="Arial" panose="020B0604020202020204" pitchFamily="34" charset="0"/>
                          <a:cs typeface="Arial" panose="020B0604020202020204" pitchFamily="34" charset="0"/>
                        </a:rPr>
                        <a:t>Change</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900" b="1" u="none" strike="noStrike" dirty="0" smtClean="0">
                          <a:solidFill>
                            <a:schemeClr val="bg1"/>
                          </a:solidFill>
                          <a:effectLst/>
                          <a:latin typeface="Arial" panose="020B0604020202020204" pitchFamily="34" charset="0"/>
                          <a:cs typeface="Arial" panose="020B0604020202020204" pitchFamily="34" charset="0"/>
                        </a:rPr>
                        <a:t>Number and percent of facilities (N=549)</a:t>
                      </a:r>
                      <a:endParaRPr lang="en-US" sz="9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9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188007">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Declined by </a:t>
                      </a:r>
                      <a:r>
                        <a:rPr lang="en-US" sz="900" b="0" u="none" strike="noStrike" dirty="0" smtClean="0">
                          <a:solidFill>
                            <a:schemeClr val="tx1"/>
                          </a:solidFill>
                          <a:effectLst/>
                          <a:latin typeface="Arial" panose="020B0604020202020204" pitchFamily="34" charset="0"/>
                          <a:cs typeface="Arial" panose="020B0604020202020204" pitchFamily="34" charset="0"/>
                        </a:rPr>
                        <a:t>3+ rankings</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15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2.7%</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80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0" u="none" strike="noStrike" dirty="0">
                          <a:solidFill>
                            <a:schemeClr val="tx1"/>
                          </a:solidFill>
                          <a:effectLst/>
                          <a:latin typeface="Arial" panose="020B0604020202020204" pitchFamily="34" charset="0"/>
                          <a:cs typeface="Arial" panose="020B0604020202020204" pitchFamily="34" charset="0"/>
                        </a:rPr>
                        <a:t>Declined by </a:t>
                      </a:r>
                      <a:r>
                        <a:rPr lang="en-US" sz="900" b="0" u="none" strike="noStrike" dirty="0" smtClean="0">
                          <a:solidFill>
                            <a:schemeClr val="tx1"/>
                          </a:solidFill>
                          <a:effectLst/>
                          <a:latin typeface="Arial" panose="020B0604020202020204" pitchFamily="34" charset="0"/>
                          <a:cs typeface="Arial" panose="020B0604020202020204" pitchFamily="34" charset="0"/>
                        </a:rPr>
                        <a:t>2 rankings</a:t>
                      </a:r>
                      <a:endParaRPr lang="en-US" sz="900" b="0" i="0" u="none" strike="noStrike" dirty="0" smtClean="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29</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5.3%</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80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0" u="none" strike="noStrike" dirty="0">
                          <a:solidFill>
                            <a:schemeClr val="tx1"/>
                          </a:solidFill>
                          <a:effectLst/>
                          <a:latin typeface="Arial" panose="020B0604020202020204" pitchFamily="34" charset="0"/>
                          <a:cs typeface="Arial" panose="020B0604020202020204" pitchFamily="34" charset="0"/>
                        </a:rPr>
                        <a:t>Declined by </a:t>
                      </a:r>
                      <a:r>
                        <a:rPr lang="en-US" sz="900" b="0" u="none" strike="noStrike" dirty="0" smtClean="0">
                          <a:solidFill>
                            <a:schemeClr val="tx1"/>
                          </a:solidFill>
                          <a:effectLst/>
                          <a:latin typeface="Arial" panose="020B0604020202020204" pitchFamily="34" charset="0"/>
                          <a:cs typeface="Arial" panose="020B0604020202020204" pitchFamily="34" charset="0"/>
                        </a:rPr>
                        <a:t>1 ranking</a:t>
                      </a:r>
                      <a:endParaRPr lang="en-US" sz="900" b="0" i="0" u="none" strike="noStrike" dirty="0" smtClean="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73</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13.3%</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8007">
                <a:tc>
                  <a:txBody>
                    <a:bodyPr/>
                    <a:lstStyle/>
                    <a:p>
                      <a:pPr algn="l" fontAlgn="b"/>
                      <a:r>
                        <a:rPr lang="en-US" sz="900" b="0" u="none" strike="noStrike" dirty="0">
                          <a:solidFill>
                            <a:schemeClr val="tx1"/>
                          </a:solidFill>
                          <a:effectLst/>
                          <a:latin typeface="Arial" panose="020B0604020202020204" pitchFamily="34" charset="0"/>
                          <a:cs typeface="Arial" panose="020B0604020202020204" pitchFamily="34" charset="0"/>
                        </a:rPr>
                        <a:t>No change</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191</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35%</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80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0" u="none" strike="noStrike" dirty="0">
                          <a:solidFill>
                            <a:schemeClr val="tx1"/>
                          </a:solidFill>
                          <a:effectLst/>
                          <a:latin typeface="Arial" panose="020B0604020202020204" pitchFamily="34" charset="0"/>
                          <a:cs typeface="Arial" panose="020B0604020202020204" pitchFamily="34" charset="0"/>
                        </a:rPr>
                        <a:t>Improved by </a:t>
                      </a:r>
                      <a:r>
                        <a:rPr lang="en-US" sz="900" b="0" u="none" strike="noStrike" dirty="0" smtClean="0">
                          <a:solidFill>
                            <a:schemeClr val="tx1"/>
                          </a:solidFill>
                          <a:effectLst/>
                          <a:latin typeface="Arial" panose="020B0604020202020204" pitchFamily="34" charset="0"/>
                          <a:cs typeface="Arial" panose="020B0604020202020204" pitchFamily="34" charset="0"/>
                        </a:rPr>
                        <a:t>1 ranking</a:t>
                      </a:r>
                      <a:endParaRPr lang="en-US" sz="900" b="0" i="0" u="none" strike="noStrike" dirty="0" smtClean="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166</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30.2%</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80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0" u="none" strike="noStrike" dirty="0">
                          <a:solidFill>
                            <a:schemeClr val="tx1"/>
                          </a:solidFill>
                          <a:effectLst/>
                          <a:latin typeface="Arial" panose="020B0604020202020204" pitchFamily="34" charset="0"/>
                          <a:cs typeface="Arial" panose="020B0604020202020204" pitchFamily="34" charset="0"/>
                        </a:rPr>
                        <a:t>Improved by </a:t>
                      </a:r>
                      <a:r>
                        <a:rPr lang="en-US" sz="900" b="0" u="none" strike="noStrike" dirty="0" smtClean="0">
                          <a:solidFill>
                            <a:schemeClr val="tx1"/>
                          </a:solidFill>
                          <a:effectLst/>
                          <a:latin typeface="Arial" panose="020B0604020202020204" pitchFamily="34" charset="0"/>
                          <a:cs typeface="Arial" panose="020B0604020202020204" pitchFamily="34" charset="0"/>
                        </a:rPr>
                        <a:t>2 rankings</a:t>
                      </a:r>
                      <a:endParaRPr lang="en-US" sz="900" b="0" i="0" u="none" strike="noStrike" dirty="0" smtClean="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51</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9.3%</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80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0" u="none" strike="noStrike" dirty="0">
                          <a:solidFill>
                            <a:schemeClr val="tx1"/>
                          </a:solidFill>
                          <a:effectLst/>
                          <a:latin typeface="Arial" panose="020B0604020202020204" pitchFamily="34" charset="0"/>
                          <a:cs typeface="Arial" panose="020B0604020202020204" pitchFamily="34" charset="0"/>
                        </a:rPr>
                        <a:t>Improved by </a:t>
                      </a:r>
                      <a:r>
                        <a:rPr lang="en-US" sz="900" b="0" u="none" strike="noStrike" dirty="0" smtClean="0">
                          <a:solidFill>
                            <a:schemeClr val="tx1"/>
                          </a:solidFill>
                          <a:effectLst/>
                          <a:latin typeface="Arial" panose="020B0604020202020204" pitchFamily="34" charset="0"/>
                          <a:cs typeface="Arial" panose="020B0604020202020204" pitchFamily="34" charset="0"/>
                        </a:rPr>
                        <a:t>3+ rankings</a:t>
                      </a:r>
                      <a:endParaRPr lang="en-US" sz="900" b="0" i="0" u="none" strike="noStrike" dirty="0" smtClean="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24</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900" b="0" i="0" u="none" strike="noStrike" dirty="0" smtClean="0">
                          <a:solidFill>
                            <a:schemeClr val="tx1"/>
                          </a:solidFill>
                          <a:effectLst/>
                          <a:latin typeface="Arial" panose="020B0604020202020204" pitchFamily="34" charset="0"/>
                          <a:cs typeface="Arial" panose="020B0604020202020204" pitchFamily="34" charset="0"/>
                        </a:rPr>
                        <a:t>4.4%</a:t>
                      </a:r>
                      <a:endParaRPr lang="en-US" sz="9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70286193"/>
              </p:ext>
            </p:extLst>
          </p:nvPr>
        </p:nvGraphicFramePr>
        <p:xfrm>
          <a:off x="226311" y="1578630"/>
          <a:ext cx="8321040" cy="1238744"/>
        </p:xfrm>
        <a:graphic>
          <a:graphicData uri="http://schemas.openxmlformats.org/drawingml/2006/table">
            <a:tbl>
              <a:tblPr>
                <a:tableStyleId>{5C22544A-7EE6-4342-B048-85BDC9FD1C3A}</a:tableStyleId>
              </a:tblPr>
              <a:tblGrid>
                <a:gridCol w="457200"/>
                <a:gridCol w="914400"/>
                <a:gridCol w="914400"/>
                <a:gridCol w="914400"/>
                <a:gridCol w="1188720"/>
                <a:gridCol w="914400"/>
                <a:gridCol w="914400"/>
                <a:gridCol w="914400"/>
                <a:gridCol w="1188720"/>
              </a:tblGrid>
              <a:tr h="335763">
                <a:tc gridSpan="5">
                  <a:txBody>
                    <a:bodyPr/>
                    <a:lstStyle/>
                    <a:p>
                      <a:pPr algn="ctr" fontAlgn="ctr"/>
                      <a:r>
                        <a:rPr lang="en-US" sz="1100" b="1" u="none" strike="noStrike" dirty="0">
                          <a:solidFill>
                            <a:schemeClr val="bg1"/>
                          </a:solidFill>
                          <a:effectLst/>
                          <a:latin typeface="Arial" panose="020B0604020202020204" pitchFamily="34" charset="0"/>
                          <a:cs typeface="Arial" panose="020B0604020202020204" pitchFamily="34" charset="0"/>
                        </a:rPr>
                        <a:t>CMS Five-Star </a:t>
                      </a:r>
                      <a:r>
                        <a:rPr lang="en-US" sz="1100" b="1" u="none" strike="noStrike" dirty="0" smtClean="0">
                          <a:solidFill>
                            <a:schemeClr val="bg1"/>
                          </a:solidFill>
                          <a:effectLst/>
                          <a:latin typeface="Arial" panose="020B0604020202020204" pitchFamily="34" charset="0"/>
                          <a:cs typeface="Arial" panose="020B0604020202020204" pitchFamily="34" charset="0"/>
                        </a:rPr>
                        <a:t>Quality Rating for Staffing</a:t>
                      </a:r>
                      <a:endParaRPr lang="en-US" sz="1100" b="1" i="0" u="none" strike="noStrike" dirty="0">
                        <a:solidFill>
                          <a:schemeClr val="bg1"/>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pPr algn="ctr" fontAlgn="ctr"/>
                      <a:endParaRPr lang="en-US" sz="1100" b="1" i="0" u="none" strike="noStrike" dirty="0">
                        <a:solidFill>
                          <a:schemeClr val="bg1"/>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100" b="1" u="none" strike="noStrike" dirty="0" smtClean="0">
                          <a:solidFill>
                            <a:schemeClr val="bg1"/>
                          </a:solidFill>
                          <a:effectLst/>
                          <a:latin typeface="Arial" panose="020B0604020202020204" pitchFamily="34" charset="0"/>
                          <a:cs typeface="Arial" panose="020B0604020202020204" pitchFamily="34" charset="0"/>
                        </a:rPr>
                        <a:t>NY Rate of Nursing</a:t>
                      </a:r>
                      <a:r>
                        <a:rPr lang="en-US" sz="1100" b="1" u="none" strike="noStrike" baseline="0" dirty="0" smtClean="0">
                          <a:solidFill>
                            <a:schemeClr val="bg1"/>
                          </a:solidFill>
                          <a:effectLst/>
                          <a:latin typeface="Arial" panose="020B0604020202020204" pitchFamily="34" charset="0"/>
                          <a:cs typeface="Arial" panose="020B0604020202020204" pitchFamily="34" charset="0"/>
                        </a:rPr>
                        <a:t> Hours per Day</a:t>
                      </a:r>
                      <a:endParaRPr lang="en-US" sz="1100" b="1" i="0" u="none" strike="noStrike" dirty="0">
                        <a:solidFill>
                          <a:schemeClr val="bg1"/>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537221">
                <a:tc>
                  <a:txBody>
                    <a:bodyPr/>
                    <a:lstStyle/>
                    <a:p>
                      <a:pPr algn="ctr" rtl="0" fontAlgn="ctr"/>
                      <a:r>
                        <a:rPr lang="en-US" sz="750" b="1" u="none" strike="noStrike" dirty="0">
                          <a:effectLst/>
                          <a:latin typeface="Arial" panose="020B0604020202020204" pitchFamily="34" charset="0"/>
                          <a:cs typeface="Arial" panose="020B0604020202020204" pitchFamily="34" charset="0"/>
                        </a:rPr>
                        <a:t>Nursing home</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750" b="1" u="none" strike="noStrike" dirty="0">
                          <a:effectLst/>
                          <a:latin typeface="Arial" panose="020B0604020202020204" pitchFamily="34" charset="0"/>
                          <a:cs typeface="Arial" panose="020B0604020202020204" pitchFamily="34" charset="0"/>
                        </a:rPr>
                        <a:t>CMS </a:t>
                      </a:r>
                      <a:endParaRPr lang="en-US" sz="750" b="1" u="none" strike="noStrike" dirty="0" smtClean="0">
                        <a:effectLst/>
                        <a:latin typeface="Arial" panose="020B0604020202020204" pitchFamily="34" charset="0"/>
                        <a:cs typeface="Arial" panose="020B0604020202020204" pitchFamily="34" charset="0"/>
                      </a:endParaRPr>
                    </a:p>
                    <a:p>
                      <a:pPr algn="ctr" rtl="0" fontAlgn="ctr"/>
                      <a:r>
                        <a:rPr lang="en-US" sz="750" b="1" u="none" strike="noStrike" dirty="0" smtClean="0">
                          <a:effectLst/>
                          <a:latin typeface="Arial" panose="020B0604020202020204" pitchFamily="34" charset="0"/>
                          <a:cs typeface="Arial" panose="020B0604020202020204" pitchFamily="34" charset="0"/>
                        </a:rPr>
                        <a:t>Reported </a:t>
                      </a:r>
                      <a:r>
                        <a:rPr lang="en-US" sz="750" b="1" u="none" strike="noStrike" dirty="0">
                          <a:effectLst/>
                          <a:latin typeface="Arial" panose="020B0604020202020204" pitchFamily="34" charset="0"/>
                          <a:cs typeface="Arial" panose="020B0604020202020204" pitchFamily="34" charset="0"/>
                        </a:rPr>
                        <a:t>hours/resident/day</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750" b="1" u="none" strike="noStrike" dirty="0" smtClean="0">
                          <a:effectLst/>
                          <a:latin typeface="Arial" panose="020B0604020202020204" pitchFamily="34" charset="0"/>
                          <a:cs typeface="Arial" panose="020B0604020202020204" pitchFamily="34" charset="0"/>
                        </a:rPr>
                        <a:t>CMS</a:t>
                      </a:r>
                    </a:p>
                    <a:p>
                      <a:pPr algn="ctr" rtl="0" fontAlgn="ctr"/>
                      <a:r>
                        <a:rPr lang="en-US" sz="750" b="1" u="none" strike="noStrike" dirty="0" smtClean="0">
                          <a:effectLst/>
                          <a:latin typeface="Arial" panose="020B0604020202020204" pitchFamily="34" charset="0"/>
                          <a:cs typeface="Arial" panose="020B0604020202020204" pitchFamily="34" charset="0"/>
                        </a:rPr>
                        <a:t> </a:t>
                      </a:r>
                      <a:r>
                        <a:rPr lang="en-US" sz="750" b="1" u="none" strike="noStrike" dirty="0">
                          <a:effectLst/>
                          <a:latin typeface="Arial" panose="020B0604020202020204" pitchFamily="34" charset="0"/>
                          <a:cs typeface="Arial" panose="020B0604020202020204" pitchFamily="34" charset="0"/>
                        </a:rPr>
                        <a:t>Expected hours/resident/day</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750" b="1" u="none" strike="noStrike" dirty="0">
                          <a:effectLst/>
                          <a:latin typeface="Arial" panose="020B0604020202020204" pitchFamily="34" charset="0"/>
                          <a:cs typeface="Arial" panose="020B0604020202020204" pitchFamily="34" charset="0"/>
                        </a:rPr>
                        <a:t>CMS </a:t>
                      </a:r>
                      <a:endParaRPr lang="en-US" sz="750" b="1" u="none" strike="noStrike" dirty="0" smtClean="0">
                        <a:effectLst/>
                        <a:latin typeface="Arial" panose="020B0604020202020204" pitchFamily="34" charset="0"/>
                        <a:cs typeface="Arial" panose="020B0604020202020204" pitchFamily="34" charset="0"/>
                      </a:endParaRPr>
                    </a:p>
                    <a:p>
                      <a:pPr algn="ctr" rtl="0" fontAlgn="ctr"/>
                      <a:r>
                        <a:rPr lang="en-US" sz="750" b="1" u="none" strike="noStrike" dirty="0" smtClean="0">
                          <a:effectLst/>
                          <a:latin typeface="Arial" panose="020B0604020202020204" pitchFamily="34" charset="0"/>
                          <a:cs typeface="Arial" panose="020B0604020202020204" pitchFamily="34" charset="0"/>
                        </a:rPr>
                        <a:t>Adjusted </a:t>
                      </a:r>
                      <a:r>
                        <a:rPr lang="en-US" sz="750" b="1" u="none" strike="noStrike" dirty="0">
                          <a:effectLst/>
                          <a:latin typeface="Arial" panose="020B0604020202020204" pitchFamily="34" charset="0"/>
                          <a:cs typeface="Arial" panose="020B0604020202020204" pitchFamily="34" charset="0"/>
                        </a:rPr>
                        <a:t>hours/resident/day </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750" b="1" u="none" strike="noStrike" dirty="0">
                          <a:effectLst/>
                          <a:latin typeface="Arial" panose="020B0604020202020204" pitchFamily="34" charset="0"/>
                          <a:cs typeface="Arial" panose="020B0604020202020204" pitchFamily="34" charset="0"/>
                        </a:rPr>
                        <a:t>CMS </a:t>
                      </a:r>
                      <a:endParaRPr lang="en-US" sz="750" b="1" u="none" strike="noStrike" dirty="0" smtClean="0">
                        <a:effectLst/>
                        <a:latin typeface="Arial" panose="020B0604020202020204" pitchFamily="34" charset="0"/>
                        <a:cs typeface="Arial" panose="020B0604020202020204" pitchFamily="34" charset="0"/>
                      </a:endParaRPr>
                    </a:p>
                    <a:p>
                      <a:pPr algn="ctr" fontAlgn="ctr"/>
                      <a:r>
                        <a:rPr lang="en-US" sz="750" b="1" u="none" strike="noStrike" dirty="0" smtClean="0">
                          <a:effectLst/>
                          <a:latin typeface="Arial" panose="020B0604020202020204" pitchFamily="34" charset="0"/>
                          <a:cs typeface="Arial" panose="020B0604020202020204" pitchFamily="34" charset="0"/>
                        </a:rPr>
                        <a:t>Star </a:t>
                      </a:r>
                      <a:r>
                        <a:rPr lang="en-US" sz="750" b="1" u="none" strike="noStrike" dirty="0">
                          <a:effectLst/>
                          <a:latin typeface="Arial" panose="020B0604020202020204" pitchFamily="34" charset="0"/>
                          <a:cs typeface="Arial" panose="020B0604020202020204" pitchFamily="34" charset="0"/>
                        </a:rPr>
                        <a:t>Rating</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750" b="1" u="none" strike="noStrike" dirty="0" smtClean="0">
                          <a:effectLst/>
                          <a:latin typeface="Arial" panose="020B0604020202020204" pitchFamily="34" charset="0"/>
                          <a:cs typeface="Arial" panose="020B0604020202020204" pitchFamily="34" charset="0"/>
                        </a:rPr>
                        <a:t>NY</a:t>
                      </a:r>
                    </a:p>
                    <a:p>
                      <a:pPr algn="ctr" rtl="0" fontAlgn="ctr"/>
                      <a:r>
                        <a:rPr lang="en-US" sz="750" b="1" u="none" strike="noStrike" dirty="0" smtClean="0">
                          <a:effectLst/>
                          <a:latin typeface="Arial" panose="020B0604020202020204" pitchFamily="34" charset="0"/>
                          <a:cs typeface="Arial" panose="020B0604020202020204" pitchFamily="34" charset="0"/>
                        </a:rPr>
                        <a:t>Reported hours/resident/day </a:t>
                      </a:r>
                      <a:r>
                        <a:rPr lang="en-US" sz="750" b="1" u="none" strike="noStrike" dirty="0">
                          <a:effectLst/>
                          <a:latin typeface="Arial" panose="020B0604020202020204" pitchFamily="34" charset="0"/>
                          <a:cs typeface="Arial" panose="020B0604020202020204" pitchFamily="34" charset="0"/>
                        </a:rPr>
                        <a:t>(cost report)</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750" b="1" u="none" strike="noStrike" dirty="0" smtClean="0">
                          <a:effectLst/>
                          <a:latin typeface="Arial" panose="020B0604020202020204" pitchFamily="34" charset="0"/>
                          <a:cs typeface="Arial" panose="020B0604020202020204" pitchFamily="34" charset="0"/>
                        </a:rPr>
                        <a:t>NY </a:t>
                      </a:r>
                    </a:p>
                    <a:p>
                      <a:pPr algn="ctr" rtl="0" fontAlgn="ctr"/>
                      <a:r>
                        <a:rPr lang="en-US" sz="750" b="1" u="none" strike="noStrike" dirty="0" smtClean="0">
                          <a:effectLst/>
                          <a:latin typeface="Arial" panose="020B0604020202020204" pitchFamily="34" charset="0"/>
                          <a:cs typeface="Arial" panose="020B0604020202020204" pitchFamily="34" charset="0"/>
                        </a:rPr>
                        <a:t>Expected hours/resident/day  </a:t>
                      </a:r>
                      <a:r>
                        <a:rPr lang="en-US" sz="750" b="1" u="none" strike="noStrike" dirty="0">
                          <a:effectLst/>
                          <a:latin typeface="Arial" panose="020B0604020202020204" pitchFamily="34" charset="0"/>
                          <a:cs typeface="Arial" panose="020B0604020202020204" pitchFamily="34" charset="0"/>
                        </a:rPr>
                        <a:t>(MDS)</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750" b="1" u="none" strike="noStrike" dirty="0" smtClean="0">
                          <a:effectLst/>
                          <a:latin typeface="Arial" panose="020B0604020202020204" pitchFamily="34" charset="0"/>
                          <a:cs typeface="Arial" panose="020B0604020202020204" pitchFamily="34" charset="0"/>
                        </a:rPr>
                        <a:t>NY </a:t>
                      </a:r>
                    </a:p>
                    <a:p>
                      <a:pPr algn="ctr" rtl="0" fontAlgn="ctr"/>
                      <a:r>
                        <a:rPr lang="en-US" sz="750" b="1" u="none" strike="noStrike" dirty="0" smtClean="0">
                          <a:effectLst/>
                          <a:latin typeface="Arial" panose="020B0604020202020204" pitchFamily="34" charset="0"/>
                          <a:cs typeface="Arial" panose="020B0604020202020204" pitchFamily="34" charset="0"/>
                        </a:rPr>
                        <a:t>Adjusted hours/resident/day</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750" b="1" u="none" strike="noStrike" dirty="0" smtClean="0">
                          <a:effectLst/>
                          <a:latin typeface="Arial" panose="020B0604020202020204" pitchFamily="34" charset="0"/>
                          <a:cs typeface="Arial" panose="020B0604020202020204" pitchFamily="34" charset="0"/>
                        </a:rPr>
                        <a:t>NY </a:t>
                      </a:r>
                    </a:p>
                    <a:p>
                      <a:pPr algn="ctr" rtl="0" fontAlgn="ctr"/>
                      <a:r>
                        <a:rPr lang="en-US" sz="750" b="1" u="none" strike="noStrike" dirty="0" smtClean="0">
                          <a:effectLst/>
                          <a:latin typeface="Arial" panose="020B0604020202020204" pitchFamily="34" charset="0"/>
                          <a:cs typeface="Arial" panose="020B0604020202020204" pitchFamily="34" charset="0"/>
                        </a:rPr>
                        <a:t>Quintile </a:t>
                      </a:r>
                      <a:endParaRPr lang="en-US" sz="750" b="1"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880">
                <a:tc>
                  <a:txBody>
                    <a:bodyPr/>
                    <a:lstStyle/>
                    <a:p>
                      <a:pPr algn="ctr" fontAlgn="ctr"/>
                      <a:r>
                        <a:rPr lang="en-US" sz="900" u="none" strike="noStrike" dirty="0">
                          <a:effectLst/>
                          <a:latin typeface="Arial" panose="020B0604020202020204" pitchFamily="34" charset="0"/>
                          <a:cs typeface="Arial" panose="020B0604020202020204" pitchFamily="34" charset="0"/>
                        </a:rPr>
                        <a:t>A</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3.8</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5.2</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2.9</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1 star </a:t>
                      </a:r>
                      <a:r>
                        <a:rPr lang="en-US" sz="800" u="none" strike="noStrike" dirty="0">
                          <a:effectLst/>
                          <a:latin typeface="Arial" panose="020B0604020202020204" pitchFamily="34" charset="0"/>
                          <a:cs typeface="Arial" panose="020B0604020202020204" pitchFamily="34" charset="0"/>
                        </a:rPr>
                        <a:t>(lowest)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12.9</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5.2</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8.6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1 </a:t>
                      </a:r>
                      <a:r>
                        <a:rPr lang="en-US" sz="800" u="none" strike="noStrike" dirty="0">
                          <a:effectLst/>
                          <a:latin typeface="Arial" panose="020B0604020202020204" pitchFamily="34" charset="0"/>
                          <a:cs typeface="Arial" panose="020B0604020202020204" pitchFamily="34" charset="0"/>
                        </a:rPr>
                        <a:t>(highest)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880">
                <a:tc>
                  <a:txBody>
                    <a:bodyPr/>
                    <a:lstStyle/>
                    <a:p>
                      <a:pPr algn="ctr" fontAlgn="ctr"/>
                      <a:r>
                        <a:rPr lang="en-US" sz="900" b="0" i="0" u="none" strike="noStrike" dirty="0" smtClean="0">
                          <a:solidFill>
                            <a:schemeClr val="dk1"/>
                          </a:solidFill>
                          <a:effectLst/>
                          <a:latin typeface="Arial" panose="020B0604020202020204" pitchFamily="34" charset="0"/>
                          <a:cs typeface="Arial" panose="020B0604020202020204" pitchFamily="34" charset="0"/>
                        </a:rPr>
                        <a:t>B</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3.6</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4</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u="none" strike="noStrike" dirty="0">
                          <a:effectLst/>
                          <a:latin typeface="Arial" panose="020B0604020202020204" pitchFamily="34" charset="0"/>
                          <a:cs typeface="Arial" panose="020B0604020202020204" pitchFamily="34" charset="0"/>
                        </a:rPr>
                        <a:t>3.7</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4 stars </a:t>
                      </a:r>
                      <a:r>
                        <a:rPr lang="en-US" sz="800" u="none" strike="noStrike" dirty="0">
                          <a:effectLst/>
                          <a:latin typeface="Arial" panose="020B0604020202020204" pitchFamily="34" charset="0"/>
                          <a:cs typeface="Arial" panose="020B0604020202020204" pitchFamily="34" charset="0"/>
                        </a:rPr>
                        <a:t>(second highest)</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1.5</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3.9</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1.3</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Arial" panose="020B0604020202020204" pitchFamily="34" charset="0"/>
                          <a:cs typeface="Arial" panose="020B0604020202020204" pitchFamily="34" charset="0"/>
                        </a:rPr>
                        <a:t>5 </a:t>
                      </a:r>
                      <a:r>
                        <a:rPr lang="en-US" sz="800" u="none" strike="noStrike" dirty="0">
                          <a:effectLst/>
                          <a:latin typeface="Arial" panose="020B0604020202020204" pitchFamily="34" charset="0"/>
                          <a:cs typeface="Arial" panose="020B0604020202020204" pitchFamily="34" charset="0"/>
                        </a:rPr>
                        <a:t>(lowest)</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5596" marR="5596" marT="55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Right Brace 8"/>
          <p:cNvSpPr/>
          <p:nvPr/>
        </p:nvSpPr>
        <p:spPr>
          <a:xfrm>
            <a:off x="3047937" y="4225671"/>
            <a:ext cx="152401" cy="603885"/>
          </a:xfrm>
          <a:prstGeom prst="rightBrace">
            <a:avLst/>
          </a:prstGeom>
          <a:solidFill>
            <a:schemeClr val="bg1"/>
          </a:solidFill>
          <a:ln>
            <a:solidFill>
              <a:schemeClr val="tx1"/>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10" name="TextBox 9"/>
          <p:cNvSpPr txBox="1"/>
          <p:nvPr/>
        </p:nvSpPr>
        <p:spPr>
          <a:xfrm>
            <a:off x="3200337" y="4400552"/>
            <a:ext cx="1143063" cy="369332"/>
          </a:xfrm>
          <a:prstGeom prst="rect">
            <a:avLst/>
          </a:prstGeom>
          <a:noFill/>
        </p:spPr>
        <p:txBody>
          <a:bodyPr wrap="square" rtlCol="0">
            <a:spAutoFit/>
          </a:bodyPr>
          <a:lstStyle/>
          <a:p>
            <a:r>
              <a:rPr lang="en-US" sz="900" b="1" dirty="0" smtClean="0">
                <a:latin typeface="Arial" panose="020B0604020202020204" pitchFamily="34" charset="0"/>
                <a:cs typeface="Arial" panose="020B0604020202020204" pitchFamily="34" charset="0"/>
              </a:rPr>
              <a:t>78.9% no change or improvement</a:t>
            </a:r>
            <a:endParaRPr lang="en-US" sz="900" b="1" dirty="0">
              <a:latin typeface="Arial" panose="020B0604020202020204" pitchFamily="34" charset="0"/>
              <a:cs typeface="Arial" panose="020B0604020202020204" pitchFamily="34" charset="0"/>
            </a:endParaRPr>
          </a:p>
        </p:txBody>
      </p:sp>
      <p:sp>
        <p:nvSpPr>
          <p:cNvPr id="6" name="Rectangle 5"/>
          <p:cNvSpPr/>
          <p:nvPr/>
        </p:nvSpPr>
        <p:spPr>
          <a:xfrm>
            <a:off x="152399" y="2928459"/>
            <a:ext cx="4726752" cy="230832"/>
          </a:xfrm>
          <a:prstGeom prst="rect">
            <a:avLst/>
          </a:prstGeom>
        </p:spPr>
        <p:txBody>
          <a:bodyPr wrap="square">
            <a:spAutoFit/>
          </a:bodyPr>
          <a:lstStyle/>
          <a:p>
            <a:pPr algn="ctr" fontAlgn="b"/>
            <a:r>
              <a:rPr lang="en-US" sz="900" b="1" dirty="0">
                <a:latin typeface="Arial" panose="020B0604020202020204" pitchFamily="34" charset="0"/>
                <a:cs typeface="Arial" panose="020B0604020202020204" pitchFamily="34" charset="0"/>
              </a:rPr>
              <a:t>Change between CMS Five-Star Quality Rating for Staffing and </a:t>
            </a:r>
            <a:r>
              <a:rPr lang="en-US" sz="900" b="1" dirty="0" smtClean="0">
                <a:latin typeface="Arial" panose="020B0604020202020204" pitchFamily="34" charset="0"/>
                <a:cs typeface="Arial" panose="020B0604020202020204" pitchFamily="34" charset="0"/>
              </a:rPr>
              <a:t>NY </a:t>
            </a:r>
            <a:r>
              <a:rPr lang="en-US" sz="900" b="1" dirty="0">
                <a:latin typeface="Arial" panose="020B0604020202020204" pitchFamily="34" charset="0"/>
                <a:cs typeface="Arial" panose="020B0604020202020204" pitchFamily="34" charset="0"/>
              </a:rPr>
              <a:t>Staffing Quintile</a:t>
            </a:r>
          </a:p>
        </p:txBody>
      </p:sp>
      <p:sp>
        <p:nvSpPr>
          <p:cNvPr id="11" name="Rectangle 10"/>
          <p:cNvSpPr/>
          <p:nvPr/>
        </p:nvSpPr>
        <p:spPr>
          <a:xfrm>
            <a:off x="4953000" y="908476"/>
            <a:ext cx="3048000" cy="415498"/>
          </a:xfrm>
          <a:prstGeom prst="rect">
            <a:avLst/>
          </a:prstGeom>
        </p:spPr>
        <p:txBody>
          <a:bodyPr wrap="square">
            <a:spAutoFit/>
          </a:bodyPr>
          <a:lstStyle/>
          <a:p>
            <a:pPr marL="171450" indent="-1714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NY 2014 nursing home cost report data</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NY average: 3.5 hours per resident/day</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506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8839200" cy="533400"/>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Rate of </a:t>
            </a:r>
            <a:r>
              <a:rPr lang="en-US" sz="2800" b="1" dirty="0" smtClean="0">
                <a:solidFill>
                  <a:srgbClr val="002D73"/>
                </a:solidFill>
                <a:latin typeface="Arial" panose="020B0604020202020204" pitchFamily="34" charset="0"/>
                <a:cs typeface="Arial" panose="020B0604020202020204" pitchFamily="34" charset="0"/>
              </a:rPr>
              <a:t>Staffing Hours </a:t>
            </a:r>
            <a:r>
              <a:rPr lang="en-US" sz="2800" b="1" dirty="0">
                <a:solidFill>
                  <a:srgbClr val="002D73"/>
                </a:solidFill>
                <a:latin typeface="Arial" panose="020B0604020202020204" pitchFamily="34" charset="0"/>
                <a:cs typeface="Arial" panose="020B0604020202020204" pitchFamily="34" charset="0"/>
              </a:rPr>
              <a:t>Per </a:t>
            </a:r>
            <a:r>
              <a:rPr lang="en-US" sz="2800" b="1" dirty="0" smtClean="0">
                <a:solidFill>
                  <a:srgbClr val="002D73"/>
                </a:solidFill>
                <a:latin typeface="Arial" panose="020B0604020202020204" pitchFamily="34" charset="0"/>
                <a:cs typeface="Arial" panose="020B0604020202020204" pitchFamily="34" charset="0"/>
              </a:rPr>
              <a:t>Day </a:t>
            </a:r>
            <a:r>
              <a:rPr lang="en-US" sz="2800" b="1" dirty="0">
                <a:solidFill>
                  <a:srgbClr val="002D73"/>
                </a:solidFill>
                <a:latin typeface="Arial" panose="020B0604020202020204" pitchFamily="34" charset="0"/>
                <a:cs typeface="Arial" panose="020B0604020202020204" pitchFamily="34" charset="0"/>
              </a:rPr>
              <a:t>– Example </a:t>
            </a:r>
            <a:r>
              <a:rPr lang="en-US" sz="2800" b="1" dirty="0" smtClean="0">
                <a:solidFill>
                  <a:srgbClr val="002D73"/>
                </a:solidFill>
                <a:latin typeface="Arial" panose="020B0604020202020204" pitchFamily="34" charset="0"/>
                <a:cs typeface="Arial" panose="020B0604020202020204" pitchFamily="34" charset="0"/>
              </a:rPr>
              <a:t>Format</a:t>
            </a:r>
          </a:p>
        </p:txBody>
      </p:sp>
      <p:graphicFrame>
        <p:nvGraphicFramePr>
          <p:cNvPr id="6" name="Table 5"/>
          <p:cNvGraphicFramePr>
            <a:graphicFrameLocks noGrp="1"/>
          </p:cNvGraphicFramePr>
          <p:nvPr>
            <p:extLst/>
          </p:nvPr>
        </p:nvGraphicFramePr>
        <p:xfrm>
          <a:off x="304800" y="971550"/>
          <a:ext cx="3848100" cy="3429000"/>
        </p:xfrm>
        <a:graphic>
          <a:graphicData uri="http://schemas.openxmlformats.org/drawingml/2006/table">
            <a:tbl>
              <a:tblPr/>
              <a:tblGrid>
                <a:gridCol w="3238500"/>
                <a:gridCol w="609600"/>
              </a:tblGrid>
              <a:tr h="190500">
                <a:tc>
                  <a:txBody>
                    <a:bodyPr/>
                    <a:lstStyle/>
                    <a:p>
                      <a:pPr algn="l" fontAlgn="b"/>
                      <a:r>
                        <a:rPr lang="en-US" sz="1200" b="1" i="0" u="none" strike="noStrike" dirty="0" smtClean="0">
                          <a:solidFill>
                            <a:srgbClr val="000000"/>
                          </a:solidFill>
                          <a:effectLst/>
                          <a:latin typeface="Arial" panose="020B0604020202020204" pitchFamily="34" charset="0"/>
                          <a:cs typeface="Arial" panose="020B0604020202020204" pitchFamily="34" charset="0"/>
                        </a:rPr>
                        <a:t>Data Field</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414" marR="7414" marT="741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Value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414" marR="7414" marT="7414" marB="0" anchor="b">
                    <a:lnL>
                      <a:noFill/>
                    </a:lnL>
                    <a:lnR>
                      <a:noFill/>
                    </a:lnR>
                    <a:lnT>
                      <a:noFill/>
                    </a:lnT>
                    <a:lnB w="12700" cap="flat" cmpd="sng" algn="ctr">
                      <a:solidFill>
                        <a:schemeClr val="tx1"/>
                      </a:solidFill>
                      <a:prstDash val="solid"/>
                      <a:round/>
                      <a:headEnd type="none" w="med" len="med"/>
                      <a:tailEnd type="none" w="med" len="med"/>
                    </a:lnB>
                  </a:tcPr>
                </a:tc>
              </a:tr>
              <a:tr h="190500">
                <a:tc>
                  <a:txBody>
                    <a:bodyPr/>
                    <a:lstStyle/>
                    <a:p>
                      <a:pPr algn="l"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7414" marR="7414" marT="741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7414" marR="7414" marT="7414" marB="0" anchor="b">
                    <a:lnL>
                      <a:noFill/>
                    </a:lnL>
                    <a:lnR>
                      <a:noFill/>
                    </a:lnR>
                    <a:lnT w="12700" cap="flat" cmpd="sng" algn="ctr">
                      <a:solidFill>
                        <a:schemeClr val="tx1"/>
                      </a:solidFill>
                      <a:prstDash val="solid"/>
                      <a:round/>
                      <a:headEnd type="none" w="med" len="med"/>
                      <a:tailEnd type="none" w="med" len="med"/>
                    </a:lnT>
                    <a:lnB>
                      <a:noFill/>
                    </a:lnB>
                  </a:tcPr>
                </a:tc>
              </a:tr>
              <a:tr h="190500">
                <a:tc>
                  <a:txBody>
                    <a:bodyPr/>
                    <a:lstStyle/>
                    <a:p>
                      <a:pPr algn="l" fontAlgn="b"/>
                      <a:r>
                        <a:rPr lang="en-US" sz="1100" b="1" i="0" u="none" strike="noStrike" dirty="0">
                          <a:solidFill>
                            <a:srgbClr val="000000"/>
                          </a:solidFill>
                          <a:effectLst/>
                          <a:latin typeface="Arial" panose="020B0604020202020204" pitchFamily="34" charset="0"/>
                          <a:cs typeface="Arial" panose="020B0604020202020204" pitchFamily="34" charset="0"/>
                        </a:rPr>
                        <a:t>1. Cost Report Data</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r>
              <a:tr h="190500">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Total reported staffing hours (full-time and contract)</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200,000</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Total reported bed capacity patient days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60,000</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Reported staffing hours per day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3.3</a:t>
                      </a:r>
                    </a:p>
                  </a:txBody>
                  <a:tcPr marL="9525" marR="9525" marT="9525" marB="0" anchor="b">
                    <a:lnL>
                      <a:noFill/>
                    </a:lnL>
                    <a:lnR>
                      <a:noFill/>
                    </a:lnR>
                    <a:lnT>
                      <a:noFill/>
                    </a:lnT>
                    <a:lnB>
                      <a:noFill/>
                    </a:lnB>
                  </a:tcPr>
                </a:tc>
              </a:tr>
              <a:tr h="190500">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r>
              <a:tr h="190500">
                <a:tc>
                  <a:txBody>
                    <a:bodyPr/>
                    <a:lstStyle/>
                    <a:p>
                      <a:pPr algn="l" fontAlgn="b"/>
                      <a:r>
                        <a:rPr lang="en-US" sz="1100" b="1" i="0" u="none" strike="noStrike">
                          <a:solidFill>
                            <a:srgbClr val="000000"/>
                          </a:solidFill>
                          <a:effectLst/>
                          <a:latin typeface="Arial" panose="020B0604020202020204" pitchFamily="34" charset="0"/>
                          <a:cs typeface="Arial" panose="020B0604020202020204" pitchFamily="34" charset="0"/>
                        </a:rPr>
                        <a:t>2. MDS Data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Total expected staffing hours (RUG-adjusted)</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210,000</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Total expected patient days (RUG-adjusted)</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60,500</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Expected staffing hours per day (RUG-adjusted)</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3.5</a:t>
                      </a:r>
                    </a:p>
                  </a:txBody>
                  <a:tcPr marL="9525" marR="9525" marT="9525" marB="0" anchor="b">
                    <a:lnL>
                      <a:noFill/>
                    </a:lnL>
                    <a:lnR>
                      <a:noFill/>
                    </a:lnR>
                    <a:lnT>
                      <a:noFill/>
                    </a:lnT>
                    <a:lnB>
                      <a:noFill/>
                    </a:lnB>
                  </a:tcPr>
                </a:tc>
              </a:tr>
              <a:tr h="190500">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r>
              <a:tr h="190500">
                <a:tc>
                  <a:txBody>
                    <a:bodyPr/>
                    <a:lstStyle/>
                    <a:p>
                      <a:pPr algn="l" fontAlgn="b"/>
                      <a:r>
                        <a:rPr lang="en-US" sz="1100" b="1" i="0" u="none" strike="noStrike">
                          <a:solidFill>
                            <a:srgbClr val="000000"/>
                          </a:solidFill>
                          <a:effectLst/>
                          <a:latin typeface="Arial" panose="020B0604020202020204" pitchFamily="34" charset="0"/>
                          <a:cs typeface="Arial" panose="020B0604020202020204" pitchFamily="34" charset="0"/>
                        </a:rPr>
                        <a:t>3. Statewide Average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Statewide reported staffing hours per day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3.5</a:t>
                      </a:r>
                    </a:p>
                  </a:txBody>
                  <a:tcPr marL="9525" marR="9525" marT="9525" marB="0" anchor="b">
                    <a:lnL>
                      <a:noFill/>
                    </a:lnL>
                    <a:lnR>
                      <a:noFill/>
                    </a:lnR>
                    <a:lnT>
                      <a:noFill/>
                    </a:lnT>
                    <a:lnB>
                      <a:noFill/>
                    </a:lnB>
                  </a:tcPr>
                </a:tc>
              </a:tr>
              <a:tr h="190500">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r>
              <a:tr h="190500">
                <a:tc>
                  <a:txBody>
                    <a:bodyPr/>
                    <a:lstStyle/>
                    <a:p>
                      <a:pPr algn="l" fontAlgn="b"/>
                      <a:r>
                        <a:rPr lang="en-US" sz="1100" b="1" i="0" u="none" strike="noStrike">
                          <a:solidFill>
                            <a:srgbClr val="000000"/>
                          </a:solidFill>
                          <a:effectLst/>
                          <a:latin typeface="Arial" panose="020B0604020202020204" pitchFamily="34" charset="0"/>
                          <a:cs typeface="Arial" panose="020B0604020202020204" pitchFamily="34" charset="0"/>
                        </a:rPr>
                        <a:t>4. Result</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Adjusted staffing hours per day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panose="020B0604020202020204" pitchFamily="34" charset="0"/>
                          <a:cs typeface="Arial" panose="020B0604020202020204" pitchFamily="34" charset="0"/>
                        </a:rPr>
                        <a:t>3.3</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Quintile (hypothetical)</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a:noFill/>
                    </a:lnL>
                    <a:lnR>
                      <a:noFill/>
                    </a:lnR>
                    <a:lnT>
                      <a:noFill/>
                    </a:lnT>
                    <a:lnB>
                      <a:noFill/>
                    </a:lnB>
                  </a:tcPr>
                </a:tc>
              </a:tr>
            </a:tbl>
          </a:graphicData>
        </a:graphic>
      </p:graphicFrame>
      <p:sp>
        <p:nvSpPr>
          <p:cNvPr id="10" name="Rectangle 9"/>
          <p:cNvSpPr/>
          <p:nvPr/>
        </p:nvSpPr>
        <p:spPr>
          <a:xfrm>
            <a:off x="4724400" y="1047750"/>
            <a:ext cx="3886200" cy="3505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 this example, the facility’s reported staffing hours per day is 3.3</a:t>
            </a: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Based on the facility’s RUG distribution from the MDS, the expected staffing hours per day is 3.5</a:t>
            </a: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The adjusted staffing hours per day is 3.3</a:t>
            </a: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lvl="5"/>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a:t>
            </a:r>
            <a:r>
              <a:rPr lang="en-US" sz="900" dirty="0" smtClean="0">
                <a:latin typeface="Arial" panose="020B0604020202020204" pitchFamily="34" charset="0"/>
                <a:cs typeface="Arial" panose="020B0604020202020204" pitchFamily="34" charset="0"/>
              </a:rPr>
              <a:t>3.3 hours per day</a:t>
            </a: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Hypothetically, the facility would qualify for the second quintile in this measure </a:t>
            </a: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lvl="0"/>
            <a:endParaRPr lang="en-US" sz="1200" dirty="0" smtClean="0">
              <a:solidFill>
                <a:schemeClr val="tx1"/>
              </a:solidFill>
              <a:latin typeface="Arial" panose="020B0604020202020204" pitchFamily="34" charset="0"/>
              <a:cs typeface="Arial" panose="020B0604020202020204" pitchFamily="34" charset="0"/>
            </a:endParaRPr>
          </a:p>
          <a:p>
            <a:pPr lvl="0"/>
            <a:endParaRPr lang="en-US" sz="12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smtClean="0">
              <a:solidFill>
                <a:schemeClr val="tx1"/>
              </a:solidFill>
              <a:latin typeface="Arial" panose="020B0604020202020204" pitchFamily="34" charset="0"/>
              <a:cs typeface="Arial" panose="020B0604020202020204" pitchFamily="34" charset="0"/>
            </a:endParaRPr>
          </a:p>
        </p:txBody>
      </p:sp>
      <p:sp>
        <p:nvSpPr>
          <p:cNvPr id="11" name="TextBox 10"/>
          <p:cNvSpPr txBox="1"/>
          <p:nvPr/>
        </p:nvSpPr>
        <p:spPr>
          <a:xfrm>
            <a:off x="4648200" y="2407682"/>
            <a:ext cx="1705356" cy="507831"/>
          </a:xfrm>
          <a:prstGeom prst="rect">
            <a:avLst/>
          </a:prstGeom>
          <a:noFill/>
        </p:spPr>
        <p:txBody>
          <a:bodyPr wrap="square" rtlCol="0">
            <a:spAutoFit/>
          </a:bodyPr>
          <a:lstStyle/>
          <a:p>
            <a:pPr algn="ctr"/>
            <a:r>
              <a:rPr lang="en-US" sz="900" dirty="0" smtClean="0">
                <a:latin typeface="Arial" panose="020B0604020202020204" pitchFamily="34" charset="0"/>
                <a:cs typeface="Arial" panose="020B0604020202020204" pitchFamily="34" charset="0"/>
              </a:rPr>
              <a:t>3.3 reported</a:t>
            </a:r>
            <a:endParaRPr lang="en-US" sz="900" b="1" dirty="0" smtClean="0">
              <a:latin typeface="Arial" panose="020B0604020202020204" pitchFamily="34" charset="0"/>
              <a:cs typeface="Arial" panose="020B0604020202020204" pitchFamily="34" charset="0"/>
            </a:endParaRPr>
          </a:p>
          <a:p>
            <a:pPr algn="ctr"/>
            <a:endParaRPr lang="en-US" sz="900" dirty="0" smtClean="0">
              <a:latin typeface="Arial" panose="020B0604020202020204" pitchFamily="34" charset="0"/>
              <a:cs typeface="Arial" panose="020B0604020202020204" pitchFamily="34" charset="0"/>
            </a:endParaRPr>
          </a:p>
          <a:p>
            <a:pPr algn="ctr"/>
            <a:r>
              <a:rPr lang="en-US" sz="900" dirty="0" smtClean="0">
                <a:latin typeface="Arial" panose="020B0604020202020204" pitchFamily="34" charset="0"/>
                <a:cs typeface="Arial" panose="020B0604020202020204" pitchFamily="34" charset="0"/>
              </a:rPr>
              <a:t> 3.5 expected</a:t>
            </a:r>
            <a:endParaRPr lang="en-US" sz="900" b="1" dirty="0">
              <a:latin typeface="Arial" panose="020B0604020202020204" pitchFamily="34" charset="0"/>
              <a:cs typeface="Arial" panose="020B0604020202020204" pitchFamily="34" charset="0"/>
            </a:endParaRPr>
          </a:p>
        </p:txBody>
      </p:sp>
      <p:sp>
        <p:nvSpPr>
          <p:cNvPr id="12" name="Minus 11"/>
          <p:cNvSpPr/>
          <p:nvPr/>
        </p:nvSpPr>
        <p:spPr>
          <a:xfrm flipV="1">
            <a:off x="5017099" y="2636282"/>
            <a:ext cx="955457" cy="67224"/>
          </a:xfrm>
          <a:prstGeom prst="mathMinus">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5881492" y="2575987"/>
            <a:ext cx="243766" cy="187813"/>
          </a:xfrm>
          <a:prstGeom prst="mathMultipl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25258" y="2501384"/>
            <a:ext cx="881550" cy="369332"/>
          </a:xfrm>
          <a:prstGeom prst="rect">
            <a:avLst/>
          </a:prstGeom>
          <a:noFill/>
        </p:spPr>
        <p:txBody>
          <a:bodyPr wrap="square" rtlCol="0">
            <a:spAutoFit/>
          </a:bodyPr>
          <a:lstStyle/>
          <a:p>
            <a:pPr algn="ctr"/>
            <a:r>
              <a:rPr lang="en-US" sz="900" dirty="0" smtClean="0">
                <a:latin typeface="Arial" panose="020B0604020202020204" pitchFamily="34" charset="0"/>
                <a:cs typeface="Arial" panose="020B0604020202020204" pitchFamily="34" charset="0"/>
              </a:rPr>
              <a:t>3.5 statewide average</a:t>
            </a:r>
            <a:endParaRPr lang="en-US" sz="900" b="1" dirty="0">
              <a:latin typeface="Arial" panose="020B0604020202020204" pitchFamily="34" charset="0"/>
              <a:cs typeface="Arial" panose="020B0604020202020204" pitchFamily="34" charset="0"/>
            </a:endParaRPr>
          </a:p>
        </p:txBody>
      </p:sp>
      <p:sp>
        <p:nvSpPr>
          <p:cNvPr id="7" name="Equal 6"/>
          <p:cNvSpPr/>
          <p:nvPr/>
        </p:nvSpPr>
        <p:spPr>
          <a:xfrm>
            <a:off x="7009614" y="2575987"/>
            <a:ext cx="243766" cy="164068"/>
          </a:xfrm>
          <a:prstGeom prst="mathEqual">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753546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61950"/>
            <a:ext cx="84582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Rate of </a:t>
            </a:r>
            <a:r>
              <a:rPr lang="en-US" sz="2800" b="1" dirty="0">
                <a:solidFill>
                  <a:srgbClr val="002D73"/>
                </a:solidFill>
                <a:latin typeface="Arial" panose="020B0604020202020204" pitchFamily="34" charset="0"/>
                <a:cs typeface="Arial" panose="020B0604020202020204" pitchFamily="34" charset="0"/>
              </a:rPr>
              <a:t>S</a:t>
            </a:r>
            <a:r>
              <a:rPr lang="en-US" sz="2800" b="1" dirty="0" smtClean="0">
                <a:solidFill>
                  <a:srgbClr val="002D73"/>
                </a:solidFill>
                <a:latin typeface="Arial" panose="020B0604020202020204" pitchFamily="34" charset="0"/>
                <a:cs typeface="Arial" panose="020B0604020202020204" pitchFamily="34" charset="0"/>
              </a:rPr>
              <a:t>taffing </a:t>
            </a:r>
            <a:r>
              <a:rPr lang="en-US" sz="2800" b="1" dirty="0">
                <a:solidFill>
                  <a:srgbClr val="002D73"/>
                </a:solidFill>
                <a:latin typeface="Arial" panose="020B0604020202020204" pitchFamily="34" charset="0"/>
                <a:cs typeface="Arial" panose="020B0604020202020204" pitchFamily="34" charset="0"/>
              </a:rPr>
              <a:t>H</a:t>
            </a:r>
            <a:r>
              <a:rPr lang="en-US" sz="2800" b="1" dirty="0" smtClean="0">
                <a:solidFill>
                  <a:srgbClr val="002D73"/>
                </a:solidFill>
                <a:latin typeface="Arial" panose="020B0604020202020204" pitchFamily="34" charset="0"/>
                <a:cs typeface="Arial" panose="020B0604020202020204" pitchFamily="34" charset="0"/>
              </a:rPr>
              <a:t>ours per Day </a:t>
            </a:r>
            <a:r>
              <a:rPr lang="en-US" sz="2800" b="1" dirty="0">
                <a:solidFill>
                  <a:srgbClr val="002D73"/>
                </a:solidFill>
                <a:latin typeface="Arial" panose="020B0604020202020204" pitchFamily="34" charset="0"/>
                <a:cs typeface="Arial" panose="020B0604020202020204" pitchFamily="34" charset="0"/>
              </a:rPr>
              <a:t>– </a:t>
            </a:r>
            <a:r>
              <a:rPr lang="en-US" sz="2800" b="1" dirty="0" smtClean="0">
                <a:solidFill>
                  <a:srgbClr val="002D73"/>
                </a:solidFill>
                <a:latin typeface="Arial" panose="020B0604020202020204" pitchFamily="34" charset="0"/>
                <a:cs typeface="Arial" panose="020B0604020202020204" pitchFamily="34" charset="0"/>
              </a:rPr>
              <a:t>Discussion</a:t>
            </a:r>
          </a:p>
        </p:txBody>
      </p:sp>
      <p:sp>
        <p:nvSpPr>
          <p:cNvPr id="3" name="Rectangle 2"/>
          <p:cNvSpPr/>
          <p:nvPr/>
        </p:nvSpPr>
        <p:spPr>
          <a:xfrm>
            <a:off x="304800" y="971550"/>
            <a:ext cx="8305800" cy="35814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Feedback </a:t>
            </a:r>
          </a:p>
          <a:p>
            <a:pPr marL="742950" lvl="1" indent="-28575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No feedback was received regarding the benchmarking measure</a:t>
            </a:r>
          </a:p>
          <a:p>
            <a:endParaRPr 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Cost report limitations</a:t>
            </a:r>
          </a:p>
          <a:p>
            <a:pPr marL="742950" lvl="1" indent="-28575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Nurses with management, supervision, or administrative duties may also provide direct care to patients, but may not be included in the staffing measure, depending on how the cost report is completed </a:t>
            </a:r>
          </a:p>
          <a:p>
            <a:pPr marL="742950" lvl="1"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Benchmarking</a:t>
            </a:r>
          </a:p>
          <a:p>
            <a:pPr marL="742950" lvl="1" indent="-28575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Measure is difficult to benchmark to CMS Five-Star Quality Rating for Staffing due to different data sources and measurement periods </a:t>
            </a: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lvl="0"/>
            <a:endParaRPr lang="en-US" sz="1200" dirty="0" smtClean="0">
              <a:solidFill>
                <a:schemeClr val="tx1"/>
              </a:solidFill>
              <a:latin typeface="Arial" panose="020B0604020202020204" pitchFamily="34" charset="0"/>
              <a:cs typeface="Arial" panose="020B0604020202020204" pitchFamily="34" charset="0"/>
            </a:endParaRPr>
          </a:p>
          <a:p>
            <a:pPr lvl="0"/>
            <a:endParaRPr lang="en-US" sz="12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088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Percent of Staff Turnover</a:t>
            </a:r>
          </a:p>
        </p:txBody>
      </p:sp>
      <p:sp>
        <p:nvSpPr>
          <p:cNvPr id="3" name="Rectangle 2"/>
          <p:cNvSpPr/>
          <p:nvPr/>
        </p:nvSpPr>
        <p:spPr>
          <a:xfrm>
            <a:off x="228600" y="971551"/>
            <a:ext cx="8305800" cy="914399"/>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Adapted methodology from the Advancing Excellence staff turnover </a:t>
            </a:r>
            <a:r>
              <a:rPr lang="en-US" sz="1200" dirty="0" smtClean="0">
                <a:latin typeface="Arial" panose="020B0604020202020204" pitchFamily="34" charset="0"/>
                <a:cs typeface="Arial" panose="020B0604020202020204" pitchFamily="34" charset="0"/>
              </a:rPr>
              <a:t>calculation</a:t>
            </a: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Changes to the 2014 cost report allowed for distinction between full-time staff and per diem staff</a:t>
            </a:r>
            <a:endParaRPr lang="en-US" sz="1200" dirty="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r>
              <a:rPr lang="en-US" sz="1050" dirty="0">
                <a:latin typeface="Arial" panose="020B0604020202020204" pitchFamily="34" charset="0"/>
                <a:cs typeface="Arial" panose="020B0604020202020204" pitchFamily="34" charset="0"/>
              </a:rPr>
              <a:t>Schedule O – </a:t>
            </a:r>
            <a:r>
              <a:rPr lang="en-US" sz="1050" dirty="0" smtClean="0">
                <a:latin typeface="Arial" panose="020B0604020202020204" pitchFamily="34" charset="0"/>
                <a:cs typeface="Arial" panose="020B0604020202020204" pitchFamily="34" charset="0"/>
              </a:rPr>
              <a:t>Quality: fields </a:t>
            </a:r>
            <a:r>
              <a:rPr lang="en-US" sz="1050" dirty="0">
                <a:latin typeface="Arial" panose="020B0604020202020204" pitchFamily="34" charset="0"/>
                <a:cs typeface="Arial" panose="020B0604020202020204" pitchFamily="34" charset="0"/>
              </a:rPr>
              <a:t>were added to capture turnover data for </a:t>
            </a:r>
            <a:r>
              <a:rPr lang="en-US" sz="1050" b="1" dirty="0">
                <a:latin typeface="Arial" panose="020B0604020202020204" pitchFamily="34" charset="0"/>
                <a:cs typeface="Arial" panose="020B0604020202020204" pitchFamily="34" charset="0"/>
              </a:rPr>
              <a:t>per diem </a:t>
            </a:r>
            <a:r>
              <a:rPr lang="en-US" sz="1050" dirty="0">
                <a:latin typeface="Arial" panose="020B0604020202020204" pitchFamily="34" charset="0"/>
                <a:cs typeface="Arial" panose="020B0604020202020204" pitchFamily="34" charset="0"/>
              </a:rPr>
              <a:t>RNs, LPNs, and Aides staff </a:t>
            </a:r>
            <a:endParaRPr lang="en-US" sz="1050"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Benchmarking turnover rates were reported with the 2015 NHQI results </a:t>
            </a:r>
          </a:p>
          <a:p>
            <a:pPr marL="285750" lvl="0" indent="-2857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lvl="0"/>
            <a:endParaRPr lang="en-US" sz="1200" dirty="0">
              <a:solidFill>
                <a:schemeClr val="tx1"/>
              </a:solidFill>
              <a:latin typeface="Arial" panose="020B0604020202020204" pitchFamily="34" charset="0"/>
              <a:cs typeface="Arial" panose="020B0604020202020204" pitchFamily="34" charset="0"/>
            </a:endParaRPr>
          </a:p>
          <a:p>
            <a:pPr lvl="0"/>
            <a:endParaRPr lang="en-US" sz="1200" dirty="0" smtClean="0">
              <a:solidFill>
                <a:schemeClr val="tx1"/>
              </a:solidFill>
              <a:latin typeface="Arial" panose="020B0604020202020204" pitchFamily="34" charset="0"/>
              <a:cs typeface="Arial" panose="020B0604020202020204" pitchFamily="34" charset="0"/>
            </a:endParaRPr>
          </a:p>
          <a:p>
            <a:pPr lvl="0"/>
            <a:endParaRPr lang="en-US" sz="1200" dirty="0" smtClean="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lvl="0"/>
            <a:endParaRPr lang="en-US" sz="1200" dirty="0" smtClean="0">
              <a:solidFill>
                <a:schemeClr val="tx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43288331"/>
              </p:ext>
            </p:extLst>
          </p:nvPr>
        </p:nvGraphicFramePr>
        <p:xfrm>
          <a:off x="381000" y="2419350"/>
          <a:ext cx="2438400" cy="1508760"/>
        </p:xfrm>
        <a:graphic>
          <a:graphicData uri="http://schemas.openxmlformats.org/drawingml/2006/table">
            <a:tbl>
              <a:tblPr firstRow="1" bandRow="1">
                <a:tableStyleId>{72833802-FEF1-4C79-8D5D-14CF1EAF98D9}</a:tableStyleId>
              </a:tblPr>
              <a:tblGrid>
                <a:gridCol w="1219200"/>
                <a:gridCol w="1219200"/>
              </a:tblGrid>
              <a:tr h="304800">
                <a:tc>
                  <a:txBody>
                    <a:bodyPr/>
                    <a:lstStyle/>
                    <a:p>
                      <a:pPr algn="l"/>
                      <a:r>
                        <a:rPr lang="en-US" sz="900" dirty="0" smtClean="0">
                          <a:latin typeface="Arial" panose="020B0604020202020204" pitchFamily="34" charset="0"/>
                          <a:cs typeface="Arial" panose="020B0604020202020204" pitchFamily="34" charset="0"/>
                        </a:rPr>
                        <a:t>Date</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r>
                        <a:rPr lang="en-US" sz="900" dirty="0" smtClean="0">
                          <a:latin typeface="Arial" panose="020B0604020202020204" pitchFamily="34" charset="0"/>
                          <a:cs typeface="Arial" panose="020B0604020202020204" pitchFamily="34" charset="0"/>
                        </a:rPr>
                        <a:t> Total</a:t>
                      </a:r>
                      <a:r>
                        <a:rPr lang="en-US" sz="900" baseline="0" dirty="0" smtClean="0">
                          <a:latin typeface="Arial" panose="020B0604020202020204" pitchFamily="34" charset="0"/>
                          <a:cs typeface="Arial" panose="020B0604020202020204" pitchFamily="34" charset="0"/>
                        </a:rPr>
                        <a:t> </a:t>
                      </a:r>
                      <a:r>
                        <a:rPr lang="en-US" sz="900" dirty="0" smtClean="0">
                          <a:latin typeface="Arial" panose="020B0604020202020204" pitchFamily="34" charset="0"/>
                          <a:cs typeface="Arial" panose="020B0604020202020204" pitchFamily="34" charset="0"/>
                        </a:rPr>
                        <a:t>RNs, LPNs, and Aides</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0">
                <a:tc>
                  <a:txBody>
                    <a:bodyPr/>
                    <a:lstStyle/>
                    <a:p>
                      <a:r>
                        <a:rPr lang="en-US" sz="900" b="1" dirty="0" smtClean="0">
                          <a:latin typeface="Arial" panose="020B0604020202020204" pitchFamily="34" charset="0"/>
                          <a:cs typeface="Arial" panose="020B0604020202020204" pitchFamily="34" charset="0"/>
                        </a:rPr>
                        <a:t>End Quarter 1</a:t>
                      </a:r>
                      <a:endParaRPr lang="en-US" sz="9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900" dirty="0" smtClean="0">
                          <a:latin typeface="Arial" panose="020B0604020202020204" pitchFamily="34" charset="0"/>
                          <a:cs typeface="Arial" panose="020B0604020202020204" pitchFamily="34" charset="0"/>
                        </a:rPr>
                        <a:t>160</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900" b="1" dirty="0" smtClean="0">
                          <a:latin typeface="Arial" panose="020B0604020202020204" pitchFamily="34" charset="0"/>
                          <a:cs typeface="Arial" panose="020B0604020202020204" pitchFamily="34" charset="0"/>
                        </a:rPr>
                        <a:t>End Quarter</a:t>
                      </a:r>
                      <a:r>
                        <a:rPr lang="en-US" sz="900" b="1" baseline="0" dirty="0" smtClean="0">
                          <a:latin typeface="Arial" panose="020B0604020202020204" pitchFamily="34" charset="0"/>
                          <a:cs typeface="Arial" panose="020B0604020202020204" pitchFamily="34" charset="0"/>
                        </a:rPr>
                        <a:t> </a:t>
                      </a:r>
                      <a:r>
                        <a:rPr lang="en-US" sz="900" b="1" dirty="0" smtClean="0">
                          <a:latin typeface="Arial" panose="020B0604020202020204" pitchFamily="34" charset="0"/>
                          <a:cs typeface="Arial" panose="020B0604020202020204" pitchFamily="34" charset="0"/>
                        </a:rPr>
                        <a:t>2</a:t>
                      </a:r>
                      <a:endParaRPr lang="en-US" sz="9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900" dirty="0" smtClean="0">
                          <a:latin typeface="Arial" panose="020B0604020202020204" pitchFamily="34" charset="0"/>
                          <a:cs typeface="Arial" panose="020B0604020202020204" pitchFamily="34" charset="0"/>
                        </a:rPr>
                        <a:t>150</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900" b="1" dirty="0" smtClean="0">
                          <a:latin typeface="Arial" panose="020B0604020202020204" pitchFamily="34" charset="0"/>
                          <a:cs typeface="Arial" panose="020B0604020202020204" pitchFamily="34" charset="0"/>
                        </a:rPr>
                        <a:t>End Quarter 3</a:t>
                      </a:r>
                      <a:endParaRPr lang="en-US" sz="9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900" dirty="0" smtClean="0">
                          <a:latin typeface="Arial" panose="020B0604020202020204" pitchFamily="34" charset="0"/>
                          <a:cs typeface="Arial" panose="020B0604020202020204" pitchFamily="34" charset="0"/>
                        </a:rPr>
                        <a:t>155</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900" b="1" dirty="0" smtClean="0">
                          <a:latin typeface="Arial" panose="020B0604020202020204" pitchFamily="34" charset="0"/>
                          <a:cs typeface="Arial" panose="020B0604020202020204" pitchFamily="34" charset="0"/>
                        </a:rPr>
                        <a:t>End Quarter 4</a:t>
                      </a:r>
                      <a:endParaRPr lang="en-US" sz="9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900" dirty="0" smtClean="0">
                          <a:latin typeface="Arial" panose="020B0604020202020204" pitchFamily="34" charset="0"/>
                          <a:cs typeface="Arial" panose="020B0604020202020204" pitchFamily="34" charset="0"/>
                        </a:rPr>
                        <a:t>160</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900" b="1" dirty="0" smtClean="0">
                          <a:latin typeface="Arial" panose="020B0604020202020204" pitchFamily="34" charset="0"/>
                          <a:cs typeface="Arial" panose="020B0604020202020204" pitchFamily="34" charset="0"/>
                        </a:rPr>
                        <a:t>TOTAL</a:t>
                      </a:r>
                      <a:endParaRPr lang="en-US" sz="9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900" dirty="0" smtClean="0">
                          <a:latin typeface="Arial" panose="020B0604020202020204" pitchFamily="34" charset="0"/>
                          <a:cs typeface="Arial" panose="020B0604020202020204" pitchFamily="34" charset="0"/>
                        </a:rPr>
                        <a:t>625</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3048000" y="2266950"/>
            <a:ext cx="5715000" cy="2047458"/>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noAutofit/>
          </a:bodyPr>
          <a:lstStyle/>
          <a:p>
            <a:pPr lvl="0"/>
            <a:r>
              <a:rPr lang="en-US" sz="1200" b="1" dirty="0">
                <a:solidFill>
                  <a:schemeClr val="tx1"/>
                </a:solidFill>
                <a:latin typeface="Arial" panose="020B0604020202020204" pitchFamily="34" charset="0"/>
                <a:cs typeface="Arial" panose="020B0604020202020204" pitchFamily="34" charset="0"/>
              </a:rPr>
              <a:t>Example Calculation </a:t>
            </a:r>
            <a:endParaRPr lang="en-US" sz="1200" dirty="0" smtClean="0">
              <a:latin typeface="Arial" panose="020B0604020202020204" pitchFamily="34" charset="0"/>
              <a:cs typeface="Arial" panose="020B0604020202020204" pitchFamily="34" charset="0"/>
            </a:endParaRPr>
          </a:p>
          <a:p>
            <a:pPr marL="228600" indent="-228600">
              <a:buFont typeface="+mj-lt"/>
              <a:buAutoNum type="arabicPeriod"/>
            </a:pPr>
            <a:r>
              <a:rPr lang="en-US" sz="1200" dirty="0" smtClean="0">
                <a:latin typeface="Arial" panose="020B0604020202020204" pitchFamily="34" charset="0"/>
                <a:cs typeface="Arial" panose="020B0604020202020204" pitchFamily="34" charset="0"/>
              </a:rPr>
              <a:t>Sum of the quarter-end total number of </a:t>
            </a:r>
            <a:r>
              <a:rPr lang="en-US" sz="1200" dirty="0">
                <a:latin typeface="Arial" panose="020B0604020202020204" pitchFamily="34" charset="0"/>
                <a:cs typeface="Arial" panose="020B0604020202020204" pitchFamily="34" charset="0"/>
              </a:rPr>
              <a:t>non-contract, non-per diem </a:t>
            </a:r>
            <a:r>
              <a:rPr lang="en-US" sz="1200" dirty="0" smtClean="0">
                <a:latin typeface="Arial" panose="020B0604020202020204" pitchFamily="34" charset="0"/>
                <a:cs typeface="Arial" panose="020B0604020202020204" pitchFamily="34" charset="0"/>
              </a:rPr>
              <a:t>RN, LPN, and Aide staff = 625</a:t>
            </a:r>
          </a:p>
          <a:p>
            <a:pPr marL="228600" indent="-228600">
              <a:buFont typeface="+mj-lt"/>
              <a:buAutoNum type="arabicPeriod"/>
            </a:pPr>
            <a:r>
              <a:rPr lang="en-US" sz="1200" dirty="0" smtClean="0">
                <a:latin typeface="Arial" panose="020B0604020202020204" pitchFamily="34" charset="0"/>
                <a:cs typeface="Arial" panose="020B0604020202020204" pitchFamily="34" charset="0"/>
              </a:rPr>
              <a:t>Average number of </a:t>
            </a:r>
            <a:r>
              <a:rPr lang="en-US" sz="1200" dirty="0">
                <a:latin typeface="Arial" panose="020B0604020202020204" pitchFamily="34" charset="0"/>
                <a:cs typeface="Arial" panose="020B0604020202020204" pitchFamily="34" charset="0"/>
              </a:rPr>
              <a:t>RN, LPN, and Aide staff members </a:t>
            </a:r>
            <a:r>
              <a:rPr lang="en-US" sz="1200" dirty="0" smtClean="0">
                <a:latin typeface="Arial" panose="020B0604020202020204" pitchFamily="34" charset="0"/>
                <a:cs typeface="Arial" panose="020B0604020202020204" pitchFamily="34" charset="0"/>
              </a:rPr>
              <a:t>per quarter (625 / 4 quarters) = 156.25 </a:t>
            </a:r>
          </a:p>
          <a:p>
            <a:pPr marL="228600" indent="-228600">
              <a:buFont typeface="+mj-lt"/>
              <a:buAutoNum type="arabicPeriod"/>
            </a:pPr>
            <a:r>
              <a:rPr lang="en-US" sz="1200" dirty="0" smtClean="0">
                <a:latin typeface="Arial" panose="020B0604020202020204" pitchFamily="34" charset="0"/>
                <a:cs typeface="Arial" panose="020B0604020202020204" pitchFamily="34" charset="0"/>
              </a:rPr>
              <a:t>Assume total number of </a:t>
            </a:r>
            <a:r>
              <a:rPr lang="en-US" sz="1200" dirty="0">
                <a:latin typeface="Arial" panose="020B0604020202020204" pitchFamily="34" charset="0"/>
                <a:cs typeface="Arial" panose="020B0604020202020204" pitchFamily="34" charset="0"/>
              </a:rPr>
              <a:t>RN, LPN, and Aide staff terminated </a:t>
            </a:r>
            <a:r>
              <a:rPr lang="en-US" sz="1200" dirty="0" smtClean="0">
                <a:latin typeface="Arial" panose="020B0604020202020204" pitchFamily="34" charset="0"/>
                <a:cs typeface="Arial" panose="020B0604020202020204" pitchFamily="34" charset="0"/>
              </a:rPr>
              <a:t>throughout the year = 24</a:t>
            </a:r>
          </a:p>
          <a:p>
            <a:pPr marL="228600" indent="-228600">
              <a:buFont typeface="+mj-lt"/>
              <a:buAutoNum type="arabicPeriod"/>
            </a:pPr>
            <a:r>
              <a:rPr lang="en-US" sz="1200" dirty="0" smtClean="0">
                <a:latin typeface="Arial" panose="020B0604020202020204" pitchFamily="34" charset="0"/>
                <a:cs typeface="Arial" panose="020B0604020202020204" pitchFamily="34" charset="0"/>
              </a:rPr>
              <a:t>Number </a:t>
            </a:r>
            <a:r>
              <a:rPr lang="en-US" sz="1200" dirty="0">
                <a:latin typeface="Arial" panose="020B0604020202020204" pitchFamily="34" charset="0"/>
                <a:cs typeface="Arial" panose="020B0604020202020204" pitchFamily="34" charset="0"/>
              </a:rPr>
              <a:t>of RN, LPN, and Aide staff members </a:t>
            </a:r>
            <a:r>
              <a:rPr lang="en-US" sz="1200" dirty="0" smtClean="0">
                <a:latin typeface="Arial" panose="020B0604020202020204" pitchFamily="34" charset="0"/>
                <a:cs typeface="Arial" panose="020B0604020202020204" pitchFamily="34" charset="0"/>
              </a:rPr>
              <a:t>terminated = 24</a:t>
            </a:r>
          </a:p>
          <a:p>
            <a:pPr marL="228600" indent="-228600">
              <a:buFont typeface="+mj-lt"/>
              <a:buAutoNum type="arabicPeriod"/>
            </a:pPr>
            <a:r>
              <a:rPr lang="en-US" sz="1200" dirty="0" smtClean="0">
                <a:latin typeface="Arial" panose="020B0604020202020204" pitchFamily="34" charset="0"/>
                <a:cs typeface="Arial" panose="020B0604020202020204" pitchFamily="34" charset="0"/>
              </a:rPr>
              <a:t>24 average terminated / 156.25 average number of staff members = 15.4% annual staff turnover rate</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262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Percent of </a:t>
            </a:r>
            <a:r>
              <a:rPr lang="en-US" sz="2800" b="1" dirty="0">
                <a:solidFill>
                  <a:srgbClr val="002D73"/>
                </a:solidFill>
                <a:latin typeface="Arial" panose="020B0604020202020204" pitchFamily="34" charset="0"/>
                <a:cs typeface="Arial" panose="020B0604020202020204" pitchFamily="34" charset="0"/>
              </a:rPr>
              <a:t>Staff Turnover – </a:t>
            </a:r>
            <a:r>
              <a:rPr lang="en-US" sz="2800" b="1" dirty="0" smtClean="0">
                <a:solidFill>
                  <a:srgbClr val="002D73"/>
                </a:solidFill>
                <a:latin typeface="Arial" panose="020B0604020202020204" pitchFamily="34" charset="0"/>
                <a:cs typeface="Arial" panose="020B0604020202020204" pitchFamily="34" charset="0"/>
              </a:rPr>
              <a:t>Discussion</a:t>
            </a:r>
          </a:p>
        </p:txBody>
      </p:sp>
      <p:sp>
        <p:nvSpPr>
          <p:cNvPr id="8" name="Rectangle 7"/>
          <p:cNvSpPr/>
          <p:nvPr/>
        </p:nvSpPr>
        <p:spPr>
          <a:xfrm>
            <a:off x="228600" y="971550"/>
            <a:ext cx="8458200" cy="25146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285750" indent="-2857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Feedback</a:t>
            </a:r>
          </a:p>
          <a:p>
            <a:pPr marL="742950" lvl="2" indent="-285750">
              <a:buFont typeface="Courier New" panose="02070309020205020404" pitchFamily="49" charset="0"/>
              <a:buChar char="o"/>
            </a:pPr>
            <a:r>
              <a:rPr lang="en-US" sz="1100" dirty="0">
                <a:latin typeface="Arial" panose="020B0604020202020204" pitchFamily="34" charset="0"/>
                <a:cs typeface="Arial" panose="020B0604020202020204" pitchFamily="34" charset="0"/>
              </a:rPr>
              <a:t>No feedback was received regarding the benchmarking </a:t>
            </a:r>
            <a:r>
              <a:rPr lang="en-US" sz="1100" dirty="0" smtClean="0">
                <a:latin typeface="Arial" panose="020B0604020202020204" pitchFamily="34" charset="0"/>
                <a:cs typeface="Arial" panose="020B0604020202020204" pitchFamily="34" charset="0"/>
              </a:rPr>
              <a:t>measure</a:t>
            </a:r>
          </a:p>
          <a:p>
            <a:pPr marL="457200" lvl="2"/>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Unique </a:t>
            </a:r>
            <a:r>
              <a:rPr lang="en-US" sz="1100" dirty="0">
                <a:latin typeface="Arial" panose="020B0604020202020204" pitchFamily="34" charset="0"/>
                <a:cs typeface="Arial" panose="020B0604020202020204" pitchFamily="34" charset="0"/>
              </a:rPr>
              <a:t>vs. non-unique numerator and denominator</a:t>
            </a:r>
          </a:p>
          <a:p>
            <a:pPr marL="742950" lvl="1" indent="-285750">
              <a:buFont typeface="Courier New" panose="02070309020205020404" pitchFamily="49" charset="0"/>
              <a:buChar char="o"/>
            </a:pPr>
            <a:r>
              <a:rPr lang="en-US" sz="1100" dirty="0">
                <a:latin typeface="Arial" panose="020B0604020202020204" pitchFamily="34" charset="0"/>
                <a:cs typeface="Arial" panose="020B0604020202020204" pitchFamily="34" charset="0"/>
              </a:rPr>
              <a:t>Number of unique employees terminated in the year divided by a non-unique annual average </a:t>
            </a:r>
            <a:endParaRPr lang="en-US"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Cost report limitations </a:t>
            </a:r>
          </a:p>
          <a:p>
            <a:pPr marL="742950" lvl="1" indent="-285750">
              <a:buFont typeface="Courier New" panose="02070309020205020404" pitchFamily="49" charset="0"/>
              <a:buChar char="o"/>
            </a:pPr>
            <a:r>
              <a:rPr lang="en-US" sz="1100" dirty="0" smtClean="0">
                <a:latin typeface="Arial" panose="020B0604020202020204" pitchFamily="34" charset="0"/>
                <a:cs typeface="Arial" panose="020B0604020202020204" pitchFamily="34" charset="0"/>
              </a:rPr>
              <a:t>Some facilities reported a greater number of per diem employees than full-time and per diem employees combined, resulting in a negative percent of staff turnover</a:t>
            </a:r>
            <a:endParaRPr lang="en-US" sz="1000" b="1" dirty="0" smtClean="0">
              <a:latin typeface="Arial" panose="020B0604020202020204" pitchFamily="34" charset="0"/>
              <a:cs typeface="Arial" panose="020B0604020202020204" pitchFamily="34" charset="0"/>
            </a:endParaRPr>
          </a:p>
          <a:p>
            <a:pPr lvl="1"/>
            <a:r>
              <a:rPr lang="en-US" sz="1000" b="1" dirty="0" smtClean="0">
                <a:latin typeface="Arial" panose="020B0604020202020204" pitchFamily="34" charset="0"/>
                <a:cs typeface="Arial" panose="020B0604020202020204" pitchFamily="34" charset="0"/>
              </a:rPr>
              <a:t>Example </a:t>
            </a:r>
            <a:endParaRPr lang="en-US" sz="1000" b="1" dirty="0">
              <a:latin typeface="Arial" panose="020B0604020202020204" pitchFamily="34" charset="0"/>
              <a:cs typeface="Arial" panose="020B0604020202020204" pitchFamily="34" charset="0"/>
            </a:endParaRPr>
          </a:p>
          <a:p>
            <a:pPr lvl="1"/>
            <a:endParaRPr lang="en-US" sz="1000" dirty="0" smtClean="0">
              <a:latin typeface="Arial" panose="020B0604020202020204" pitchFamily="34" charset="0"/>
              <a:cs typeface="Arial" panose="020B0604020202020204" pitchFamily="34" charset="0"/>
            </a:endParaRPr>
          </a:p>
          <a:p>
            <a:pPr lvl="1"/>
            <a:endParaRPr lang="en-US" sz="1000" dirty="0">
              <a:latin typeface="Arial" panose="020B0604020202020204" pitchFamily="34" charset="0"/>
              <a:cs typeface="Arial" panose="020B0604020202020204" pitchFamily="34" charset="0"/>
            </a:endParaRPr>
          </a:p>
          <a:p>
            <a:pPr lvl="1"/>
            <a:endParaRPr lang="en-US" sz="1000" dirty="0" smtClean="0">
              <a:latin typeface="Arial" panose="020B0604020202020204" pitchFamily="34" charset="0"/>
              <a:cs typeface="Arial" panose="020B0604020202020204" pitchFamily="34" charset="0"/>
            </a:endParaRPr>
          </a:p>
          <a:p>
            <a:pPr lvl="1"/>
            <a:endParaRPr lang="en-US" sz="1000" dirty="0" smtClean="0">
              <a:latin typeface="Arial" panose="020B0604020202020204" pitchFamily="34" charset="0"/>
              <a:cs typeface="Arial" panose="020B0604020202020204" pitchFamily="34" charset="0"/>
            </a:endParaRPr>
          </a:p>
          <a:p>
            <a:pPr lvl="1"/>
            <a:endParaRPr lang="en-US" sz="1100" dirty="0" smtClean="0">
              <a:latin typeface="Arial" panose="020B0604020202020204" pitchFamily="34" charset="0"/>
              <a:cs typeface="Arial" panose="020B0604020202020204" pitchFamily="34" charset="0"/>
            </a:endParaRPr>
          </a:p>
          <a:p>
            <a:pPr marL="742950" lvl="1" indent="-285750">
              <a:buFont typeface="Courier New" panose="02070309020205020404" pitchFamily="49" charset="0"/>
              <a:buChar char="o"/>
            </a:pPr>
            <a:r>
              <a:rPr lang="en-US" sz="1100" dirty="0" smtClean="0">
                <a:latin typeface="Arial" panose="020B0604020202020204" pitchFamily="34" charset="0"/>
                <a:cs typeface="Arial" panose="020B0604020202020204" pitchFamily="34" charset="0"/>
              </a:rPr>
              <a:t>Questionable data validity (staff turnover values ranged from -106% to 1,231%)</a:t>
            </a:r>
          </a:p>
          <a:p>
            <a:pPr marL="742950" lvl="1" indent="-285750">
              <a:buFont typeface="Courier New" panose="02070309020205020404" pitchFamily="49" charset="0"/>
              <a:buChar char="o"/>
            </a:pPr>
            <a:r>
              <a:rPr lang="en-US" sz="1100" dirty="0" smtClean="0">
                <a:latin typeface="Arial" panose="020B0604020202020204" pitchFamily="34" charset="0"/>
                <a:cs typeface="Arial" panose="020B0604020202020204" pitchFamily="34" charset="0"/>
              </a:rPr>
              <a:t>Unable to determine valid quintile cut points</a:t>
            </a:r>
          </a:p>
          <a:p>
            <a:pPr marL="742950" lvl="1" indent="-2857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lvl="1"/>
            <a:endParaRPr lang="en-US" sz="1000" dirty="0">
              <a:latin typeface="Arial" panose="020B0604020202020204" pitchFamily="34" charset="0"/>
              <a:cs typeface="Arial" panose="020B0604020202020204" pitchFamily="34" charset="0"/>
            </a:endParaRPr>
          </a:p>
          <a:p>
            <a:pPr lvl="1"/>
            <a:endParaRPr lang="en-US" sz="1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lvl="0"/>
            <a:endParaRPr lang="en-US" sz="1200" dirty="0" smtClean="0">
              <a:solidFill>
                <a:schemeClr val="tx1"/>
              </a:solidFill>
              <a:latin typeface="Arial" panose="020B0604020202020204" pitchFamily="34" charset="0"/>
              <a:cs typeface="Arial" panose="020B0604020202020204" pitchFamily="34" charset="0"/>
            </a:endParaRPr>
          </a:p>
          <a:p>
            <a:pPr lvl="0"/>
            <a:endParaRPr lang="en-US" sz="12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200" dirty="0" smtClean="0">
              <a:solidFill>
                <a:schemeClr val="tx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83817500"/>
              </p:ext>
            </p:extLst>
          </p:nvPr>
        </p:nvGraphicFramePr>
        <p:xfrm>
          <a:off x="762000" y="4019549"/>
          <a:ext cx="4495800" cy="609600"/>
        </p:xfrm>
        <a:graphic>
          <a:graphicData uri="http://schemas.openxmlformats.org/drawingml/2006/table">
            <a:tbl>
              <a:tblPr firstRow="1" bandRow="1">
                <a:tableStyleId>{5C22544A-7EE6-4342-B048-85BDC9FD1C3A}</a:tableStyleId>
              </a:tblPr>
              <a:tblGrid>
                <a:gridCol w="627017"/>
                <a:gridCol w="627017"/>
                <a:gridCol w="627017"/>
                <a:gridCol w="627017"/>
                <a:gridCol w="627017"/>
                <a:gridCol w="627017"/>
                <a:gridCol w="733698"/>
              </a:tblGrid>
              <a:tr h="182880">
                <a:tc>
                  <a:txBody>
                    <a:bodyPr/>
                    <a:lstStyle/>
                    <a:p>
                      <a:pPr algn="ctr"/>
                      <a:r>
                        <a:rPr lang="en-US" sz="900" dirty="0" smtClean="0">
                          <a:solidFill>
                            <a:schemeClr val="bg1"/>
                          </a:solidFill>
                          <a:latin typeface="Arial" panose="020B0604020202020204" pitchFamily="34" charset="0"/>
                          <a:cs typeface="Arial" panose="020B0604020202020204" pitchFamily="34" charset="0"/>
                        </a:rPr>
                        <a:t>Year</a:t>
                      </a:r>
                      <a:endParaRPr lang="en-US"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dirty="0" smtClean="0">
                          <a:solidFill>
                            <a:schemeClr val="bg1"/>
                          </a:solidFill>
                          <a:latin typeface="Arial" panose="020B0604020202020204" pitchFamily="34" charset="0"/>
                          <a:cs typeface="Arial" panose="020B0604020202020204" pitchFamily="34" charset="0"/>
                        </a:rPr>
                        <a:t>Quintile 1</a:t>
                      </a:r>
                      <a:endParaRPr lang="en-US"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dirty="0" smtClean="0">
                          <a:solidFill>
                            <a:schemeClr val="bg1"/>
                          </a:solidFill>
                          <a:latin typeface="Arial" panose="020B0604020202020204" pitchFamily="34" charset="0"/>
                          <a:cs typeface="Arial" panose="020B0604020202020204" pitchFamily="34" charset="0"/>
                        </a:rPr>
                        <a:t>Quintile</a:t>
                      </a:r>
                      <a:r>
                        <a:rPr lang="en-US" sz="900" baseline="0" dirty="0" smtClean="0">
                          <a:solidFill>
                            <a:schemeClr val="bg1"/>
                          </a:solidFill>
                          <a:latin typeface="Arial" panose="020B0604020202020204" pitchFamily="34" charset="0"/>
                          <a:cs typeface="Arial" panose="020B0604020202020204" pitchFamily="34" charset="0"/>
                        </a:rPr>
                        <a:t> 2</a:t>
                      </a:r>
                      <a:endParaRPr lang="en-US"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dirty="0" smtClean="0">
                          <a:solidFill>
                            <a:schemeClr val="bg1"/>
                          </a:solidFill>
                          <a:latin typeface="Arial" panose="020B0604020202020204" pitchFamily="34" charset="0"/>
                          <a:cs typeface="Arial" panose="020B0604020202020204" pitchFamily="34" charset="0"/>
                        </a:rPr>
                        <a:t>Quintile</a:t>
                      </a:r>
                      <a:r>
                        <a:rPr lang="en-US" sz="900" baseline="0" dirty="0" smtClean="0">
                          <a:solidFill>
                            <a:schemeClr val="bg1"/>
                          </a:solidFill>
                          <a:latin typeface="Arial" panose="020B0604020202020204" pitchFamily="34" charset="0"/>
                          <a:cs typeface="Arial" panose="020B0604020202020204" pitchFamily="34" charset="0"/>
                        </a:rPr>
                        <a:t> 3</a:t>
                      </a:r>
                      <a:endParaRPr lang="en-US"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dirty="0" smtClean="0">
                          <a:solidFill>
                            <a:schemeClr val="bg1"/>
                          </a:solidFill>
                          <a:latin typeface="Arial" panose="020B0604020202020204" pitchFamily="34" charset="0"/>
                          <a:cs typeface="Arial" panose="020B0604020202020204" pitchFamily="34" charset="0"/>
                        </a:rPr>
                        <a:t>Quintile 4</a:t>
                      </a:r>
                      <a:endParaRPr lang="en-US"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dirty="0" smtClean="0">
                          <a:solidFill>
                            <a:schemeClr val="bg1"/>
                          </a:solidFill>
                          <a:latin typeface="Arial" panose="020B0604020202020204" pitchFamily="34" charset="0"/>
                          <a:cs typeface="Arial" panose="020B0604020202020204" pitchFamily="34" charset="0"/>
                        </a:rPr>
                        <a:t>Quintile 5</a:t>
                      </a:r>
                      <a:endParaRPr lang="en-US"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900" dirty="0" smtClean="0">
                          <a:solidFill>
                            <a:schemeClr val="bg1"/>
                          </a:solidFill>
                          <a:latin typeface="Arial" panose="020B0604020202020204" pitchFamily="34" charset="0"/>
                          <a:cs typeface="Arial" panose="020B0604020202020204" pitchFamily="34" charset="0"/>
                        </a:rPr>
                        <a:t>Statewide</a:t>
                      </a:r>
                      <a:endParaRPr lang="en-US" sz="9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182880">
                <a:tc>
                  <a:txBody>
                    <a:bodyPr/>
                    <a:lstStyle/>
                    <a:p>
                      <a:pPr algn="r"/>
                      <a:r>
                        <a:rPr lang="en-US" sz="1000" dirty="0" smtClean="0">
                          <a:solidFill>
                            <a:schemeClr val="tx1"/>
                          </a:solidFill>
                          <a:latin typeface="Arial" panose="020B0604020202020204" pitchFamily="34" charset="0"/>
                          <a:cs typeface="Arial" panose="020B0604020202020204" pitchFamily="34" charset="0"/>
                        </a:rPr>
                        <a:t>2014</a:t>
                      </a:r>
                      <a:endParaRPr lang="en-US"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solidFill>
                            <a:schemeClr val="tx1"/>
                          </a:solidFill>
                          <a:latin typeface="Arial" panose="020B0604020202020204" pitchFamily="34" charset="0"/>
                          <a:cs typeface="Arial" panose="020B0604020202020204" pitchFamily="34" charset="0"/>
                        </a:rPr>
                        <a:t>11%</a:t>
                      </a:r>
                      <a:endParaRPr lang="en-US"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solidFill>
                            <a:schemeClr val="tx1"/>
                          </a:solidFill>
                          <a:latin typeface="Arial" panose="020B0604020202020204" pitchFamily="34" charset="0"/>
                          <a:cs typeface="Arial" panose="020B0604020202020204" pitchFamily="34" charset="0"/>
                        </a:rPr>
                        <a:t>23%</a:t>
                      </a:r>
                      <a:endParaRPr lang="en-US"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solidFill>
                            <a:schemeClr val="tx1"/>
                          </a:solidFill>
                          <a:latin typeface="Arial" panose="020B0604020202020204" pitchFamily="34" charset="0"/>
                          <a:cs typeface="Arial" panose="020B0604020202020204" pitchFamily="34" charset="0"/>
                        </a:rPr>
                        <a:t>36%</a:t>
                      </a:r>
                      <a:endParaRPr lang="en-US"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solidFill>
                            <a:schemeClr val="tx1"/>
                          </a:solidFill>
                          <a:latin typeface="Arial" panose="020B0604020202020204" pitchFamily="34" charset="0"/>
                          <a:cs typeface="Arial" panose="020B0604020202020204" pitchFamily="34" charset="0"/>
                        </a:rPr>
                        <a:t>57%</a:t>
                      </a:r>
                      <a:endParaRPr lang="en-US"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solidFill>
                            <a:srgbClr val="FF0000"/>
                          </a:solidFill>
                          <a:latin typeface="Arial" panose="020B0604020202020204" pitchFamily="34" charset="0"/>
                          <a:cs typeface="Arial" panose="020B0604020202020204" pitchFamily="34" charset="0"/>
                        </a:rPr>
                        <a:t>1,231%</a:t>
                      </a:r>
                      <a:endParaRPr lang="en-US" sz="1000" dirty="0">
                        <a:solidFill>
                          <a:srgbClr val="FF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smtClean="0">
                          <a:solidFill>
                            <a:schemeClr val="tx1"/>
                          </a:solidFill>
                          <a:latin typeface="Arial" panose="020B0604020202020204" pitchFamily="34" charset="0"/>
                          <a:cs typeface="Arial" panose="020B0604020202020204" pitchFamily="34" charset="0"/>
                        </a:rPr>
                        <a:t>35.4%</a:t>
                      </a:r>
                      <a:endParaRPr lang="en-US" sz="10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174384021"/>
              </p:ext>
            </p:extLst>
          </p:nvPr>
        </p:nvGraphicFramePr>
        <p:xfrm>
          <a:off x="762000" y="2735580"/>
          <a:ext cx="6248400" cy="685800"/>
        </p:xfrm>
        <a:graphic>
          <a:graphicData uri="http://schemas.openxmlformats.org/drawingml/2006/table">
            <a:tbl>
              <a:tblPr firstRow="1" bandRow="1">
                <a:tableStyleId>{72833802-FEF1-4C79-8D5D-14CF1EAF98D9}</a:tableStyleId>
              </a:tblPr>
              <a:tblGrid>
                <a:gridCol w="4267200"/>
                <a:gridCol w="1981200"/>
              </a:tblGrid>
              <a:tr h="182880">
                <a:tc>
                  <a:txBody>
                    <a:bodyPr/>
                    <a:lstStyle/>
                    <a:p>
                      <a:r>
                        <a:rPr lang="en-US" sz="900" b="0" dirty="0" smtClean="0">
                          <a:solidFill>
                            <a:schemeClr val="tx1"/>
                          </a:solidFill>
                          <a:latin typeface="Arial" panose="020B0604020202020204" pitchFamily="34" charset="0"/>
                          <a:cs typeface="Arial" panose="020B0604020202020204" pitchFamily="34" charset="0"/>
                        </a:rPr>
                        <a:t>Number of full-time and per diem employees terminated, combined (Schedule P)</a:t>
                      </a:r>
                      <a:endParaRPr lang="en-US"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900" b="0" dirty="0" smtClean="0">
                          <a:solidFill>
                            <a:schemeClr val="tx1"/>
                          </a:solidFill>
                          <a:latin typeface="Arial" panose="020B0604020202020204" pitchFamily="34" charset="0"/>
                          <a:cs typeface="Arial" panose="020B0604020202020204" pitchFamily="34" charset="0"/>
                        </a:rPr>
                        <a:t>10</a:t>
                      </a:r>
                      <a:endParaRPr lang="en-US" sz="9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2880">
                <a:tc>
                  <a:txBody>
                    <a:bodyPr/>
                    <a:lstStyle/>
                    <a:p>
                      <a:r>
                        <a:rPr lang="en-US" sz="900" dirty="0" smtClean="0">
                          <a:latin typeface="Arial" panose="020B0604020202020204" pitchFamily="34" charset="0"/>
                          <a:cs typeface="Arial" panose="020B0604020202020204" pitchFamily="34" charset="0"/>
                        </a:rPr>
                        <a:t>Number of per diem employees terminated (Schedule O)</a:t>
                      </a:r>
                      <a:endParaRPr lang="en-US" sz="9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900" dirty="0" smtClean="0">
                          <a:latin typeface="Arial" panose="020B0604020202020204" pitchFamily="34" charset="0"/>
                          <a:cs typeface="Arial" panose="020B0604020202020204" pitchFamily="34" charset="0"/>
                        </a:rPr>
                        <a:t>15</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n-US" sz="900" dirty="0" smtClean="0">
                          <a:latin typeface="Arial" panose="020B0604020202020204" pitchFamily="34" charset="0"/>
                          <a:cs typeface="Arial" panose="020B0604020202020204" pitchFamily="34" charset="0"/>
                        </a:rPr>
                        <a:t>10 combined – 15 per diem </a:t>
                      </a:r>
                      <a:endParaRPr lang="en-US" sz="9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900" dirty="0" smtClean="0">
                          <a:latin typeface="Arial" panose="020B0604020202020204" pitchFamily="34" charset="0"/>
                          <a:cs typeface="Arial" panose="020B0604020202020204" pitchFamily="34" charset="0"/>
                        </a:rPr>
                        <a:t>-5 full-time employees terminated</a:t>
                      </a:r>
                      <a:endParaRPr lang="en-US" sz="9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398909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a:solidFill>
                  <a:srgbClr val="002D73"/>
                </a:solidFill>
                <a:latin typeface="Arial" panose="020B0604020202020204" pitchFamily="34" charset="0"/>
                <a:cs typeface="Arial" panose="020B0604020202020204" pitchFamily="34" charset="0"/>
              </a:rPr>
              <a:t>Percent of Staff Turnover – </a:t>
            </a:r>
            <a:r>
              <a:rPr lang="en-US" sz="2800" b="1" dirty="0" smtClean="0">
                <a:solidFill>
                  <a:srgbClr val="002D73"/>
                </a:solidFill>
                <a:latin typeface="Arial" panose="020B0604020202020204" pitchFamily="34" charset="0"/>
                <a:cs typeface="Arial" panose="020B0604020202020204" pitchFamily="34" charset="0"/>
              </a:rPr>
              <a:t>Discussion</a:t>
            </a:r>
            <a:endParaRPr lang="en-US" sz="2800" b="1" dirty="0">
              <a:solidFill>
                <a:srgbClr val="002D73"/>
              </a:solidFill>
              <a:latin typeface="Arial" panose="020B0604020202020204" pitchFamily="34" charset="0"/>
              <a:cs typeface="Arial" panose="020B0604020202020204" pitchFamily="34" charset="0"/>
            </a:endParaRPr>
          </a:p>
        </p:txBody>
      </p:sp>
      <p:sp>
        <p:nvSpPr>
          <p:cNvPr id="8" name="Rectangle 7"/>
          <p:cNvSpPr/>
          <p:nvPr/>
        </p:nvSpPr>
        <p:spPr>
          <a:xfrm>
            <a:off x="304800" y="971550"/>
            <a:ext cx="8001000" cy="33528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Seasonal staff</a:t>
            </a:r>
          </a:p>
          <a:p>
            <a:pPr marL="742950" lvl="1" indent="-2857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Depending </a:t>
            </a:r>
            <a:r>
              <a:rPr lang="en-US" sz="1400" dirty="0">
                <a:latin typeface="Arial" panose="020B0604020202020204" pitchFamily="34" charset="0"/>
                <a:cs typeface="Arial" panose="020B0604020202020204" pitchFamily="34" charset="0"/>
              </a:rPr>
              <a:t>on how the cost report is </a:t>
            </a:r>
            <a:r>
              <a:rPr lang="en-US" sz="1400" dirty="0" smtClean="0">
                <a:latin typeface="Arial" panose="020B0604020202020204" pitchFamily="34" charset="0"/>
                <a:cs typeface="Arial" panose="020B0604020202020204" pitchFamily="34" charset="0"/>
              </a:rPr>
              <a:t>completed, the measure may or may not capture seasonal employees and students, which would affect staff turnover rate </a:t>
            </a:r>
          </a:p>
          <a:p>
            <a:pPr lvl="1"/>
            <a:endParaRPr 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Defining per diem </a:t>
            </a:r>
          </a:p>
          <a:p>
            <a:pPr marL="742950" lvl="1" indent="-2857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No definition of per diem staff for nursing home employees </a:t>
            </a:r>
          </a:p>
          <a:p>
            <a:pPr marL="285750" indent="-285750">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Alternative measure exploration </a:t>
            </a:r>
          </a:p>
          <a:p>
            <a:pPr marL="742950" lvl="1" indent="-2857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Explored a staff retention measure as an alternative to staff turnover </a:t>
            </a:r>
          </a:p>
          <a:p>
            <a:pPr marL="742950" lvl="1" indent="-2857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Same cost report issues remain (per diem and seasonal staff)</a:t>
            </a: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pPr lvl="1"/>
            <a:endParaRPr lang="en-US" sz="1400" baseline="30000" dirty="0">
              <a:latin typeface="Arial" panose="020B0604020202020204" pitchFamily="34" charset="0"/>
              <a:cs typeface="Arial" panose="020B0604020202020204" pitchFamily="34" charset="0"/>
            </a:endParaRPr>
          </a:p>
          <a:p>
            <a:pPr lvl="1"/>
            <a:endParaRPr lang="en-US" sz="1400" dirty="0">
              <a:latin typeface="Arial" panose="020B0604020202020204" pitchFamily="34" charset="0"/>
              <a:cs typeface="Arial" panose="020B0604020202020204" pitchFamily="34" charset="0"/>
            </a:endParaRPr>
          </a:p>
          <a:p>
            <a:pPr lvl="0"/>
            <a:endParaRPr lang="en-US" sz="1400" dirty="0" smtClean="0">
              <a:solidFill>
                <a:schemeClr val="tx1"/>
              </a:solidFill>
              <a:latin typeface="Arial" panose="020B0604020202020204" pitchFamily="34" charset="0"/>
              <a:cs typeface="Arial" panose="020B0604020202020204" pitchFamily="34" charset="0"/>
            </a:endParaRPr>
          </a:p>
          <a:p>
            <a:pPr lvl="0"/>
            <a:endParaRPr lang="en-US"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4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4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4541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1123950"/>
            <a:ext cx="8763000" cy="1323439"/>
          </a:xfrm>
          <a:prstGeom prst="rect">
            <a:avLst/>
          </a:prstGeom>
          <a:noFill/>
          <a:ln>
            <a:noFill/>
          </a:ln>
        </p:spPr>
        <p:txBody>
          <a:bodyPr wrap="square" rtlCol="0">
            <a:spAutoFit/>
          </a:bodyPr>
          <a:lstStyle/>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2015 </a:t>
            </a:r>
            <a:r>
              <a:rPr lang="en-US" sz="1600" dirty="0">
                <a:latin typeface="Arial" panose="020B0604020202020204" pitchFamily="34" charset="0"/>
                <a:cs typeface="Arial" panose="020B0604020202020204" pitchFamily="34" charset="0"/>
              </a:rPr>
              <a:t>NHQI </a:t>
            </a:r>
            <a:r>
              <a:rPr lang="en-US" sz="1600" dirty="0" smtClean="0">
                <a:latin typeface="Arial" panose="020B0604020202020204" pitchFamily="34" charset="0"/>
                <a:cs typeface="Arial" panose="020B0604020202020204" pitchFamily="34" charset="0"/>
              </a:rPr>
              <a:t>State Planning Amendment was submitted to CMS in June 2015</a:t>
            </a:r>
          </a:p>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Facility-specific </a:t>
            </a:r>
            <a:r>
              <a:rPr lang="en-US" sz="1600" dirty="0">
                <a:latin typeface="Arial" panose="020B0604020202020204" pitchFamily="34" charset="0"/>
                <a:cs typeface="Arial" panose="020B0604020202020204" pitchFamily="34" charset="0"/>
              </a:rPr>
              <a:t>results were released on the Health Commerce System in </a:t>
            </a:r>
            <a:r>
              <a:rPr lang="en-US" sz="1600" dirty="0" smtClean="0">
                <a:latin typeface="Arial" panose="020B0604020202020204" pitchFamily="34" charset="0"/>
                <a:cs typeface="Arial" panose="020B0604020202020204" pitchFamily="34" charset="0"/>
              </a:rPr>
              <a:t>January 2016</a:t>
            </a: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Quintile ranking was released on the Department’s Medicaid Redesign </a:t>
            </a:r>
            <a:r>
              <a:rPr lang="en-US" sz="1600" dirty="0" smtClean="0">
                <a:latin typeface="Arial" panose="020B0604020202020204" pitchFamily="34" charset="0"/>
                <a:cs typeface="Arial" panose="020B0604020202020204" pitchFamily="34" charset="0"/>
              </a:rPr>
              <a:t>Team (MRT) website </a:t>
            </a:r>
            <a:r>
              <a:rPr lang="en-US" sz="1600" dirty="0">
                <a:latin typeface="Arial" panose="020B0604020202020204" pitchFamily="34" charset="0"/>
                <a:cs typeface="Arial" panose="020B0604020202020204" pitchFamily="34" charset="0"/>
              </a:rPr>
              <a:t>in </a:t>
            </a:r>
            <a:r>
              <a:rPr lang="en-US" sz="1600" dirty="0" smtClean="0">
                <a:latin typeface="Arial" panose="020B0604020202020204" pitchFamily="34" charset="0"/>
                <a:cs typeface="Arial" panose="020B0604020202020204" pitchFamily="34" charset="0"/>
              </a:rPr>
              <a:t>January 2016</a:t>
            </a: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Downloadable data </a:t>
            </a:r>
            <a:r>
              <a:rPr lang="en-US" sz="1600" dirty="0" smtClean="0">
                <a:latin typeface="Arial" panose="020B0604020202020204" pitchFamily="34" charset="0"/>
                <a:cs typeface="Arial" panose="020B0604020202020204" pitchFamily="34" charset="0"/>
              </a:rPr>
              <a:t>was released on </a:t>
            </a:r>
            <a:r>
              <a:rPr lang="en-US" sz="1600" dirty="0">
                <a:latin typeface="Arial" panose="020B0604020202020204" pitchFamily="34" charset="0"/>
                <a:cs typeface="Arial" panose="020B0604020202020204" pitchFamily="34" charset="0"/>
              </a:rPr>
              <a:t>Health Data NY </a:t>
            </a:r>
            <a:r>
              <a:rPr lang="en-US" sz="1600" dirty="0" smtClean="0">
                <a:latin typeface="Arial" panose="020B0604020202020204" pitchFamily="34" charset="0"/>
                <a:cs typeface="Arial" panose="020B0604020202020204" pitchFamily="34" charset="0"/>
              </a:rPr>
              <a:t>in February 2016</a:t>
            </a:r>
            <a:endParaRPr lang="en-US" sz="1600" dirty="0">
              <a:latin typeface="Arial" panose="020B0604020202020204" pitchFamily="34" charset="0"/>
              <a:cs typeface="Arial" panose="020B0604020202020204" pitchFamily="34" charset="0"/>
            </a:endParaRPr>
          </a:p>
        </p:txBody>
      </p:sp>
      <p:sp>
        <p:nvSpPr>
          <p:cNvPr id="2" name="Rectangle 1"/>
          <p:cNvSpPr/>
          <p:nvPr/>
        </p:nvSpPr>
        <p:spPr>
          <a:xfrm>
            <a:off x="152400" y="477619"/>
            <a:ext cx="8686800" cy="523220"/>
          </a:xfrm>
          <a:prstGeom prst="rect">
            <a:avLst/>
          </a:prstGeom>
        </p:spPr>
        <p:txBody>
          <a:bodyPr wrap="square">
            <a:spAutoFit/>
          </a:bodyPr>
          <a:lstStyle/>
          <a:p>
            <a:r>
              <a:rPr lang="en-US" sz="2800" b="1" dirty="0" smtClean="0">
                <a:solidFill>
                  <a:srgbClr val="002D73"/>
                </a:solidFill>
                <a:latin typeface="Arial" panose="020B0604020202020204" pitchFamily="34" charset="0"/>
                <a:ea typeface="Calibri" panose="020F0502020204030204" pitchFamily="34" charset="0"/>
                <a:cs typeface="Arial" panose="020B0604020202020204" pitchFamily="34" charset="0"/>
              </a:rPr>
              <a:t>2015 NHQI Status Updates</a:t>
            </a:r>
            <a:endParaRPr lang="en-US" sz="2800" b="1" dirty="0">
              <a:solidFill>
                <a:srgbClr val="002D73"/>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14079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14350"/>
            <a:ext cx="5700600" cy="523220"/>
          </a:xfrm>
          <a:prstGeom prst="rect">
            <a:avLst/>
          </a:prstGeom>
        </p:spPr>
        <p:txBody>
          <a:bodyPr wrap="none">
            <a:spAutoFit/>
          </a:bodyPr>
          <a:lstStyle/>
          <a:p>
            <a:r>
              <a:rPr lang="en-US" sz="2800" b="1" dirty="0" smtClean="0">
                <a:solidFill>
                  <a:srgbClr val="002D73"/>
                </a:solidFill>
                <a:latin typeface="Arial" panose="020B0604020202020204" pitchFamily="34" charset="0"/>
                <a:cs typeface="Arial" panose="020B0604020202020204" pitchFamily="34" charset="0"/>
              </a:rPr>
              <a:t>Staffing Measures – Discussion </a:t>
            </a:r>
            <a:endParaRPr lang="en-US" sz="2800" dirty="0"/>
          </a:p>
        </p:txBody>
      </p:sp>
      <p:sp>
        <p:nvSpPr>
          <p:cNvPr id="3" name="TextBox 2"/>
          <p:cNvSpPr txBox="1"/>
          <p:nvPr/>
        </p:nvSpPr>
        <p:spPr>
          <a:xfrm>
            <a:off x="304800" y="1276350"/>
            <a:ext cx="8001000" cy="2569934"/>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Quality Component will continue to have two staffing measures</a:t>
            </a:r>
          </a:p>
          <a:p>
            <a:pPr marL="628650" lvl="1" indent="-171450">
              <a:buFont typeface="Courier New" panose="02070309020205020404" pitchFamily="49" charset="0"/>
              <a:buChar char="o"/>
            </a:pPr>
            <a:r>
              <a:rPr lang="en-US" sz="1400" dirty="0">
                <a:latin typeface="Arial" panose="020B0604020202020204" pitchFamily="34" charset="0"/>
                <a:cs typeface="Arial" panose="020B0604020202020204" pitchFamily="34" charset="0"/>
              </a:rPr>
              <a:t>P</a:t>
            </a:r>
            <a:r>
              <a:rPr lang="en-US" sz="1400" dirty="0" smtClean="0">
                <a:latin typeface="Arial" panose="020B0604020202020204" pitchFamily="34" charset="0"/>
                <a:cs typeface="Arial" panose="020B0604020202020204" pitchFamily="34" charset="0"/>
              </a:rPr>
              <a:t>ercent of contract/agency staff used</a:t>
            </a:r>
          </a:p>
          <a:p>
            <a:pPr marL="628650" lvl="1" indent="-1714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Rate of staffing hours per day (new proposed NYS measure to replace CMS Five-Star Quality Rating for Staffing)</a:t>
            </a:r>
          </a:p>
          <a:p>
            <a:pPr marL="628650" lvl="1" indent="-171450">
              <a:buFont typeface="Courier New" panose="02070309020205020404" pitchFamily="49" charset="0"/>
              <a:buChar char="o"/>
            </a:pPr>
            <a:endParaRPr lang="en-US"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Importance of staff-type measures in quality component </a:t>
            </a:r>
          </a:p>
          <a:p>
            <a:pPr marL="171450" indent="-171450">
              <a:buFont typeface="Arial" panose="020B0604020202020204" pitchFamily="34" charset="0"/>
              <a:buChar char="•"/>
            </a:pPr>
            <a:endParaRPr lang="en-US" sz="14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Impact of adding a third staffing measure to quality component (turnover or retention)</a:t>
            </a:r>
          </a:p>
          <a:p>
            <a:pPr marL="171450"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Other priority areas to explore</a:t>
            </a:r>
          </a:p>
          <a:p>
            <a:pPr marL="628650" lvl="1" indent="-1714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Efficiency measures </a:t>
            </a:r>
          </a:p>
        </p:txBody>
      </p:sp>
    </p:spTree>
    <p:extLst>
      <p:ext uri="{BB962C8B-B14F-4D97-AF65-F5344CB8AC3E}">
        <p14:creationId xmlns:p14="http://schemas.microsoft.com/office/powerpoint/2010/main" val="3609919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1"/>
            <a:ext cx="4495800" cy="1077218"/>
          </a:xfrm>
          <a:prstGeom prst="rect">
            <a:avLst/>
          </a:prstGeom>
          <a:noFill/>
          <a:ln>
            <a:noFill/>
          </a:ln>
        </p:spPr>
        <p:txBody>
          <a:bodyPr wrap="square" rtlCol="0" anchor="ctr">
            <a:spAutoFit/>
          </a:bodyPr>
          <a:lstStyle/>
          <a:p>
            <a:r>
              <a:rPr lang="en-US" sz="3200" b="1" dirty="0" smtClean="0">
                <a:solidFill>
                  <a:schemeClr val="bg1"/>
                </a:solidFill>
                <a:latin typeface="Arial" panose="020B0604020202020204" pitchFamily="34" charset="0"/>
                <a:cs typeface="Arial" panose="020B0604020202020204" pitchFamily="34" charset="0"/>
              </a:rPr>
              <a:t>2016 NHQI and Future Items</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9822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2016 NHQI Structure </a:t>
            </a:r>
          </a:p>
        </p:txBody>
      </p:sp>
      <p:sp>
        <p:nvSpPr>
          <p:cNvPr id="5" name="TextBox 4"/>
          <p:cNvSpPr txBox="1"/>
          <p:nvPr/>
        </p:nvSpPr>
        <p:spPr>
          <a:xfrm>
            <a:off x="228600" y="895350"/>
            <a:ext cx="8763000" cy="3931846"/>
          </a:xfrm>
          <a:prstGeom prst="rect">
            <a:avLst/>
          </a:prstGeom>
          <a:noFill/>
          <a:ln>
            <a:noFill/>
          </a:ln>
        </p:spPr>
        <p:txBody>
          <a:bodyPr wrap="square" rtlCol="0">
            <a:spAutoFit/>
          </a:bodyPr>
          <a:lstStyle/>
          <a:p>
            <a:r>
              <a:rPr lang="en-US" sz="1050" b="1" dirty="0" smtClean="0">
                <a:latin typeface="Arial" panose="020B0604020202020204" pitchFamily="34" charset="0"/>
                <a:cs typeface="Arial" panose="020B0604020202020204" pitchFamily="34" charset="0"/>
              </a:rPr>
              <a:t>Quality Component: 70 points </a:t>
            </a:r>
          </a:p>
          <a:p>
            <a:pPr lvl="1"/>
            <a:r>
              <a:rPr lang="en-US" sz="1050" dirty="0" smtClean="0">
                <a:latin typeface="Arial" panose="020B0604020202020204" pitchFamily="34" charset="0"/>
                <a:cs typeface="Arial" panose="020B0604020202020204" pitchFamily="34" charset="0"/>
              </a:rPr>
              <a:t>Percent of Long Stay High Risk Residents With Pressure Ulcers*</a:t>
            </a:r>
          </a:p>
          <a:p>
            <a:pPr lvl="1"/>
            <a:r>
              <a:rPr lang="en-US" sz="1050" dirty="0" smtClean="0">
                <a:latin typeface="Arial" panose="020B0604020202020204" pitchFamily="34" charset="0"/>
                <a:cs typeface="Arial" panose="020B0604020202020204" pitchFamily="34" charset="0"/>
              </a:rPr>
              <a:t>Percent of Long Stay Residents Who Received the Pneumococcal Vaccine</a:t>
            </a:r>
          </a:p>
          <a:p>
            <a:pPr lvl="1"/>
            <a:r>
              <a:rPr lang="en-US" sz="1050" dirty="0" smtClean="0">
                <a:latin typeface="Arial" panose="020B0604020202020204" pitchFamily="34" charset="0"/>
                <a:cs typeface="Arial" panose="020B0604020202020204" pitchFamily="34" charset="0"/>
              </a:rPr>
              <a:t>Percent of Long Stay Residents Who Received the Seasonal Influenza Vaccine</a:t>
            </a:r>
          </a:p>
          <a:p>
            <a:pPr lvl="1"/>
            <a:r>
              <a:rPr lang="en-US" sz="1050" dirty="0" smtClean="0">
                <a:latin typeface="Arial" panose="020B0604020202020204" pitchFamily="34" charset="0"/>
                <a:cs typeface="Arial" panose="020B0604020202020204" pitchFamily="34" charset="0"/>
              </a:rPr>
              <a:t>Percent of Long Stay Residents Experiencing One or More Falls with Major Injury</a:t>
            </a:r>
          </a:p>
          <a:p>
            <a:pPr lvl="1"/>
            <a:r>
              <a:rPr lang="en-US" sz="1050" dirty="0" smtClean="0">
                <a:latin typeface="Arial" panose="020B0604020202020204" pitchFamily="34" charset="0"/>
                <a:cs typeface="Arial" panose="020B0604020202020204" pitchFamily="34" charset="0"/>
              </a:rPr>
              <a:t>Percent of Long Stay Residents Who have Depressive Symptoms</a:t>
            </a:r>
          </a:p>
          <a:p>
            <a:pPr lvl="1"/>
            <a:r>
              <a:rPr lang="en-US" sz="1050" dirty="0" smtClean="0">
                <a:latin typeface="Arial" panose="020B0604020202020204" pitchFamily="34" charset="0"/>
                <a:cs typeface="Arial" panose="020B0604020202020204" pitchFamily="34" charset="0"/>
              </a:rPr>
              <a:t>Percent of Low Risk Long Stay Residents Who Lose Control of Their Bowels or Bladder</a:t>
            </a:r>
          </a:p>
          <a:p>
            <a:pPr lvl="1"/>
            <a:r>
              <a:rPr lang="en-US" sz="1050" dirty="0" smtClean="0">
                <a:latin typeface="Arial" panose="020B0604020202020204" pitchFamily="34" charset="0"/>
                <a:cs typeface="Arial" panose="020B0604020202020204" pitchFamily="34" charset="0"/>
              </a:rPr>
              <a:t>Percent of Long Stay Residents Who Lose Too Much Weight*</a:t>
            </a:r>
          </a:p>
          <a:p>
            <a:pPr lvl="1"/>
            <a:r>
              <a:rPr lang="en-US" sz="1050" dirty="0" smtClean="0">
                <a:latin typeface="Arial" panose="020B0604020202020204" pitchFamily="34" charset="0"/>
                <a:cs typeface="Arial" panose="020B0604020202020204" pitchFamily="34" charset="0"/>
              </a:rPr>
              <a:t>Percent of Long Stay Antipsychotic Use in Persons with Dementia (PQA)</a:t>
            </a:r>
          </a:p>
          <a:p>
            <a:pPr lvl="1"/>
            <a:r>
              <a:rPr lang="en-US" sz="1050" dirty="0" smtClean="0">
                <a:latin typeface="Arial" panose="020B0604020202020204" pitchFamily="34" charset="0"/>
                <a:cs typeface="Arial" panose="020B0604020202020204" pitchFamily="34" charset="0"/>
              </a:rPr>
              <a:t>Percent of Long Stay Residents Who Self-Report Moderate to Severe Pain*</a:t>
            </a:r>
          </a:p>
          <a:p>
            <a:pPr lvl="1"/>
            <a:r>
              <a:rPr lang="en-US" sz="1050" dirty="0" smtClean="0">
                <a:latin typeface="Arial" panose="020B0604020202020204" pitchFamily="34" charset="0"/>
                <a:cs typeface="Arial" panose="020B0604020202020204" pitchFamily="34" charset="0"/>
              </a:rPr>
              <a:t>Percent of Long Stay Residents Whose Need for Help with Daily Activities Has Increased</a:t>
            </a:r>
          </a:p>
          <a:p>
            <a:pPr lvl="1"/>
            <a:r>
              <a:rPr lang="en-US" sz="1050" dirty="0" smtClean="0">
                <a:latin typeface="Arial" panose="020B0604020202020204" pitchFamily="34" charset="0"/>
                <a:cs typeface="Arial" panose="020B0604020202020204" pitchFamily="34" charset="0"/>
              </a:rPr>
              <a:t>Percent of Long Stay Residents with a Urinary Tract Infection</a:t>
            </a:r>
          </a:p>
          <a:p>
            <a:pPr lvl="1"/>
            <a:r>
              <a:rPr lang="en-US" sz="1050" dirty="0" smtClean="0">
                <a:latin typeface="Arial" panose="020B0604020202020204" pitchFamily="34" charset="0"/>
                <a:cs typeface="Arial" panose="020B0604020202020204" pitchFamily="34" charset="0"/>
              </a:rPr>
              <a:t>Percent of Employees Vaccinated for Influenza </a:t>
            </a:r>
          </a:p>
          <a:p>
            <a:pPr lvl="1"/>
            <a:r>
              <a:rPr lang="en-US" sz="1050" b="1" dirty="0" smtClean="0">
                <a:solidFill>
                  <a:srgbClr val="7030A0"/>
                </a:solidFill>
                <a:latin typeface="Arial" panose="020B0604020202020204" pitchFamily="34" charset="0"/>
                <a:cs typeface="Arial" panose="020B0604020202020204" pitchFamily="34" charset="0"/>
              </a:rPr>
              <a:t>Rate of Staffing Hours per Day (new proposed NYS measure)</a:t>
            </a:r>
          </a:p>
          <a:p>
            <a:pPr lvl="1"/>
            <a:r>
              <a:rPr lang="en-US" sz="1050" dirty="0" smtClean="0">
                <a:latin typeface="Arial" panose="020B0604020202020204" pitchFamily="34" charset="0"/>
                <a:cs typeface="Arial" panose="020B0604020202020204" pitchFamily="34" charset="0"/>
              </a:rPr>
              <a:t>Percent of Contract/Agency Staff Used                                                                             </a:t>
            </a:r>
          </a:p>
          <a:p>
            <a:pPr lvl="1"/>
            <a:r>
              <a:rPr lang="en-US" sz="800" b="1" dirty="0" smtClean="0">
                <a:latin typeface="Arial" panose="020B0604020202020204" pitchFamily="34" charset="0"/>
                <a:cs typeface="Arial" panose="020B0604020202020204" pitchFamily="34" charset="0"/>
              </a:rPr>
              <a:t>*</a:t>
            </a:r>
            <a:r>
              <a:rPr lang="en-US" sz="800" b="1" dirty="0">
                <a:latin typeface="Arial" panose="020B0604020202020204" pitchFamily="34" charset="0"/>
                <a:cs typeface="Arial" panose="020B0604020202020204" pitchFamily="34" charset="0"/>
              </a:rPr>
              <a:t>denotes risk adjustment by NYS</a:t>
            </a:r>
          </a:p>
          <a:p>
            <a:pPr lvl="1"/>
            <a:endParaRPr lang="en-US" sz="1050" dirty="0" smtClean="0">
              <a:latin typeface="Arial" panose="020B0604020202020204" pitchFamily="34" charset="0"/>
              <a:cs typeface="Arial" panose="020B0604020202020204" pitchFamily="34" charset="0"/>
            </a:endParaRPr>
          </a:p>
          <a:p>
            <a:r>
              <a:rPr lang="en-US" sz="1050" b="1" dirty="0" smtClean="0">
                <a:latin typeface="Arial" panose="020B0604020202020204" pitchFamily="34" charset="0"/>
                <a:cs typeface="Arial" panose="020B0604020202020204" pitchFamily="34" charset="0"/>
              </a:rPr>
              <a:t>Compliance Component: 20 points</a:t>
            </a:r>
          </a:p>
          <a:p>
            <a:pPr lvl="1"/>
            <a:r>
              <a:rPr lang="en-US" sz="1050" dirty="0" smtClean="0">
                <a:latin typeface="Arial" panose="020B0604020202020204" pitchFamily="34" charset="0"/>
                <a:cs typeface="Arial" panose="020B0604020202020204" pitchFamily="34" charset="0"/>
              </a:rPr>
              <a:t>NYS Regionally Adjusted Five-Star Quality Rating for Health Inspections</a:t>
            </a:r>
          </a:p>
          <a:p>
            <a:pPr lvl="1"/>
            <a:r>
              <a:rPr lang="en-US" sz="1050" dirty="0" smtClean="0">
                <a:latin typeface="Arial" panose="020B0604020202020204" pitchFamily="34" charset="0"/>
                <a:cs typeface="Arial" panose="020B0604020202020204" pitchFamily="34" charset="0"/>
              </a:rPr>
              <a:t>Timely Submission of Nursing Home Certified Cost Reports </a:t>
            </a:r>
          </a:p>
          <a:p>
            <a:pPr lvl="1"/>
            <a:r>
              <a:rPr lang="en-US" sz="1050" dirty="0" smtClean="0">
                <a:latin typeface="Arial" panose="020B0604020202020204" pitchFamily="34" charset="0"/>
                <a:cs typeface="Arial" panose="020B0604020202020204" pitchFamily="34" charset="0"/>
              </a:rPr>
              <a:t>Timely Submission of Employee Influenza Immunization Data</a:t>
            </a:r>
          </a:p>
          <a:p>
            <a:endParaRPr lang="en-US" sz="1050" dirty="0" smtClean="0">
              <a:latin typeface="Arial" panose="020B0604020202020204" pitchFamily="34" charset="0"/>
              <a:cs typeface="Arial" panose="020B0604020202020204" pitchFamily="34" charset="0"/>
            </a:endParaRPr>
          </a:p>
          <a:p>
            <a:r>
              <a:rPr lang="en-US" sz="1050" b="1" dirty="0" smtClean="0">
                <a:latin typeface="Arial" panose="020B0604020202020204" pitchFamily="34" charset="0"/>
                <a:cs typeface="Arial" panose="020B0604020202020204" pitchFamily="34" charset="0"/>
              </a:rPr>
              <a:t>Efficiency Component: 10 points </a:t>
            </a:r>
          </a:p>
          <a:p>
            <a:pPr lvl="1"/>
            <a:r>
              <a:rPr lang="en-US" sz="1050" dirty="0" smtClean="0">
                <a:latin typeface="Arial" panose="020B0604020202020204" pitchFamily="34" charset="0"/>
                <a:cs typeface="Arial" panose="020B0604020202020204" pitchFamily="34" charset="0"/>
              </a:rPr>
              <a:t>Number of Potentially Avoidable Hospitalizations per 10,000 Long Stay Days*</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11808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Recognizing Continued Top Performance</a:t>
            </a:r>
            <a:endParaRPr lang="en-US" b="1" dirty="0" smtClean="0">
              <a:solidFill>
                <a:srgbClr val="002D73"/>
              </a:solidFill>
              <a:latin typeface="Arial" panose="020B0604020202020204" pitchFamily="34" charset="0"/>
              <a:cs typeface="Arial" panose="020B0604020202020204" pitchFamily="34" charset="0"/>
            </a:endParaRPr>
          </a:p>
        </p:txBody>
      </p:sp>
      <p:sp>
        <p:nvSpPr>
          <p:cNvPr id="8" name="Rectangle 7"/>
          <p:cNvSpPr/>
          <p:nvPr/>
        </p:nvSpPr>
        <p:spPr>
          <a:xfrm>
            <a:off x="304800" y="1047750"/>
            <a:ext cx="8305800" cy="3505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33 nursing homes qualified for the top quintile across the 2013, 2014, and 2015 NHQIs</a:t>
            </a:r>
          </a:p>
          <a:p>
            <a:pPr marL="171450" indent="-1714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An “Honor Roll” would be created to recognize nursing homes that attained the top quintile across three years of the NHQI </a:t>
            </a:r>
          </a:p>
          <a:p>
            <a:pPr marL="171450" indent="-1714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U</a:t>
            </a:r>
            <a:r>
              <a:rPr lang="en-US" sz="1600" dirty="0" smtClean="0">
                <a:latin typeface="Arial" panose="020B0604020202020204" pitchFamily="34" charset="0"/>
                <a:cs typeface="Arial" panose="020B0604020202020204" pitchFamily="34" charset="0"/>
              </a:rPr>
              <a:t>pdated </a:t>
            </a:r>
            <a:r>
              <a:rPr lang="en-US" sz="1600" dirty="0">
                <a:latin typeface="Arial" panose="020B0604020202020204" pitchFamily="34" charset="0"/>
                <a:cs typeface="Arial" panose="020B0604020202020204" pitchFamily="34" charset="0"/>
              </a:rPr>
              <a:t>with each release of the NHQI to reflect a three-year rolling list </a:t>
            </a:r>
          </a:p>
          <a:p>
            <a:pPr marL="171450" indent="-1714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List would be included in the Quintile Ranking spreadsheet, and would be visible from the NHQI homepage on the Department’s MRT website </a:t>
            </a:r>
          </a:p>
          <a:p>
            <a:pPr marL="171450" indent="-1714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lvl="0"/>
            <a:endParaRPr lang="en-US" sz="1600" dirty="0" smtClean="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21093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686800" cy="609599"/>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MDS Section S </a:t>
            </a:r>
            <a:endParaRPr lang="en-US" b="1" dirty="0" smtClean="0">
              <a:solidFill>
                <a:srgbClr val="002D73"/>
              </a:solidFill>
              <a:latin typeface="Arial" panose="020B0604020202020204" pitchFamily="34" charset="0"/>
              <a:cs typeface="Arial" panose="020B0604020202020204" pitchFamily="34" charset="0"/>
            </a:endParaRPr>
          </a:p>
        </p:txBody>
      </p:sp>
      <p:sp>
        <p:nvSpPr>
          <p:cNvPr id="8" name="Rectangle 7"/>
          <p:cNvSpPr/>
          <p:nvPr/>
        </p:nvSpPr>
        <p:spPr>
          <a:xfrm>
            <a:off x="304800" y="1047750"/>
            <a:ext cx="8305800" cy="3505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171450" indent="-1714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Dental Care, effective October 2014</a:t>
            </a:r>
          </a:p>
          <a:p>
            <a:pPr lvl="1"/>
            <a:r>
              <a:rPr lang="en-US" sz="1400" b="1" dirty="0" smtClean="0">
                <a:latin typeface="Arial" panose="020B0604020202020204" pitchFamily="34" charset="0"/>
                <a:cs typeface="Arial" panose="020B0604020202020204" pitchFamily="34" charset="0"/>
              </a:rPr>
              <a:t>S7000. Dental Care </a:t>
            </a:r>
          </a:p>
          <a:p>
            <a:pPr marL="685800" lvl="1" indent="-228600">
              <a:buAutoNum type="arabicPeriod"/>
            </a:pPr>
            <a:r>
              <a:rPr lang="en-US" sz="1400" dirty="0" smtClean="0">
                <a:latin typeface="Arial" panose="020B0604020202020204" pitchFamily="34" charset="0"/>
                <a:cs typeface="Arial" panose="020B0604020202020204" pitchFamily="34" charset="0"/>
              </a:rPr>
              <a:t>Routine dental care since last assessment </a:t>
            </a:r>
            <a:r>
              <a:rPr lang="en-US" sz="1400" b="1" dirty="0" smtClean="0">
                <a:solidFill>
                  <a:srgbClr val="FF0000"/>
                </a:solidFill>
                <a:latin typeface="Arial" panose="020B0604020202020204" pitchFamily="34" charset="0"/>
                <a:cs typeface="Arial" panose="020B0604020202020204" pitchFamily="34" charset="0"/>
              </a:rPr>
              <a:t>– planned</a:t>
            </a:r>
          </a:p>
          <a:p>
            <a:pPr marL="685800" lvl="1" indent="-228600">
              <a:buAutoNum type="arabicPeriod"/>
            </a:pPr>
            <a:r>
              <a:rPr lang="en-US" sz="1400" dirty="0" smtClean="0">
                <a:latin typeface="Arial" panose="020B0604020202020204" pitchFamily="34" charset="0"/>
                <a:cs typeface="Arial" panose="020B0604020202020204" pitchFamily="34" charset="0"/>
              </a:rPr>
              <a:t>Emergent dental care since last assessment </a:t>
            </a:r>
            <a:r>
              <a:rPr lang="en-US" sz="1400" b="1" dirty="0" smtClean="0">
                <a:solidFill>
                  <a:srgbClr val="FF0000"/>
                </a:solidFill>
                <a:latin typeface="Arial" panose="020B0604020202020204" pitchFamily="34" charset="0"/>
                <a:cs typeface="Arial" panose="020B0604020202020204" pitchFamily="34" charset="0"/>
              </a:rPr>
              <a:t>– unplanned</a:t>
            </a:r>
          </a:p>
          <a:p>
            <a:pPr lvl="1"/>
            <a:r>
              <a:rPr lang="en-US" sz="1400" dirty="0" smtClean="0">
                <a:latin typeface="Arial" panose="020B0604020202020204" pitchFamily="34" charset="0"/>
                <a:cs typeface="Arial" panose="020B0604020202020204" pitchFamily="34" charset="0"/>
              </a:rPr>
              <a:t>9.  None of the above </a:t>
            </a:r>
          </a:p>
          <a:p>
            <a:pPr marL="285750" indent="-2857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Section S items submitted to CMS</a:t>
            </a:r>
          </a:p>
          <a:p>
            <a:pPr marL="742950" lvl="1" indent="-2857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Capturing residents who are receiving comfort care </a:t>
            </a:r>
          </a:p>
          <a:p>
            <a:pPr marL="742950" lvl="1" indent="-2857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Capturing hospitalizations that are the result of a family member’s request</a:t>
            </a:r>
          </a:p>
          <a:p>
            <a:pPr marL="742950" lvl="1" indent="-285750">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If approved by CMS, effective date would be October 2017 </a:t>
            </a:r>
          </a:p>
          <a:p>
            <a:pPr marL="742950" lvl="1" indent="-285750">
              <a:buFont typeface="Courier New" panose="02070309020205020404" pitchFamily="49" charset="0"/>
              <a:buChar char="o"/>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lvl="0"/>
            <a:endParaRPr lang="en-US" sz="1600" dirty="0" smtClean="0">
              <a:solidFill>
                <a:schemeClr val="tx1"/>
              </a:solidFill>
              <a:latin typeface="Arial" panose="020B0604020202020204" pitchFamily="34" charset="0"/>
              <a:cs typeface="Arial" panose="020B0604020202020204" pitchFamily="34" charset="0"/>
            </a:endParaRPr>
          </a:p>
          <a:p>
            <a:pPr lvl="0"/>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16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1297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Future Measures</a:t>
            </a:r>
          </a:p>
        </p:txBody>
      </p:sp>
      <p:sp>
        <p:nvSpPr>
          <p:cNvPr id="3" name="Rectangle 2"/>
          <p:cNvSpPr/>
          <p:nvPr/>
        </p:nvSpPr>
        <p:spPr>
          <a:xfrm>
            <a:off x="228600" y="1123950"/>
            <a:ext cx="8229600" cy="3048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noAutofit/>
          </a:bodyPr>
          <a:lstStyle/>
          <a:p>
            <a:pPr marL="285750" lvl="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Resident satisfaction</a:t>
            </a:r>
          </a:p>
          <a:p>
            <a:pPr marL="285750" lvl="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Dental </a:t>
            </a:r>
            <a:r>
              <a:rPr lang="en-US" sz="1600" dirty="0">
                <a:latin typeface="Arial" panose="020B0604020202020204" pitchFamily="34" charset="0"/>
                <a:cs typeface="Arial" panose="020B0604020202020204" pitchFamily="34" charset="0"/>
              </a:rPr>
              <a:t>h</a:t>
            </a:r>
            <a:r>
              <a:rPr lang="en-US" sz="1600" dirty="0" smtClean="0">
                <a:latin typeface="Arial" panose="020B0604020202020204" pitchFamily="34" charset="0"/>
                <a:cs typeface="Arial" panose="020B0604020202020204" pitchFamily="34" charset="0"/>
              </a:rPr>
              <a:t>ealth</a:t>
            </a:r>
          </a:p>
          <a:p>
            <a:pPr marL="285750" lvl="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Efficiency measures </a:t>
            </a:r>
          </a:p>
          <a:p>
            <a:pPr lvl="0"/>
            <a:endParaRPr 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28222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2400" y="438150"/>
            <a:ext cx="8686800" cy="523220"/>
          </a:xfrm>
          <a:prstGeom prst="rect">
            <a:avLst/>
          </a:prstGeom>
          <a:noFill/>
          <a:ln>
            <a:noFill/>
          </a:ln>
        </p:spPr>
        <p:txBody>
          <a:bodyPr wrap="square" rtlCol="0">
            <a:spAutoFit/>
          </a:bodyPr>
          <a:lstStyle/>
          <a:p>
            <a:r>
              <a:rPr lang="en-US" sz="2800" b="1" dirty="0" smtClean="0">
                <a:solidFill>
                  <a:srgbClr val="002D73"/>
                </a:solidFill>
                <a:latin typeface="Arial" panose="020B0604020202020204" pitchFamily="34" charset="0"/>
                <a:cs typeface="Arial" panose="020B0604020202020204" pitchFamily="34" charset="0"/>
              </a:rPr>
              <a:t>Questions/Comments </a:t>
            </a:r>
            <a:endParaRPr lang="en-US" sz="2000" b="1" dirty="0">
              <a:solidFill>
                <a:srgbClr val="002D73"/>
              </a:solidFill>
              <a:latin typeface="Arial" panose="020B0604020202020204" pitchFamily="34" charset="0"/>
              <a:cs typeface="Arial" panose="020B0604020202020204" pitchFamily="34" charset="0"/>
            </a:endParaRPr>
          </a:p>
        </p:txBody>
      </p:sp>
      <p:sp>
        <p:nvSpPr>
          <p:cNvPr id="14" name="TextBox 13"/>
          <p:cNvSpPr txBox="1"/>
          <p:nvPr/>
        </p:nvSpPr>
        <p:spPr>
          <a:xfrm>
            <a:off x="2133600" y="1428750"/>
            <a:ext cx="3352800" cy="2154436"/>
          </a:xfrm>
          <a:prstGeom prst="rect">
            <a:avLst/>
          </a:prstGeom>
          <a:noFill/>
          <a:ln>
            <a:noFill/>
          </a:ln>
        </p:spPr>
        <p:txBody>
          <a:bodyPr wrap="square" rtlCol="0">
            <a:spAutoFit/>
          </a:bodyPr>
          <a:lstStyle/>
          <a:p>
            <a:r>
              <a:rPr lang="en-US" sz="1400" b="1" dirty="0" smtClean="0">
                <a:latin typeface="Arial" panose="020B0604020202020204" pitchFamily="34" charset="0"/>
                <a:cs typeface="Arial" panose="020B0604020202020204" pitchFamily="34" charset="0"/>
              </a:rPr>
              <a:t>Methodology</a:t>
            </a:r>
          </a:p>
          <a:p>
            <a:endParaRPr lang="en-US" sz="14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Office of Quality and Patient Safety </a:t>
            </a:r>
          </a:p>
          <a:p>
            <a:r>
              <a:rPr lang="en-US" sz="1200" dirty="0" smtClean="0">
                <a:latin typeface="Arial" panose="020B0604020202020204" pitchFamily="34" charset="0"/>
                <a:cs typeface="Arial" panose="020B0604020202020204" pitchFamily="34" charset="0"/>
              </a:rPr>
              <a:t>(518) 486-9012</a:t>
            </a:r>
          </a:p>
          <a:p>
            <a:r>
              <a:rPr lang="en-US" sz="1200" dirty="0" smtClean="0">
                <a:latin typeface="Arial" panose="020B0604020202020204" pitchFamily="34" charset="0"/>
                <a:cs typeface="Arial" panose="020B0604020202020204" pitchFamily="34" charset="0"/>
              </a:rPr>
              <a:t>NHQP@health.ny.gov </a:t>
            </a:r>
          </a:p>
          <a:p>
            <a:endParaRPr lang="en-US" sz="1400" dirty="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Rate Adjustments</a:t>
            </a:r>
          </a:p>
          <a:p>
            <a:endParaRPr lang="en-US" sz="14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Division </a:t>
            </a:r>
            <a:r>
              <a:rPr lang="en-US" sz="1200" dirty="0">
                <a:latin typeface="Arial" panose="020B0604020202020204" pitchFamily="34" charset="0"/>
                <a:cs typeface="Arial" panose="020B0604020202020204" pitchFamily="34" charset="0"/>
              </a:rPr>
              <a:t>of Finance and Rate Setting </a:t>
            </a:r>
            <a:endParaRPr lang="en-US" sz="1200" dirty="0" smtClean="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NFRATES@health.ny.gov</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881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4141"/>
            <a:ext cx="4495800" cy="1077218"/>
          </a:xfrm>
          <a:prstGeom prst="rect">
            <a:avLst/>
          </a:prstGeom>
          <a:noFill/>
          <a:ln>
            <a:noFill/>
          </a:ln>
        </p:spPr>
        <p:txBody>
          <a:bodyPr wrap="square" rtlCol="0" anchor="ctr">
            <a:spAutoFit/>
          </a:bodyPr>
          <a:lstStyle/>
          <a:p>
            <a:r>
              <a:rPr lang="en-US" sz="3200" b="1" dirty="0" smtClean="0">
                <a:solidFill>
                  <a:schemeClr val="bg1"/>
                </a:solidFill>
                <a:latin typeface="Arial" panose="020B0604020202020204" pitchFamily="34" charset="0"/>
                <a:cs typeface="Arial" panose="020B0604020202020204" pitchFamily="34" charset="0"/>
              </a:rPr>
              <a:t>2015 NHQI Methodology</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221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7162800" cy="533400"/>
          </a:xfrm>
          <a:prstGeom prst="rect">
            <a:avLst/>
          </a:prstGeom>
          <a:noFill/>
          <a:ln>
            <a:noFill/>
          </a:ln>
        </p:spPr>
        <p:txBody>
          <a:bodyPr wrap="square" rtlCol="0">
            <a:noAutofit/>
          </a:bodyPr>
          <a:lstStyle/>
          <a:p>
            <a:r>
              <a:rPr lang="en-US" sz="2800" b="1" dirty="0" smtClean="0">
                <a:solidFill>
                  <a:srgbClr val="002D73"/>
                </a:solidFill>
                <a:latin typeface="Arial" panose="020B0604020202020204" pitchFamily="34" charset="0"/>
                <a:cs typeface="Arial" panose="020B0604020202020204" pitchFamily="34" charset="0"/>
              </a:rPr>
              <a:t>2015 NHQI Structure </a:t>
            </a:r>
          </a:p>
        </p:txBody>
      </p:sp>
      <p:sp>
        <p:nvSpPr>
          <p:cNvPr id="5" name="TextBox 4"/>
          <p:cNvSpPr txBox="1"/>
          <p:nvPr/>
        </p:nvSpPr>
        <p:spPr>
          <a:xfrm>
            <a:off x="228600" y="895350"/>
            <a:ext cx="8763000" cy="3931846"/>
          </a:xfrm>
          <a:prstGeom prst="rect">
            <a:avLst/>
          </a:prstGeom>
          <a:noFill/>
          <a:ln>
            <a:noFill/>
          </a:ln>
        </p:spPr>
        <p:txBody>
          <a:bodyPr wrap="square" rtlCol="0">
            <a:spAutoFit/>
          </a:bodyPr>
          <a:lstStyle/>
          <a:p>
            <a:r>
              <a:rPr lang="en-US" sz="1050" b="1" dirty="0" smtClean="0">
                <a:latin typeface="Arial" panose="020B0604020202020204" pitchFamily="34" charset="0"/>
                <a:cs typeface="Arial" panose="020B0604020202020204" pitchFamily="34" charset="0"/>
              </a:rPr>
              <a:t>Quality Component: 70 points </a:t>
            </a:r>
          </a:p>
          <a:p>
            <a:pPr lvl="1"/>
            <a:r>
              <a:rPr lang="en-US" sz="1050" dirty="0" smtClean="0">
                <a:latin typeface="Arial" panose="020B0604020202020204" pitchFamily="34" charset="0"/>
                <a:cs typeface="Arial" panose="020B0604020202020204" pitchFamily="34" charset="0"/>
              </a:rPr>
              <a:t>Percent of Long Stay High Risk Residents With Pressure Ulcers*</a:t>
            </a:r>
          </a:p>
          <a:p>
            <a:pPr lvl="1"/>
            <a:r>
              <a:rPr lang="en-US" sz="1050" b="1" dirty="0" smtClean="0">
                <a:solidFill>
                  <a:srgbClr val="7030A0"/>
                </a:solidFill>
                <a:latin typeface="Arial" panose="020B0604020202020204" pitchFamily="34" charset="0"/>
                <a:cs typeface="Arial" panose="020B0604020202020204" pitchFamily="34" charset="0"/>
              </a:rPr>
              <a:t>Percent of Long Stay Residents Who Received the Pneumococcal Vaccine (scored by quintiles</a:t>
            </a:r>
            <a:r>
              <a:rPr lang="en-US" sz="1050" b="1" dirty="0">
                <a:solidFill>
                  <a:srgbClr val="7030A0"/>
                </a:solidFill>
                <a:latin typeface="Arial" panose="020B0604020202020204" pitchFamily="34" charset="0"/>
                <a:cs typeface="Arial" panose="020B0604020202020204" pitchFamily="34" charset="0"/>
              </a:rPr>
              <a:t>) </a:t>
            </a:r>
            <a:r>
              <a:rPr lang="en-US" sz="1050" b="1" dirty="0" smtClean="0">
                <a:solidFill>
                  <a:srgbClr val="7030A0"/>
                </a:solidFill>
                <a:latin typeface="Arial" panose="020B0604020202020204" pitchFamily="34" charset="0"/>
                <a:cs typeface="Arial" panose="020B0604020202020204" pitchFamily="34" charset="0"/>
              </a:rPr>
              <a:t>- change </a:t>
            </a:r>
            <a:r>
              <a:rPr lang="en-US" sz="1050" b="1" dirty="0">
                <a:solidFill>
                  <a:srgbClr val="7030A0"/>
                </a:solidFill>
                <a:latin typeface="Arial" panose="020B0604020202020204" pitchFamily="34" charset="0"/>
                <a:cs typeface="Arial" panose="020B0604020202020204" pitchFamily="34" charset="0"/>
              </a:rPr>
              <a:t>from 2014 </a:t>
            </a:r>
            <a:r>
              <a:rPr lang="en-US" sz="1050" b="1" dirty="0" smtClean="0">
                <a:solidFill>
                  <a:srgbClr val="7030A0"/>
                </a:solidFill>
                <a:latin typeface="Arial" panose="020B0604020202020204" pitchFamily="34" charset="0"/>
                <a:cs typeface="Arial" panose="020B0604020202020204" pitchFamily="34" charset="0"/>
              </a:rPr>
              <a:t>NHQI</a:t>
            </a:r>
          </a:p>
          <a:p>
            <a:pPr lvl="1"/>
            <a:r>
              <a:rPr lang="en-US" sz="1050" dirty="0" smtClean="0">
                <a:latin typeface="Arial" panose="020B0604020202020204" pitchFamily="34" charset="0"/>
                <a:cs typeface="Arial" panose="020B0604020202020204" pitchFamily="34" charset="0"/>
              </a:rPr>
              <a:t>Percent of Long Stay Residents Who Received the Seasonal Influenza Vaccine</a:t>
            </a:r>
          </a:p>
          <a:p>
            <a:pPr lvl="1"/>
            <a:r>
              <a:rPr lang="en-US" sz="1050" dirty="0" smtClean="0">
                <a:latin typeface="Arial" panose="020B0604020202020204" pitchFamily="34" charset="0"/>
                <a:cs typeface="Arial" panose="020B0604020202020204" pitchFamily="34" charset="0"/>
              </a:rPr>
              <a:t>Percent of Long Stay Residents Experiencing One or More Falls with Major Injury</a:t>
            </a:r>
          </a:p>
          <a:p>
            <a:pPr lvl="1"/>
            <a:r>
              <a:rPr lang="en-US" sz="1050" dirty="0" smtClean="0">
                <a:latin typeface="Arial" panose="020B0604020202020204" pitchFamily="34" charset="0"/>
                <a:cs typeface="Arial" panose="020B0604020202020204" pitchFamily="34" charset="0"/>
              </a:rPr>
              <a:t>Percent of Long Stay Residents Who have Depressive Symptoms</a:t>
            </a:r>
          </a:p>
          <a:p>
            <a:pPr lvl="1"/>
            <a:r>
              <a:rPr lang="en-US" sz="1050" dirty="0" smtClean="0">
                <a:latin typeface="Arial" panose="020B0604020202020204" pitchFamily="34" charset="0"/>
                <a:cs typeface="Arial" panose="020B0604020202020204" pitchFamily="34" charset="0"/>
              </a:rPr>
              <a:t>Percent of Low Risk Long Stay Residents Who Lose Control of Their Bowels or Bladder</a:t>
            </a:r>
          </a:p>
          <a:p>
            <a:pPr lvl="1"/>
            <a:r>
              <a:rPr lang="en-US" sz="1050" dirty="0" smtClean="0">
                <a:latin typeface="Arial" panose="020B0604020202020204" pitchFamily="34" charset="0"/>
                <a:cs typeface="Arial" panose="020B0604020202020204" pitchFamily="34" charset="0"/>
              </a:rPr>
              <a:t>Percent of Long Stay Residents Who Lose Too Much Weight*</a:t>
            </a:r>
          </a:p>
          <a:p>
            <a:pPr lvl="1"/>
            <a:r>
              <a:rPr lang="en-US" sz="1050" b="1" dirty="0" smtClean="0">
                <a:solidFill>
                  <a:srgbClr val="7030A0"/>
                </a:solidFill>
                <a:latin typeface="Arial" panose="020B0604020202020204" pitchFamily="34" charset="0"/>
                <a:cs typeface="Arial" panose="020B0604020202020204" pitchFamily="34" charset="0"/>
              </a:rPr>
              <a:t>Percent of Long Stay Antipsychotic Use in Persons with Dementia (PQA) - </a:t>
            </a:r>
            <a:r>
              <a:rPr lang="en-US" sz="1050" b="1" dirty="0">
                <a:solidFill>
                  <a:srgbClr val="7030A0"/>
                </a:solidFill>
                <a:latin typeface="Arial" panose="020B0604020202020204" pitchFamily="34" charset="0"/>
                <a:cs typeface="Arial" panose="020B0604020202020204" pitchFamily="34" charset="0"/>
              </a:rPr>
              <a:t>change from 2014 </a:t>
            </a:r>
            <a:r>
              <a:rPr lang="en-US" sz="1050" b="1" dirty="0" smtClean="0">
                <a:solidFill>
                  <a:srgbClr val="7030A0"/>
                </a:solidFill>
                <a:latin typeface="Arial" panose="020B0604020202020204" pitchFamily="34" charset="0"/>
                <a:cs typeface="Arial" panose="020B0604020202020204" pitchFamily="34" charset="0"/>
              </a:rPr>
              <a:t>NHQI</a:t>
            </a:r>
          </a:p>
          <a:p>
            <a:pPr lvl="1"/>
            <a:r>
              <a:rPr lang="en-US" sz="1050" dirty="0" smtClean="0">
                <a:latin typeface="Arial" panose="020B0604020202020204" pitchFamily="34" charset="0"/>
                <a:cs typeface="Arial" panose="020B0604020202020204" pitchFamily="34" charset="0"/>
              </a:rPr>
              <a:t>Percent of Long Stay Residents Who Self-Report Moderate to Severe Pain*</a:t>
            </a:r>
          </a:p>
          <a:p>
            <a:pPr lvl="1"/>
            <a:r>
              <a:rPr lang="en-US" sz="1050" dirty="0" smtClean="0">
                <a:latin typeface="Arial" panose="020B0604020202020204" pitchFamily="34" charset="0"/>
                <a:cs typeface="Arial" panose="020B0604020202020204" pitchFamily="34" charset="0"/>
              </a:rPr>
              <a:t>Percent of Long Stay Residents Whose Need for Help with Daily Activities Has Increased</a:t>
            </a:r>
          </a:p>
          <a:p>
            <a:pPr lvl="1"/>
            <a:r>
              <a:rPr lang="en-US" sz="1050" dirty="0" smtClean="0">
                <a:latin typeface="Arial" panose="020B0604020202020204" pitchFamily="34" charset="0"/>
                <a:cs typeface="Arial" panose="020B0604020202020204" pitchFamily="34" charset="0"/>
              </a:rPr>
              <a:t>Percent of Long Stay Residents with a Urinary Tract Infection</a:t>
            </a:r>
          </a:p>
          <a:p>
            <a:pPr lvl="1"/>
            <a:r>
              <a:rPr lang="en-US" sz="1050" dirty="0" smtClean="0">
                <a:latin typeface="Arial" panose="020B0604020202020204" pitchFamily="34" charset="0"/>
                <a:cs typeface="Arial" panose="020B0604020202020204" pitchFamily="34" charset="0"/>
              </a:rPr>
              <a:t>Percent of Employees Vaccinated for Influenza </a:t>
            </a:r>
          </a:p>
          <a:p>
            <a:pPr lvl="1"/>
            <a:r>
              <a:rPr lang="en-US" sz="1050" dirty="0">
                <a:latin typeface="Arial" panose="020B0604020202020204" pitchFamily="34" charset="0"/>
                <a:cs typeface="Arial" panose="020B0604020202020204" pitchFamily="34" charset="0"/>
              </a:rPr>
              <a:t>CMS Five-Star Quality Rating for Staffing (not </a:t>
            </a:r>
            <a:r>
              <a:rPr lang="en-US" sz="1050" dirty="0" smtClean="0">
                <a:latin typeface="Arial" panose="020B0604020202020204" pitchFamily="34" charset="0"/>
                <a:cs typeface="Arial" panose="020B0604020202020204" pitchFamily="34" charset="0"/>
              </a:rPr>
              <a:t>NYS-calculated)</a:t>
            </a:r>
          </a:p>
          <a:p>
            <a:pPr lvl="1"/>
            <a:r>
              <a:rPr lang="en-US" sz="1050" dirty="0" smtClean="0">
                <a:latin typeface="Arial" panose="020B0604020202020204" pitchFamily="34" charset="0"/>
                <a:cs typeface="Arial" panose="020B0604020202020204" pitchFamily="34" charset="0"/>
              </a:rPr>
              <a:t>Percent of Contract/Agency Staff Used                                                                             </a:t>
            </a:r>
          </a:p>
          <a:p>
            <a:pPr lvl="1"/>
            <a:r>
              <a:rPr lang="en-US" sz="800" b="1" dirty="0" smtClean="0">
                <a:latin typeface="Arial" panose="020B0604020202020204" pitchFamily="34" charset="0"/>
                <a:cs typeface="Arial" panose="020B0604020202020204" pitchFamily="34" charset="0"/>
              </a:rPr>
              <a:t>*</a:t>
            </a:r>
            <a:r>
              <a:rPr lang="en-US" sz="800" b="1" dirty="0">
                <a:latin typeface="Arial" panose="020B0604020202020204" pitchFamily="34" charset="0"/>
                <a:cs typeface="Arial" panose="020B0604020202020204" pitchFamily="34" charset="0"/>
              </a:rPr>
              <a:t>denotes risk adjustment by NYS</a:t>
            </a:r>
          </a:p>
          <a:p>
            <a:pPr lvl="1"/>
            <a:endParaRPr lang="en-US" sz="1050" dirty="0" smtClean="0">
              <a:latin typeface="Arial" panose="020B0604020202020204" pitchFamily="34" charset="0"/>
              <a:cs typeface="Arial" panose="020B0604020202020204" pitchFamily="34" charset="0"/>
            </a:endParaRPr>
          </a:p>
          <a:p>
            <a:r>
              <a:rPr lang="en-US" sz="1050" b="1" dirty="0" smtClean="0">
                <a:latin typeface="Arial" panose="020B0604020202020204" pitchFamily="34" charset="0"/>
                <a:cs typeface="Arial" panose="020B0604020202020204" pitchFamily="34" charset="0"/>
              </a:rPr>
              <a:t>Compliance Component: 20 points</a:t>
            </a:r>
          </a:p>
          <a:p>
            <a:pPr lvl="1"/>
            <a:r>
              <a:rPr lang="en-US" sz="1050" dirty="0" smtClean="0">
                <a:latin typeface="Arial" panose="020B0604020202020204" pitchFamily="34" charset="0"/>
                <a:cs typeface="Arial" panose="020B0604020202020204" pitchFamily="34" charset="0"/>
              </a:rPr>
              <a:t>NYS Regionally Adjusted Five-Star Quality Rating for Health Inspections</a:t>
            </a:r>
          </a:p>
          <a:p>
            <a:pPr lvl="1"/>
            <a:r>
              <a:rPr lang="en-US" sz="1050" dirty="0" smtClean="0">
                <a:latin typeface="Arial" panose="020B0604020202020204" pitchFamily="34" charset="0"/>
                <a:cs typeface="Arial" panose="020B0604020202020204" pitchFamily="34" charset="0"/>
              </a:rPr>
              <a:t>Timely Submission of Nursing Home Certified Cost Reports </a:t>
            </a:r>
          </a:p>
          <a:p>
            <a:pPr lvl="1"/>
            <a:r>
              <a:rPr lang="en-US" sz="1050" dirty="0" smtClean="0">
                <a:latin typeface="Arial" panose="020B0604020202020204" pitchFamily="34" charset="0"/>
                <a:cs typeface="Arial" panose="020B0604020202020204" pitchFamily="34" charset="0"/>
              </a:rPr>
              <a:t>Timely Submission of Employee Influenza Immunization Data</a:t>
            </a:r>
          </a:p>
          <a:p>
            <a:endParaRPr lang="en-US" sz="1050" dirty="0" smtClean="0">
              <a:latin typeface="Arial" panose="020B0604020202020204" pitchFamily="34" charset="0"/>
              <a:cs typeface="Arial" panose="020B0604020202020204" pitchFamily="34" charset="0"/>
            </a:endParaRPr>
          </a:p>
          <a:p>
            <a:r>
              <a:rPr lang="en-US" sz="1050" b="1" dirty="0" smtClean="0">
                <a:latin typeface="Arial" panose="020B0604020202020204" pitchFamily="34" charset="0"/>
                <a:cs typeface="Arial" panose="020B0604020202020204" pitchFamily="34" charset="0"/>
              </a:rPr>
              <a:t>Efficiency Component: 10 points </a:t>
            </a:r>
          </a:p>
          <a:p>
            <a:pPr lvl="1"/>
            <a:r>
              <a:rPr lang="en-US" sz="1050" dirty="0" smtClean="0">
                <a:latin typeface="Arial" panose="020B0604020202020204" pitchFamily="34" charset="0"/>
                <a:cs typeface="Arial" panose="020B0604020202020204" pitchFamily="34" charset="0"/>
              </a:rPr>
              <a:t>Number of Potentially Avoidable Hospitalizations per 10,000 Long Stay Days*</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636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61950"/>
            <a:ext cx="8686800" cy="523220"/>
          </a:xfrm>
          <a:prstGeom prst="rect">
            <a:avLst/>
          </a:prstGeom>
          <a:noFill/>
          <a:ln>
            <a:noFill/>
          </a:ln>
        </p:spPr>
        <p:txBody>
          <a:bodyPr wrap="square" rtlCol="0">
            <a:spAutoFit/>
          </a:bodyPr>
          <a:lstStyle/>
          <a:p>
            <a:r>
              <a:rPr lang="en-US" sz="2800" b="1" dirty="0" smtClean="0">
                <a:solidFill>
                  <a:srgbClr val="002D73"/>
                </a:solidFill>
                <a:latin typeface="Arial" panose="020B0604020202020204" pitchFamily="34" charset="0"/>
                <a:cs typeface="Arial" panose="020B0604020202020204" pitchFamily="34" charset="0"/>
              </a:rPr>
              <a:t>Scoring Details - Quality Component</a:t>
            </a:r>
            <a:endParaRPr lang="en-US" sz="28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33350" y="874514"/>
            <a:ext cx="5429250" cy="3631763"/>
          </a:xfrm>
          <a:prstGeom prst="rect">
            <a:avLst/>
          </a:prstGeom>
          <a:noFill/>
          <a:ln>
            <a:noFill/>
          </a:ln>
        </p:spPr>
        <p:txBody>
          <a:bodyPr wrap="square" rtlCol="0">
            <a:spAutoFit/>
          </a:bodyPr>
          <a:lstStyle/>
          <a:p>
            <a:pPr lvl="1"/>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1: 5 points</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2: 3 points</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 3: 1 point</a:t>
            </a:r>
          </a:p>
          <a:p>
            <a:pPr marL="171450" indent="-171450">
              <a:buFont typeface="Arial" panose="020B0604020202020204" pitchFamily="34" charset="0"/>
              <a:buChar char="•"/>
            </a:pPr>
            <a:r>
              <a:rPr lang="en-US" sz="1000" b="1" dirty="0">
                <a:latin typeface="Arial" panose="020B0604020202020204" pitchFamily="34" charset="0"/>
                <a:cs typeface="Arial" panose="020B0604020202020204" pitchFamily="34" charset="0"/>
              </a:rPr>
              <a:t>Quintiles 4 and 5: 0 points</a:t>
            </a:r>
          </a:p>
          <a:p>
            <a:pPr marL="171450" indent="-171450">
              <a:buFont typeface="Arial" panose="020B0604020202020204" pitchFamily="34" charset="0"/>
              <a:buChar char="•"/>
            </a:pPr>
            <a:endParaRPr lang="en-US" sz="1000" b="1" dirty="0">
              <a:latin typeface="Arial" panose="020B0604020202020204" pitchFamily="34" charset="0"/>
              <a:cs typeface="Arial" panose="020B0604020202020204" pitchFamily="34" charset="0"/>
            </a:endParaRPr>
          </a:p>
          <a:p>
            <a:r>
              <a:rPr lang="en-US" sz="1000" b="1" dirty="0" smtClean="0">
                <a:latin typeface="Arial" panose="020B0604020202020204" pitchFamily="34" charset="0"/>
                <a:cs typeface="Arial" panose="020B0604020202020204" pitchFamily="34" charset="0"/>
              </a:rPr>
              <a:t>Two measures </a:t>
            </a:r>
            <a:r>
              <a:rPr lang="en-US" sz="1000" b="1" dirty="0">
                <a:latin typeface="Arial" panose="020B0604020202020204" pitchFamily="34" charset="0"/>
                <a:cs typeface="Arial" panose="020B0604020202020204" pitchFamily="34" charset="0"/>
              </a:rPr>
              <a:t>were awarded 5 or 0 points based on threshold values: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Contract/Agency Staff Used (5 points for a rate of less than 10%)</a:t>
            </a:r>
          </a:p>
          <a:p>
            <a:pPr marL="228600" indent="-228600">
              <a:buFont typeface="+mj-lt"/>
              <a:buAutoNum type="arabicPeriod"/>
            </a:pPr>
            <a:r>
              <a:rPr lang="en-US" sz="1000" dirty="0" smtClean="0">
                <a:latin typeface="Arial" panose="020B0604020202020204" pitchFamily="34" charset="0"/>
                <a:cs typeface="Arial" panose="020B0604020202020204" pitchFamily="34" charset="0"/>
              </a:rPr>
              <a:t>Percent </a:t>
            </a:r>
            <a:r>
              <a:rPr lang="en-US" sz="1000" dirty="0">
                <a:latin typeface="Arial" panose="020B0604020202020204" pitchFamily="34" charset="0"/>
                <a:cs typeface="Arial" panose="020B0604020202020204" pitchFamily="34" charset="0"/>
              </a:rPr>
              <a:t>of Employees Vaccinated for Influenza (5 points for a rate of 85% or higher</a:t>
            </a:r>
            <a:r>
              <a:rPr lang="en-US" sz="1000" dirty="0" smtClean="0">
                <a:latin typeface="Arial" panose="020B0604020202020204" pitchFamily="34" charset="0"/>
                <a:cs typeface="Arial" panose="020B0604020202020204" pitchFamily="34" charset="0"/>
              </a:rPr>
              <a:t>)</a:t>
            </a:r>
          </a:p>
          <a:p>
            <a:pPr marL="228600" indent="-228600">
              <a:buFont typeface="+mj-lt"/>
              <a:buAutoNum type="arabicPeriod"/>
            </a:pPr>
            <a:endParaRPr lang="en-US" sz="1000" dirty="0">
              <a:latin typeface="Arial" panose="020B0604020202020204" pitchFamily="34" charset="0"/>
              <a:cs typeface="Arial" panose="020B0604020202020204" pitchFamily="34" charset="0"/>
            </a:endParaRPr>
          </a:p>
          <a:p>
            <a:r>
              <a:rPr lang="en-US" sz="1000" b="1" dirty="0" smtClean="0">
                <a:latin typeface="Arial" panose="020B0604020202020204" pitchFamily="34" charset="0"/>
                <a:cs typeface="Arial" panose="020B0604020202020204" pitchFamily="34" charset="0"/>
              </a:rPr>
              <a:t>Nine measures were eligible for improvement points based on the previous year’s quintile</a:t>
            </a:r>
          </a:p>
          <a:p>
            <a:endParaRPr lang="en-US" sz="1000" dirty="0" smtClean="0">
              <a:latin typeface="Arial" panose="020B0604020202020204" pitchFamily="34" charset="0"/>
              <a:cs typeface="Arial" panose="020B0604020202020204" pitchFamily="34" charset="0"/>
            </a:endParaRP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High Risk Residents With Pressure Ulcers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Experiencing One or More Falls with Major Injury</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have Depressive Symptoms</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Low Risk Long Stay Residents Who Lose Control of Their Bowels or Bladder</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 Lose Too Much Weight</a:t>
            </a:r>
          </a:p>
          <a:p>
            <a:pPr marL="228600" indent="-228600">
              <a:buFont typeface="+mj-lt"/>
              <a:buAutoNum type="arabicPeriod"/>
            </a:pPr>
            <a:r>
              <a:rPr lang="en-US" sz="1000" dirty="0" smtClean="0">
                <a:latin typeface="Arial" panose="020B0604020202020204" pitchFamily="34" charset="0"/>
                <a:cs typeface="Arial" panose="020B0604020202020204" pitchFamily="34" charset="0"/>
              </a:rPr>
              <a:t>Percent </a:t>
            </a:r>
            <a:r>
              <a:rPr lang="en-US" sz="1000" dirty="0">
                <a:latin typeface="Arial" panose="020B0604020202020204" pitchFamily="34" charset="0"/>
                <a:cs typeface="Arial" panose="020B0604020202020204" pitchFamily="34" charset="0"/>
              </a:rPr>
              <a:t>of Long Stay Residents Who Self-Report Moderate to Severe Pain</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Whose Need for Help with Daily Activities Has Increased</a:t>
            </a:r>
          </a:p>
          <a:p>
            <a:pPr marL="228600" indent="-228600">
              <a:buFont typeface="+mj-lt"/>
              <a:buAutoNum type="arabicPeriod"/>
            </a:pPr>
            <a:r>
              <a:rPr lang="en-US" sz="1000" dirty="0">
                <a:latin typeface="Arial" panose="020B0604020202020204" pitchFamily="34" charset="0"/>
                <a:cs typeface="Arial" panose="020B0604020202020204" pitchFamily="34" charset="0"/>
              </a:rPr>
              <a:t>Percent of Long Stay Residents with a Urinary Tract </a:t>
            </a:r>
            <a:r>
              <a:rPr lang="en-US" sz="1000" dirty="0" smtClean="0">
                <a:latin typeface="Arial" panose="020B0604020202020204" pitchFamily="34" charset="0"/>
                <a:cs typeface="Arial" panose="020B0604020202020204" pitchFamily="34" charset="0"/>
              </a:rPr>
              <a:t>Infection</a:t>
            </a:r>
          </a:p>
          <a:p>
            <a:pPr marL="228600" indent="-228600">
              <a:buFont typeface="+mj-lt"/>
              <a:buAutoNum type="arabicPeriod"/>
            </a:pPr>
            <a:r>
              <a:rPr lang="en-US" sz="1000" dirty="0" smtClean="0">
                <a:latin typeface="Arial" panose="020B0604020202020204" pitchFamily="34" charset="0"/>
                <a:cs typeface="Arial" panose="020B0604020202020204" pitchFamily="34" charset="0"/>
              </a:rPr>
              <a:t>Percent of Long Stay Residents who Received the Seasonal Influenza Vaccine</a:t>
            </a:r>
          </a:p>
          <a:p>
            <a:pPr lvl="1"/>
            <a:endParaRPr lang="en-US" sz="10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88790305"/>
              </p:ext>
            </p:extLst>
          </p:nvPr>
        </p:nvGraphicFramePr>
        <p:xfrm>
          <a:off x="5638800" y="1047750"/>
          <a:ext cx="3124201" cy="2057399"/>
        </p:xfrm>
        <a:graphic>
          <a:graphicData uri="http://schemas.openxmlformats.org/drawingml/2006/table">
            <a:tbl>
              <a:tblPr firstRow="1" firstCol="1" bandRow="1">
                <a:tableStyleId>{17292A2E-F333-43FB-9621-5CBBE7FDCDCB}</a:tableStyleId>
              </a:tblPr>
              <a:tblGrid>
                <a:gridCol w="309063"/>
                <a:gridCol w="591246"/>
                <a:gridCol w="470310"/>
                <a:gridCol w="436716"/>
                <a:gridCol w="450153"/>
                <a:gridCol w="429997"/>
                <a:gridCol w="436716"/>
              </a:tblGrid>
              <a:tr h="230004">
                <a:tc gridSpan="7">
                  <a:txBody>
                    <a:bodyPr/>
                    <a:lstStyle/>
                    <a:p>
                      <a:pPr marL="0" marR="0" algn="ctr">
                        <a:lnSpc>
                          <a:spcPts val="1200"/>
                        </a:lnSpc>
                        <a:spcBef>
                          <a:spcPts val="0"/>
                        </a:spcBef>
                        <a:spcAft>
                          <a:spcPts val="0"/>
                        </a:spcAft>
                        <a:tabLst>
                          <a:tab pos="514350" algn="l"/>
                        </a:tabLst>
                      </a:pPr>
                      <a:r>
                        <a:rPr lang="en-US" sz="1400" dirty="0" smtClean="0">
                          <a:solidFill>
                            <a:schemeClr val="bg1"/>
                          </a:solidFill>
                          <a:effectLst/>
                          <a:latin typeface="Arial" panose="020B0604020202020204" pitchFamily="34" charset="0"/>
                          <a:cs typeface="Arial" panose="020B0604020202020204" pitchFamily="34" charset="0"/>
                        </a:rPr>
                        <a:t>2014 </a:t>
                      </a:r>
                      <a:r>
                        <a:rPr lang="en-US" sz="1400" dirty="0">
                          <a:solidFill>
                            <a:schemeClr val="bg1"/>
                          </a:solidFill>
                          <a:effectLst/>
                          <a:latin typeface="Arial" panose="020B0604020202020204" pitchFamily="34" charset="0"/>
                          <a:cs typeface="Arial" panose="020B0604020202020204" pitchFamily="34" charset="0"/>
                        </a:rPr>
                        <a:t>Performance</a:t>
                      </a:r>
                      <a:endPar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1184">
                <a:tc rowSpan="6">
                  <a:txBody>
                    <a:bodyPr/>
                    <a:lstStyle/>
                    <a:p>
                      <a:pPr marL="71755" marR="71755" algn="ctr">
                        <a:lnSpc>
                          <a:spcPts val="1200"/>
                        </a:lnSpc>
                        <a:spcBef>
                          <a:spcPts val="0"/>
                        </a:spcBef>
                        <a:spcAft>
                          <a:spcPts val="0"/>
                        </a:spcAft>
                        <a:tabLst>
                          <a:tab pos="514350" algn="l"/>
                        </a:tabLst>
                      </a:pPr>
                      <a:r>
                        <a:rPr lang="en-US" sz="1600" dirty="0" smtClean="0">
                          <a:solidFill>
                            <a:schemeClr val="bg1"/>
                          </a:solidFill>
                          <a:effectLst/>
                        </a:rPr>
                        <a:t>2015 </a:t>
                      </a:r>
                      <a:r>
                        <a:rPr lang="en-US" sz="1600" dirty="0">
                          <a:solidFill>
                            <a:schemeClr val="bg1"/>
                          </a:solidFill>
                          <a:effectLst/>
                        </a:rPr>
                        <a:t>Performance</a:t>
                      </a:r>
                      <a:endParaRPr lang="en-US"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algn="ctr">
                        <a:lnSpc>
                          <a:spcPts val="1200"/>
                        </a:lnSpc>
                        <a:spcBef>
                          <a:spcPts val="0"/>
                        </a:spcBef>
                        <a:spcAft>
                          <a:spcPts val="0"/>
                        </a:spcAft>
                        <a:tabLst>
                          <a:tab pos="514350" algn="l"/>
                        </a:tabLst>
                      </a:pPr>
                      <a:r>
                        <a:rPr lang="en-US" sz="1050" dirty="0" smtClean="0">
                          <a:solidFill>
                            <a:schemeClr val="bg1"/>
                          </a:solidFill>
                          <a:effectLst/>
                          <a:latin typeface="Arial" panose="020B0604020202020204" pitchFamily="34" charset="0"/>
                          <a:cs typeface="Arial" panose="020B0604020202020204" pitchFamily="34" charset="0"/>
                        </a:rPr>
                        <a:t>Quintile</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1</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2</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3</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4</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5</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305695">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1 (best)</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5</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5</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5</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2</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3</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3</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4</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4</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4</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3</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1</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2</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2</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4</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1</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629">
                <a:tc vMerge="1">
                  <a:txBody>
                    <a:bodyPr/>
                    <a:lstStyle/>
                    <a:p>
                      <a:endParaRPr lang="en-US"/>
                    </a:p>
                  </a:txBody>
                  <a:tcPr/>
                </a:tc>
                <a:tc>
                  <a:txBody>
                    <a:bodyPr/>
                    <a:lstStyle/>
                    <a:p>
                      <a:pPr marL="0" marR="0" algn="ctr">
                        <a:lnSpc>
                          <a:spcPts val="1200"/>
                        </a:lnSpc>
                        <a:spcBef>
                          <a:spcPts val="0"/>
                        </a:spcBef>
                        <a:spcAft>
                          <a:spcPts val="0"/>
                        </a:spcAft>
                        <a:tabLst>
                          <a:tab pos="514350" algn="l"/>
                        </a:tabLst>
                      </a:pPr>
                      <a:r>
                        <a:rPr lang="en-US" sz="1050" dirty="0">
                          <a:solidFill>
                            <a:schemeClr val="bg1"/>
                          </a:solidFill>
                          <a:effectLst/>
                          <a:latin typeface="Arial" panose="020B0604020202020204" pitchFamily="34" charset="0"/>
                          <a:cs typeface="Arial" panose="020B0604020202020204" pitchFamily="34" charset="0"/>
                        </a:rPr>
                        <a:t>5 </a:t>
                      </a:r>
                      <a:endParaRPr lang="en-US" sz="105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a:solidFill>
                            <a:schemeClr val="tx1"/>
                          </a:solidFill>
                          <a:effectLst/>
                          <a:latin typeface="Arial" panose="020B0604020202020204" pitchFamily="34" charset="0"/>
                          <a:cs typeface="Arial" panose="020B0604020202020204" pitchFamily="34" charset="0"/>
                        </a:rPr>
                        <a:t>0</a:t>
                      </a:r>
                      <a:endParaRPr lang="en-US" sz="9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dirty="0">
                          <a:solidFill>
                            <a:schemeClr val="tx1"/>
                          </a:solidFill>
                          <a:effectLst/>
                          <a:latin typeface="Arial" panose="020B0604020202020204" pitchFamily="34" charset="0"/>
                          <a:cs typeface="Arial" panose="020B0604020202020204" pitchFamily="34" charset="0"/>
                        </a:rPr>
                        <a:t>0</a:t>
                      </a:r>
                      <a:endParaRPr lang="en-US" sz="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5638800" y="3181350"/>
            <a:ext cx="3124200" cy="861774"/>
          </a:xfrm>
          <a:prstGeom prst="rect">
            <a:avLst/>
          </a:prstGeom>
        </p:spPr>
        <p:txBody>
          <a:bodyPr wrap="square">
            <a:spAutoFit/>
          </a:bodyPr>
          <a:lstStyle/>
          <a:p>
            <a:pPr lvl="0"/>
            <a:r>
              <a:rPr lang="en-US" sz="1000" dirty="0">
                <a:latin typeface="Arial" panose="020B0604020202020204" pitchFamily="34" charset="0"/>
                <a:cs typeface="Arial" panose="020B0604020202020204" pitchFamily="34" charset="0"/>
              </a:rPr>
              <a:t>If </a:t>
            </a:r>
            <a:r>
              <a:rPr lang="en-US" sz="1000" dirty="0" smtClean="0">
                <a:latin typeface="Arial" panose="020B0604020202020204" pitchFamily="34" charset="0"/>
                <a:cs typeface="Arial" panose="020B0604020202020204" pitchFamily="34" charset="0"/>
              </a:rPr>
              <a:t>2014 </a:t>
            </a:r>
            <a:r>
              <a:rPr lang="en-US" sz="1000" dirty="0">
                <a:latin typeface="Arial" panose="020B0604020202020204" pitchFamily="34" charset="0"/>
                <a:cs typeface="Arial" panose="020B0604020202020204" pitchFamily="34" charset="0"/>
              </a:rPr>
              <a:t>NHQI performance </a:t>
            </a:r>
            <a:r>
              <a:rPr lang="en-US" sz="1000" dirty="0" smtClean="0">
                <a:latin typeface="Arial" panose="020B0604020202020204" pitchFamily="34" charset="0"/>
                <a:cs typeface="Arial" panose="020B0604020202020204" pitchFamily="34" charset="0"/>
              </a:rPr>
              <a:t>was </a:t>
            </a:r>
            <a:r>
              <a:rPr lang="en-US" sz="1000" dirty="0">
                <a:latin typeface="Arial" panose="020B0604020202020204" pitchFamily="34" charset="0"/>
                <a:cs typeface="Arial" panose="020B0604020202020204" pitchFamily="34" charset="0"/>
              </a:rPr>
              <a:t>in the third quintile, and </a:t>
            </a:r>
            <a:r>
              <a:rPr lang="en-US" sz="1000" dirty="0" smtClean="0">
                <a:latin typeface="Arial" panose="020B0604020202020204" pitchFamily="34" charset="0"/>
                <a:cs typeface="Arial" panose="020B0604020202020204" pitchFamily="34" charset="0"/>
              </a:rPr>
              <a:t>2015 </a:t>
            </a:r>
            <a:r>
              <a:rPr lang="en-US" sz="1000" dirty="0">
                <a:latin typeface="Arial" panose="020B0604020202020204" pitchFamily="34" charset="0"/>
                <a:cs typeface="Arial" panose="020B0604020202020204" pitchFamily="34" charset="0"/>
              </a:rPr>
              <a:t>NHQI performance </a:t>
            </a:r>
            <a:r>
              <a:rPr lang="en-US" sz="1000" dirty="0" smtClean="0">
                <a:latin typeface="Arial" panose="020B0604020202020204" pitchFamily="34" charset="0"/>
                <a:cs typeface="Arial" panose="020B0604020202020204" pitchFamily="34" charset="0"/>
              </a:rPr>
              <a:t>was </a:t>
            </a:r>
            <a:r>
              <a:rPr lang="en-US" sz="1000" dirty="0">
                <a:latin typeface="Arial" panose="020B0604020202020204" pitchFamily="34" charset="0"/>
                <a:cs typeface="Arial" panose="020B0604020202020204" pitchFamily="34" charset="0"/>
              </a:rPr>
              <a:t>in the second quintile, the facility </a:t>
            </a:r>
            <a:r>
              <a:rPr lang="en-US" sz="1000" dirty="0" smtClean="0">
                <a:latin typeface="Arial" panose="020B0604020202020204" pitchFamily="34" charset="0"/>
                <a:cs typeface="Arial" panose="020B0604020202020204" pitchFamily="34" charset="0"/>
              </a:rPr>
              <a:t>received </a:t>
            </a:r>
            <a:r>
              <a:rPr lang="en-US" sz="1000" dirty="0">
                <a:latin typeface="Arial" panose="020B0604020202020204" pitchFamily="34" charset="0"/>
                <a:cs typeface="Arial" panose="020B0604020202020204" pitchFamily="34" charset="0"/>
              </a:rPr>
              <a:t>4 </a:t>
            </a:r>
            <a:r>
              <a:rPr lang="en-US" sz="1000" dirty="0" smtClean="0">
                <a:latin typeface="Arial" panose="020B0604020202020204" pitchFamily="34" charset="0"/>
                <a:cs typeface="Arial" panose="020B0604020202020204" pitchFamily="34" charset="0"/>
              </a:rPr>
              <a:t>points. </a:t>
            </a:r>
            <a:r>
              <a:rPr lang="en-US" sz="1000" dirty="0">
                <a:latin typeface="Arial" panose="020B0604020202020204" pitchFamily="34" charset="0"/>
                <a:cs typeface="Arial" panose="020B0604020202020204" pitchFamily="34" charset="0"/>
              </a:rPr>
              <a:t>This is 3 points for attaining the second quintile and </a:t>
            </a:r>
            <a:r>
              <a:rPr lang="en-US" sz="1000" b="1" u="sng" dirty="0">
                <a:latin typeface="Arial" panose="020B0604020202020204" pitchFamily="34" charset="0"/>
                <a:cs typeface="Arial" panose="020B0604020202020204" pitchFamily="34" charset="0"/>
              </a:rPr>
              <a:t>1</a:t>
            </a:r>
            <a:r>
              <a:rPr lang="en-US" sz="1000" b="1" u="sng" dirty="0" smtClean="0">
                <a:latin typeface="Arial" panose="020B0604020202020204" pitchFamily="34" charset="0"/>
                <a:cs typeface="Arial" panose="020B0604020202020204" pitchFamily="34" charset="0"/>
              </a:rPr>
              <a:t> </a:t>
            </a:r>
            <a:r>
              <a:rPr lang="en-US" sz="1000" b="1" u="sng" dirty="0">
                <a:latin typeface="Arial" panose="020B0604020202020204" pitchFamily="34" charset="0"/>
                <a:cs typeface="Arial" panose="020B0604020202020204" pitchFamily="34" charset="0"/>
              </a:rPr>
              <a:t>point for improvement</a:t>
            </a:r>
            <a:r>
              <a:rPr lang="en-US" sz="1000" dirty="0">
                <a:latin typeface="Arial" panose="020B0604020202020204" pitchFamily="34" charset="0"/>
                <a:cs typeface="Arial" panose="020B0604020202020204" pitchFamily="34" charset="0"/>
              </a:rPr>
              <a:t> from the previous year’s third quintile.</a:t>
            </a:r>
          </a:p>
        </p:txBody>
      </p:sp>
    </p:spTree>
    <p:extLst>
      <p:ext uri="{BB962C8B-B14F-4D97-AF65-F5344CB8AC3E}">
        <p14:creationId xmlns:p14="http://schemas.microsoft.com/office/powerpoint/2010/main" val="224441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Scoring Details – </a:t>
            </a:r>
            <a:r>
              <a:rPr lang="en-US" sz="2800" b="1" dirty="0" smtClean="0">
                <a:solidFill>
                  <a:srgbClr val="002D73"/>
                </a:solidFill>
                <a:latin typeface="Arial" panose="020B0604020202020204" pitchFamily="34" charset="0"/>
                <a:cs typeface="Arial" panose="020B0604020202020204" pitchFamily="34" charset="0"/>
              </a:rPr>
              <a:t>Small Sample Size</a:t>
            </a:r>
            <a:endParaRPr lang="en-US" sz="2800" b="1" dirty="0">
              <a:solidFill>
                <a:srgbClr val="002D73"/>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97689787"/>
              </p:ext>
            </p:extLst>
          </p:nvPr>
        </p:nvGraphicFramePr>
        <p:xfrm>
          <a:off x="1097280" y="1650480"/>
          <a:ext cx="5989320" cy="2216670"/>
        </p:xfrm>
        <a:graphic>
          <a:graphicData uri="http://schemas.openxmlformats.org/drawingml/2006/table">
            <a:tbl>
              <a:tblPr firstRow="1" firstCol="1" bandRow="1">
                <a:tableStyleId>{5C22544A-7EE6-4342-B048-85BDC9FD1C3A}</a:tableStyleId>
              </a:tblPr>
              <a:tblGrid>
                <a:gridCol w="1600200"/>
                <a:gridCol w="2194560"/>
                <a:gridCol w="2194560"/>
              </a:tblGrid>
              <a:tr h="795772">
                <a:tc>
                  <a:txBody>
                    <a:bodyPr/>
                    <a:lstStyle/>
                    <a:p>
                      <a:pPr>
                        <a:spcAft>
                          <a:spcPts val="0"/>
                        </a:spcAft>
                        <a:tabLst>
                          <a:tab pos="685800" algn="l"/>
                        </a:tabLst>
                      </a:pPr>
                      <a:r>
                        <a:rPr lang="en-US" sz="1100" dirty="0">
                          <a:effectLst/>
                          <a:latin typeface="Arial" panose="020B060402020202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spcAft>
                          <a:spcPts val="0"/>
                        </a:spcAft>
                        <a:tabLst>
                          <a:tab pos="685800" algn="l"/>
                        </a:tabLst>
                      </a:pPr>
                      <a:r>
                        <a:rPr lang="en-US" sz="1100" dirty="0">
                          <a:effectLst/>
                          <a:latin typeface="Arial" panose="020B0604020202020204" pitchFamily="34" charset="0"/>
                          <a:cs typeface="Arial" panose="020B0604020202020204" pitchFamily="34" charset="0"/>
                        </a:rPr>
                        <a:t>Facility A</a:t>
                      </a:r>
                    </a:p>
                    <a:p>
                      <a:pPr algn="ctr">
                        <a:spcAft>
                          <a:spcPts val="0"/>
                        </a:spcAft>
                        <a:tabLst>
                          <a:tab pos="685800" algn="l"/>
                        </a:tabLst>
                      </a:pPr>
                      <a:r>
                        <a:rPr lang="en-US" sz="1000" dirty="0">
                          <a:effectLst/>
                          <a:latin typeface="Arial" panose="020B0604020202020204" pitchFamily="34" charset="0"/>
                          <a:cs typeface="Arial" panose="020B0604020202020204" pitchFamily="34" charset="0"/>
                        </a:rPr>
                        <a:t>No small sample size (no reduction in base points)</a:t>
                      </a:r>
                      <a:endParaRPr lang="en-US" sz="11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spcAft>
                          <a:spcPts val="0"/>
                        </a:spcAft>
                        <a:tabLst>
                          <a:tab pos="685800" algn="l"/>
                        </a:tabLst>
                      </a:pPr>
                      <a:r>
                        <a:rPr lang="en-US" sz="1100" dirty="0">
                          <a:effectLst/>
                          <a:latin typeface="Arial" panose="020B0604020202020204" pitchFamily="34" charset="0"/>
                          <a:cs typeface="Arial" panose="020B0604020202020204" pitchFamily="34" charset="0"/>
                        </a:rPr>
                        <a:t>Facility B</a:t>
                      </a:r>
                    </a:p>
                    <a:p>
                      <a:pPr algn="ctr">
                        <a:spcAft>
                          <a:spcPts val="0"/>
                        </a:spcAft>
                        <a:tabLst>
                          <a:tab pos="685800" algn="l"/>
                        </a:tabLst>
                      </a:pPr>
                      <a:r>
                        <a:rPr lang="en-US" sz="1000" dirty="0">
                          <a:effectLst/>
                          <a:latin typeface="Arial" panose="020B0604020202020204" pitchFamily="34" charset="0"/>
                          <a:cs typeface="Arial" panose="020B0604020202020204" pitchFamily="34" charset="0"/>
                        </a:rPr>
                        <a:t>Small sample size on two quality measures, each worth 5 points (10-point reduction in base points)</a:t>
                      </a:r>
                      <a:endParaRPr lang="en-US" sz="11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340397">
                <a:tc>
                  <a:txBody>
                    <a:bodyPr/>
                    <a:lstStyle/>
                    <a:p>
                      <a:pPr>
                        <a:spcAft>
                          <a:spcPts val="0"/>
                        </a:spcAft>
                        <a:tabLst>
                          <a:tab pos="685800" algn="l"/>
                        </a:tabLst>
                      </a:pPr>
                      <a:r>
                        <a:rPr lang="en-US" sz="1100" dirty="0">
                          <a:effectLst/>
                          <a:latin typeface="Arial" panose="020B0604020202020204" pitchFamily="34" charset="0"/>
                          <a:cs typeface="Arial" panose="020B0604020202020204" pitchFamily="34" charset="0"/>
                        </a:rPr>
                        <a:t>Sum of points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80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80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9078">
                <a:tc>
                  <a:txBody>
                    <a:bodyPr/>
                    <a:lstStyle/>
                    <a:p>
                      <a:pPr>
                        <a:spcAft>
                          <a:spcPts val="0"/>
                        </a:spcAft>
                        <a:tabLst>
                          <a:tab pos="685800" algn="l"/>
                        </a:tabLst>
                      </a:pPr>
                      <a:r>
                        <a:rPr lang="en-US" sz="1100">
                          <a:effectLst/>
                          <a:latin typeface="Arial" panose="020B0604020202020204" pitchFamily="34" charset="0"/>
                          <a:cs typeface="Arial" panose="020B0604020202020204" pitchFamily="34" charset="0"/>
                        </a:rPr>
                        <a:t>Base points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100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0397">
                <a:tc>
                  <a:txBody>
                    <a:bodyPr/>
                    <a:lstStyle/>
                    <a:p>
                      <a:pPr>
                        <a:spcAft>
                          <a:spcPts val="0"/>
                        </a:spcAft>
                        <a:tabLst>
                          <a:tab pos="685800" algn="l"/>
                        </a:tabLst>
                      </a:pPr>
                      <a:r>
                        <a:rPr lang="en-US" sz="1100">
                          <a:effectLst/>
                          <a:latin typeface="Arial" panose="020B0604020202020204" pitchFamily="34" charset="0"/>
                          <a:cs typeface="Arial" panose="020B0604020202020204" pitchFamily="34" charset="0"/>
                        </a:rPr>
                        <a:t>Score (points/maximum)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.80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.89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026">
                <a:tc>
                  <a:txBody>
                    <a:bodyPr/>
                    <a:lstStyle/>
                    <a:p>
                      <a:pPr>
                        <a:spcAft>
                          <a:spcPts val="0"/>
                        </a:spcAft>
                        <a:tabLst>
                          <a:tab pos="685800" algn="l"/>
                        </a:tabLst>
                      </a:pPr>
                      <a:r>
                        <a:rPr lang="en-US" sz="1100" dirty="0">
                          <a:effectLst/>
                          <a:latin typeface="Arial" panose="020B0604020202020204" pitchFamily="34" charset="0"/>
                          <a:cs typeface="Arial" panose="020B0604020202020204" pitchFamily="34" charset="0"/>
                        </a:rPr>
                        <a:t>Score x 100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80%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tabLst>
                          <a:tab pos="685800" algn="l"/>
                        </a:tabLst>
                      </a:pPr>
                      <a:r>
                        <a:rPr lang="en-US" sz="1100" dirty="0">
                          <a:effectLst/>
                          <a:latin typeface="Arial" panose="020B0604020202020204" pitchFamily="34" charset="0"/>
                          <a:cs typeface="Arial" panose="020B0604020202020204" pitchFamily="34" charset="0"/>
                        </a:rPr>
                        <a:t>89%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158496" y="1023923"/>
            <a:ext cx="8077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685800" algn="l"/>
              </a:tabLst>
            </a:pPr>
            <a:r>
              <a:rPr lang="en-US" altLang="en-US" sz="1200" dirty="0" smtClean="0">
                <a:ea typeface="Calibri" panose="020F0502020204030204" pitchFamily="34" charset="0"/>
                <a:cs typeface="Arial" panose="020B0604020202020204" pitchFamily="34" charset="0"/>
              </a:rPr>
              <a:t>If small sample size occurred for a measure, or the measure was unavailable, the </a:t>
            </a:r>
            <a:r>
              <a:rPr kumimoji="0" lang="en-US" altLang="en-US" sz="12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maximum attainable score was reduced</a:t>
            </a:r>
          </a:p>
        </p:txBody>
      </p:sp>
    </p:spTree>
    <p:extLst>
      <p:ext uri="{BB962C8B-B14F-4D97-AF65-F5344CB8AC3E}">
        <p14:creationId xmlns:p14="http://schemas.microsoft.com/office/powerpoint/2010/main" val="409259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1"/>
            <a:ext cx="8534400" cy="533400"/>
          </a:xfrm>
          <a:prstGeom prst="rect">
            <a:avLst/>
          </a:prstGeom>
          <a:noFill/>
          <a:ln>
            <a:noFill/>
          </a:ln>
        </p:spPr>
        <p:txBody>
          <a:bodyPr wrap="square" rtlCol="0">
            <a:noAutofit/>
          </a:bodyPr>
          <a:lstStyle/>
          <a:p>
            <a:r>
              <a:rPr lang="en-US" sz="2400" b="1" dirty="0" smtClean="0">
                <a:solidFill>
                  <a:srgbClr val="002D73"/>
                </a:solidFill>
                <a:latin typeface="Arial" panose="020B0604020202020204" pitchFamily="34" charset="0"/>
                <a:cs typeface="Arial" panose="020B0604020202020204" pitchFamily="34" charset="0"/>
              </a:rPr>
              <a:t>Small Sample Size in Risk Adjusted Quality Measures </a:t>
            </a:r>
          </a:p>
        </p:txBody>
      </p:sp>
      <p:sp>
        <p:nvSpPr>
          <p:cNvPr id="3" name="Rectangle 2"/>
          <p:cNvSpPr/>
          <p:nvPr/>
        </p:nvSpPr>
        <p:spPr>
          <a:xfrm>
            <a:off x="304800" y="1047750"/>
            <a:ext cx="8305800" cy="3231654"/>
          </a:xfrm>
          <a:prstGeom prst="rect">
            <a:avLst/>
          </a:prstGeom>
        </p:spPr>
        <p:txBody>
          <a:bodyPr wrap="square">
            <a:spAutoFit/>
          </a:bodyPr>
          <a:lstStyle/>
          <a:p>
            <a:pPr lvl="0"/>
            <a:r>
              <a:rPr lang="en-US" sz="1400" b="1" dirty="0" smtClean="0">
                <a:latin typeface="Arial" panose="020B0604020202020204" pitchFamily="34" charset="0"/>
                <a:cs typeface="Arial" panose="020B0604020202020204" pitchFamily="34" charset="0"/>
              </a:rPr>
              <a:t>Old method </a:t>
            </a:r>
          </a:p>
          <a:p>
            <a:pPr marL="285750" lvl="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CMS Nursing Home Compare reports rates for risk adjusted measures if the total denominator (sum across three quarters) is at least 30</a:t>
            </a:r>
          </a:p>
          <a:p>
            <a:pPr marL="285750" lvl="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CMS risk adjusts by quarter and averages to create a </a:t>
            </a:r>
            <a:r>
              <a:rPr lang="en-US" sz="1400" dirty="0">
                <a:latin typeface="Arial" panose="020B0604020202020204" pitchFamily="34" charset="0"/>
                <a:cs typeface="Arial" panose="020B0604020202020204" pitchFamily="34" charset="0"/>
              </a:rPr>
              <a:t>three-quarter </a:t>
            </a:r>
            <a:r>
              <a:rPr lang="en-US" sz="1400" dirty="0" smtClean="0">
                <a:latin typeface="Arial" panose="020B0604020202020204" pitchFamily="34" charset="0"/>
                <a:cs typeface="Arial" panose="020B0604020202020204" pitchFamily="34" charset="0"/>
              </a:rPr>
              <a:t>average</a:t>
            </a:r>
          </a:p>
          <a:p>
            <a:pPr marL="285750" lvl="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NHQI follows the same method to create a four-quarter average</a:t>
            </a:r>
          </a:p>
          <a:p>
            <a:pPr marL="285750" lvl="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lvl="0"/>
            <a:r>
              <a:rPr lang="en-US" sz="1400" b="1" dirty="0" smtClean="0">
                <a:latin typeface="Arial" panose="020B0604020202020204" pitchFamily="34" charset="0"/>
                <a:cs typeface="Arial" panose="020B0604020202020204" pitchFamily="34" charset="0"/>
              </a:rPr>
              <a:t>Modified method </a:t>
            </a:r>
          </a:p>
          <a:p>
            <a:pPr marL="285750" lvl="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If the denominator in any quarter is less than 30, DOH does not consider the quarterly risk adjusted rate to be reliable </a:t>
            </a:r>
          </a:p>
          <a:p>
            <a:pPr marL="285750" lvl="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For nursing homes where only </a:t>
            </a:r>
            <a:r>
              <a:rPr lang="en-US" sz="1400" b="1" dirty="0" smtClean="0">
                <a:latin typeface="Arial" panose="020B0604020202020204" pitchFamily="34" charset="0"/>
                <a:cs typeface="Arial" panose="020B0604020202020204" pitchFamily="34" charset="0"/>
              </a:rPr>
              <a:t>one</a:t>
            </a:r>
            <a:r>
              <a:rPr lang="en-US" sz="1400" dirty="0" smtClean="0">
                <a:latin typeface="Arial" panose="020B0604020202020204" pitchFamily="34" charset="0"/>
                <a:cs typeface="Arial" panose="020B0604020202020204" pitchFamily="34" charset="0"/>
              </a:rPr>
              <a:t> quarterly denominator is less than 30, DOH will substitute the statewide quarterly average and calculate a four-quarter average </a:t>
            </a:r>
          </a:p>
          <a:p>
            <a:pPr marL="285750" lvl="0" indent="-285750">
              <a:buFont typeface="Arial" panose="020B0604020202020204" pitchFamily="34" charset="0"/>
              <a:buChar char="•"/>
            </a:pPr>
            <a:r>
              <a:rPr lang="en-US" sz="1400" dirty="0" smtClean="0">
                <a:latin typeface="Arial" panose="020B0604020202020204" pitchFamily="34" charset="0"/>
                <a:cs typeface="Arial" panose="020B0604020202020204" pitchFamily="34" charset="0"/>
              </a:rPr>
              <a:t>For nursing homes where </a:t>
            </a:r>
            <a:r>
              <a:rPr lang="en-US" sz="1400" b="1" dirty="0" smtClean="0">
                <a:latin typeface="Arial" panose="020B0604020202020204" pitchFamily="34" charset="0"/>
                <a:cs typeface="Arial" panose="020B0604020202020204" pitchFamily="34" charset="0"/>
              </a:rPr>
              <a:t>two or more </a:t>
            </a:r>
            <a:r>
              <a:rPr lang="en-US" sz="1400" dirty="0" smtClean="0">
                <a:latin typeface="Arial" panose="020B0604020202020204" pitchFamily="34" charset="0"/>
                <a:cs typeface="Arial" panose="020B0604020202020204" pitchFamily="34" charset="0"/>
              </a:rPr>
              <a:t>quarterly denominators are less than 30, DOH will suppress the measure in the NHQI and reduce the base </a:t>
            </a:r>
            <a:endParaRPr lang="en-US" sz="1400" dirty="0">
              <a:latin typeface="Arial" panose="020B0604020202020204" pitchFamily="34" charset="0"/>
              <a:cs typeface="Arial" panose="020B0604020202020204" pitchFamily="34" charset="0"/>
            </a:endParaRPr>
          </a:p>
          <a:p>
            <a:pPr lvl="1"/>
            <a:endParaRPr lang="en-US" sz="1100" dirty="0" smtClean="0">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221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Scoring Details – </a:t>
            </a:r>
            <a:r>
              <a:rPr lang="en-US" sz="2800" b="1" dirty="0" smtClean="0">
                <a:solidFill>
                  <a:srgbClr val="002D73"/>
                </a:solidFill>
                <a:latin typeface="Arial" panose="020B0604020202020204" pitchFamily="34" charset="0"/>
                <a:cs typeface="Arial" panose="020B0604020202020204" pitchFamily="34" charset="0"/>
              </a:rPr>
              <a:t>Compliance Component</a:t>
            </a:r>
            <a:endParaRPr lang="en-US" sz="28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038091"/>
            <a:ext cx="8763000" cy="3362459"/>
          </a:xfrm>
          <a:prstGeom prst="rect">
            <a:avLst/>
          </a:prstGeom>
          <a:noFill/>
          <a:ln>
            <a:noFill/>
          </a:ln>
        </p:spPr>
        <p:txBody>
          <a:bodyPr wrap="square" rtlCol="0">
            <a:spAutoFit/>
          </a:bodyPr>
          <a:lstStyle/>
          <a:p>
            <a:r>
              <a:rPr lang="en-US" sz="1200" b="1" dirty="0" smtClean="0">
                <a:latin typeface="Arial" panose="020B0604020202020204" pitchFamily="34" charset="0"/>
                <a:cs typeface="Arial" panose="020B0604020202020204" pitchFamily="34" charset="0"/>
              </a:rPr>
              <a:t>Compliance Component</a:t>
            </a: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NYS Regionally Adjusted Five-Star Quality Rating </a:t>
            </a:r>
            <a:r>
              <a:rPr lang="en-US" sz="1000" dirty="0">
                <a:latin typeface="Arial" panose="020B0604020202020204" pitchFamily="34" charset="0"/>
                <a:cs typeface="Arial" panose="020B0604020202020204" pitchFamily="34" charset="0"/>
              </a:rPr>
              <a:t>for </a:t>
            </a:r>
            <a:r>
              <a:rPr lang="en-US" sz="1000" dirty="0" smtClean="0">
                <a:latin typeface="Arial" panose="020B0604020202020204" pitchFamily="34" charset="0"/>
                <a:cs typeface="Arial" panose="020B0604020202020204" pitchFamily="34" charset="0"/>
              </a:rPr>
              <a:t>Health Inspections </a:t>
            </a:r>
            <a:endParaRPr lang="en-US" sz="1000" b="1" dirty="0" smtClean="0">
              <a:latin typeface="Arial" panose="020B0604020202020204" pitchFamily="34" charset="0"/>
              <a:cs typeface="Arial" panose="020B0604020202020204" pitchFamily="34" charset="0"/>
            </a:endParaRP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Used CMS health </a:t>
            </a:r>
            <a:r>
              <a:rPr lang="en-US" sz="1000" dirty="0">
                <a:latin typeface="Arial" panose="020B0604020202020204" pitchFamily="34" charset="0"/>
                <a:cs typeface="Arial" panose="020B0604020202020204" pitchFamily="34" charset="0"/>
              </a:rPr>
              <a:t>inspection survey scores </a:t>
            </a:r>
            <a:r>
              <a:rPr lang="en-US" sz="1000" dirty="0" smtClean="0">
                <a:latin typeface="Arial" panose="020B0604020202020204" pitchFamily="34" charset="0"/>
                <a:cs typeface="Arial" panose="020B0604020202020204" pitchFamily="34" charset="0"/>
              </a:rPr>
              <a:t>as of April 2015 to </a:t>
            </a:r>
            <a:r>
              <a:rPr lang="en-US" sz="1000" dirty="0">
                <a:latin typeface="Arial" panose="020B0604020202020204" pitchFamily="34" charset="0"/>
                <a:cs typeface="Arial" panose="020B0604020202020204" pitchFamily="34" charset="0"/>
              </a:rPr>
              <a:t>calculate cut points for each region in the </a:t>
            </a:r>
            <a:r>
              <a:rPr lang="en-US" sz="1000" dirty="0" smtClean="0">
                <a:latin typeface="Arial" panose="020B0604020202020204" pitchFamily="34" charset="0"/>
                <a:cs typeface="Arial" panose="020B0604020202020204" pitchFamily="34" charset="0"/>
              </a:rPr>
              <a:t>state</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Regions </a:t>
            </a:r>
            <a:r>
              <a:rPr lang="en-US" sz="1000" dirty="0">
                <a:latin typeface="Arial" panose="020B0604020202020204" pitchFamily="34" charset="0"/>
                <a:cs typeface="Arial" panose="020B0604020202020204" pitchFamily="34" charset="0"/>
              </a:rPr>
              <a:t>include the Metropolitan Area, Western New York, Capital District, and Central New </a:t>
            </a:r>
            <a:r>
              <a:rPr lang="en-US" sz="1000" dirty="0" smtClean="0">
                <a:latin typeface="Arial" panose="020B0604020202020204" pitchFamily="34" charset="0"/>
                <a:cs typeface="Arial" panose="020B0604020202020204" pitchFamily="34" charset="0"/>
              </a:rPr>
              <a:t>York</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Within </a:t>
            </a:r>
            <a:r>
              <a:rPr lang="en-US" sz="1000" dirty="0">
                <a:latin typeface="Arial" panose="020B0604020202020204" pitchFamily="34" charset="0"/>
                <a:cs typeface="Arial" panose="020B0604020202020204" pitchFamily="34" charset="0"/>
              </a:rPr>
              <a:t>each region, the top 10% of nursing homes </a:t>
            </a:r>
            <a:r>
              <a:rPr lang="en-US" sz="1000" dirty="0" smtClean="0">
                <a:latin typeface="Arial" panose="020B0604020202020204" pitchFamily="34" charset="0"/>
                <a:cs typeface="Arial" panose="020B0604020202020204" pitchFamily="34" charset="0"/>
              </a:rPr>
              <a:t>received five </a:t>
            </a:r>
            <a:r>
              <a:rPr lang="en-US" sz="1000" dirty="0">
                <a:latin typeface="Arial" panose="020B0604020202020204" pitchFamily="34" charset="0"/>
                <a:cs typeface="Arial" panose="020B0604020202020204" pitchFamily="34" charset="0"/>
              </a:rPr>
              <a:t>stars, the middle 70% </a:t>
            </a:r>
            <a:r>
              <a:rPr lang="en-US" sz="1000" dirty="0" smtClean="0">
                <a:latin typeface="Arial" panose="020B0604020202020204" pitchFamily="34" charset="0"/>
                <a:cs typeface="Arial" panose="020B0604020202020204" pitchFamily="34" charset="0"/>
              </a:rPr>
              <a:t>received </a:t>
            </a:r>
            <a:r>
              <a:rPr lang="en-US" sz="1000" dirty="0">
                <a:latin typeface="Arial" panose="020B0604020202020204" pitchFamily="34" charset="0"/>
                <a:cs typeface="Arial" panose="020B0604020202020204" pitchFamily="34" charset="0"/>
              </a:rPr>
              <a:t>four, three, or two stars, and the bottom 20% </a:t>
            </a:r>
            <a:r>
              <a:rPr lang="en-US" sz="1000" dirty="0" smtClean="0">
                <a:latin typeface="Arial" panose="020B0604020202020204" pitchFamily="34" charset="0"/>
                <a:cs typeface="Arial" panose="020B0604020202020204" pitchFamily="34" charset="0"/>
              </a:rPr>
              <a:t>received </a:t>
            </a:r>
            <a:r>
              <a:rPr lang="en-US" sz="1000" dirty="0">
                <a:latin typeface="Arial" panose="020B0604020202020204" pitchFamily="34" charset="0"/>
                <a:cs typeface="Arial" panose="020B0604020202020204" pitchFamily="34" charset="0"/>
              </a:rPr>
              <a:t>one </a:t>
            </a:r>
            <a:r>
              <a:rPr lang="en-US" sz="1000" dirty="0" smtClean="0">
                <a:latin typeface="Arial" panose="020B0604020202020204" pitchFamily="34" charset="0"/>
                <a:cs typeface="Arial" panose="020B0604020202020204" pitchFamily="34" charset="0"/>
              </a:rPr>
              <a:t>star</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Each </a:t>
            </a:r>
            <a:r>
              <a:rPr lang="en-US" sz="1000" dirty="0">
                <a:latin typeface="Arial" panose="020B0604020202020204" pitchFamily="34" charset="0"/>
                <a:cs typeface="Arial" panose="020B0604020202020204" pitchFamily="34" charset="0"/>
              </a:rPr>
              <a:t>nursing home </a:t>
            </a:r>
            <a:r>
              <a:rPr lang="en-US" sz="1000" dirty="0" smtClean="0">
                <a:latin typeface="Arial" panose="020B0604020202020204" pitchFamily="34" charset="0"/>
                <a:cs typeface="Arial" panose="020B0604020202020204" pitchFamily="34" charset="0"/>
              </a:rPr>
              <a:t>was awarded </a:t>
            </a:r>
            <a:r>
              <a:rPr lang="en-US" sz="1000" dirty="0">
                <a:latin typeface="Arial" panose="020B0604020202020204" pitchFamily="34" charset="0"/>
                <a:cs typeface="Arial" panose="020B0604020202020204" pitchFamily="34" charset="0"/>
              </a:rPr>
              <a:t>a Five-Star Quality Rating based on the cut points calculated from the health inspection survey scores </a:t>
            </a:r>
            <a:r>
              <a:rPr lang="en-US" sz="1000" b="1" dirty="0">
                <a:latin typeface="Arial" panose="020B0604020202020204" pitchFamily="34" charset="0"/>
                <a:cs typeface="Arial" panose="020B0604020202020204" pitchFamily="34" charset="0"/>
              </a:rPr>
              <a:t>within its </a:t>
            </a:r>
            <a:r>
              <a:rPr lang="en-US" sz="1000" b="1" dirty="0" smtClean="0">
                <a:latin typeface="Arial" panose="020B0604020202020204" pitchFamily="34" charset="0"/>
                <a:cs typeface="Arial" panose="020B0604020202020204" pitchFamily="34" charset="0"/>
              </a:rPr>
              <a:t>region</a:t>
            </a:r>
          </a:p>
          <a:p>
            <a:pPr marL="628650" lvl="1" indent="-171450">
              <a:buFont typeface="Courier New" panose="02070309020205020404" pitchFamily="49" charset="0"/>
              <a:buChar char="o"/>
            </a:pPr>
            <a:r>
              <a:rPr lang="en-US" sz="1000" dirty="0">
                <a:latin typeface="Arial" panose="020B0604020202020204" pitchFamily="34" charset="0"/>
                <a:cs typeface="Arial" panose="020B0604020202020204" pitchFamily="34" charset="0"/>
              </a:rPr>
              <a:t>10 points for 5 stars, 7 points for 4 stars, 4 points for 3 stars, 2 points for 2 stars, 0 points for 1 </a:t>
            </a:r>
            <a:r>
              <a:rPr lang="en-US" sz="1000" dirty="0" smtClean="0">
                <a:latin typeface="Arial" panose="020B0604020202020204" pitchFamily="34" charset="0"/>
                <a:cs typeface="Arial" panose="020B0604020202020204" pitchFamily="34" charset="0"/>
              </a:rPr>
              <a:t>star</a:t>
            </a:r>
            <a:endParaRPr lang="en-US" sz="10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Timely Submission </a:t>
            </a:r>
            <a:r>
              <a:rPr lang="en-US" sz="1000" dirty="0">
                <a:latin typeface="Arial" panose="020B0604020202020204" pitchFamily="34" charset="0"/>
                <a:cs typeface="Arial" panose="020B0604020202020204" pitchFamily="34" charset="0"/>
              </a:rPr>
              <a:t>of Nursing Home </a:t>
            </a:r>
            <a:r>
              <a:rPr lang="en-US" sz="1000" dirty="0" smtClean="0">
                <a:latin typeface="Arial" panose="020B0604020202020204" pitchFamily="34" charset="0"/>
                <a:cs typeface="Arial" panose="020B0604020202020204" pitchFamily="34" charset="0"/>
              </a:rPr>
              <a:t>Certified Cost Reports – 5 points</a:t>
            </a:r>
          </a:p>
          <a:p>
            <a:endParaRPr lang="en-US"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Timely Submission </a:t>
            </a:r>
            <a:r>
              <a:rPr lang="en-US" sz="1000" dirty="0">
                <a:latin typeface="Arial" panose="020B0604020202020204" pitchFamily="34" charset="0"/>
                <a:cs typeface="Arial" panose="020B0604020202020204" pitchFamily="34" charset="0"/>
              </a:rPr>
              <a:t>of </a:t>
            </a:r>
            <a:r>
              <a:rPr lang="en-US" sz="1000" dirty="0" smtClean="0">
                <a:latin typeface="Arial" panose="020B0604020202020204" pitchFamily="34" charset="0"/>
                <a:cs typeface="Arial" panose="020B0604020202020204" pitchFamily="34" charset="0"/>
              </a:rPr>
              <a:t>Employee Flu Immunization Data – 5 points</a:t>
            </a:r>
          </a:p>
          <a:p>
            <a:pPr lvl="1"/>
            <a:endParaRPr lang="en-US" sz="1000" dirty="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Efficiency Component </a:t>
            </a:r>
          </a:p>
          <a:p>
            <a:pPr marL="171450" indent="-171450">
              <a:buFont typeface="Arial" panose="020B0604020202020204" pitchFamily="34" charset="0"/>
              <a:buChar char="•"/>
            </a:pPr>
            <a:r>
              <a:rPr lang="en-US" sz="1000" dirty="0" smtClean="0">
                <a:latin typeface="Arial" panose="020B0604020202020204" pitchFamily="34" charset="0"/>
                <a:cs typeface="Arial" panose="020B0604020202020204" pitchFamily="34" charset="0"/>
              </a:rPr>
              <a:t>Potentially </a:t>
            </a:r>
            <a:r>
              <a:rPr lang="en-US" sz="1000" dirty="0">
                <a:latin typeface="Arial" panose="020B0604020202020204" pitchFamily="34" charset="0"/>
                <a:cs typeface="Arial" panose="020B0604020202020204" pitchFamily="34" charset="0"/>
              </a:rPr>
              <a:t>Avoidable </a:t>
            </a:r>
            <a:r>
              <a:rPr lang="en-US" sz="1000" dirty="0" smtClean="0">
                <a:latin typeface="Arial" panose="020B0604020202020204" pitchFamily="34" charset="0"/>
                <a:cs typeface="Arial" panose="020B0604020202020204" pitchFamily="34" charset="0"/>
              </a:rPr>
              <a:t>Hospitalizations</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Quintile 1: 10 points</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Quintile 2: 8 points</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Quintile 3: 6 points</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Quintile 4: 2 points</a:t>
            </a:r>
          </a:p>
          <a:p>
            <a:pPr marL="628650" lvl="1" indent="-171450">
              <a:buFont typeface="Courier New" panose="02070309020205020404" pitchFamily="49" charset="0"/>
              <a:buChar char="o"/>
            </a:pPr>
            <a:r>
              <a:rPr lang="en-US" sz="1000" dirty="0" smtClean="0">
                <a:latin typeface="Arial" panose="020B0604020202020204" pitchFamily="34" charset="0"/>
                <a:cs typeface="Arial" panose="020B0604020202020204" pitchFamily="34" charset="0"/>
              </a:rPr>
              <a:t>Quintile 5: 0 points</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520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A63FE05E-69DC-4A07-8A88-248007B94ACA}"/>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07D1773E-B755-4A7C-BF06-F7A839F72146}"/>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EC9F6763-7D5A-4203-AF8B-8B9828D012F9}"/>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3.potx [Read-Only]" id="{23A20C07-F261-46C5-86E6-C95ABED13DF9}" vid="{F9F07DA0-0836-49ED-9375-AE650E324B4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13222</TotalTime>
  <Words>4024</Words>
  <Application>Microsoft Office PowerPoint</Application>
  <PresentationFormat>On-screen Show (16:9)</PresentationFormat>
  <Paragraphs>1004</Paragraphs>
  <Slides>36</Slides>
  <Notes>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36</vt:i4>
      </vt:variant>
    </vt:vector>
  </HeadingPairs>
  <TitlesOfParts>
    <vt:vector size="43" baseType="lpstr">
      <vt:lpstr>Arial</vt:lpstr>
      <vt:lpstr>Calibri</vt:lpstr>
      <vt:lpstr>Courier New</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Stephanie E Sellers</cp:lastModifiedBy>
  <cp:revision>466</cp:revision>
  <cp:lastPrinted>2016-02-17T15:54:16Z</cp:lastPrinted>
  <dcterms:created xsi:type="dcterms:W3CDTF">2014-12-09T18:34:34Z</dcterms:created>
  <dcterms:modified xsi:type="dcterms:W3CDTF">2016-03-07T17:25:23Z</dcterms:modified>
</cp:coreProperties>
</file>