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74" r:id="rId6"/>
    <p:sldMasterId id="2147483687" r:id="rId7"/>
  </p:sldMasterIdLst>
  <p:notesMasterIdLst>
    <p:notesMasterId r:id="rId43"/>
  </p:notesMasterIdLst>
  <p:sldIdLst>
    <p:sldId id="256" r:id="rId8"/>
    <p:sldId id="272" r:id="rId9"/>
    <p:sldId id="271" r:id="rId10"/>
    <p:sldId id="303" r:id="rId11"/>
    <p:sldId id="298" r:id="rId12"/>
    <p:sldId id="273" r:id="rId13"/>
    <p:sldId id="274" r:id="rId14"/>
    <p:sldId id="299" r:id="rId15"/>
    <p:sldId id="275" r:id="rId16"/>
    <p:sldId id="276" r:id="rId17"/>
    <p:sldId id="300" r:id="rId18"/>
    <p:sldId id="277" r:id="rId19"/>
    <p:sldId id="301" r:id="rId20"/>
    <p:sldId id="278" r:id="rId21"/>
    <p:sldId id="302" r:id="rId22"/>
    <p:sldId id="279" r:id="rId23"/>
    <p:sldId id="281" r:id="rId24"/>
    <p:sldId id="280" r:id="rId25"/>
    <p:sldId id="283" r:id="rId26"/>
    <p:sldId id="282"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304" r:id="rId41"/>
    <p:sldId id="297"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278"/>
    <a:srgbClr val="5A336F"/>
    <a:srgbClr val="002D73"/>
    <a:srgbClr val="F4F7FA"/>
    <a:srgbClr val="603888"/>
    <a:srgbClr val="5E3785"/>
    <a:srgbClr val="D0DDEC"/>
    <a:srgbClr val="CCFFFF"/>
    <a:srgbClr val="BDD4E3"/>
    <a:srgbClr val="646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4627" autoAdjust="0"/>
  </p:normalViewPr>
  <p:slideViewPr>
    <p:cSldViewPr>
      <p:cViewPr varScale="1">
        <p:scale>
          <a:sx n="82" d="100"/>
          <a:sy n="82" d="100"/>
        </p:scale>
        <p:origin x="-77" y="-4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C164A-7038-42D0-953C-2EB4816D4C81}" type="datetimeFigureOut">
              <a:rPr lang="en-US" smtClean="0"/>
              <a:t>3/5/2015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85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4985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ED0365-0D65-4032-85A6-BECCAB4E9A68}"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CED0365-0D65-4032-85A6-BECCAB4E9A68}" type="datetimeFigureOut">
              <a:rPr lang="en-US" smtClean="0"/>
              <a:t>3/5/2015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CED0365-0D65-4032-85A6-BECCAB4E9A68}" type="datetimeFigureOut">
              <a:rPr lang="en-US" smtClean="0"/>
              <a:t>3/5/2015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3/5/2015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3/5/2015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400" smtClean="0">
                <a:solidFill>
                  <a:schemeClr val="bg1"/>
                </a:solidFill>
              </a:rPr>
              <a:pPr/>
              <a:t>March 5, 2015</a:t>
            </a:fld>
            <a:endParaRPr lang="en-US" sz="14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23" y="285750"/>
            <a:ext cx="3034589" cy="750228"/>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solidFill>
                  <a:srgbClr val="002D73"/>
                </a:solidFill>
              </a:rPr>
              <a:pPr/>
              <a:t>March 5, 2015</a:t>
            </a:fld>
            <a:endParaRPr lang="en-US" sz="1200" dirty="0">
              <a:solidFill>
                <a:srgbClr val="002D73"/>
              </a:solidFill>
            </a:endParaRPr>
          </a:p>
        </p:txBody>
      </p:sp>
      <p:sp>
        <p:nvSpPr>
          <p:cNvPr id="13" name="Slide Number Placeholder 3"/>
          <p:cNvSpPr txBox="1">
            <a:spLocks/>
          </p:cNvSpPr>
          <p:nvPr/>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919" y="4552950"/>
            <a:ext cx="1524000" cy="376771"/>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3/5/2015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March 5, 2015</a:t>
            </a:fld>
            <a:endParaRPr lang="en-US" sz="1200" dirty="0"/>
          </a:p>
        </p:txBody>
      </p:sp>
      <p:sp>
        <p:nvSpPr>
          <p:cNvPr id="9" name="Slide Number Placeholder 3"/>
          <p:cNvSpPr txBox="1">
            <a:spLocks/>
          </p:cNvSpPr>
          <p:nvPr/>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2800" y="4473923"/>
            <a:ext cx="1539850" cy="380690"/>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solidFill>
                  <a:prstClr val="black">
                    <a:tint val="75000"/>
                  </a:prstClr>
                </a:solidFill>
              </a:rPr>
              <a:pPr/>
              <a:t>3/5/2015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Date Placeholder 1"/>
          <p:cNvSpPr txBox="1">
            <a:spLocks/>
          </p:cNvSpPr>
          <p:nvPr/>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400" smtClean="0">
                <a:solidFill>
                  <a:prstClr val="white"/>
                </a:solidFill>
              </a:rPr>
              <a:pPr/>
              <a:t>March 5, 2015</a:t>
            </a:fld>
            <a:endParaRPr lang="en-US" sz="1400" dirty="0">
              <a:solidFill>
                <a:prstClr val="white"/>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61950"/>
            <a:ext cx="2890052" cy="714495"/>
          </a:xfrm>
          <a:prstGeom prst="rect">
            <a:avLst/>
          </a:prstGeom>
        </p:spPr>
      </p:pic>
    </p:spTree>
    <p:extLst>
      <p:ext uri="{BB962C8B-B14F-4D97-AF65-F5344CB8AC3E}">
        <p14:creationId xmlns:p14="http://schemas.microsoft.com/office/powerpoint/2010/main" val="2576721436"/>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agingny.org/WhiteHouseConferenceonAging.aspx" TargetMode="External"/><Relationship Id="rId2" Type="http://schemas.openxmlformats.org/officeDocument/2006/relationships/hyperlink" Target="http://www.whitehouseconferenceonaging.gov/"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www.agingny.org/WhiteHouseConferenceonAging.aspx"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agingny.org/WhiteHouseConferenceonAging/RetirementSecurityquestions.aspx" TargetMode="External"/><Relationship Id="rId2" Type="http://schemas.openxmlformats.org/officeDocument/2006/relationships/hyperlink" Target="http://www.agingny.org/WhiteHouseConferenceonAging/RetirementSecurity.aspx" TargetMode="External"/><Relationship Id="rId1" Type="http://schemas.openxmlformats.org/officeDocument/2006/relationships/slideLayout" Target="../slideLayouts/slideLayout4.xml"/><Relationship Id="rId4" Type="http://schemas.openxmlformats.org/officeDocument/2006/relationships/hyperlink" Target="https://www.surveymonkey.com/s/V6L56JX"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mailto:Sharon.Foley@aging.ny.gov"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mailto:Sharon.Foley@aging.ny.gov"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mailto:Sharon.Foley@aging.ny.gov"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mailto:Sharon.Foley@aging.ny.gov"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mailto:Sharon.Foley@aging.ny.gov"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agingny.org/WhiteHouseConferenceonAging.aspx" TargetMode="External"/><Relationship Id="rId2" Type="http://schemas.openxmlformats.org/officeDocument/2006/relationships/hyperlink" Target="mailto:Kelly.Mateja@aging.ny.gov"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whitehouseconferenceonaging.gov/"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92234" y="1809750"/>
            <a:ext cx="8141818" cy="1754326"/>
          </a:xfrm>
          <a:prstGeom prst="rect">
            <a:avLst/>
          </a:prstGeom>
          <a:noFill/>
          <a:ln>
            <a:noFill/>
          </a:ln>
        </p:spPr>
        <p:txBody>
          <a:bodyPr wrap="square" rtlCol="0">
            <a:spAutoFit/>
          </a:bodyPr>
          <a:lstStyle/>
          <a:p>
            <a:pPr algn="ctr"/>
            <a:r>
              <a:rPr lang="en-US" sz="3600" b="1" dirty="0"/>
              <a:t>New York State P</a:t>
            </a:r>
            <a:r>
              <a:rPr lang="en-US" sz="3600" b="1" dirty="0" smtClean="0"/>
              <a:t>rocess to Inform the</a:t>
            </a:r>
            <a:endParaRPr lang="en-US" sz="3600" b="1" dirty="0"/>
          </a:p>
          <a:p>
            <a:pPr algn="ctr"/>
            <a:r>
              <a:rPr lang="en-US" sz="3600" b="1" dirty="0"/>
              <a:t>2015 White House Conference on </a:t>
            </a:r>
            <a:r>
              <a:rPr lang="en-US" sz="3600" b="1" dirty="0" smtClean="0"/>
              <a:t>Aging (WHCoA)</a:t>
            </a:r>
            <a:endParaRPr lang="en-US" sz="3600" b="1" dirty="0"/>
          </a:p>
        </p:txBody>
      </p:sp>
      <p:pic>
        <p:nvPicPr>
          <p:cNvPr id="2050" name="Picture 2" descr="C:\Users\g_olsen\AppData\Local\Microsoft\Windows\Temporary Internet Files\Content.Outlook\ZM5K6OQA\AARP_in_New_York1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74162"/>
            <a:ext cx="2362200" cy="8794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gingny.org/Portals/13/Logos%20-%20AgingNY/Aging%20Logo_RGB%20re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174162"/>
            <a:ext cx="1828800" cy="87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80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625475"/>
          </a:xfrm>
        </p:spPr>
        <p:txBody>
          <a:bodyPr>
            <a:normAutofit fontScale="90000"/>
          </a:bodyPr>
          <a:lstStyle/>
          <a:p>
            <a:r>
              <a:rPr lang="en-US" sz="4000" b="1" dirty="0"/>
              <a:t>How </a:t>
            </a:r>
            <a:r>
              <a:rPr lang="en-US" sz="4000" b="1" dirty="0" smtClean="0"/>
              <a:t> WHCoA Issues </a:t>
            </a:r>
            <a:r>
              <a:rPr lang="en-US" sz="4000" b="1" dirty="0"/>
              <a:t>W</a:t>
            </a:r>
            <a:r>
              <a:rPr lang="en-US" sz="4000" b="1" dirty="0" smtClean="0"/>
              <a:t>ere </a:t>
            </a:r>
            <a:r>
              <a:rPr lang="en-US" sz="4000" b="1" dirty="0"/>
              <a:t>S</a:t>
            </a:r>
            <a:r>
              <a:rPr lang="en-US" sz="4000" b="1" dirty="0" smtClean="0"/>
              <a:t>elected</a:t>
            </a:r>
            <a:endParaRPr lang="en-US" sz="4000" dirty="0"/>
          </a:p>
        </p:txBody>
      </p:sp>
      <p:sp>
        <p:nvSpPr>
          <p:cNvPr id="3" name="Content Placeholder 2"/>
          <p:cNvSpPr>
            <a:spLocks noGrp="1"/>
          </p:cNvSpPr>
          <p:nvPr>
            <p:ph idx="1"/>
          </p:nvPr>
        </p:nvSpPr>
        <p:spPr>
          <a:xfrm>
            <a:off x="228600" y="1428750"/>
            <a:ext cx="8458200" cy="3429000"/>
          </a:xfrm>
        </p:spPr>
        <p:txBody>
          <a:bodyPr>
            <a:normAutofit fontScale="55000" lnSpcReduction="20000"/>
          </a:bodyPr>
          <a:lstStyle/>
          <a:p>
            <a:r>
              <a:rPr lang="en-US" dirty="0" err="1" smtClean="0"/>
              <a:t>WHCoA</a:t>
            </a:r>
            <a:r>
              <a:rPr lang="en-US" dirty="0" smtClean="0"/>
              <a:t> listening </a:t>
            </a:r>
            <a:r>
              <a:rPr lang="en-US" dirty="0"/>
              <a:t>sessions began in July </a:t>
            </a:r>
            <a:r>
              <a:rPr lang="en-US" dirty="0" smtClean="0"/>
              <a:t>2014 and will continue until the Conference in July 2015</a:t>
            </a:r>
          </a:p>
          <a:p>
            <a:pPr marL="0" indent="0">
              <a:buNone/>
            </a:pPr>
            <a:endParaRPr lang="en-US" dirty="0" smtClean="0"/>
          </a:p>
          <a:p>
            <a:r>
              <a:rPr lang="en-US" dirty="0" smtClean="0"/>
              <a:t>2015 Official WHCoA Listening Sessions</a:t>
            </a:r>
          </a:p>
          <a:p>
            <a:pPr lvl="1"/>
            <a:r>
              <a:rPr lang="en-US" b="1" dirty="0"/>
              <a:t>Tampa, FL: February </a:t>
            </a:r>
            <a:r>
              <a:rPr lang="en-US" b="1" dirty="0" smtClean="0"/>
              <a:t>19</a:t>
            </a:r>
          </a:p>
          <a:p>
            <a:pPr lvl="1"/>
            <a:r>
              <a:rPr lang="en-US" b="1" dirty="0" smtClean="0"/>
              <a:t>Phoenix</a:t>
            </a:r>
            <a:r>
              <a:rPr lang="en-US" b="1" dirty="0"/>
              <a:t>, AZ: March 31</a:t>
            </a:r>
            <a:endParaRPr lang="en-US" dirty="0"/>
          </a:p>
          <a:p>
            <a:pPr lvl="1"/>
            <a:r>
              <a:rPr lang="en-US" b="1" dirty="0"/>
              <a:t>Seattle, WA: April 2</a:t>
            </a:r>
            <a:endParaRPr lang="en-US" dirty="0"/>
          </a:p>
          <a:p>
            <a:pPr lvl="1"/>
            <a:r>
              <a:rPr lang="en-US" b="1" dirty="0"/>
              <a:t>Cleveland, OH: April 27</a:t>
            </a:r>
            <a:endParaRPr lang="en-US" dirty="0"/>
          </a:p>
          <a:p>
            <a:pPr lvl="1"/>
            <a:r>
              <a:rPr lang="en-US" b="1" dirty="0"/>
              <a:t>Boston, MA: May 28</a:t>
            </a:r>
            <a:endParaRPr lang="en-US" dirty="0"/>
          </a:p>
          <a:p>
            <a:endParaRPr lang="en-US" dirty="0" smtClean="0"/>
          </a:p>
          <a:p>
            <a:r>
              <a:rPr lang="en-US" dirty="0" smtClean="0"/>
              <a:t>Stakeholder </a:t>
            </a:r>
            <a:r>
              <a:rPr lang="en-US" dirty="0"/>
              <a:t>and members of the </a:t>
            </a:r>
            <a:r>
              <a:rPr lang="en-US" dirty="0" smtClean="0"/>
              <a:t>public, including older </a:t>
            </a:r>
            <a:r>
              <a:rPr lang="en-US" dirty="0"/>
              <a:t>individuals, their caregivers, </a:t>
            </a:r>
            <a:r>
              <a:rPr lang="en-US" dirty="0" smtClean="0"/>
              <a:t>families, key </a:t>
            </a:r>
            <a:r>
              <a:rPr lang="en-US" dirty="0"/>
              <a:t>aging leaders and </a:t>
            </a:r>
            <a:r>
              <a:rPr lang="en-US" dirty="0" smtClean="0"/>
              <a:t>advocates identified four common themes.</a:t>
            </a:r>
            <a:endParaRPr lang="en-US" dirty="0"/>
          </a:p>
        </p:txBody>
      </p:sp>
    </p:spTree>
    <p:extLst>
      <p:ext uri="{BB962C8B-B14F-4D97-AF65-F5344CB8AC3E}">
        <p14:creationId xmlns:p14="http://schemas.microsoft.com/office/powerpoint/2010/main" val="778530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2819400"/>
          </a:xfrm>
        </p:spPr>
        <p:txBody>
          <a:bodyPr/>
          <a:lstStyle/>
          <a:p>
            <a:pPr marL="0" indent="0" algn="ctr">
              <a:buNone/>
            </a:pPr>
            <a:endParaRPr lang="en-US" dirty="0" smtClean="0"/>
          </a:p>
          <a:p>
            <a:pPr marL="0" indent="0" algn="ctr">
              <a:buNone/>
            </a:pPr>
            <a:r>
              <a:rPr lang="en-US" dirty="0" smtClean="0"/>
              <a:t>Four WHCoA </a:t>
            </a:r>
            <a:r>
              <a:rPr lang="en-US" dirty="0"/>
              <a:t>Themes</a:t>
            </a:r>
          </a:p>
        </p:txBody>
      </p:sp>
    </p:spTree>
    <p:extLst>
      <p:ext uri="{BB962C8B-B14F-4D97-AF65-F5344CB8AC3E}">
        <p14:creationId xmlns:p14="http://schemas.microsoft.com/office/powerpoint/2010/main" val="3546856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WHCoA Themes</a:t>
            </a:r>
            <a:endParaRPr lang="en-US" sz="4000" dirty="0"/>
          </a:p>
        </p:txBody>
      </p:sp>
      <p:sp>
        <p:nvSpPr>
          <p:cNvPr id="3" name="Content Placeholder 2"/>
          <p:cNvSpPr>
            <a:spLocks noGrp="1"/>
          </p:cNvSpPr>
          <p:nvPr>
            <p:ph idx="1"/>
          </p:nvPr>
        </p:nvSpPr>
        <p:spPr>
          <a:xfrm>
            <a:off x="457200" y="1200150"/>
            <a:ext cx="4191000" cy="3394075"/>
          </a:xfrm>
        </p:spPr>
        <p:txBody>
          <a:bodyPr>
            <a:normAutofit fontScale="77500" lnSpcReduction="20000"/>
          </a:bodyPr>
          <a:lstStyle/>
          <a:p>
            <a:pPr marL="514350" lvl="0" indent="-514350">
              <a:buFont typeface="+mj-lt"/>
              <a:buAutoNum type="arabicPeriod"/>
            </a:pPr>
            <a:r>
              <a:rPr lang="en-US" b="1" dirty="0" smtClean="0"/>
              <a:t>Retirement </a:t>
            </a:r>
            <a:r>
              <a:rPr lang="en-US" b="1" dirty="0"/>
              <a:t>security</a:t>
            </a:r>
            <a:r>
              <a:rPr lang="en-US" dirty="0"/>
              <a:t> is a vitally important issue. Financial security in retirement provides essential peace of mind for older Americans, but requires attention during our working lives to ensure that we are well </a:t>
            </a:r>
            <a:r>
              <a:rPr lang="en-US" dirty="0" smtClean="0"/>
              <a:t>prepared </a:t>
            </a:r>
            <a:r>
              <a:rPr lang="en-US" dirty="0"/>
              <a:t>for retirement</a:t>
            </a:r>
            <a:r>
              <a:rPr lang="en-US" dirty="0" smtClean="0"/>
              <a:t>.</a:t>
            </a:r>
          </a:p>
          <a:p>
            <a:pPr marL="0" lvl="0" indent="0">
              <a:buNone/>
            </a:pPr>
            <a:endParaRPr lang="en-US" dirty="0"/>
          </a:p>
          <a:p>
            <a:pPr marL="0" indent="0">
              <a:buNone/>
            </a:pPr>
            <a:endParaRPr lang="en-US" dirty="0"/>
          </a:p>
        </p:txBody>
      </p:sp>
      <p:pic>
        <p:nvPicPr>
          <p:cNvPr id="5" name="Picture 4" descr="http://www.kiplinger.com/quiz/retirement/T047-S001-are-you-ready-to-retire/images/if-you-re-50-or-older-it-s-time-to-start-thinking1.jpg"/>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00150"/>
            <a:ext cx="3657600" cy="2857500"/>
          </a:xfrm>
          <a:prstGeom prst="rect">
            <a:avLst/>
          </a:prstGeom>
          <a:noFill/>
          <a:ln>
            <a:noFill/>
          </a:ln>
        </p:spPr>
      </p:pic>
    </p:spTree>
    <p:extLst>
      <p:ext uri="{BB962C8B-B14F-4D97-AF65-F5344CB8AC3E}">
        <p14:creationId xmlns:p14="http://schemas.microsoft.com/office/powerpoint/2010/main" val="381513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WHCoA Themes</a:t>
            </a:r>
          </a:p>
        </p:txBody>
      </p:sp>
      <p:sp>
        <p:nvSpPr>
          <p:cNvPr id="3" name="Content Placeholder 2"/>
          <p:cNvSpPr>
            <a:spLocks noGrp="1"/>
          </p:cNvSpPr>
          <p:nvPr>
            <p:ph idx="1"/>
          </p:nvPr>
        </p:nvSpPr>
        <p:spPr>
          <a:xfrm>
            <a:off x="4343400" y="1200150"/>
            <a:ext cx="4343400" cy="3394075"/>
          </a:xfrm>
        </p:spPr>
        <p:txBody>
          <a:bodyPr>
            <a:normAutofit fontScale="70000" lnSpcReduction="20000"/>
          </a:bodyPr>
          <a:lstStyle/>
          <a:p>
            <a:pPr marL="403225" lvl="0" indent="-403225">
              <a:buNone/>
            </a:pPr>
            <a:r>
              <a:rPr lang="en-US" b="1" dirty="0" smtClean="0"/>
              <a:t>2.  Healthy </a:t>
            </a:r>
            <a:r>
              <a:rPr lang="en-US" b="1" dirty="0"/>
              <a:t>aging</a:t>
            </a:r>
            <a:r>
              <a:rPr lang="en-US" dirty="0"/>
              <a:t> will be all the more important as baby boomers age. As medical advances progress, the opportunities for older Americans to maintain their health and vitality should progress as well and community supports, including housing, are important tools to promote this vitality.</a:t>
            </a:r>
          </a:p>
          <a:p>
            <a:endParaRPr lang="en-US" dirty="0"/>
          </a:p>
        </p:txBody>
      </p:sp>
      <p:pic>
        <p:nvPicPr>
          <p:cNvPr id="5" name="Picture 4" descr="http://cdn2-b.examiner.com/sites/default/files/styles/image_content_width/hash/05/33/05335270011e8fc3467fea528042a1ab.JPG?itok=mqB_zeUH"/>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23950"/>
            <a:ext cx="3733800" cy="3429000"/>
          </a:xfrm>
          <a:prstGeom prst="rect">
            <a:avLst/>
          </a:prstGeom>
          <a:noFill/>
          <a:ln>
            <a:noFill/>
          </a:ln>
        </p:spPr>
      </p:pic>
    </p:spTree>
    <p:extLst>
      <p:ext uri="{BB962C8B-B14F-4D97-AF65-F5344CB8AC3E}">
        <p14:creationId xmlns:p14="http://schemas.microsoft.com/office/powerpoint/2010/main" val="2120486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3733800" cy="3394075"/>
          </a:xfrm>
        </p:spPr>
        <p:txBody>
          <a:bodyPr>
            <a:normAutofit fontScale="70000" lnSpcReduction="20000"/>
          </a:bodyPr>
          <a:lstStyle/>
          <a:p>
            <a:pPr marL="403225" lvl="0" indent="-403225">
              <a:buNone/>
            </a:pPr>
            <a:r>
              <a:rPr lang="en-US" b="1" dirty="0" smtClean="0"/>
              <a:t>3.  Long-term </a:t>
            </a:r>
            <a:r>
              <a:rPr lang="en-US" b="1" dirty="0"/>
              <a:t>services and supports</a:t>
            </a:r>
            <a:r>
              <a:rPr lang="en-US" dirty="0"/>
              <a:t> remain a priority. Older Americans overwhelmingly prefer to remain independent in the community as they age. They need supports to do so, including a caregiving network and well-supported workforce</a:t>
            </a:r>
            <a:r>
              <a:rPr lang="en-US" dirty="0" smtClean="0"/>
              <a:t>.</a:t>
            </a:r>
          </a:p>
          <a:p>
            <a:pPr marL="0" lvl="0" indent="0">
              <a:buNone/>
            </a:pPr>
            <a:endParaRPr lang="en-US" dirty="0"/>
          </a:p>
          <a:p>
            <a:pPr marL="0" indent="0">
              <a:buNone/>
            </a:pPr>
            <a:endParaRPr lang="en-US" dirty="0"/>
          </a:p>
        </p:txBody>
      </p:sp>
      <p:sp>
        <p:nvSpPr>
          <p:cNvPr id="4" name="Title 1"/>
          <p:cNvSpPr txBox="1">
            <a:spLocks/>
          </p:cNvSpPr>
          <p:nvPr/>
        </p:nvSpPr>
        <p:spPr>
          <a:xfrm>
            <a:off x="609600" y="358775"/>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dirty="0" smtClean="0"/>
              <a:t>WHCoA Themes</a:t>
            </a:r>
            <a:endParaRPr lang="en-US" sz="4000" dirty="0"/>
          </a:p>
        </p:txBody>
      </p:sp>
      <p:pic>
        <p:nvPicPr>
          <p:cNvPr id="5" name="Picture 4" descr="http://www.nursinghomesabuseblog.com/files/2013/08/Nursing-Home-Staff.jpg"/>
          <p:cNvPicPr/>
          <p:nvPr/>
        </p:nvPicPr>
        <p:blipFill>
          <a:blip r:embed="rId2">
            <a:extLst>
              <a:ext uri="{28A0092B-C50C-407E-A947-70E740481C1C}">
                <a14:useLocalDpi xmlns:a14="http://schemas.microsoft.com/office/drawing/2010/main" val="0"/>
              </a:ext>
            </a:extLst>
          </a:blip>
          <a:srcRect/>
          <a:stretch>
            <a:fillRect/>
          </a:stretch>
        </p:blipFill>
        <p:spPr bwMode="auto">
          <a:xfrm>
            <a:off x="4604657" y="1223962"/>
            <a:ext cx="4038600" cy="2695575"/>
          </a:xfrm>
          <a:prstGeom prst="rect">
            <a:avLst/>
          </a:prstGeom>
          <a:noFill/>
          <a:ln>
            <a:noFill/>
          </a:ln>
        </p:spPr>
      </p:pic>
    </p:spTree>
    <p:extLst>
      <p:ext uri="{BB962C8B-B14F-4D97-AF65-F5344CB8AC3E}">
        <p14:creationId xmlns:p14="http://schemas.microsoft.com/office/powerpoint/2010/main" val="1126587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WHCoA Themes</a:t>
            </a:r>
            <a:endParaRPr lang="en-US" dirty="0"/>
          </a:p>
        </p:txBody>
      </p:sp>
      <p:sp>
        <p:nvSpPr>
          <p:cNvPr id="3" name="Content Placeholder 2"/>
          <p:cNvSpPr>
            <a:spLocks noGrp="1"/>
          </p:cNvSpPr>
          <p:nvPr>
            <p:ph idx="1"/>
          </p:nvPr>
        </p:nvSpPr>
        <p:spPr>
          <a:xfrm>
            <a:off x="4419600" y="1200150"/>
            <a:ext cx="4267200" cy="3394075"/>
          </a:xfrm>
        </p:spPr>
        <p:txBody>
          <a:bodyPr>
            <a:normAutofit fontScale="62500" lnSpcReduction="20000"/>
          </a:bodyPr>
          <a:lstStyle/>
          <a:p>
            <a:pPr marL="403225" lvl="0" indent="-403225">
              <a:buNone/>
            </a:pPr>
            <a:r>
              <a:rPr lang="en-US" b="1" dirty="0" smtClean="0"/>
              <a:t>4.  Elder </a:t>
            </a:r>
            <a:r>
              <a:rPr lang="en-US" b="1" dirty="0"/>
              <a:t>justice</a:t>
            </a:r>
            <a:r>
              <a:rPr lang="en-US" dirty="0"/>
              <a:t> is important given that seniors, particularly the oldest older Americans, can be vulnerable to financial exploitation, abuse, and neglect. The Elder Justice Act was enacted as part of the Affordable Care Act, and we need to realize its vision of protecting older adults from scam artists and others seeking to take advantage of them.</a:t>
            </a:r>
          </a:p>
          <a:p>
            <a:endParaRPr lang="en-US" dirty="0"/>
          </a:p>
        </p:txBody>
      </p:sp>
      <p:pic>
        <p:nvPicPr>
          <p:cNvPr id="5" name="Picture 4" descr="Image result for elder justice clipart"/>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3581400" cy="2819400"/>
          </a:xfrm>
          <a:prstGeom prst="rect">
            <a:avLst/>
          </a:prstGeom>
          <a:noFill/>
          <a:ln>
            <a:noFill/>
          </a:ln>
        </p:spPr>
      </p:pic>
    </p:spTree>
    <p:extLst>
      <p:ext uri="{BB962C8B-B14F-4D97-AF65-F5344CB8AC3E}">
        <p14:creationId xmlns:p14="http://schemas.microsoft.com/office/powerpoint/2010/main" val="335862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Provide Input to WHCoA</a:t>
            </a:r>
            <a:endParaRPr lang="en-US" dirty="0"/>
          </a:p>
        </p:txBody>
      </p:sp>
      <p:sp>
        <p:nvSpPr>
          <p:cNvPr id="3" name="Content Placeholder 2"/>
          <p:cNvSpPr>
            <a:spLocks noGrp="1"/>
          </p:cNvSpPr>
          <p:nvPr>
            <p:ph idx="1"/>
          </p:nvPr>
        </p:nvSpPr>
        <p:spPr>
          <a:xfrm>
            <a:off x="152400" y="1200150"/>
            <a:ext cx="8915400" cy="3394075"/>
          </a:xfrm>
        </p:spPr>
        <p:txBody>
          <a:bodyPr>
            <a:normAutofit fontScale="62500" lnSpcReduction="20000"/>
          </a:bodyPr>
          <a:lstStyle/>
          <a:p>
            <a:pPr marL="514350" indent="-514350">
              <a:buFont typeface="+mj-lt"/>
              <a:buAutoNum type="arabicPeriod"/>
            </a:pPr>
            <a:r>
              <a:rPr lang="en-US" b="1" dirty="0" smtClean="0"/>
              <a:t>National Input</a:t>
            </a:r>
          </a:p>
          <a:p>
            <a:pPr marL="0" indent="0">
              <a:buNone/>
            </a:pPr>
            <a:endParaRPr lang="en-US" b="1" dirty="0" smtClean="0"/>
          </a:p>
          <a:p>
            <a:pPr marL="914400" indent="-914400">
              <a:buNone/>
            </a:pPr>
            <a:r>
              <a:rPr lang="en-US" b="1" dirty="0"/>
              <a:t>	</a:t>
            </a:r>
            <a:r>
              <a:rPr lang="en-US" b="1" dirty="0" smtClean="0"/>
              <a:t>Provide input directly to the WHCoA on the national website  - </a:t>
            </a:r>
            <a:r>
              <a:rPr lang="en-US" sz="2900" dirty="0" smtClean="0">
                <a:hlinkClick r:id="rId2"/>
              </a:rPr>
              <a:t>http</a:t>
            </a:r>
            <a:r>
              <a:rPr lang="en-US" sz="2900" dirty="0">
                <a:hlinkClick r:id="rId2"/>
              </a:rPr>
              <a:t>://www.whitehouseconferenceonaging.gov/</a:t>
            </a:r>
            <a:endParaRPr lang="en-US" sz="2900" dirty="0"/>
          </a:p>
          <a:p>
            <a:pPr marL="0" indent="0">
              <a:buNone/>
            </a:pPr>
            <a:endParaRPr lang="en-US" dirty="0"/>
          </a:p>
          <a:p>
            <a:pPr marL="514350" indent="-514350">
              <a:buAutoNum type="arabicPeriod" startAt="2"/>
            </a:pPr>
            <a:r>
              <a:rPr lang="en-US" b="1" dirty="0" smtClean="0"/>
              <a:t>NYS Process </a:t>
            </a:r>
          </a:p>
          <a:p>
            <a:pPr marL="0" indent="0">
              <a:buNone/>
            </a:pPr>
            <a:endParaRPr lang="en-US" b="1" dirty="0" smtClean="0"/>
          </a:p>
          <a:p>
            <a:pPr marL="914400" lvl="1" indent="-514350">
              <a:buFont typeface="+mj-lt"/>
              <a:buAutoNum type="alphaLcParenR"/>
            </a:pPr>
            <a:r>
              <a:rPr lang="en-US" dirty="0" smtClean="0"/>
              <a:t>Provide input via a survey tool posted on the website of the Association on Aging in New York - </a:t>
            </a:r>
            <a:r>
              <a:rPr lang="en-US" b="1" dirty="0" smtClean="0">
                <a:hlinkClick r:id="rId3"/>
              </a:rPr>
              <a:t>http</a:t>
            </a:r>
            <a:r>
              <a:rPr lang="en-US" b="1" dirty="0">
                <a:hlinkClick r:id="rId3"/>
              </a:rPr>
              <a:t>://</a:t>
            </a:r>
            <a:r>
              <a:rPr lang="en-US" b="1" dirty="0" smtClean="0">
                <a:hlinkClick r:id="rId3"/>
              </a:rPr>
              <a:t>www.agingny.org/WhiteHouseConferenceonAging.aspx</a:t>
            </a:r>
            <a:endParaRPr lang="en-US" b="1" dirty="0" smtClean="0"/>
          </a:p>
          <a:p>
            <a:pPr marL="914400" lvl="1" indent="-514350">
              <a:buFont typeface="+mj-lt"/>
              <a:buAutoNum type="alphaLcParenR"/>
            </a:pPr>
            <a:endParaRPr lang="en-US" b="1" dirty="0"/>
          </a:p>
          <a:p>
            <a:pPr marL="914400" lvl="1" indent="-514350">
              <a:buFont typeface="+mj-lt"/>
              <a:buAutoNum type="alphaLcParenR"/>
            </a:pPr>
            <a:r>
              <a:rPr lang="en-US" dirty="0" smtClean="0"/>
              <a:t>Participate in one of 5 regional recommendation forums in March</a:t>
            </a:r>
          </a:p>
          <a:p>
            <a:pPr marL="914400" lvl="1" indent="-514350">
              <a:buFont typeface="+mj-lt"/>
              <a:buAutoNum type="alphaLcParenR"/>
            </a:pPr>
            <a:endParaRPr lang="en-US" dirty="0" smtClean="0"/>
          </a:p>
          <a:p>
            <a:pPr marL="914400" lvl="1" indent="-514350">
              <a:buFont typeface="+mj-lt"/>
              <a:buAutoNum type="alphaLcParenR"/>
            </a:pPr>
            <a:endParaRPr lang="en-US" dirty="0" smtClean="0"/>
          </a:p>
          <a:p>
            <a:pPr marL="914400" lvl="1" indent="-514350">
              <a:buFont typeface="+mj-lt"/>
              <a:buAutoNum type="alphaLcParenR"/>
            </a:pPr>
            <a:endParaRPr lang="en-US" dirty="0" smtClean="0"/>
          </a:p>
          <a:p>
            <a:pPr marL="457200" indent="-457200">
              <a:buNone/>
            </a:pPr>
            <a:endParaRPr lang="en-US" sz="2600" b="1" dirty="0" smtClean="0"/>
          </a:p>
          <a:p>
            <a:pPr marL="0" indent="0">
              <a:buNone/>
            </a:pPr>
            <a:endParaRPr lang="en-US" b="1" dirty="0"/>
          </a:p>
        </p:txBody>
      </p:sp>
    </p:spTree>
    <p:extLst>
      <p:ext uri="{BB962C8B-B14F-4D97-AF65-F5344CB8AC3E}">
        <p14:creationId xmlns:p14="http://schemas.microsoft.com/office/powerpoint/2010/main" val="3900825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WHCoA Website</a:t>
            </a:r>
            <a:endParaRPr lang="en-US" sz="4000" dirty="0"/>
          </a:p>
        </p:txBody>
      </p:sp>
      <p:pic>
        <p:nvPicPr>
          <p:cNvPr id="4" name="Content Placeholder 3" descr="White House Conference on Aging (WHCOA)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971550"/>
            <a:ext cx="7924799" cy="3352801"/>
          </a:xfrm>
        </p:spPr>
      </p:pic>
    </p:spTree>
    <p:extLst>
      <p:ext uri="{BB962C8B-B14F-4D97-AF65-F5344CB8AC3E}">
        <p14:creationId xmlns:p14="http://schemas.microsoft.com/office/powerpoint/2010/main" val="1038590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49"/>
            <a:ext cx="8229600" cy="701675"/>
          </a:xfrm>
        </p:spPr>
        <p:txBody>
          <a:bodyPr>
            <a:normAutofit fontScale="90000"/>
          </a:bodyPr>
          <a:lstStyle/>
          <a:p>
            <a:r>
              <a:rPr lang="en-US" dirty="0" smtClean="0"/>
              <a:t>NYS Process to Inform WHCoA</a:t>
            </a:r>
            <a:endParaRPr lang="en-US" dirty="0"/>
          </a:p>
        </p:txBody>
      </p:sp>
      <p:sp>
        <p:nvSpPr>
          <p:cNvPr id="3" name="Content Placeholder 2"/>
          <p:cNvSpPr>
            <a:spLocks noGrp="1"/>
          </p:cNvSpPr>
          <p:nvPr>
            <p:ph idx="1"/>
          </p:nvPr>
        </p:nvSpPr>
        <p:spPr>
          <a:xfrm>
            <a:off x="228600" y="1200150"/>
            <a:ext cx="8610600" cy="3394075"/>
          </a:xfrm>
        </p:spPr>
        <p:txBody>
          <a:bodyPr>
            <a:normAutofit fontScale="85000" lnSpcReduction="20000"/>
          </a:bodyPr>
          <a:lstStyle/>
          <a:p>
            <a:pPr marL="514350" indent="-514350">
              <a:buAutoNum type="arabicPeriod" startAt="2"/>
            </a:pPr>
            <a:r>
              <a:rPr lang="en-US" b="1" dirty="0"/>
              <a:t>NYS Process </a:t>
            </a:r>
          </a:p>
          <a:p>
            <a:pPr marL="0" indent="0">
              <a:buNone/>
            </a:pPr>
            <a:endParaRPr lang="en-US" b="1" dirty="0"/>
          </a:p>
          <a:p>
            <a:pPr marL="914400" lvl="1" indent="-514350">
              <a:buFont typeface="+mj-lt"/>
              <a:buAutoNum type="alphaLcParenR"/>
            </a:pPr>
            <a:r>
              <a:rPr lang="en-US" dirty="0"/>
              <a:t>Provide input via a survey tool posted on the website of the Association on Aging in New York - </a:t>
            </a:r>
            <a:r>
              <a:rPr lang="en-US" b="1" dirty="0">
                <a:hlinkClick r:id="rId2"/>
              </a:rPr>
              <a:t>http://www.agingny.org/WhiteHouseConferenceonAging.aspx</a:t>
            </a:r>
            <a:endParaRPr lang="en-US" b="1" dirty="0"/>
          </a:p>
          <a:p>
            <a:pPr marL="914400" lvl="1" indent="-514350">
              <a:buFont typeface="+mj-lt"/>
              <a:buAutoNum type="alphaLcParenR"/>
            </a:pPr>
            <a:endParaRPr lang="en-US" b="1" dirty="0"/>
          </a:p>
          <a:p>
            <a:pPr marL="914400" lvl="1" indent="-514350">
              <a:buFont typeface="+mj-lt"/>
              <a:buAutoNum type="alphaLcParenR"/>
            </a:pPr>
            <a:r>
              <a:rPr lang="en-US" dirty="0"/>
              <a:t>Participate in one of 5 regional recommendation forums in March</a:t>
            </a:r>
          </a:p>
          <a:p>
            <a:pPr marL="914400" lvl="1" indent="-514350">
              <a:buFont typeface="+mj-lt"/>
              <a:buAutoNum type="alphaLcParenR"/>
            </a:pPr>
            <a:endParaRPr lang="en-US" dirty="0"/>
          </a:p>
        </p:txBody>
      </p:sp>
    </p:spTree>
    <p:extLst>
      <p:ext uri="{BB962C8B-B14F-4D97-AF65-F5344CB8AC3E}">
        <p14:creationId xmlns:p14="http://schemas.microsoft.com/office/powerpoint/2010/main" val="1295333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NYS Process Timeline - Website</a:t>
            </a:r>
            <a:endParaRPr lang="en-US" sz="4000" dirty="0"/>
          </a:p>
        </p:txBody>
      </p:sp>
      <p:sp>
        <p:nvSpPr>
          <p:cNvPr id="3" name="Content Placeholder 2"/>
          <p:cNvSpPr>
            <a:spLocks noGrp="1"/>
          </p:cNvSpPr>
          <p:nvPr>
            <p:ph idx="1"/>
          </p:nvPr>
        </p:nvSpPr>
        <p:spPr>
          <a:xfrm>
            <a:off x="228600" y="1047750"/>
            <a:ext cx="8686800" cy="3546475"/>
          </a:xfrm>
        </p:spPr>
        <p:txBody>
          <a:bodyPr>
            <a:normAutofit fontScale="92500"/>
          </a:bodyPr>
          <a:lstStyle/>
          <a:p>
            <a:r>
              <a:rPr lang="en-US" dirty="0" smtClean="0"/>
              <a:t>Wednesday March 5 – Survey goes live</a:t>
            </a:r>
          </a:p>
          <a:p>
            <a:pPr marL="0" indent="0">
              <a:buNone/>
            </a:pPr>
            <a:endParaRPr lang="en-US" sz="2600" dirty="0" smtClean="0"/>
          </a:p>
          <a:p>
            <a:r>
              <a:rPr lang="en-US" dirty="0" smtClean="0"/>
              <a:t>Wednesday, April 15 – Survey closes</a:t>
            </a:r>
          </a:p>
          <a:p>
            <a:endParaRPr lang="en-US" sz="2600" dirty="0"/>
          </a:p>
          <a:p>
            <a:r>
              <a:rPr lang="en-US" dirty="0" smtClean="0"/>
              <a:t>Ongoing</a:t>
            </a:r>
          </a:p>
          <a:p>
            <a:pPr marL="347663" indent="-347663">
              <a:buNone/>
            </a:pPr>
            <a:r>
              <a:rPr lang="en-US" dirty="0"/>
              <a:t> </a:t>
            </a:r>
            <a:r>
              <a:rPr lang="en-US" dirty="0" smtClean="0"/>
              <a:t>  </a:t>
            </a:r>
            <a:r>
              <a:rPr lang="en-US" sz="2400" dirty="0" smtClean="0"/>
              <a:t>Website will continue to operate and will post updates on the NYS process and report of recommendations when available</a:t>
            </a:r>
          </a:p>
          <a:p>
            <a:pPr marL="0" indent="0">
              <a:buNone/>
            </a:pPr>
            <a:endParaRPr lang="en-US" dirty="0" smtClean="0"/>
          </a:p>
          <a:p>
            <a:endParaRPr lang="en-US" dirty="0"/>
          </a:p>
        </p:txBody>
      </p:sp>
    </p:spTree>
    <p:extLst>
      <p:ext uri="{BB962C8B-B14F-4D97-AF65-F5344CB8AC3E}">
        <p14:creationId xmlns:p14="http://schemas.microsoft.com/office/powerpoint/2010/main" val="3044918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49"/>
            <a:ext cx="8229600" cy="625475"/>
          </a:xfrm>
        </p:spPr>
        <p:txBody>
          <a:bodyPr>
            <a:normAutofit fontScale="90000"/>
          </a:bodyPr>
          <a:lstStyle/>
          <a:p>
            <a:r>
              <a:rPr lang="en-US" dirty="0" smtClean="0"/>
              <a:t>Opening Remarks</a:t>
            </a:r>
            <a:endParaRPr lang="en-US" dirty="0"/>
          </a:p>
        </p:txBody>
      </p:sp>
      <p:sp>
        <p:nvSpPr>
          <p:cNvPr id="3" name="Content Placeholder 2"/>
          <p:cNvSpPr>
            <a:spLocks noGrp="1"/>
          </p:cNvSpPr>
          <p:nvPr>
            <p:ph idx="1"/>
          </p:nvPr>
        </p:nvSpPr>
        <p:spPr>
          <a:xfrm>
            <a:off x="457200" y="1581150"/>
            <a:ext cx="2819400" cy="3394075"/>
          </a:xfrm>
        </p:spPr>
        <p:txBody>
          <a:bodyPr>
            <a:normAutofit/>
          </a:bodyPr>
          <a:lstStyle/>
          <a:p>
            <a:pPr marL="0" indent="0">
              <a:buNone/>
            </a:pPr>
            <a:r>
              <a:rPr lang="en-US" sz="2200" dirty="0" smtClean="0"/>
              <a:t>Corinda Crossdale</a:t>
            </a:r>
          </a:p>
          <a:p>
            <a:pPr marL="0" indent="0">
              <a:buNone/>
            </a:pPr>
            <a:endParaRPr lang="en-US" sz="2200" dirty="0" smtClean="0"/>
          </a:p>
          <a:p>
            <a:pPr marL="0" indent="0">
              <a:buNone/>
            </a:pPr>
            <a:r>
              <a:rPr lang="en-US" sz="2200" dirty="0" smtClean="0"/>
              <a:t>Director</a:t>
            </a:r>
          </a:p>
          <a:p>
            <a:pPr marL="0" indent="0">
              <a:buNone/>
            </a:pPr>
            <a:endParaRPr lang="en-US" sz="2200" dirty="0" smtClean="0"/>
          </a:p>
          <a:p>
            <a:pPr marL="0" indent="0">
              <a:buNone/>
            </a:pPr>
            <a:r>
              <a:rPr lang="en-US" sz="2200" dirty="0" smtClean="0"/>
              <a:t>New York State Office for the Aging</a:t>
            </a:r>
            <a:endParaRPr lang="en-US" sz="2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6271" y="1352550"/>
            <a:ext cx="2057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279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NYS Process </a:t>
            </a:r>
            <a:r>
              <a:rPr lang="en-US" sz="4000" dirty="0" smtClean="0"/>
              <a:t>Website &amp; Survey</a:t>
            </a:r>
            <a:endParaRPr lang="en-US" sz="4000" dirty="0"/>
          </a:p>
        </p:txBody>
      </p:sp>
      <p:sp>
        <p:nvSpPr>
          <p:cNvPr id="5" name="TextBox 4"/>
          <p:cNvSpPr txBox="1"/>
          <p:nvPr/>
        </p:nvSpPr>
        <p:spPr>
          <a:xfrm>
            <a:off x="609600" y="1047750"/>
            <a:ext cx="80010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Front page contains the 4 WHCoA Themes</a:t>
            </a:r>
          </a:p>
          <a:p>
            <a:pPr marL="285750" indent="-285750">
              <a:buFont typeface="Arial" panose="020B0604020202020204" pitchFamily="34" charset="0"/>
              <a:buChar char="•"/>
            </a:pPr>
            <a:r>
              <a:rPr lang="en-US" dirty="0" smtClean="0"/>
              <a:t>Under each WHCoA theme there are three links</a:t>
            </a:r>
            <a:endParaRPr lang="en-US" dirty="0"/>
          </a:p>
        </p:txBody>
      </p:sp>
      <p:pic>
        <p:nvPicPr>
          <p:cNvPr id="7" name="Content Placeholder 6" descr="NYS recommendations to WHCoA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809750"/>
            <a:ext cx="6705600" cy="3165475"/>
          </a:xfrm>
        </p:spPr>
      </p:pic>
    </p:spTree>
    <p:extLst>
      <p:ext uri="{BB962C8B-B14F-4D97-AF65-F5344CB8AC3E}">
        <p14:creationId xmlns:p14="http://schemas.microsoft.com/office/powerpoint/2010/main" val="1476638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Example – Retirement Security</a:t>
            </a:r>
            <a:endParaRPr lang="en-US" sz="4000" dirty="0"/>
          </a:p>
        </p:txBody>
      </p:sp>
      <p:sp>
        <p:nvSpPr>
          <p:cNvPr id="3" name="Content Placeholder 2"/>
          <p:cNvSpPr>
            <a:spLocks noGrp="1"/>
          </p:cNvSpPr>
          <p:nvPr>
            <p:ph idx="1"/>
          </p:nvPr>
        </p:nvSpPr>
        <p:spPr>
          <a:xfrm>
            <a:off x="457200" y="1123950"/>
            <a:ext cx="8229600" cy="3470275"/>
          </a:xfrm>
        </p:spPr>
        <p:txBody>
          <a:bodyPr>
            <a:normAutofit fontScale="40000" lnSpcReduction="20000"/>
          </a:bodyPr>
          <a:lstStyle/>
          <a:p>
            <a:pPr marL="0" indent="0">
              <a:buNone/>
            </a:pPr>
            <a:r>
              <a:rPr lang="en-US" b="1" u="sng" dirty="0" smtClean="0"/>
              <a:t>Background on the General Theme</a:t>
            </a:r>
          </a:p>
          <a:p>
            <a:pPr marL="0" indent="0">
              <a:buNone/>
            </a:pPr>
            <a:endParaRPr lang="en-US" b="1" u="sng" dirty="0" smtClean="0"/>
          </a:p>
          <a:p>
            <a:r>
              <a:rPr lang="en-US" b="1" dirty="0" smtClean="0"/>
              <a:t>Retirement </a:t>
            </a:r>
            <a:r>
              <a:rPr lang="en-US" b="1" dirty="0"/>
              <a:t>Security</a:t>
            </a:r>
            <a:r>
              <a:rPr lang="en-US" dirty="0"/>
              <a:t>: Financial security in retirement provides essential peace of mind for older Americans, but requires attention during our working lives to ensure that we are well prepared for retirement.</a:t>
            </a:r>
            <a:br>
              <a:rPr lang="en-US" dirty="0"/>
            </a:br>
            <a:r>
              <a:rPr lang="en-US" dirty="0"/>
              <a:t/>
            </a:r>
            <a:br>
              <a:rPr lang="en-US" dirty="0"/>
            </a:br>
            <a:r>
              <a:rPr lang="en-US" b="1" dirty="0">
                <a:hlinkClick r:id="rId2"/>
              </a:rPr>
              <a:t>Read more</a:t>
            </a:r>
            <a:r>
              <a:rPr lang="en-US" dirty="0"/>
              <a:t> about Retirement </a:t>
            </a:r>
            <a:r>
              <a:rPr lang="en-US" dirty="0" smtClean="0"/>
              <a:t>Security.</a:t>
            </a:r>
            <a:r>
              <a:rPr lang="en-US" dirty="0"/>
              <a:t/>
            </a:r>
            <a:br>
              <a:rPr lang="en-US" dirty="0"/>
            </a:br>
            <a:endParaRPr lang="en-US" dirty="0" smtClean="0"/>
          </a:p>
          <a:p>
            <a:pPr marL="0" indent="0">
              <a:buNone/>
            </a:pPr>
            <a:r>
              <a:rPr lang="en-US" b="1" u="sng" dirty="0" smtClean="0"/>
              <a:t>Guidance Questions </a:t>
            </a:r>
            <a:r>
              <a:rPr lang="en-US" dirty="0"/>
              <a:t/>
            </a:r>
            <a:br>
              <a:rPr lang="en-US" dirty="0"/>
            </a:br>
            <a:endParaRPr lang="en-US" dirty="0"/>
          </a:p>
          <a:p>
            <a:r>
              <a:rPr lang="en-US" b="1" dirty="0">
                <a:hlinkClick r:id="rId3"/>
              </a:rPr>
              <a:t>Click here</a:t>
            </a:r>
            <a:r>
              <a:rPr lang="en-US" dirty="0"/>
              <a:t> for questions to consider before taking the Retirement Security survey. </a:t>
            </a:r>
            <a:r>
              <a:rPr lang="en-US" i="1" dirty="0"/>
              <a:t>(These questions are only a guide to help you answer the survey questions that appear in the actual survey. The questions are for guidance purposes only and don’t necessarily have to be answered, but instead, should help you think about the variety of issues/ways to provide recommendations under this #WHCOA Retirement Security theme</a:t>
            </a:r>
            <a:r>
              <a:rPr lang="en-US" i="1" dirty="0" smtClean="0"/>
              <a:t>.)</a:t>
            </a:r>
          </a:p>
          <a:p>
            <a:pPr marL="0" indent="0">
              <a:buNone/>
            </a:pPr>
            <a:endParaRPr lang="en-US" i="1" dirty="0"/>
          </a:p>
          <a:p>
            <a:pPr marL="0" indent="0">
              <a:buNone/>
            </a:pPr>
            <a:r>
              <a:rPr lang="en-US" b="1" u="sng" dirty="0" smtClean="0"/>
              <a:t>Provide Your Recommendation</a:t>
            </a:r>
            <a:r>
              <a:rPr lang="en-US" i="1" dirty="0"/>
              <a:t/>
            </a:r>
            <a:br>
              <a:rPr lang="en-US" i="1" dirty="0"/>
            </a:br>
            <a:endParaRPr lang="en-US" i="1" dirty="0" smtClean="0"/>
          </a:p>
          <a:p>
            <a:r>
              <a:rPr lang="en-US" b="1" dirty="0" smtClean="0">
                <a:hlinkClick r:id="rId4"/>
              </a:rPr>
              <a:t>Click </a:t>
            </a:r>
            <a:r>
              <a:rPr lang="en-US" b="1" dirty="0">
                <a:hlinkClick r:id="rId4"/>
              </a:rPr>
              <a:t>here</a:t>
            </a:r>
            <a:r>
              <a:rPr lang="en-US" dirty="0"/>
              <a:t> to </a:t>
            </a:r>
            <a:r>
              <a:rPr lang="en-US" dirty="0" smtClean="0"/>
              <a:t>provide recommendation(s) to improve Retirement Security.</a:t>
            </a:r>
            <a:endParaRPr lang="en-US" dirty="0"/>
          </a:p>
          <a:p>
            <a:pPr marL="0" indent="0">
              <a:buNone/>
            </a:pPr>
            <a:endParaRPr lang="en-US" dirty="0"/>
          </a:p>
        </p:txBody>
      </p:sp>
    </p:spTree>
    <p:extLst>
      <p:ext uri="{BB962C8B-B14F-4D97-AF65-F5344CB8AC3E}">
        <p14:creationId xmlns:p14="http://schemas.microsoft.com/office/powerpoint/2010/main" val="2286372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First Link – Background Information</a:t>
            </a:r>
            <a:endParaRPr lang="en-US" sz="4000" dirty="0"/>
          </a:p>
        </p:txBody>
      </p:sp>
      <p:pic>
        <p:nvPicPr>
          <p:cNvPr id="4" name="Content Placeholder 3" descr="Retirement Security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1200150"/>
            <a:ext cx="7267092" cy="3276600"/>
          </a:xfrm>
        </p:spPr>
      </p:pic>
    </p:spTree>
    <p:extLst>
      <p:ext uri="{BB962C8B-B14F-4D97-AF65-F5344CB8AC3E}">
        <p14:creationId xmlns:p14="http://schemas.microsoft.com/office/powerpoint/2010/main" val="2824759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Second Link - Guidance Questions</a:t>
            </a:r>
            <a:endParaRPr lang="en-US" sz="4000" dirty="0"/>
          </a:p>
        </p:txBody>
      </p:sp>
      <p:pic>
        <p:nvPicPr>
          <p:cNvPr id="4" name="Content Placeholder 3" descr="Retirement Security questions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047750"/>
            <a:ext cx="6629400" cy="3810000"/>
          </a:xfrm>
        </p:spPr>
      </p:pic>
    </p:spTree>
    <p:extLst>
      <p:ext uri="{BB962C8B-B14F-4D97-AF65-F5344CB8AC3E}">
        <p14:creationId xmlns:p14="http://schemas.microsoft.com/office/powerpoint/2010/main" val="3739836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Third Link – Recommendations Survey</a:t>
            </a:r>
            <a:endParaRPr lang="en-US" sz="4000" dirty="0"/>
          </a:p>
        </p:txBody>
      </p:sp>
      <p:pic>
        <p:nvPicPr>
          <p:cNvPr id="4" name="Content Placeholder 3" descr="New York State to provide Recommendations to the White House Conference on Aging - Retirement Security  (Survey closes at 5:00 p.m. on Wednesday, April 15, 2015)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81150"/>
            <a:ext cx="6304585" cy="3394075"/>
          </a:xfrm>
        </p:spPr>
      </p:pic>
      <p:sp>
        <p:nvSpPr>
          <p:cNvPr id="5" name="TextBox 4"/>
          <p:cNvSpPr txBox="1"/>
          <p:nvPr/>
        </p:nvSpPr>
        <p:spPr>
          <a:xfrm>
            <a:off x="533400" y="1047750"/>
            <a:ext cx="4800600" cy="38100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Only 4 Questions</a:t>
            </a:r>
            <a:endParaRPr lang="en-US" dirty="0"/>
          </a:p>
        </p:txBody>
      </p:sp>
    </p:spTree>
    <p:extLst>
      <p:ext uri="{BB962C8B-B14F-4D97-AF65-F5344CB8AC3E}">
        <p14:creationId xmlns:p14="http://schemas.microsoft.com/office/powerpoint/2010/main" val="3925188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49"/>
            <a:ext cx="8229600" cy="625475"/>
          </a:xfrm>
        </p:spPr>
        <p:txBody>
          <a:bodyPr>
            <a:normAutofit fontScale="90000"/>
          </a:bodyPr>
          <a:lstStyle/>
          <a:p>
            <a:r>
              <a:rPr lang="en-US" dirty="0" smtClean="0"/>
              <a:t>Things to Remember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Each of the 4 general themes has its own survey. Provide your recommendation(s) under the appropriate theme(s).</a:t>
            </a:r>
          </a:p>
          <a:p>
            <a:pPr marL="0" indent="0">
              <a:buNone/>
            </a:pPr>
            <a:endParaRPr lang="en-US" dirty="0" smtClean="0"/>
          </a:p>
          <a:p>
            <a:r>
              <a:rPr lang="en-US" dirty="0" smtClean="0"/>
              <a:t>Provide as many or as few recommendations as you want.</a:t>
            </a:r>
          </a:p>
          <a:p>
            <a:endParaRPr lang="en-US" dirty="0"/>
          </a:p>
          <a:p>
            <a:r>
              <a:rPr lang="en-US" dirty="0" smtClean="0"/>
              <a:t>Guidance questions are to provoke thoughtful responses, they do not have to be answered.</a:t>
            </a:r>
          </a:p>
          <a:p>
            <a:pPr marL="0" indent="0">
              <a:buNone/>
            </a:pPr>
            <a:endParaRPr lang="en-US" dirty="0" smtClean="0"/>
          </a:p>
          <a:p>
            <a:r>
              <a:rPr lang="en-US" dirty="0" smtClean="0"/>
              <a:t>Survey closes on Wednesday April 15</a:t>
            </a:r>
            <a:r>
              <a:rPr lang="en-US" baseline="30000" dirty="0" smtClean="0"/>
              <a:t>th</a:t>
            </a:r>
            <a:r>
              <a:rPr lang="en-US" dirty="0" smtClean="0"/>
              <a:t>.</a:t>
            </a:r>
          </a:p>
        </p:txBody>
      </p:sp>
    </p:spTree>
    <p:extLst>
      <p:ext uri="{BB962C8B-B14F-4D97-AF65-F5344CB8AC3E}">
        <p14:creationId xmlns:p14="http://schemas.microsoft.com/office/powerpoint/2010/main" val="796945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625475"/>
          </a:xfrm>
        </p:spPr>
        <p:txBody>
          <a:bodyPr>
            <a:normAutofit fontScale="90000"/>
          </a:bodyPr>
          <a:lstStyle/>
          <a:p>
            <a:r>
              <a:rPr lang="en-US" dirty="0" smtClean="0"/>
              <a:t>5 Regional Forums</a:t>
            </a:r>
            <a:r>
              <a:rPr lang="en-US" dirty="0"/>
              <a:t/>
            </a:r>
            <a:br>
              <a:rPr lang="en-US" dirty="0"/>
            </a:br>
            <a:endParaRPr lang="en-US" dirty="0"/>
          </a:p>
        </p:txBody>
      </p:sp>
      <p:pic>
        <p:nvPicPr>
          <p:cNvPr id="3" name="Content Placeholder 2" descr="Map for White House Info gathering sites 2015.pdf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326237"/>
            <a:ext cx="6781800" cy="3531513"/>
          </a:xfrm>
        </p:spPr>
      </p:pic>
      <p:sp>
        <p:nvSpPr>
          <p:cNvPr id="6" name="TextBox 5"/>
          <p:cNvSpPr txBox="1"/>
          <p:nvPr/>
        </p:nvSpPr>
        <p:spPr>
          <a:xfrm>
            <a:off x="304800" y="895350"/>
            <a:ext cx="7772400" cy="430887"/>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Will be held on Thursday March 26 and Friday March 27</a:t>
            </a:r>
            <a:endParaRPr lang="en-US" sz="2200" dirty="0"/>
          </a:p>
        </p:txBody>
      </p:sp>
    </p:spTree>
    <p:extLst>
      <p:ext uri="{BB962C8B-B14F-4D97-AF65-F5344CB8AC3E}">
        <p14:creationId xmlns:p14="http://schemas.microsoft.com/office/powerpoint/2010/main" val="352513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Thursday March 26</a:t>
            </a:r>
          </a:p>
          <a:p>
            <a:r>
              <a:rPr lang="en-US" dirty="0" smtClean="0"/>
              <a:t>2:00 – 4:00 p.m.</a:t>
            </a:r>
          </a:p>
          <a:p>
            <a:r>
              <a:rPr lang="en-US" dirty="0" smtClean="0"/>
              <a:t>Cheektowaga Senior Center</a:t>
            </a:r>
          </a:p>
          <a:p>
            <a:pPr lvl="1"/>
            <a:r>
              <a:rPr lang="en-US" dirty="0" smtClean="0"/>
              <a:t>3349 Broadway, Cheektowaga 14227</a:t>
            </a:r>
          </a:p>
          <a:p>
            <a:endParaRPr lang="en-US" dirty="0"/>
          </a:p>
          <a:p>
            <a:r>
              <a:rPr lang="en-US" dirty="0"/>
              <a:t>RSVP to </a:t>
            </a:r>
            <a:r>
              <a:rPr lang="en-US" dirty="0" smtClean="0">
                <a:hlinkClick r:id="rId2"/>
              </a:rPr>
              <a:t>Sharon.Foley@aging.ny.gov</a:t>
            </a:r>
            <a:endParaRPr lang="en-US" dirty="0" smtClean="0"/>
          </a:p>
          <a:p>
            <a:pPr marL="0" indent="0">
              <a:buNone/>
            </a:pPr>
            <a:endParaRPr lang="en-US" dirty="0" smtClean="0"/>
          </a:p>
        </p:txBody>
      </p:sp>
      <p:sp>
        <p:nvSpPr>
          <p:cNvPr id="4" name="Title 1"/>
          <p:cNvSpPr>
            <a:spLocks noGrp="1"/>
          </p:cNvSpPr>
          <p:nvPr>
            <p:ph type="title"/>
          </p:nvPr>
        </p:nvSpPr>
        <p:spPr>
          <a:xfrm>
            <a:off x="457200" y="742949"/>
            <a:ext cx="8229600" cy="320675"/>
          </a:xfrm>
        </p:spPr>
        <p:txBody>
          <a:bodyPr>
            <a:noAutofit/>
          </a:bodyPr>
          <a:lstStyle/>
          <a:p>
            <a:r>
              <a:rPr lang="en-US" sz="3600" dirty="0" smtClean="0"/>
              <a:t>Regional Forum – Erie County</a:t>
            </a:r>
            <a:r>
              <a:rPr lang="en-US" sz="3600" dirty="0"/>
              <a:t/>
            </a:r>
            <a:br>
              <a:rPr lang="en-US" sz="3600" dirty="0"/>
            </a:br>
            <a:endParaRPr lang="en-US" sz="3600" dirty="0"/>
          </a:p>
        </p:txBody>
      </p:sp>
    </p:spTree>
    <p:extLst>
      <p:ext uri="{BB962C8B-B14F-4D97-AF65-F5344CB8AC3E}">
        <p14:creationId xmlns:p14="http://schemas.microsoft.com/office/powerpoint/2010/main" val="1210351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Regional Forum – Onondaga County</a:t>
            </a:r>
            <a:endParaRPr lang="en-US" sz="4000" dirty="0"/>
          </a:p>
        </p:txBody>
      </p:sp>
      <p:sp>
        <p:nvSpPr>
          <p:cNvPr id="6" name="Content Placeholder 2"/>
          <p:cNvSpPr>
            <a:spLocks noGrp="1"/>
          </p:cNvSpPr>
          <p:nvPr>
            <p:ph idx="1"/>
          </p:nvPr>
        </p:nvSpPr>
        <p:spPr>
          <a:xfrm>
            <a:off x="457200" y="1200150"/>
            <a:ext cx="8229600" cy="3394075"/>
          </a:xfrm>
        </p:spPr>
        <p:txBody>
          <a:bodyPr>
            <a:normAutofit/>
          </a:bodyPr>
          <a:lstStyle/>
          <a:p>
            <a:r>
              <a:rPr lang="en-US" dirty="0" smtClean="0"/>
              <a:t>Friday March 27</a:t>
            </a:r>
          </a:p>
          <a:p>
            <a:r>
              <a:rPr lang="en-US" dirty="0" smtClean="0"/>
              <a:t>10:00am - Noon</a:t>
            </a:r>
          </a:p>
          <a:p>
            <a:r>
              <a:rPr lang="en-US" dirty="0" smtClean="0"/>
              <a:t>Van </a:t>
            </a:r>
            <a:r>
              <a:rPr lang="en-US" dirty="0" err="1" smtClean="0"/>
              <a:t>Duyn</a:t>
            </a:r>
            <a:r>
              <a:rPr lang="en-US" dirty="0" smtClean="0"/>
              <a:t> Center</a:t>
            </a:r>
          </a:p>
          <a:p>
            <a:pPr lvl="1"/>
            <a:r>
              <a:rPr lang="en-US" dirty="0" smtClean="0"/>
              <a:t>Bea </a:t>
            </a:r>
            <a:r>
              <a:rPr lang="en-US" dirty="0" err="1" smtClean="0"/>
              <a:t>Latremore</a:t>
            </a:r>
            <a:r>
              <a:rPr lang="en-US" dirty="0" smtClean="0"/>
              <a:t> Room, 5075 West Seneca </a:t>
            </a:r>
            <a:r>
              <a:rPr lang="en-US" dirty="0" err="1" smtClean="0"/>
              <a:t>Tpk</a:t>
            </a:r>
            <a:endParaRPr lang="en-US" dirty="0" smtClean="0"/>
          </a:p>
          <a:p>
            <a:pPr marL="457200" lvl="1" indent="0">
              <a:buNone/>
            </a:pPr>
            <a:r>
              <a:rPr lang="en-US" dirty="0"/>
              <a:t>	</a:t>
            </a:r>
            <a:r>
              <a:rPr lang="en-US" dirty="0" smtClean="0"/>
              <a:t>Syracuse, 13215</a:t>
            </a:r>
            <a:endParaRPr lang="en-US" dirty="0"/>
          </a:p>
          <a:p>
            <a:r>
              <a:rPr lang="en-US" dirty="0"/>
              <a:t>RSVP to </a:t>
            </a:r>
            <a:r>
              <a:rPr lang="en-US" dirty="0">
                <a:hlinkClick r:id="rId2"/>
              </a:rPr>
              <a:t>Sharon.Foley@aging.ny.gov</a:t>
            </a:r>
            <a:endParaRPr lang="en-US" dirty="0"/>
          </a:p>
          <a:p>
            <a:pPr marL="0" indent="0">
              <a:buNone/>
            </a:pPr>
            <a:endParaRPr lang="en-US" dirty="0" smtClean="0"/>
          </a:p>
        </p:txBody>
      </p:sp>
    </p:spTree>
    <p:extLst>
      <p:ext uri="{BB962C8B-B14F-4D97-AF65-F5344CB8AC3E}">
        <p14:creationId xmlns:p14="http://schemas.microsoft.com/office/powerpoint/2010/main" val="4055699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Regional Forum – Albany County</a:t>
            </a:r>
            <a:endParaRPr lang="en-US" sz="3600" dirty="0"/>
          </a:p>
        </p:txBody>
      </p:sp>
      <p:sp>
        <p:nvSpPr>
          <p:cNvPr id="4" name="Content Placeholder 2"/>
          <p:cNvSpPr>
            <a:spLocks noGrp="1"/>
          </p:cNvSpPr>
          <p:nvPr>
            <p:ph idx="1"/>
          </p:nvPr>
        </p:nvSpPr>
        <p:spPr>
          <a:xfrm>
            <a:off x="457200" y="1200150"/>
            <a:ext cx="8229600" cy="3394075"/>
          </a:xfrm>
        </p:spPr>
        <p:txBody>
          <a:bodyPr>
            <a:normAutofit/>
          </a:bodyPr>
          <a:lstStyle/>
          <a:p>
            <a:r>
              <a:rPr lang="en-US" dirty="0" smtClean="0"/>
              <a:t>Thursday March 26</a:t>
            </a:r>
          </a:p>
          <a:p>
            <a:r>
              <a:rPr lang="en-US" dirty="0" smtClean="0"/>
              <a:t>1:00 – 3:00 p.m.</a:t>
            </a:r>
          </a:p>
          <a:p>
            <a:r>
              <a:rPr lang="en-US" dirty="0" err="1" smtClean="0"/>
              <a:t>Beltrone</a:t>
            </a:r>
            <a:r>
              <a:rPr lang="en-US" dirty="0" smtClean="0"/>
              <a:t> Living Center</a:t>
            </a:r>
            <a:endParaRPr lang="en-US" dirty="0"/>
          </a:p>
          <a:p>
            <a:pPr lvl="1"/>
            <a:r>
              <a:rPr lang="en-US" dirty="0" smtClean="0"/>
              <a:t>6 Winners Circle, Albany, 12205</a:t>
            </a:r>
            <a:endParaRPr lang="en-US" dirty="0"/>
          </a:p>
          <a:p>
            <a:r>
              <a:rPr lang="en-US" dirty="0"/>
              <a:t>RSVP to </a:t>
            </a:r>
            <a:r>
              <a:rPr lang="en-US" dirty="0">
                <a:hlinkClick r:id="rId2"/>
              </a:rPr>
              <a:t>Sharon.Foley@aging.ny.gov</a:t>
            </a:r>
            <a:endParaRPr lang="en-US" dirty="0"/>
          </a:p>
          <a:p>
            <a:pPr marL="0" indent="0">
              <a:buNone/>
            </a:pPr>
            <a:endParaRPr lang="en-US" dirty="0" smtClean="0"/>
          </a:p>
        </p:txBody>
      </p:sp>
    </p:spTree>
    <p:extLst>
      <p:ext uri="{BB962C8B-B14F-4D97-AF65-F5344CB8AC3E}">
        <p14:creationId xmlns:p14="http://schemas.microsoft.com/office/powerpoint/2010/main" val="3929209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13416"/>
            <a:ext cx="3886200" cy="2980809"/>
          </a:xfrm>
        </p:spPr>
        <p:txBody>
          <a:bodyPr>
            <a:normAutofit/>
          </a:bodyPr>
          <a:lstStyle/>
          <a:p>
            <a:pPr marL="0" indent="0">
              <a:buNone/>
            </a:pPr>
            <a:r>
              <a:rPr lang="en-US" sz="2200" dirty="0" smtClean="0"/>
              <a:t>Laura Cameron</a:t>
            </a:r>
          </a:p>
          <a:p>
            <a:pPr marL="0" indent="0">
              <a:buNone/>
            </a:pPr>
            <a:endParaRPr lang="en-US" sz="2200" dirty="0" smtClean="0"/>
          </a:p>
          <a:p>
            <a:pPr marL="0" indent="0">
              <a:buNone/>
            </a:pPr>
            <a:r>
              <a:rPr lang="en-US" sz="2200" dirty="0" smtClean="0"/>
              <a:t>Executive Director</a:t>
            </a:r>
          </a:p>
          <a:p>
            <a:pPr marL="0" indent="0">
              <a:buNone/>
            </a:pPr>
            <a:endParaRPr lang="en-US" sz="2200" dirty="0" smtClean="0"/>
          </a:p>
          <a:p>
            <a:pPr marL="0" indent="0">
              <a:buNone/>
            </a:pPr>
            <a:r>
              <a:rPr lang="en-US" sz="2200" dirty="0" smtClean="0"/>
              <a:t>Association on Aging in NY</a:t>
            </a:r>
          </a:p>
          <a:p>
            <a:pPr marL="0" indent="0">
              <a:buNone/>
            </a:pPr>
            <a:endParaRPr lang="en-US" sz="2200" dirty="0"/>
          </a:p>
          <a:p>
            <a:pPr marL="0" indent="0">
              <a:buNone/>
            </a:pPr>
            <a:endParaRPr lang="en-US" sz="2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61641"/>
            <a:ext cx="1752600" cy="1778000"/>
          </a:xfrm>
          <a:prstGeom prst="rect">
            <a:avLst/>
          </a:prstGeom>
        </p:spPr>
      </p:pic>
      <p:sp>
        <p:nvSpPr>
          <p:cNvPr id="9" name="Title 1"/>
          <p:cNvSpPr txBox="1">
            <a:spLocks/>
          </p:cNvSpPr>
          <p:nvPr/>
        </p:nvSpPr>
        <p:spPr>
          <a:xfrm>
            <a:off x="457200" y="438149"/>
            <a:ext cx="8229600" cy="7620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smtClean="0"/>
              <a:t>Partners</a:t>
            </a:r>
            <a:endParaRPr lang="en-US" sz="4000" dirty="0"/>
          </a:p>
        </p:txBody>
      </p:sp>
    </p:spTree>
    <p:extLst>
      <p:ext uri="{BB962C8B-B14F-4D97-AF65-F5344CB8AC3E}">
        <p14:creationId xmlns:p14="http://schemas.microsoft.com/office/powerpoint/2010/main" val="3430565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Regional Forum - NYC</a:t>
            </a:r>
            <a:endParaRPr lang="en-US" sz="3600" dirty="0"/>
          </a:p>
        </p:txBody>
      </p:sp>
      <p:sp>
        <p:nvSpPr>
          <p:cNvPr id="4" name="Content Placeholder 2"/>
          <p:cNvSpPr>
            <a:spLocks noGrp="1"/>
          </p:cNvSpPr>
          <p:nvPr>
            <p:ph idx="1"/>
          </p:nvPr>
        </p:nvSpPr>
        <p:spPr>
          <a:xfrm>
            <a:off x="457200" y="1200150"/>
            <a:ext cx="8229600" cy="3394075"/>
          </a:xfrm>
        </p:spPr>
        <p:txBody>
          <a:bodyPr>
            <a:normAutofit/>
          </a:bodyPr>
          <a:lstStyle/>
          <a:p>
            <a:r>
              <a:rPr lang="en-US" dirty="0" smtClean="0"/>
              <a:t>Thursday March 26</a:t>
            </a:r>
          </a:p>
          <a:p>
            <a:r>
              <a:rPr lang="en-US" dirty="0" smtClean="0"/>
              <a:t>Time TBD</a:t>
            </a:r>
          </a:p>
          <a:p>
            <a:r>
              <a:rPr lang="en-US" dirty="0" smtClean="0"/>
              <a:t>Location TBD</a:t>
            </a:r>
          </a:p>
          <a:p>
            <a:endParaRPr lang="en-US" dirty="0"/>
          </a:p>
          <a:p>
            <a:r>
              <a:rPr lang="en-US" dirty="0"/>
              <a:t>RSVP to </a:t>
            </a:r>
            <a:r>
              <a:rPr lang="en-US" dirty="0">
                <a:hlinkClick r:id="rId2"/>
              </a:rPr>
              <a:t>Sharon.Foley@aging.ny.gov</a:t>
            </a:r>
            <a:endParaRPr lang="en-US" dirty="0"/>
          </a:p>
          <a:p>
            <a:pPr marL="0" indent="0">
              <a:buNone/>
            </a:pPr>
            <a:endParaRPr lang="en-US" dirty="0" smtClean="0"/>
          </a:p>
        </p:txBody>
      </p:sp>
    </p:spTree>
    <p:extLst>
      <p:ext uri="{BB962C8B-B14F-4D97-AF65-F5344CB8AC3E}">
        <p14:creationId xmlns:p14="http://schemas.microsoft.com/office/powerpoint/2010/main" val="3501865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Regional Forum – Long Island</a:t>
            </a:r>
            <a:endParaRPr lang="en-US" sz="3600" dirty="0"/>
          </a:p>
        </p:txBody>
      </p:sp>
      <p:sp>
        <p:nvSpPr>
          <p:cNvPr id="4" name="Content Placeholder 2"/>
          <p:cNvSpPr>
            <a:spLocks noGrp="1"/>
          </p:cNvSpPr>
          <p:nvPr>
            <p:ph idx="1"/>
          </p:nvPr>
        </p:nvSpPr>
        <p:spPr>
          <a:xfrm>
            <a:off x="457200" y="1200150"/>
            <a:ext cx="8229600" cy="3394075"/>
          </a:xfrm>
        </p:spPr>
        <p:txBody>
          <a:bodyPr>
            <a:normAutofit/>
          </a:bodyPr>
          <a:lstStyle/>
          <a:p>
            <a:r>
              <a:rPr lang="en-US" dirty="0" smtClean="0"/>
              <a:t>Friday March 27</a:t>
            </a:r>
          </a:p>
          <a:p>
            <a:r>
              <a:rPr lang="en-US" dirty="0" smtClean="0"/>
              <a:t>2:00 – 4:00 p.m.</a:t>
            </a:r>
          </a:p>
          <a:p>
            <a:r>
              <a:rPr lang="en-US" dirty="0" smtClean="0"/>
              <a:t>Atrium at Malloy College</a:t>
            </a:r>
          </a:p>
          <a:p>
            <a:pPr marL="457200" lvl="1" indent="0">
              <a:buNone/>
            </a:pPr>
            <a:endParaRPr lang="en-US" dirty="0"/>
          </a:p>
          <a:p>
            <a:r>
              <a:rPr lang="en-US" dirty="0"/>
              <a:t>RSVP to </a:t>
            </a:r>
            <a:r>
              <a:rPr lang="en-US" dirty="0">
                <a:hlinkClick r:id="rId2"/>
              </a:rPr>
              <a:t>Sharon.Foley@aging.ny.gov</a:t>
            </a:r>
            <a:endParaRPr lang="en-US" dirty="0"/>
          </a:p>
          <a:p>
            <a:pPr marL="0" indent="0">
              <a:buNone/>
            </a:pPr>
            <a:endParaRPr lang="en-US" dirty="0" smtClean="0"/>
          </a:p>
        </p:txBody>
      </p:sp>
    </p:spTree>
    <p:extLst>
      <p:ext uri="{BB962C8B-B14F-4D97-AF65-F5344CB8AC3E}">
        <p14:creationId xmlns:p14="http://schemas.microsoft.com/office/powerpoint/2010/main" val="1255537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5749"/>
            <a:ext cx="8686800" cy="777875"/>
          </a:xfrm>
        </p:spPr>
        <p:txBody>
          <a:bodyPr>
            <a:normAutofit fontScale="90000"/>
          </a:bodyPr>
          <a:lstStyle/>
          <a:p>
            <a:r>
              <a:rPr lang="en-US" sz="4000" dirty="0" smtClean="0"/>
              <a:t>Sharing Recommendations with WHCoA</a:t>
            </a:r>
            <a:endParaRPr lang="en-US" sz="4000" dirty="0"/>
          </a:p>
        </p:txBody>
      </p:sp>
      <p:sp>
        <p:nvSpPr>
          <p:cNvPr id="3" name="Content Placeholder 2"/>
          <p:cNvSpPr>
            <a:spLocks noGrp="1"/>
          </p:cNvSpPr>
          <p:nvPr>
            <p:ph idx="1"/>
          </p:nvPr>
        </p:nvSpPr>
        <p:spPr>
          <a:xfrm>
            <a:off x="457200" y="1428750"/>
            <a:ext cx="8229600" cy="3429000"/>
          </a:xfrm>
        </p:spPr>
        <p:txBody>
          <a:bodyPr>
            <a:normAutofit fontScale="70000" lnSpcReduction="20000"/>
          </a:bodyPr>
          <a:lstStyle/>
          <a:p>
            <a:r>
              <a:rPr lang="en-US" dirty="0" smtClean="0"/>
              <a:t>Wednesday April 15</a:t>
            </a:r>
            <a:r>
              <a:rPr lang="en-US" baseline="30000" dirty="0" smtClean="0"/>
              <a:t>th</a:t>
            </a:r>
            <a:r>
              <a:rPr lang="en-US" dirty="0" smtClean="0"/>
              <a:t> – Wednesday May 13th </a:t>
            </a:r>
          </a:p>
          <a:p>
            <a:pPr lvl="1"/>
            <a:r>
              <a:rPr lang="en-US" dirty="0" smtClean="0"/>
              <a:t>Information and recommendations collected and analyzed</a:t>
            </a:r>
          </a:p>
          <a:p>
            <a:pPr marL="457200" lvl="1" indent="0">
              <a:buNone/>
            </a:pPr>
            <a:endParaRPr lang="en-US" dirty="0" smtClean="0"/>
          </a:p>
          <a:p>
            <a:r>
              <a:rPr lang="en-US" dirty="0" smtClean="0"/>
              <a:t>May 28</a:t>
            </a:r>
            <a:r>
              <a:rPr lang="en-US" baseline="30000" dirty="0" smtClean="0"/>
              <a:t>th</a:t>
            </a:r>
            <a:r>
              <a:rPr lang="en-US" dirty="0" smtClean="0"/>
              <a:t> – Recommendations Delivered in Boston</a:t>
            </a:r>
          </a:p>
          <a:p>
            <a:pPr marL="0" indent="0">
              <a:buNone/>
            </a:pPr>
            <a:endParaRPr lang="en-US" dirty="0" smtClean="0"/>
          </a:p>
          <a:p>
            <a:r>
              <a:rPr lang="en-US" dirty="0" smtClean="0"/>
              <a:t>June – Final Written Report of Recommendations Completed</a:t>
            </a:r>
          </a:p>
          <a:p>
            <a:pPr marL="0" indent="0">
              <a:buNone/>
            </a:pPr>
            <a:endParaRPr lang="en-US" dirty="0" smtClean="0"/>
          </a:p>
          <a:p>
            <a:r>
              <a:rPr lang="en-US" dirty="0" smtClean="0"/>
              <a:t>July – Written Report of Recommendations Submitted to</a:t>
            </a:r>
          </a:p>
          <a:p>
            <a:pPr marL="0" indent="0">
              <a:buNone/>
            </a:pPr>
            <a:r>
              <a:rPr lang="en-US" dirty="0"/>
              <a:t> </a:t>
            </a:r>
            <a:r>
              <a:rPr lang="en-US" dirty="0" smtClean="0"/>
              <a:t>              WHCoA</a:t>
            </a:r>
            <a:endParaRPr lang="en-US" dirty="0"/>
          </a:p>
        </p:txBody>
      </p:sp>
    </p:spTree>
    <p:extLst>
      <p:ext uri="{BB962C8B-B14F-4D97-AF65-F5344CB8AC3E}">
        <p14:creationId xmlns:p14="http://schemas.microsoft.com/office/powerpoint/2010/main" val="323314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Wide Participation is Welcome!</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smtClean="0"/>
              <a:t>Encourage your members/coalitions/networks to participate in any of these options.</a:t>
            </a:r>
          </a:p>
          <a:p>
            <a:pPr marL="0" indent="0">
              <a:buNone/>
            </a:pPr>
            <a:endParaRPr lang="en-US" dirty="0" smtClean="0"/>
          </a:p>
          <a:p>
            <a:r>
              <a:rPr lang="en-US" dirty="0" smtClean="0"/>
              <a:t>Your expertise is needed to inform the WHCoA on policy, program, regulatory, fiscal changes needed to improve the lives of older Americans</a:t>
            </a:r>
          </a:p>
          <a:p>
            <a:pPr marL="0" indent="0">
              <a:buNone/>
            </a:pPr>
            <a:endParaRPr lang="en-US" dirty="0" smtClean="0"/>
          </a:p>
          <a:p>
            <a:r>
              <a:rPr lang="en-US" dirty="0" smtClean="0"/>
              <a:t>Be creative, new ideas are important.</a:t>
            </a:r>
            <a:endParaRPr lang="en-US" dirty="0"/>
          </a:p>
        </p:txBody>
      </p:sp>
    </p:spTree>
    <p:extLst>
      <p:ext uri="{BB962C8B-B14F-4D97-AF65-F5344CB8AC3E}">
        <p14:creationId xmlns:p14="http://schemas.microsoft.com/office/powerpoint/2010/main" val="1806392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304800" y="1123950"/>
            <a:ext cx="8382000" cy="3470275"/>
          </a:xfrm>
        </p:spPr>
        <p:txBody>
          <a:bodyPr>
            <a:normAutofit/>
          </a:bodyPr>
          <a:lstStyle/>
          <a:p>
            <a:pPr marL="0" indent="0">
              <a:buNone/>
            </a:pPr>
            <a:r>
              <a:rPr lang="en-US" dirty="0" smtClean="0"/>
              <a:t>Please submit any questions to:</a:t>
            </a:r>
            <a:endParaRPr lang="en-US" dirty="0"/>
          </a:p>
          <a:p>
            <a:pPr marL="0" indent="0" algn="ctr">
              <a:buNone/>
            </a:pPr>
            <a:r>
              <a:rPr lang="en-US" smtClean="0">
                <a:hlinkClick r:id="rId2"/>
              </a:rPr>
              <a:t>Kelly.Mateja@aging.ny.gov</a:t>
            </a:r>
            <a:endParaRPr lang="en-US" dirty="0" smtClean="0"/>
          </a:p>
          <a:p>
            <a:pPr marL="0" indent="0" algn="ctr">
              <a:buNone/>
            </a:pPr>
            <a:endParaRPr lang="en-US" dirty="0"/>
          </a:p>
          <a:p>
            <a:pPr marL="0" indent="0">
              <a:buNone/>
            </a:pPr>
            <a:r>
              <a:rPr lang="en-US" dirty="0" smtClean="0"/>
              <a:t>Questions will be answered and posted on</a:t>
            </a:r>
          </a:p>
          <a:p>
            <a:pPr marL="0" lvl="1" indent="0">
              <a:buNone/>
            </a:pPr>
            <a:r>
              <a:rPr lang="en-US" sz="2200" b="1" dirty="0">
                <a:hlinkClick r:id="rId3"/>
              </a:rPr>
              <a:t>http://www.agingny.org/WhiteHouseConferenceonAging.aspx</a:t>
            </a:r>
            <a:endParaRPr lang="en-US" sz="2200" b="1"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02878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mages.clipartof.com/small/1094112-Clipart-Man-Carrying-A-The-End-Sign-Royalty-Free-Vector-Illustrati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895350"/>
            <a:ext cx="4139423" cy="3394075"/>
          </a:xfrm>
          <a:prstGeom prst="rect">
            <a:avLst/>
          </a:prstGeom>
          <a:noFill/>
          <a:ln>
            <a:noFill/>
          </a:ln>
        </p:spPr>
      </p:pic>
    </p:spTree>
    <p:extLst>
      <p:ext uri="{BB962C8B-B14F-4D97-AF65-F5344CB8AC3E}">
        <p14:creationId xmlns:p14="http://schemas.microsoft.com/office/powerpoint/2010/main" val="3491722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49"/>
            <a:ext cx="8229600" cy="762001"/>
          </a:xfrm>
        </p:spPr>
        <p:txBody>
          <a:bodyPr>
            <a:normAutofit/>
          </a:bodyPr>
          <a:lstStyle/>
          <a:p>
            <a:r>
              <a:rPr lang="en-US" sz="4000" dirty="0" smtClean="0"/>
              <a:t>Partners</a:t>
            </a:r>
            <a:endParaRPr lang="en-US" sz="4000" dirty="0"/>
          </a:p>
        </p:txBody>
      </p:sp>
      <p:sp>
        <p:nvSpPr>
          <p:cNvPr id="3" name="Content Placeholder 2"/>
          <p:cNvSpPr>
            <a:spLocks noGrp="1"/>
          </p:cNvSpPr>
          <p:nvPr>
            <p:ph idx="1"/>
          </p:nvPr>
        </p:nvSpPr>
        <p:spPr>
          <a:xfrm>
            <a:off x="457200" y="1504950"/>
            <a:ext cx="2438400" cy="3089275"/>
          </a:xfrm>
        </p:spPr>
        <p:txBody>
          <a:bodyPr>
            <a:normAutofit/>
          </a:bodyPr>
          <a:lstStyle/>
          <a:p>
            <a:pPr marL="0" indent="0">
              <a:buNone/>
            </a:pPr>
            <a:r>
              <a:rPr lang="en-US" sz="2200" dirty="0"/>
              <a:t>Erin </a:t>
            </a:r>
            <a:r>
              <a:rPr lang="en-US" sz="2200" dirty="0" smtClean="0"/>
              <a:t>Mitchell</a:t>
            </a:r>
          </a:p>
          <a:p>
            <a:pPr marL="0" indent="0">
              <a:buNone/>
            </a:pPr>
            <a:endParaRPr lang="en-US" sz="2200" dirty="0"/>
          </a:p>
          <a:p>
            <a:pPr marL="0" indent="0">
              <a:buNone/>
            </a:pPr>
            <a:r>
              <a:rPr lang="en-US" sz="2200" dirty="0"/>
              <a:t>Manager of Community </a:t>
            </a:r>
            <a:r>
              <a:rPr lang="en-US" sz="2200" dirty="0" smtClean="0"/>
              <a:t>Outreach</a:t>
            </a:r>
          </a:p>
          <a:p>
            <a:pPr marL="0" indent="0">
              <a:buNone/>
            </a:pPr>
            <a:endParaRPr lang="en-US" sz="2200" dirty="0"/>
          </a:p>
          <a:p>
            <a:pPr marL="0" indent="0">
              <a:buNone/>
            </a:pPr>
            <a:r>
              <a:rPr lang="en-US" sz="2200" dirty="0"/>
              <a:t>AARP New York</a:t>
            </a:r>
          </a:p>
          <a:p>
            <a:pPr marL="0" indent="0">
              <a:buNone/>
            </a:pPr>
            <a:endParaRPr lang="en-US"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04950"/>
            <a:ext cx="1905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673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581150"/>
            <a:ext cx="2819400" cy="3394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dirty="0" smtClean="0"/>
              <a:t>Greg Olsen</a:t>
            </a:r>
          </a:p>
          <a:p>
            <a:pPr marL="0" indent="0">
              <a:buFont typeface="Arial" panose="020B0604020202020204" pitchFamily="34" charset="0"/>
              <a:buNone/>
            </a:pPr>
            <a:endParaRPr lang="en-US" sz="2200" dirty="0" smtClean="0"/>
          </a:p>
          <a:p>
            <a:pPr marL="0" indent="0">
              <a:buFont typeface="Arial" panose="020B0604020202020204" pitchFamily="34" charset="0"/>
              <a:buNone/>
            </a:pPr>
            <a:r>
              <a:rPr lang="en-US" sz="2200" dirty="0" smtClean="0"/>
              <a:t>Executive Deputy Director</a:t>
            </a:r>
          </a:p>
          <a:p>
            <a:pPr marL="0" indent="0">
              <a:buFont typeface="Arial" panose="020B0604020202020204" pitchFamily="34" charset="0"/>
              <a:buNone/>
            </a:pPr>
            <a:endParaRPr lang="en-US" sz="2200" dirty="0" smtClean="0"/>
          </a:p>
          <a:p>
            <a:pPr marL="0" indent="0">
              <a:buFont typeface="Arial" panose="020B0604020202020204" pitchFamily="34" charset="0"/>
              <a:buNone/>
            </a:pPr>
            <a:r>
              <a:rPr lang="en-US" sz="2200" dirty="0" smtClean="0"/>
              <a:t>New York State Office for the Aging</a:t>
            </a:r>
            <a:endParaRPr lang="en-US" sz="2200" dirty="0"/>
          </a:p>
        </p:txBody>
      </p:sp>
      <p:pic>
        <p:nvPicPr>
          <p:cNvPr id="1026" name="Picture 2" descr="C:\Users\g_olsen\Desktop\Offline docs\GO\Greg Olsen Portrait - original 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7286" y="1504950"/>
            <a:ext cx="220980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438149"/>
            <a:ext cx="8229600" cy="762001"/>
          </a:xfrm>
        </p:spPr>
        <p:txBody>
          <a:bodyPr>
            <a:normAutofit/>
          </a:bodyPr>
          <a:lstStyle/>
          <a:p>
            <a:r>
              <a:rPr lang="en-US" sz="4000" dirty="0" smtClean="0"/>
              <a:t>Partners</a:t>
            </a:r>
            <a:endParaRPr lang="en-US" sz="4000" dirty="0"/>
          </a:p>
        </p:txBody>
      </p:sp>
    </p:spTree>
    <p:extLst>
      <p:ext uri="{BB962C8B-B14F-4D97-AF65-F5344CB8AC3E}">
        <p14:creationId xmlns:p14="http://schemas.microsoft.com/office/powerpoint/2010/main" val="842350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Goals of Webinar</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Understand the purpose of the WHCoA</a:t>
            </a:r>
          </a:p>
          <a:p>
            <a:endParaRPr lang="en-US" dirty="0" smtClean="0"/>
          </a:p>
          <a:p>
            <a:r>
              <a:rPr lang="en-US" dirty="0" smtClean="0"/>
              <a:t>Describe the 4 WHCoA themes</a:t>
            </a:r>
          </a:p>
          <a:p>
            <a:pPr marL="0" indent="0">
              <a:buNone/>
            </a:pPr>
            <a:endParaRPr lang="en-US" dirty="0" smtClean="0"/>
          </a:p>
          <a:p>
            <a:r>
              <a:rPr lang="en-US" dirty="0" smtClean="0"/>
              <a:t>Describe NYS process to collect information and recommendations to inform the WHCoA</a:t>
            </a:r>
          </a:p>
          <a:p>
            <a:pPr marL="0" indent="0">
              <a:buNone/>
            </a:pPr>
            <a:endParaRPr lang="en-US" dirty="0" smtClean="0"/>
          </a:p>
          <a:p>
            <a:r>
              <a:rPr lang="en-US" dirty="0" smtClean="0"/>
              <a:t>Review how recommendations will be shared with WHCoA</a:t>
            </a:r>
            <a:endParaRPr lang="en-US" dirty="0"/>
          </a:p>
        </p:txBody>
      </p:sp>
    </p:spTree>
    <p:extLst>
      <p:ext uri="{BB962C8B-B14F-4D97-AF65-F5344CB8AC3E}">
        <p14:creationId xmlns:p14="http://schemas.microsoft.com/office/powerpoint/2010/main" val="2918099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Purpose of the 2015 WHCoA</a:t>
            </a:r>
            <a:endParaRPr lang="en-US" sz="4000" dirty="0"/>
          </a:p>
        </p:txBody>
      </p:sp>
      <p:sp>
        <p:nvSpPr>
          <p:cNvPr id="3" name="Content Placeholder 2"/>
          <p:cNvSpPr>
            <a:spLocks noGrp="1"/>
          </p:cNvSpPr>
          <p:nvPr>
            <p:ph idx="1"/>
          </p:nvPr>
        </p:nvSpPr>
        <p:spPr>
          <a:xfrm>
            <a:off x="457200" y="1276350"/>
            <a:ext cx="8229600" cy="3581400"/>
          </a:xfrm>
        </p:spPr>
        <p:txBody>
          <a:bodyPr>
            <a:normAutofit fontScale="70000" lnSpcReduction="20000"/>
          </a:bodyPr>
          <a:lstStyle/>
          <a:p>
            <a:r>
              <a:rPr lang="en-US" dirty="0"/>
              <a:t>The White House has held a Conference on Aging each decade since the 1960s to identify and advance actions to improve the quality of life of older Americans. The 2015 White House Conference on Aging is an opportunity to look ahead to the issues that will help shape the landscape for older Americans for the next </a:t>
            </a:r>
            <a:r>
              <a:rPr lang="en-US" dirty="0" smtClean="0"/>
              <a:t>decade</a:t>
            </a:r>
          </a:p>
          <a:p>
            <a:pPr marL="0" indent="0">
              <a:buNone/>
            </a:pPr>
            <a:endParaRPr lang="en-US" dirty="0" smtClean="0"/>
          </a:p>
          <a:p>
            <a:r>
              <a:rPr lang="en-US" dirty="0" smtClean="0"/>
              <a:t>2015 </a:t>
            </a:r>
            <a:r>
              <a:rPr lang="en-US" dirty="0"/>
              <a:t>marks the 50th anniversary of Medicare, Medicaid, and the Older Americans Act, as well as the 80th anniversary of Social Security. </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192703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49"/>
            <a:ext cx="8229600" cy="701675"/>
          </a:xfrm>
        </p:spPr>
        <p:txBody>
          <a:bodyPr>
            <a:normAutofit/>
          </a:bodyPr>
          <a:lstStyle/>
          <a:p>
            <a:r>
              <a:rPr lang="en-US" sz="3600" dirty="0"/>
              <a:t>Purpose of the 2015 </a:t>
            </a:r>
            <a:r>
              <a:rPr lang="en-US" sz="3600" dirty="0" smtClean="0"/>
              <a:t>WHCoA</a:t>
            </a:r>
            <a:endParaRPr lang="en-US" sz="3600" dirty="0"/>
          </a:p>
        </p:txBody>
      </p:sp>
      <p:sp>
        <p:nvSpPr>
          <p:cNvPr id="3" name="Content Placeholder 2"/>
          <p:cNvSpPr>
            <a:spLocks noGrp="1"/>
          </p:cNvSpPr>
          <p:nvPr>
            <p:ph idx="1"/>
          </p:nvPr>
        </p:nvSpPr>
        <p:spPr>
          <a:xfrm>
            <a:off x="457200" y="1504951"/>
            <a:ext cx="8229600" cy="2819400"/>
          </a:xfrm>
        </p:spPr>
        <p:txBody>
          <a:bodyPr>
            <a:normAutofit lnSpcReduction="10000"/>
          </a:bodyPr>
          <a:lstStyle/>
          <a:p>
            <a:r>
              <a:rPr lang="en-US" dirty="0"/>
              <a:t>The 2015 White House Conference on Aging is an opportunity to recognize the importance of these key programs as well as to look ahead to the issues that will help shape the landscape for older Americans for the next decade.</a:t>
            </a:r>
          </a:p>
          <a:p>
            <a:endParaRPr lang="en-US" dirty="0"/>
          </a:p>
        </p:txBody>
      </p:sp>
    </p:spTree>
    <p:extLst>
      <p:ext uri="{BB962C8B-B14F-4D97-AF65-F5344CB8AC3E}">
        <p14:creationId xmlns:p14="http://schemas.microsoft.com/office/powerpoint/2010/main" val="3284500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2015 WHCoA</a:t>
            </a:r>
            <a:endParaRPr lang="en-US" sz="4000" dirty="0"/>
          </a:p>
        </p:txBody>
      </p:sp>
      <p:sp>
        <p:nvSpPr>
          <p:cNvPr id="3" name="Content Placeholder 2"/>
          <p:cNvSpPr>
            <a:spLocks noGrp="1"/>
          </p:cNvSpPr>
          <p:nvPr>
            <p:ph idx="1"/>
          </p:nvPr>
        </p:nvSpPr>
        <p:spPr>
          <a:xfrm>
            <a:off x="228600" y="971550"/>
            <a:ext cx="8458200" cy="3622675"/>
          </a:xfrm>
        </p:spPr>
        <p:txBody>
          <a:bodyPr>
            <a:normAutofit fontScale="55000" lnSpcReduction="20000"/>
          </a:bodyPr>
          <a:lstStyle/>
          <a:p>
            <a:r>
              <a:rPr lang="en-US" dirty="0" smtClean="0"/>
              <a:t>The White </a:t>
            </a:r>
            <a:r>
              <a:rPr lang="en-US" dirty="0"/>
              <a:t>House is committed to hosting a White House Conference on Aging in 2015 and </a:t>
            </a:r>
            <a:r>
              <a:rPr lang="en-US" dirty="0" smtClean="0"/>
              <a:t>is seeking broad </a:t>
            </a:r>
            <a:r>
              <a:rPr lang="en-US" dirty="0"/>
              <a:t>public engagement and </a:t>
            </a:r>
            <a:r>
              <a:rPr lang="en-US" dirty="0" smtClean="0"/>
              <a:t>is working </a:t>
            </a:r>
            <a:r>
              <a:rPr lang="en-US" dirty="0"/>
              <a:t>closely with stakeholders in developing the conference. </a:t>
            </a:r>
            <a:endParaRPr lang="en-US" dirty="0" smtClean="0"/>
          </a:p>
          <a:p>
            <a:pPr marL="0" indent="0">
              <a:buNone/>
            </a:pPr>
            <a:endParaRPr lang="en-US" dirty="0"/>
          </a:p>
          <a:p>
            <a:r>
              <a:rPr lang="en-US" dirty="0" smtClean="0"/>
              <a:t>They plan </a:t>
            </a:r>
            <a:r>
              <a:rPr lang="en-US" dirty="0"/>
              <a:t>to use web tools and social media to encourage as many older Americans as possible to participate. </a:t>
            </a:r>
            <a:endParaRPr lang="en-US" dirty="0" smtClean="0"/>
          </a:p>
          <a:p>
            <a:pPr marL="0" indent="0">
              <a:buNone/>
            </a:pPr>
            <a:endParaRPr lang="en-US" dirty="0"/>
          </a:p>
          <a:p>
            <a:r>
              <a:rPr lang="en-US" dirty="0" smtClean="0"/>
              <a:t>They </a:t>
            </a:r>
            <a:r>
              <a:rPr lang="en-US" dirty="0"/>
              <a:t>are engaging with stakeholders and members of the public about the issues and ideas most important to older individuals, their caregivers, and families. </a:t>
            </a:r>
            <a:endParaRPr lang="en-US" dirty="0" smtClean="0"/>
          </a:p>
          <a:p>
            <a:pPr marL="0" indent="0">
              <a:buNone/>
            </a:pPr>
            <a:endParaRPr lang="en-US" dirty="0"/>
          </a:p>
          <a:p>
            <a:r>
              <a:rPr lang="en-US" dirty="0" smtClean="0"/>
              <a:t>They are encouraging </a:t>
            </a:r>
            <a:r>
              <a:rPr lang="en-US" dirty="0"/>
              <a:t>people to submit their ideas directly </a:t>
            </a:r>
            <a:r>
              <a:rPr lang="en-US" dirty="0" smtClean="0"/>
              <a:t>at </a:t>
            </a:r>
            <a:r>
              <a:rPr lang="en-US" b="1" u="sng" cap="all" dirty="0">
                <a:hlinkClick r:id="rId2"/>
              </a:rPr>
              <a:t>http://www.whitehouseconferenceonaging.gov/</a:t>
            </a:r>
            <a:endParaRPr lang="en-US" dirty="0"/>
          </a:p>
          <a:p>
            <a:endParaRPr lang="en-US" dirty="0"/>
          </a:p>
        </p:txBody>
      </p:sp>
    </p:spTree>
    <p:extLst>
      <p:ext uri="{BB962C8B-B14F-4D97-AF65-F5344CB8AC3E}">
        <p14:creationId xmlns:p14="http://schemas.microsoft.com/office/powerpoint/2010/main" val="2202997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NYSOFA Powerpoint Template [Autosa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NYSOFA Powerpoint Template.potx" id="{F1A26BEF-BE7E-4862-B95A-CEBF4C10D33E}" vid="{9A96DC50-3853-42F7-B30F-13E1AE72B4D7}"/>
    </a:ext>
  </a:ext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NYSOFA Powerpoint Template.potx" id="{F1A26BEF-BE7E-4862-B95A-CEBF4C10D33E}" vid="{6CA23816-F7B6-435B-BB2C-D06E26146EB0}"/>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NYSOFA Powerpoint Template.potx" id="{F1A26BEF-BE7E-4862-B95A-CEBF4C10D33E}" vid="{4F9A3335-15FA-4293-980B-F9015421BC78}"/>
    </a:ext>
  </a:extLst>
</a:theme>
</file>

<file path=ppt/theme/theme4.xml><?xml version="1.0" encoding="utf-8"?>
<a:theme xmlns:a="http://schemas.openxmlformats.org/drawingml/2006/main" name="1_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NYSOFA Powerpoint Template.potx" id="{F1A26BEF-BE7E-4862-B95A-CEBF4C10D33E}" vid="{A2C08210-BEDB-4BFF-A122-E55FC3BA58B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0" ma:contentTypeDescription="Create a new document." ma:contentTypeScope="" ma:versionID="4af84c6e1c35c0f4028136cbe42903f6">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F86441-E60D-4495-9820-50FFC7B27329}">
  <ds:schemaRef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customXml/itemProps2.xml><?xml version="1.0" encoding="utf-8"?>
<ds:datastoreItem xmlns:ds="http://schemas.openxmlformats.org/officeDocument/2006/customXml" ds:itemID="{5373712F-8FAF-4E78-8CC0-FB8B33919E50}">
  <ds:schemaRefs>
    <ds:schemaRef ds:uri="http://schemas.microsoft.com/sharepoint/v3/contenttype/forms"/>
  </ds:schemaRefs>
</ds:datastoreItem>
</file>

<file path=customXml/itemProps3.xml><?xml version="1.0" encoding="utf-8"?>
<ds:datastoreItem xmlns:ds="http://schemas.openxmlformats.org/officeDocument/2006/customXml" ds:itemID="{445018E3-C880-4E70-BD57-3E1DE7AFD1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NYSOFA Powerpoint Template [Autosaved]</Template>
  <TotalTime>1554</TotalTime>
  <Words>890</Words>
  <Application>Microsoft Office PowerPoint</Application>
  <PresentationFormat>On-screen Show (16:9)</PresentationFormat>
  <Paragraphs>176</Paragraphs>
  <Slides>35</Slides>
  <Notes>0</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NYSOFA Powerpoint Template [Autosaved]</vt:lpstr>
      <vt:lpstr>Section Master</vt:lpstr>
      <vt:lpstr>2_Custom Design</vt:lpstr>
      <vt:lpstr>1_Cover Master</vt:lpstr>
      <vt:lpstr>PowerPoint Presentation</vt:lpstr>
      <vt:lpstr>Opening Remarks</vt:lpstr>
      <vt:lpstr>PowerPoint Presentation</vt:lpstr>
      <vt:lpstr>Partners</vt:lpstr>
      <vt:lpstr>Partners</vt:lpstr>
      <vt:lpstr>Goals of Webinar</vt:lpstr>
      <vt:lpstr>Purpose of the 2015 WHCoA</vt:lpstr>
      <vt:lpstr>Purpose of the 2015 WHCoA</vt:lpstr>
      <vt:lpstr>2015 WHCoA</vt:lpstr>
      <vt:lpstr>How  WHCoA Issues Were Selected</vt:lpstr>
      <vt:lpstr>PowerPoint Presentation</vt:lpstr>
      <vt:lpstr>WHCoA Themes</vt:lpstr>
      <vt:lpstr>WHCoA Themes</vt:lpstr>
      <vt:lpstr>PowerPoint Presentation</vt:lpstr>
      <vt:lpstr>WHCoA Themes</vt:lpstr>
      <vt:lpstr>How to Provide Input to WHCoA</vt:lpstr>
      <vt:lpstr>WHCoA Website</vt:lpstr>
      <vt:lpstr>NYS Process to Inform WHCoA</vt:lpstr>
      <vt:lpstr>NYS Process Timeline - Website</vt:lpstr>
      <vt:lpstr>NYS Process Website &amp; Survey</vt:lpstr>
      <vt:lpstr>Example – Retirement Security</vt:lpstr>
      <vt:lpstr>First Link – Background Information</vt:lpstr>
      <vt:lpstr>Second Link - Guidance Questions</vt:lpstr>
      <vt:lpstr>Third Link – Recommendations Survey</vt:lpstr>
      <vt:lpstr>Things to Remember</vt:lpstr>
      <vt:lpstr>5 Regional Forums </vt:lpstr>
      <vt:lpstr>Regional Forum – Erie County </vt:lpstr>
      <vt:lpstr>Regional Forum – Onondaga County</vt:lpstr>
      <vt:lpstr>Regional Forum – Albany County</vt:lpstr>
      <vt:lpstr>Regional Forum - NYC</vt:lpstr>
      <vt:lpstr>Regional Forum – Long Island</vt:lpstr>
      <vt:lpstr>Sharing Recommendations with WHCoA</vt:lpstr>
      <vt:lpstr>Wide Participation is Welcome!</vt:lpstr>
      <vt:lpstr>Questions????</vt:lpstr>
      <vt:lpstr>PowerPoint Presentation</vt:lpstr>
    </vt:vector>
  </TitlesOfParts>
  <Company>NYSOFA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Cheryl Udell</cp:lastModifiedBy>
  <cp:revision>27</cp:revision>
  <dcterms:created xsi:type="dcterms:W3CDTF">2015-03-02T00:01:42Z</dcterms:created>
  <dcterms:modified xsi:type="dcterms:W3CDTF">2015-03-05T21:46:30Z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