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79"/>
  </p:notesMasterIdLst>
  <p:handoutMasterIdLst>
    <p:handoutMasterId r:id="rId80"/>
  </p:handoutMasterIdLst>
  <p:sldIdLst>
    <p:sldId id="749" r:id="rId2"/>
    <p:sldId id="669" r:id="rId3"/>
    <p:sldId id="678" r:id="rId4"/>
    <p:sldId id="747" r:id="rId5"/>
    <p:sldId id="724" r:id="rId6"/>
    <p:sldId id="737" r:id="rId7"/>
    <p:sldId id="746" r:id="rId8"/>
    <p:sldId id="715" r:id="rId9"/>
    <p:sldId id="739" r:id="rId10"/>
    <p:sldId id="740" r:id="rId11"/>
    <p:sldId id="680" r:id="rId12"/>
    <p:sldId id="681" r:id="rId13"/>
    <p:sldId id="735" r:id="rId14"/>
    <p:sldId id="741" r:id="rId15"/>
    <p:sldId id="690" r:id="rId16"/>
    <p:sldId id="721" r:id="rId17"/>
    <p:sldId id="736" r:id="rId18"/>
    <p:sldId id="618" r:id="rId19"/>
    <p:sldId id="748" r:id="rId20"/>
    <p:sldId id="712" r:id="rId21"/>
    <p:sldId id="636" r:id="rId22"/>
    <p:sldId id="738" r:id="rId23"/>
    <p:sldId id="750" r:id="rId24"/>
    <p:sldId id="711" r:id="rId25"/>
    <p:sldId id="634" r:id="rId26"/>
    <p:sldId id="641" r:id="rId27"/>
    <p:sldId id="642" r:id="rId28"/>
    <p:sldId id="688" r:id="rId29"/>
    <p:sldId id="701" r:id="rId30"/>
    <p:sldId id="702" r:id="rId31"/>
    <p:sldId id="597" r:id="rId32"/>
    <p:sldId id="704" r:id="rId33"/>
    <p:sldId id="707" r:id="rId34"/>
    <p:sldId id="600" r:id="rId35"/>
    <p:sldId id="705" r:id="rId36"/>
    <p:sldId id="706" r:id="rId37"/>
    <p:sldId id="607" r:id="rId38"/>
    <p:sldId id="606" r:id="rId39"/>
    <p:sldId id="601" r:id="rId40"/>
    <p:sldId id="697" r:id="rId41"/>
    <p:sldId id="716" r:id="rId42"/>
    <p:sldId id="613" r:id="rId43"/>
    <p:sldId id="691" r:id="rId44"/>
    <p:sldId id="620" r:id="rId45"/>
    <p:sldId id="622" r:id="rId46"/>
    <p:sldId id="623" r:id="rId47"/>
    <p:sldId id="624" r:id="rId48"/>
    <p:sldId id="625" r:id="rId49"/>
    <p:sldId id="753" r:id="rId50"/>
    <p:sldId id="696" r:id="rId51"/>
    <p:sldId id="726" r:id="rId52"/>
    <p:sldId id="742" r:id="rId53"/>
    <p:sldId id="656" r:id="rId54"/>
    <p:sldId id="643" r:id="rId55"/>
    <p:sldId id="645" r:id="rId56"/>
    <p:sldId id="717" r:id="rId57"/>
    <p:sldId id="657" r:id="rId58"/>
    <p:sldId id="695" r:id="rId59"/>
    <p:sldId id="649" r:id="rId60"/>
    <p:sldId id="650" r:id="rId61"/>
    <p:sldId id="639" r:id="rId62"/>
    <p:sldId id="653" r:id="rId63"/>
    <p:sldId id="655" r:id="rId64"/>
    <p:sldId id="709" r:id="rId65"/>
    <p:sldId id="710" r:id="rId66"/>
    <p:sldId id="693" r:id="rId67"/>
    <p:sldId id="729" r:id="rId68"/>
    <p:sldId id="730" r:id="rId69"/>
    <p:sldId id="744" r:id="rId70"/>
    <p:sldId id="745" r:id="rId71"/>
    <p:sldId id="674" r:id="rId72"/>
    <p:sldId id="675" r:id="rId73"/>
    <p:sldId id="673" r:id="rId74"/>
    <p:sldId id="732" r:id="rId75"/>
    <p:sldId id="733" r:id="rId76"/>
    <p:sldId id="698" r:id="rId77"/>
    <p:sldId id="700" r:id="rId7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sa Halperin" initials="AH" lastIdx="72" clrIdx="0">
    <p:extLst>
      <p:ext uri="{19B8F6BF-5375-455C-9EA6-DF929625EA0E}">
        <p15:presenceInfo xmlns:p15="http://schemas.microsoft.com/office/powerpoint/2012/main" xmlns="" userId="35c54466b2c48f34" providerId="Windows Live"/>
      </p:ext>
    </p:extLst>
  </p:cmAuthor>
  <p:cmAuthor id="2" name="Michelle DiBacco" initials="MD" lastIdx="14" clrIdx="1">
    <p:extLst>
      <p:ext uri="{19B8F6BF-5375-455C-9EA6-DF929625EA0E}">
        <p15:presenceInfo xmlns:p15="http://schemas.microsoft.com/office/powerpoint/2012/main" xmlns="" userId="S-1-5-21-218105429-2715934002-73406468-551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87C"/>
    <a:srgbClr val="000000"/>
    <a:srgbClr val="E8E9EA"/>
    <a:srgbClr val="CCCF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67" autoAdjust="0"/>
    <p:restoredTop sz="95039" autoAdjust="0"/>
  </p:normalViewPr>
  <p:slideViewPr>
    <p:cSldViewPr snapToGrid="0">
      <p:cViewPr varScale="1">
        <p:scale>
          <a:sx n="106" d="100"/>
          <a:sy n="106" d="100"/>
        </p:scale>
        <p:origin x="-426" y="-102"/>
      </p:cViewPr>
      <p:guideLst>
        <p:guide orient="horz" pos="2160"/>
        <p:guide pos="2880"/>
      </p:guideLst>
    </p:cSldViewPr>
  </p:slideViewPr>
  <p:outlineViewPr>
    <p:cViewPr>
      <p:scale>
        <a:sx n="33" d="100"/>
        <a:sy n="33" d="100"/>
      </p:scale>
      <p:origin x="270" y="0"/>
    </p:cViewPr>
  </p:outlineViewPr>
  <p:notesTextViewPr>
    <p:cViewPr>
      <p:scale>
        <a:sx n="100" d="100"/>
        <a:sy n="100" d="100"/>
      </p:scale>
      <p:origin x="0" y="0"/>
    </p:cViewPr>
  </p:notesTextViewPr>
  <p:sorterViewPr>
    <p:cViewPr varScale="1">
      <p:scale>
        <a:sx n="1" d="1"/>
        <a:sy n="1" d="1"/>
      </p:scale>
      <p:origin x="0" y="-1384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1427" tIns="45713" rIns="91427" bIns="45713" rtlCol="0"/>
          <a:lstStyle>
            <a:lvl1pPr algn="r">
              <a:defRPr sz="1200"/>
            </a:lvl1pPr>
          </a:lstStyle>
          <a:p>
            <a:fld id="{37915CB3-97E4-41AE-B349-B85D6EE30582}" type="datetimeFigureOut">
              <a:rPr lang="en-US" smtClean="0"/>
              <a:pPr/>
              <a:t>9/29/2014</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27" tIns="45713" rIns="91427" bIns="45713" rtlCol="0" anchor="b"/>
          <a:lstStyle>
            <a:lvl1pPr algn="r">
              <a:defRPr sz="1200"/>
            </a:lvl1pPr>
          </a:lstStyle>
          <a:p>
            <a:fld id="{E4233F54-9E7F-4F5D-8AB1-F9CC7BD1E6EC}" type="slidenum">
              <a:rPr lang="en-US" smtClean="0"/>
              <a:pPr/>
              <a:t>‹#›</a:t>
            </a:fld>
            <a:endParaRPr lang="en-US" dirty="0"/>
          </a:p>
        </p:txBody>
      </p:sp>
    </p:spTree>
    <p:extLst>
      <p:ext uri="{BB962C8B-B14F-4D97-AF65-F5344CB8AC3E}">
        <p14:creationId xmlns:p14="http://schemas.microsoft.com/office/powerpoint/2010/main" val="3137842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0234BB83-CA48-484D-B0D9-4D6F46A616A6}" type="datetimeFigureOut">
              <a:rPr lang="en-US" smtClean="0"/>
              <a:pPr/>
              <a:t>9/29/2014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582B5B68-79AE-43B7-B5F9-04C9255C87BD}" type="slidenum">
              <a:rPr lang="en-US" smtClean="0"/>
              <a:pPr/>
              <a:t>‹#›</a:t>
            </a:fld>
            <a:endParaRPr lang="en-US" dirty="0"/>
          </a:p>
        </p:txBody>
      </p:sp>
    </p:spTree>
    <p:extLst>
      <p:ext uri="{BB962C8B-B14F-4D97-AF65-F5344CB8AC3E}">
        <p14:creationId xmlns:p14="http://schemas.microsoft.com/office/powerpoint/2010/main" val="294780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2</a:t>
            </a:fld>
            <a:endParaRPr lang="en-US" dirty="0"/>
          </a:p>
        </p:txBody>
      </p:sp>
    </p:spTree>
    <p:extLst>
      <p:ext uri="{BB962C8B-B14F-4D97-AF65-F5344CB8AC3E}">
        <p14:creationId xmlns:p14="http://schemas.microsoft.com/office/powerpoint/2010/main" val="12676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49</a:t>
            </a:fld>
            <a:endParaRPr lang="en-US" dirty="0"/>
          </a:p>
        </p:txBody>
      </p:sp>
    </p:spTree>
    <p:extLst>
      <p:ext uri="{BB962C8B-B14F-4D97-AF65-F5344CB8AC3E}">
        <p14:creationId xmlns:p14="http://schemas.microsoft.com/office/powerpoint/2010/main" val="989664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3</a:t>
            </a:fld>
            <a:endParaRPr lang="en-US" dirty="0"/>
          </a:p>
        </p:txBody>
      </p:sp>
    </p:spTree>
    <p:extLst>
      <p:ext uri="{BB962C8B-B14F-4D97-AF65-F5344CB8AC3E}">
        <p14:creationId xmlns:p14="http://schemas.microsoft.com/office/powerpoint/2010/main" val="2627208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11</a:t>
            </a:fld>
            <a:endParaRPr lang="en-US" dirty="0"/>
          </a:p>
        </p:txBody>
      </p:sp>
    </p:spTree>
    <p:extLst>
      <p:ext uri="{BB962C8B-B14F-4D97-AF65-F5344CB8AC3E}">
        <p14:creationId xmlns:p14="http://schemas.microsoft.com/office/powerpoint/2010/main" val="3224357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12</a:t>
            </a:fld>
            <a:endParaRPr lang="en-US" dirty="0"/>
          </a:p>
        </p:txBody>
      </p:sp>
    </p:spTree>
    <p:extLst>
      <p:ext uri="{BB962C8B-B14F-4D97-AF65-F5344CB8AC3E}">
        <p14:creationId xmlns:p14="http://schemas.microsoft.com/office/powerpoint/2010/main" val="2760855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18</a:t>
            </a:fld>
            <a:endParaRPr lang="en-US" dirty="0"/>
          </a:p>
        </p:txBody>
      </p:sp>
    </p:spTree>
    <p:extLst>
      <p:ext uri="{BB962C8B-B14F-4D97-AF65-F5344CB8AC3E}">
        <p14:creationId xmlns:p14="http://schemas.microsoft.com/office/powerpoint/2010/main" val="120769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21</a:t>
            </a:fld>
            <a:endParaRPr lang="en-US" dirty="0"/>
          </a:p>
        </p:txBody>
      </p:sp>
    </p:spTree>
    <p:extLst>
      <p:ext uri="{BB962C8B-B14F-4D97-AF65-F5344CB8AC3E}">
        <p14:creationId xmlns:p14="http://schemas.microsoft.com/office/powerpoint/2010/main" val="3726037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en-US" dirty="0" smtClean="0">
              <a:latin typeface="Calibri" pitchFamily="34" charset="0"/>
              <a:ea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582B5B68-79AE-43B7-B5F9-04C9255C87BD}" type="slidenum">
              <a:rPr lang="en-US" smtClean="0"/>
              <a:pPr/>
              <a:t>29</a:t>
            </a:fld>
            <a:endParaRPr lang="en-US" dirty="0"/>
          </a:p>
        </p:txBody>
      </p:sp>
    </p:spTree>
    <p:extLst>
      <p:ext uri="{BB962C8B-B14F-4D97-AF65-F5344CB8AC3E}">
        <p14:creationId xmlns:p14="http://schemas.microsoft.com/office/powerpoint/2010/main" val="3396331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45</a:t>
            </a:fld>
            <a:endParaRPr lang="en-US" dirty="0"/>
          </a:p>
        </p:txBody>
      </p:sp>
    </p:spTree>
    <p:extLst>
      <p:ext uri="{BB962C8B-B14F-4D97-AF65-F5344CB8AC3E}">
        <p14:creationId xmlns:p14="http://schemas.microsoft.com/office/powerpoint/2010/main" val="398793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B5B68-79AE-43B7-B5F9-04C9255C87BD}" type="slidenum">
              <a:rPr lang="en-US" smtClean="0"/>
              <a:pPr/>
              <a:t>47</a:t>
            </a:fld>
            <a:endParaRPr lang="en-US" dirty="0"/>
          </a:p>
        </p:txBody>
      </p:sp>
    </p:spTree>
    <p:extLst>
      <p:ext uri="{BB962C8B-B14F-4D97-AF65-F5344CB8AC3E}">
        <p14:creationId xmlns:p14="http://schemas.microsoft.com/office/powerpoint/2010/main" val="1200905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3" name="Group 11"/>
          <p:cNvGrpSpPr/>
          <p:nvPr/>
        </p:nvGrpSpPr>
        <p:grpSpPr>
          <a:xfrm>
            <a:off x="0" y="0"/>
            <a:ext cx="9144000" cy="6858000"/>
            <a:chOff x="0" y="0"/>
            <a:chExt cx="9144000" cy="6858000"/>
          </a:xfrm>
        </p:grpSpPr>
        <p:grpSp>
          <p:nvGrpSpPr>
            <p:cNvPr id="4" name="Group 10"/>
            <p:cNvGrpSpPr/>
            <p:nvPr/>
          </p:nvGrpSpPr>
          <p:grpSpPr>
            <a:xfrm>
              <a:off x="0" y="0"/>
              <a:ext cx="9144000" cy="6858000"/>
              <a:chOff x="0" y="0"/>
              <a:chExt cx="9144000" cy="6858000"/>
            </a:xfrm>
          </p:grpSpPr>
          <p:sp>
            <p:nvSpPr>
              <p:cNvPr id="11" name="Rectangle 10"/>
              <p:cNvSpPr/>
              <p:nvPr/>
            </p:nvSpPr>
            <p:spPr>
              <a:xfrm>
                <a:off x="0" y="2438400"/>
                <a:ext cx="9144000" cy="18288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Rectangle 9"/>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9" name="Rectangle 8"/>
            <p:cNvSpPr/>
            <p:nvPr/>
          </p:nvSpPr>
          <p:spPr>
            <a:xfrm>
              <a:off x="0" y="24384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2" name="Title 1"/>
          <p:cNvSpPr>
            <a:spLocks noGrp="1"/>
          </p:cNvSpPr>
          <p:nvPr>
            <p:ph type="ctrTitle"/>
          </p:nvPr>
        </p:nvSpPr>
        <p:spPr>
          <a:xfrm>
            <a:off x="1951940" y="2590800"/>
            <a:ext cx="6629400" cy="1524000"/>
          </a:xfrm>
        </p:spPr>
        <p:txBody>
          <a:bodyPr>
            <a:normAutofit/>
          </a:bodyPr>
          <a:lstStyle>
            <a:lvl1pPr>
              <a:defRPr sz="3600"/>
            </a:lvl1pPr>
          </a:lstStyle>
          <a:p>
            <a:r>
              <a:rPr lang="en-US" dirty="0" smtClean="0"/>
              <a:t>Click to edit Master title style</a:t>
            </a:r>
            <a:endParaRPr lang="en-US" dirty="0"/>
          </a:p>
        </p:txBody>
      </p:sp>
      <p:sp>
        <p:nvSpPr>
          <p:cNvPr id="13" name="Text Placeholder 16"/>
          <p:cNvSpPr>
            <a:spLocks noGrp="1"/>
          </p:cNvSpPr>
          <p:nvPr>
            <p:ph type="body" sz="quarter" idx="13" hasCustomPrompt="1"/>
          </p:nvPr>
        </p:nvSpPr>
        <p:spPr>
          <a:xfrm>
            <a:off x="1941575" y="533400"/>
            <a:ext cx="7025030" cy="1295400"/>
          </a:xfrm>
          <a:prstGeom prst="rect">
            <a:avLst/>
          </a:prstGeom>
        </p:spPr>
        <p:txBody>
          <a:bodyPr/>
          <a:lstStyle>
            <a:lvl1pPr marL="0" indent="0">
              <a:spcBef>
                <a:spcPts val="0"/>
              </a:spcBef>
              <a:buNone/>
              <a:defRPr sz="2800"/>
            </a:lvl1pPr>
            <a:lvl2pPr>
              <a:buNone/>
              <a:defRPr/>
            </a:lvl2pPr>
            <a:lvl3pPr>
              <a:buNone/>
              <a:defRPr/>
            </a:lvl3pPr>
            <a:lvl4pPr>
              <a:buNone/>
              <a:defRPr/>
            </a:lvl4pPr>
            <a:lvl5pPr>
              <a:buNone/>
              <a:defRPr/>
            </a:lvl5pPr>
          </a:lstStyle>
          <a:p>
            <a:r>
              <a:rPr lang="en-US" dirty="0" smtClean="0"/>
              <a:t>Presentation to</a:t>
            </a:r>
            <a:endParaRPr lang="en-US" dirty="0"/>
          </a:p>
        </p:txBody>
      </p:sp>
      <p:sp>
        <p:nvSpPr>
          <p:cNvPr id="14" name="Subtitle 2"/>
          <p:cNvSpPr>
            <a:spLocks noGrp="1"/>
          </p:cNvSpPr>
          <p:nvPr>
            <p:ph type="subTitle" idx="1" hasCustomPrompt="1"/>
          </p:nvPr>
        </p:nvSpPr>
        <p:spPr>
          <a:xfrm>
            <a:off x="1941575" y="4876800"/>
            <a:ext cx="7010400" cy="1447800"/>
          </a:xfrm>
          <a:prstGeom prst="rect">
            <a:avLst/>
          </a:prstGeo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a:t>
            </a:r>
          </a:p>
          <a:p>
            <a:r>
              <a:rPr lang="en-US" dirty="0" smtClean="0"/>
              <a:t>Title</a:t>
            </a:r>
            <a:endParaRPr dirty="0"/>
          </a:p>
        </p:txBody>
      </p:sp>
    </p:spTree>
    <p:extLst>
      <p:ext uri="{BB962C8B-B14F-4D97-AF65-F5344CB8AC3E}">
        <p14:creationId xmlns:p14="http://schemas.microsoft.com/office/powerpoint/2010/main" val="423290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cxnSp>
        <p:nvCxnSpPr>
          <p:cNvPr id="13" name="Straight Connector 12"/>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2" name="Rectangle 11"/>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1"/>
          </p:nvPr>
        </p:nvSpPr>
        <p:spPr>
          <a:xfrm>
            <a:off x="457200" y="6248400"/>
            <a:ext cx="8305800" cy="365125"/>
          </a:xfrm>
          <a:prstGeom prst="rect">
            <a:avLst/>
          </a:prstGeom>
        </p:spPr>
        <p:txBody>
          <a:bodyPr/>
          <a:lstStyle>
            <a:lvl1pPr>
              <a:defRPr>
                <a:solidFill>
                  <a:schemeClr val="accent3">
                    <a:lumMod val="75000"/>
                  </a:schemeClr>
                </a:solidFill>
              </a:defRPr>
            </a:lvl1pPr>
          </a:lstStyle>
          <a:p>
            <a:endParaRPr lang="en-US" dirty="0">
              <a:solidFill>
                <a:srgbClr val="1B587C">
                  <a:lumMod val="75000"/>
                </a:srgbClr>
              </a:solidFill>
            </a:endParaRPr>
          </a:p>
        </p:txBody>
      </p:sp>
      <p:sp>
        <p:nvSpPr>
          <p:cNvPr id="8" name="Rectangle 7"/>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TextBox 8"/>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Slide Number Placeholder 4"/>
          <p:cNvSpPr txBox="1">
            <a:spLocks/>
          </p:cNvSpPr>
          <p:nvPr/>
        </p:nvSpPr>
        <p:spPr>
          <a:xfrm>
            <a:off x="457200" y="381000"/>
            <a:ext cx="9144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4" name="Content Placeholder 2"/>
          <p:cNvSpPr>
            <a:spLocks noGrp="1"/>
          </p:cNvSpPr>
          <p:nvPr>
            <p:ph sz="half" idx="1"/>
          </p:nvPr>
        </p:nvSpPr>
        <p:spPr>
          <a:xfrm>
            <a:off x="457200" y="2057400"/>
            <a:ext cx="4038600" cy="4068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Content Placeholder 2"/>
          <p:cNvSpPr>
            <a:spLocks noGrp="1"/>
          </p:cNvSpPr>
          <p:nvPr>
            <p:ph sz="half" idx="12"/>
          </p:nvPr>
        </p:nvSpPr>
        <p:spPr>
          <a:xfrm>
            <a:off x="4648200" y="2057400"/>
            <a:ext cx="4038600" cy="4038600"/>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931860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grpSp>
        <p:nvGrpSpPr>
          <p:cNvPr id="3"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Rectangle 7"/>
            <p:cNvSpPr/>
            <p:nvPr/>
          </p:nvSpPr>
          <p:spPr>
            <a:xfrm>
              <a:off x="0" y="1143000"/>
              <a:ext cx="1828800" cy="12192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Rectangle 8"/>
            <p:cNvSpPr/>
            <p:nvPr/>
          </p:nvSpPr>
          <p:spPr>
            <a:xfrm>
              <a:off x="1828800" y="1143000"/>
              <a:ext cx="7315200" cy="12192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2" name="Title 1"/>
          <p:cNvSpPr>
            <a:spLocks noGrp="1"/>
          </p:cNvSpPr>
          <p:nvPr>
            <p:ph type="title" hasCustomPrompt="1"/>
          </p:nvPr>
        </p:nvSpPr>
        <p:spPr>
          <a:xfrm>
            <a:off x="1905000" y="1295400"/>
            <a:ext cx="6934200" cy="914400"/>
          </a:xfrm>
        </p:spPr>
        <p:txBody>
          <a:bodyPr vert="horz" lIns="91440" tIns="45720" rIns="91440" bIns="45720" rtlCol="0" anchor="ctr" anchorCtr="0">
            <a:noAutofit/>
          </a:bodyPr>
          <a:lstStyle>
            <a:lvl1pPr algn="l" defTabSz="914400" rtl="0" eaLnBrk="1" latinLnBrk="0" hangingPunct="1">
              <a:spcBef>
                <a:spcPct val="0"/>
              </a:spcBef>
              <a:buNone/>
              <a:defRPr sz="3600" kern="1200" cap="none" spc="200" baseline="0">
                <a:solidFill>
                  <a:schemeClr val="bg1"/>
                </a:solidFill>
                <a:latin typeface="+mn-lt"/>
                <a:ea typeface="+mj-ea"/>
                <a:cs typeface="+mj-cs"/>
              </a:defRPr>
            </a:lvl1pPr>
          </a:lstStyle>
          <a:p>
            <a:r>
              <a:rPr lang="en-US" dirty="0" smtClean="0"/>
              <a:t>Section Header</a:t>
            </a:r>
            <a:endParaRPr dirty="0"/>
          </a:p>
        </p:txBody>
      </p:sp>
      <p:sp>
        <p:nvSpPr>
          <p:cNvPr id="5" name="Footer Placeholder 4"/>
          <p:cNvSpPr>
            <a:spLocks noGrp="1"/>
          </p:cNvSpPr>
          <p:nvPr>
            <p:ph type="ftr" sz="quarter" idx="11"/>
          </p:nvPr>
        </p:nvSpPr>
        <p:spPr>
          <a:xfrm>
            <a:off x="1892808" y="6400800"/>
            <a:ext cx="6946392" cy="384048"/>
          </a:xfrm>
          <a:prstGeom prst="rect">
            <a:avLst/>
          </a:prstGeom>
        </p:spPr>
        <p:txBody>
          <a:bodyPr/>
          <a:lstStyle/>
          <a:p>
            <a:endParaRPr lang="en-US" dirty="0">
              <a:solidFill>
                <a:prstClr val="black">
                  <a:tint val="75000"/>
                </a:prstClr>
              </a:solidFill>
            </a:endParaRPr>
          </a:p>
        </p:txBody>
      </p:sp>
      <p:sp>
        <p:nvSpPr>
          <p:cNvPr id="12" name="Subtitle 2"/>
          <p:cNvSpPr>
            <a:spLocks noGrp="1"/>
          </p:cNvSpPr>
          <p:nvPr>
            <p:ph type="subTitle" idx="1" hasCustomPrompt="1"/>
          </p:nvPr>
        </p:nvSpPr>
        <p:spPr>
          <a:xfrm>
            <a:off x="1905000" y="2819400"/>
            <a:ext cx="6934200" cy="3429000"/>
          </a:xfrm>
          <a:prstGeom prst="rect">
            <a:avLst/>
          </a:prstGeom>
        </p:spPr>
        <p:txBody>
          <a:bodyPr>
            <a:normAutofit/>
            <a:scene3d>
              <a:camera prst="orthographicFront"/>
              <a:lightRig rig="soft" dir="t">
                <a:rot lat="0" lon="0" rev="10800000"/>
              </a:lightRig>
            </a:scene3d>
            <a:sp3d>
              <a:contourClr>
                <a:srgbClr val="DDDDDD"/>
              </a:contourClr>
            </a:sp3d>
          </a:bodyPr>
          <a:lstStyle>
            <a:lvl1pPr marL="0" indent="0" algn="l">
              <a:spcBef>
                <a:spcPts val="0"/>
              </a:spcBef>
              <a:buFont typeface="Arial" pitchFamily="34" charset="0"/>
              <a:buNone/>
              <a:defRPr sz="20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Text box for section subtitle, outline, description, etc.</a:t>
            </a:r>
            <a:endParaRPr dirty="0"/>
          </a:p>
        </p:txBody>
      </p:sp>
      <p:sp>
        <p:nvSpPr>
          <p:cNvPr id="17" name="Text Placeholder 16"/>
          <p:cNvSpPr>
            <a:spLocks noGrp="1"/>
          </p:cNvSpPr>
          <p:nvPr>
            <p:ph type="body" sz="quarter" idx="12" hasCustomPrompt="1"/>
          </p:nvPr>
        </p:nvSpPr>
        <p:spPr>
          <a:xfrm>
            <a:off x="1905000" y="133350"/>
            <a:ext cx="6934200" cy="914400"/>
          </a:xfrm>
          <a:prstGeom prst="rect">
            <a:avLst/>
          </a:prstGeom>
        </p:spPr>
        <p:txBody>
          <a:bodyPr anchor="ctr"/>
          <a:lstStyle>
            <a:lvl1pPr>
              <a:buNone/>
              <a:defRPr sz="2400"/>
            </a:lvl1pPr>
          </a:lstStyle>
          <a:p>
            <a:pPr lvl="0"/>
            <a:r>
              <a:rPr lang="en-US" dirty="0" smtClean="0"/>
              <a:t>Section Header</a:t>
            </a:r>
            <a:endParaRPr lang="en-US" dirty="0"/>
          </a:p>
        </p:txBody>
      </p:sp>
    </p:spTree>
    <p:extLst>
      <p:ext uri="{BB962C8B-B14F-4D97-AF65-F5344CB8AC3E}">
        <p14:creationId xmlns:p14="http://schemas.microsoft.com/office/powerpoint/2010/main" val="90022966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8" name="Rectangle 7"/>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2" name="Title 1"/>
          <p:cNvSpPr>
            <a:spLocks noGrp="1"/>
          </p:cNvSpPr>
          <p:nvPr>
            <p:ph type="title"/>
          </p:nvPr>
        </p:nvSpPr>
        <p:spPr/>
        <p:txBody>
          <a:bodyPr>
            <a:normAutofit/>
          </a:bodyPr>
          <a:lstStyle>
            <a:lvl1pPr algn="l">
              <a:defRPr sz="4000"/>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381000" y="2057400"/>
            <a:ext cx="82296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
        <p:nvSpPr>
          <p:cNvPr id="5" name="Footer Placeholder 4"/>
          <p:cNvSpPr>
            <a:spLocks noGrp="1"/>
          </p:cNvSpPr>
          <p:nvPr>
            <p:ph type="ftr" sz="quarter" idx="11"/>
          </p:nvPr>
        </p:nvSpPr>
        <p:spPr>
          <a:xfrm>
            <a:off x="381000" y="6356350"/>
            <a:ext cx="8382000" cy="365125"/>
          </a:xfrm>
          <a:prstGeom prst="rect">
            <a:avLst/>
          </a:prstGeom>
        </p:spPr>
        <p:txBody>
          <a:bodyPr/>
          <a:lstStyle>
            <a:lvl1pPr>
              <a:defRPr>
                <a:solidFill>
                  <a:schemeClr val="accent3">
                    <a:lumMod val="75000"/>
                  </a:schemeClr>
                </a:solidFill>
              </a:defRPr>
            </a:lvl1pPr>
          </a:lstStyle>
          <a:p>
            <a:endParaRPr lang="en-US" dirty="0">
              <a:solidFill>
                <a:srgbClr val="1B587C">
                  <a:lumMod val="75000"/>
                </a:srgbClr>
              </a:solidFill>
            </a:endParaRPr>
          </a:p>
        </p:txBody>
      </p:sp>
    </p:spTree>
    <p:extLst>
      <p:ext uri="{BB962C8B-B14F-4D97-AF65-F5344CB8AC3E}">
        <p14:creationId xmlns:p14="http://schemas.microsoft.com/office/powerpoint/2010/main" val="3023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Rectangle 7"/>
          <p:cNvSpPr/>
          <p:nvPr/>
        </p:nvSpPr>
        <p:spPr>
          <a:xfrm>
            <a:off x="0" y="1219200"/>
            <a:ext cx="1828800" cy="9144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Rectangle 10"/>
          <p:cNvSpPr/>
          <p:nvPr/>
        </p:nvSpPr>
        <p:spPr>
          <a:xfrm>
            <a:off x="1828800" y="1219200"/>
            <a:ext cx="7315200" cy="9144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2" name="Title 1"/>
          <p:cNvSpPr>
            <a:spLocks noGrp="1"/>
          </p:cNvSpPr>
          <p:nvPr>
            <p:ph type="title" hasCustomPrompt="1"/>
          </p:nvPr>
        </p:nvSpPr>
        <p:spPr>
          <a:xfrm>
            <a:off x="1905000" y="1371600"/>
            <a:ext cx="6934200" cy="609600"/>
          </a:xfrm>
        </p:spPr>
        <p:txBody>
          <a:bodyPr vert="horz" lIns="91440" tIns="45720" rIns="91440" bIns="45720" rtlCol="0" anchor="b" anchorCtr="0">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dirty="0" smtClean="0"/>
              <a:t>Section Header</a:t>
            </a:r>
            <a:endParaRPr dirty="0"/>
          </a:p>
        </p:txBody>
      </p:sp>
      <p:sp>
        <p:nvSpPr>
          <p:cNvPr id="18" name="Content Placeholder 2"/>
          <p:cNvSpPr>
            <a:spLocks noGrp="1"/>
          </p:cNvSpPr>
          <p:nvPr>
            <p:ph sz="half" idx="1"/>
          </p:nvPr>
        </p:nvSpPr>
        <p:spPr>
          <a:xfrm>
            <a:off x="2057400" y="2667000"/>
            <a:ext cx="6477000" cy="3611563"/>
          </a:xfrm>
          <a:prstGeom prst="rect">
            <a:avLst/>
          </a:prstGeom>
        </p:spPr>
        <p:txBody>
          <a:bodyPr>
            <a:normAutofit/>
          </a:bodyPr>
          <a:lstStyle>
            <a:lvl1pPr marL="0" indent="0">
              <a:buSzPct val="80000"/>
              <a:buFont typeface="Wingdings" pitchFamily="2" charset="2"/>
              <a:buNone/>
              <a:defRPr sz="2000"/>
            </a:lvl1pPr>
            <a:lvl2pPr marL="457200" indent="-228600">
              <a:buClr>
                <a:schemeClr val="accent2"/>
              </a:buClr>
              <a:buSzPct val="80000"/>
              <a:buFont typeface="Wingdings" pitchFamily="2" charset="2"/>
              <a:buNone/>
              <a:defRPr sz="1800" baseline="0"/>
            </a:lvl2pPr>
            <a:lvl3pPr marL="681038" indent="-274638">
              <a:buClr>
                <a:schemeClr val="accent3"/>
              </a:buClr>
              <a:buSzPct val="80000"/>
              <a:buFont typeface="Wingdings" pitchFamily="2" charset="2"/>
              <a:buNone/>
              <a:defRPr sz="1800"/>
            </a:lvl3pPr>
            <a:lvl4pPr>
              <a:buSzPct val="80000"/>
              <a:buFont typeface="Wingdings" pitchFamily="2" charset="2"/>
              <a:buNone/>
              <a:defRPr sz="1800"/>
            </a:lvl4pPr>
            <a:lvl5pPr marL="914400" indent="-279400">
              <a:buClr>
                <a:schemeClr val="accent4"/>
              </a:buClr>
              <a:buSzPct val="80000"/>
              <a:buFont typeface="Wingdings" pitchFamily="2" charset="2"/>
              <a:buNone/>
              <a:tabLst>
                <a:tab pos="914400" algn="l"/>
              </a:tabLst>
              <a:defRPr sz="1800" baseline="0"/>
            </a:lvl5pPr>
            <a:lvl6pPr>
              <a:buFont typeface="Arial" pitchFamily="34" charset="0"/>
              <a:buChar char="•"/>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dirty="0" smtClean="0"/>
              <a:t>Click to edit Master text styles</a:t>
            </a:r>
          </a:p>
        </p:txBody>
      </p:sp>
    </p:spTree>
    <p:extLst>
      <p:ext uri="{BB962C8B-B14F-4D97-AF65-F5344CB8AC3E}">
        <p14:creationId xmlns:p14="http://schemas.microsoft.com/office/powerpoint/2010/main" val="157660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cxnSp>
        <p:nvCxnSpPr>
          <p:cNvPr id="16" name="Straight Connector 15"/>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5" name="Rectangle 14"/>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2" name="Footer Placeholder 5"/>
          <p:cNvSpPr>
            <a:spLocks noGrp="1"/>
          </p:cNvSpPr>
          <p:nvPr>
            <p:ph type="ftr" sz="quarter" idx="11"/>
          </p:nvPr>
        </p:nvSpPr>
        <p:spPr>
          <a:xfrm>
            <a:off x="457200" y="6248400"/>
            <a:ext cx="8305800" cy="365125"/>
          </a:xfrm>
          <a:prstGeom prst="rect">
            <a:avLst/>
          </a:prstGeom>
        </p:spPr>
        <p:txBody>
          <a:bodyPr/>
          <a:lstStyle>
            <a:lvl1pPr>
              <a:defRPr>
                <a:solidFill>
                  <a:schemeClr val="accent3">
                    <a:lumMod val="75000"/>
                  </a:schemeClr>
                </a:solidFill>
              </a:defRPr>
            </a:lvl1pPr>
          </a:lstStyle>
          <a:p>
            <a:endParaRPr lang="en-US" dirty="0">
              <a:solidFill>
                <a:srgbClr val="1B587C">
                  <a:lumMod val="75000"/>
                </a:srgbClr>
              </a:solidFill>
            </a:endParaRPr>
          </a:p>
        </p:txBody>
      </p:sp>
      <p:sp>
        <p:nvSpPr>
          <p:cNvPr id="13" name="Text Placeholder 4"/>
          <p:cNvSpPr>
            <a:spLocks noGrp="1"/>
          </p:cNvSpPr>
          <p:nvPr>
            <p:ph type="body" sz="quarter" idx="15"/>
          </p:nvPr>
        </p:nvSpPr>
        <p:spPr>
          <a:xfrm>
            <a:off x="457200" y="1905000"/>
            <a:ext cx="4038600" cy="762000"/>
          </a:xfrm>
          <a:prstGeom prst="rect">
            <a:avLst/>
          </a:prstGeom>
          <a:ln>
            <a:noFill/>
          </a:ln>
          <a:effectLst>
            <a:outerShdw blurRad="50800" dist="38100" dir="5400000" algn="t" rotWithShape="0">
              <a:prstClr val="black">
                <a:alpha val="40000"/>
              </a:prstClr>
            </a:outerShdw>
          </a:effectLst>
        </p:spPr>
        <p:style>
          <a:lnRef idx="3">
            <a:schemeClr val="lt1"/>
          </a:lnRef>
          <a:fillRef idx="1">
            <a:schemeClr val="accent1"/>
          </a:fillRef>
          <a:effectRef idx="1">
            <a:schemeClr val="accent1"/>
          </a:effectRef>
          <a:fontRef idx="none"/>
        </p:style>
        <p:txBody>
          <a:bodyPr anchor="ctr" anchorCtr="0">
            <a:noAutofit/>
          </a:bodyPr>
          <a:lstStyle>
            <a:lvl1pPr marL="0" indent="0" algn="ctr" defTabSz="914400" rtl="0" eaLnBrk="1" latinLnBrk="0" hangingPunct="1">
              <a:spcBef>
                <a:spcPts val="1800"/>
              </a:spcBef>
              <a:buClr>
                <a:schemeClr val="accent1"/>
              </a:buClr>
              <a:buSzPct val="80000"/>
              <a:buFont typeface="Wingdings" pitchFamily="2" charset="2"/>
              <a:buNone/>
              <a:defRPr sz="2000" b="0" cap="none"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14" name="Text Placeholder 4"/>
          <p:cNvSpPr>
            <a:spLocks noGrp="1"/>
          </p:cNvSpPr>
          <p:nvPr>
            <p:ph type="body" sz="quarter" idx="3"/>
          </p:nvPr>
        </p:nvSpPr>
        <p:spPr>
          <a:xfrm>
            <a:off x="4724400" y="1905000"/>
            <a:ext cx="4038600" cy="762000"/>
          </a:xfrm>
          <a:prstGeom prst="rect">
            <a:avLst/>
          </a:prstGeom>
          <a:ln>
            <a:noFill/>
          </a:ln>
          <a:effectLst>
            <a:outerShdw blurRad="50800" dist="38100" dir="5400000" algn="t" rotWithShape="0">
              <a:prstClr val="black">
                <a:alpha val="40000"/>
              </a:prstClr>
            </a:outerShdw>
          </a:effectLst>
        </p:spPr>
        <p:style>
          <a:lnRef idx="3">
            <a:schemeClr val="lt1"/>
          </a:lnRef>
          <a:fillRef idx="1">
            <a:schemeClr val="accent1"/>
          </a:fillRef>
          <a:effectRef idx="1">
            <a:schemeClr val="accent1"/>
          </a:effectRef>
          <a:fontRef idx="none"/>
        </p:style>
        <p:txBody>
          <a:bodyPr anchor="ctr" anchorCtr="0">
            <a:noAutofit/>
          </a:bodyPr>
          <a:lstStyle>
            <a:lvl1pPr marL="0" indent="0" algn="ctr" defTabSz="914400" rtl="0" eaLnBrk="1" latinLnBrk="0" hangingPunct="1">
              <a:spcBef>
                <a:spcPts val="1800"/>
              </a:spcBef>
              <a:buClr>
                <a:schemeClr val="accent1"/>
              </a:buClr>
              <a:buSzPct val="80000"/>
              <a:buFont typeface="Wingdings" pitchFamily="2" charset="2"/>
              <a:buNone/>
              <a:defRPr sz="2000" b="0" cap="none"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17" name="Rectangle 16"/>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8" name="Oval 17"/>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9" name="TextBox 18"/>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20" name="Slide Number Placeholder 4"/>
          <p:cNvSpPr txBox="1">
            <a:spLocks/>
          </p:cNvSpPr>
          <p:nvPr/>
        </p:nvSpPr>
        <p:spPr>
          <a:xfrm>
            <a:off x="457200" y="304800"/>
            <a:ext cx="9144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21" name="Content Placeholder 2"/>
          <p:cNvSpPr>
            <a:spLocks noGrp="1"/>
          </p:cNvSpPr>
          <p:nvPr>
            <p:ph sz="half" idx="1"/>
          </p:nvPr>
        </p:nvSpPr>
        <p:spPr>
          <a:xfrm>
            <a:off x="457200" y="2819400"/>
            <a:ext cx="4038600" cy="3306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3" name="Content Placeholder 2"/>
          <p:cNvSpPr>
            <a:spLocks noGrp="1"/>
          </p:cNvSpPr>
          <p:nvPr>
            <p:ph sz="half" idx="16"/>
          </p:nvPr>
        </p:nvSpPr>
        <p:spPr>
          <a:xfrm>
            <a:off x="4724400" y="2819400"/>
            <a:ext cx="4038600" cy="3306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95151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ctr">
              <a:defRPr>
                <a:solidFill>
                  <a:schemeClr val="accent1"/>
                </a:solidFill>
              </a:defRPr>
            </a:lvl1pPr>
          </a:lstStyle>
          <a:p>
            <a:r>
              <a:rPr lang="en-US" dirty="0" smtClean="0"/>
              <a:t>Click to edit Master title style</a:t>
            </a:r>
            <a:endParaRPr lang="en-US" dirty="0"/>
          </a:p>
        </p:txBody>
      </p:sp>
      <p:sp>
        <p:nvSpPr>
          <p:cNvPr id="3" name="Footer Placeholder 2"/>
          <p:cNvSpPr>
            <a:spLocks noGrp="1"/>
          </p:cNvSpPr>
          <p:nvPr>
            <p:ph type="ftr" sz="quarter" idx="10"/>
          </p:nvPr>
        </p:nvSpPr>
        <p:spPr>
          <a:xfrm>
            <a:off x="5048693" y="4041129"/>
            <a:ext cx="8382000" cy="365125"/>
          </a:xfrm>
          <a:prstGeom prst="rect">
            <a:avLst/>
          </a:prstGeom>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00946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cxnSp>
        <p:nvCxnSpPr>
          <p:cNvPr id="14" name="Straight Connector 13"/>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1" name="Rectangle 10"/>
          <p:cNvSpPr/>
          <p:nvPr/>
        </p:nvSpPr>
        <p:spPr>
          <a:xfrm>
            <a:off x="0" y="0"/>
            <a:ext cx="13716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6" name="Rectangle 5"/>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a:xfrm>
            <a:off x="1676400" y="274638"/>
            <a:ext cx="7010400" cy="1143000"/>
          </a:xfrm>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a:xfrm>
            <a:off x="1600200" y="6356350"/>
            <a:ext cx="7162800" cy="365125"/>
          </a:xfrm>
          <a:prstGeom prst="rect">
            <a:avLst/>
          </a:prstGeom>
        </p:spPr>
        <p:txBody>
          <a:bodyPr/>
          <a:lstStyle/>
          <a:p>
            <a:endParaRPr lang="en-US" dirty="0">
              <a:solidFill>
                <a:prstClr val="black">
                  <a:tint val="75000"/>
                </a:prstClr>
              </a:solidFill>
            </a:endParaRPr>
          </a:p>
        </p:txBody>
      </p:sp>
      <p:sp>
        <p:nvSpPr>
          <p:cNvPr id="7" name="Rectangle 6"/>
          <p:cNvSpPr/>
          <p:nvPr/>
        </p:nvSpPr>
        <p:spPr>
          <a:xfrm>
            <a:off x="0" y="0"/>
            <a:ext cx="1371600" cy="1676400"/>
          </a:xfrm>
          <a:prstGeom prst="rect">
            <a:avLst/>
          </a:prstGeom>
          <a:solidFill>
            <a:srgbClr val="BC5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Oval 7"/>
          <p:cNvSpPr/>
          <p:nvPr/>
        </p:nvSpPr>
        <p:spPr>
          <a:xfrm>
            <a:off x="3048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Slide Number Placeholder 4"/>
          <p:cNvSpPr txBox="1">
            <a:spLocks/>
          </p:cNvSpPr>
          <p:nvPr/>
        </p:nvSpPr>
        <p:spPr>
          <a:xfrm>
            <a:off x="228600" y="304800"/>
            <a:ext cx="9906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2" name="TextBox 11"/>
          <p:cNvSpPr txBox="1"/>
          <p:nvPr/>
        </p:nvSpPr>
        <p:spPr>
          <a:xfrm>
            <a:off x="0" y="5793938"/>
            <a:ext cx="1371600" cy="1292662"/>
          </a:xfrm>
          <a:prstGeom prst="rect">
            <a:avLst/>
          </a:prstGeom>
          <a:noFill/>
        </p:spPr>
        <p:txBody>
          <a:bodyPr wrap="square" rtlCol="0">
            <a:spAutoFit/>
          </a:bodyPr>
          <a:lstStyle/>
          <a:p>
            <a:pPr algn="dist"/>
            <a:r>
              <a:rPr lang="en-US" sz="1500" cap="all" dirty="0" smtClean="0">
                <a:solidFill>
                  <a:srgbClr val="F07F09">
                    <a:lumMod val="40000"/>
                    <a:lumOff val="60000"/>
                  </a:srgbClr>
                </a:solidFill>
              </a:rPr>
              <a:t>Greater new York</a:t>
            </a:r>
          </a:p>
          <a:p>
            <a:pPr algn="dist"/>
            <a:r>
              <a:rPr lang="en-US" sz="1500" cap="all" dirty="0" smtClean="0">
                <a:solidFill>
                  <a:srgbClr val="F07F09">
                    <a:lumMod val="40000"/>
                    <a:lumOff val="60000"/>
                  </a:srgbClr>
                </a:solidFill>
              </a:rPr>
              <a:t>Hospital association</a:t>
            </a:r>
          </a:p>
          <a:p>
            <a:endParaRPr lang="en-US" dirty="0">
              <a:solidFill>
                <a:prstClr val="black"/>
              </a:solidFill>
            </a:endParaRPr>
          </a:p>
        </p:txBody>
      </p:sp>
      <p:sp>
        <p:nvSpPr>
          <p:cNvPr id="13" name="Content Placeholder 2"/>
          <p:cNvSpPr>
            <a:spLocks noGrp="1"/>
          </p:cNvSpPr>
          <p:nvPr>
            <p:ph idx="1" hasCustomPrompt="1"/>
          </p:nvPr>
        </p:nvSpPr>
        <p:spPr>
          <a:xfrm>
            <a:off x="1600200" y="2057400"/>
            <a:ext cx="70104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Tree>
    <p:extLst>
      <p:ext uri="{BB962C8B-B14F-4D97-AF65-F5344CB8AC3E}">
        <p14:creationId xmlns:p14="http://schemas.microsoft.com/office/powerpoint/2010/main" val="15478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15" name="Rectangle 14"/>
          <p:cNvSpPr/>
          <p:nvPr/>
        </p:nvSpPr>
        <p:spPr>
          <a:xfrm>
            <a:off x="0" y="0"/>
            <a:ext cx="1905000" cy="175869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 name="Group 9"/>
          <p:cNvGrpSpPr/>
          <p:nvPr/>
        </p:nvGrpSpPr>
        <p:grpSpPr>
          <a:xfrm>
            <a:off x="0" y="0"/>
            <a:ext cx="1828800" cy="1676400"/>
            <a:chOff x="457200" y="457200"/>
            <a:chExt cx="1828800" cy="1676400"/>
          </a:xfrm>
        </p:grpSpPr>
        <p:sp>
          <p:nvSpPr>
            <p:cNvPr id="6" name="Rectangle 5"/>
            <p:cNvSpPr/>
            <p:nvPr/>
          </p:nvSpPr>
          <p:spPr>
            <a:xfrm>
              <a:off x="457200" y="457200"/>
              <a:ext cx="1828800" cy="16764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7" name="Oval 6"/>
            <p:cNvSpPr/>
            <p:nvPr/>
          </p:nvSpPr>
          <p:spPr>
            <a:xfrm>
              <a:off x="1066800" y="9144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8" name="TextBox 7"/>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Title 1"/>
          <p:cNvSpPr>
            <a:spLocks noGrp="1"/>
          </p:cNvSpPr>
          <p:nvPr>
            <p:ph type="title"/>
          </p:nvPr>
        </p:nvSpPr>
        <p:spPr>
          <a:xfrm>
            <a:off x="2057400" y="274638"/>
            <a:ext cx="6629400" cy="1143000"/>
          </a:xfrm>
        </p:spPr>
        <p:txBody>
          <a:bodyPr/>
          <a:lstStyle>
            <a:lvl1pPr>
              <a:defRPr>
                <a:solidFill>
                  <a:schemeClr val="tx1"/>
                </a:solidFill>
              </a:defRPr>
            </a:lvl1pPr>
          </a:lstStyle>
          <a:p>
            <a:r>
              <a:rPr lang="en-US" smtClean="0"/>
              <a:t>Click to edit Master title style</a:t>
            </a:r>
            <a:endParaRPr lang="en-US" dirty="0"/>
          </a:p>
        </p:txBody>
      </p:sp>
      <p:sp>
        <p:nvSpPr>
          <p:cNvPr id="11" name="Footer Placeholder 3"/>
          <p:cNvSpPr>
            <a:spLocks noGrp="1"/>
          </p:cNvSpPr>
          <p:nvPr>
            <p:ph type="ftr" sz="quarter" idx="11"/>
          </p:nvPr>
        </p:nvSpPr>
        <p:spPr>
          <a:xfrm>
            <a:off x="304800" y="6356350"/>
            <a:ext cx="8458200" cy="365125"/>
          </a:xfrm>
          <a:prstGeom prst="rect">
            <a:avLst/>
          </a:prstGeom>
        </p:spPr>
        <p:txBody>
          <a:bodyPr/>
          <a:lstStyle/>
          <a:p>
            <a:endParaRPr lang="en-US" dirty="0">
              <a:solidFill>
                <a:prstClr val="black">
                  <a:tint val="75000"/>
                </a:prstClr>
              </a:solidFill>
            </a:endParaRPr>
          </a:p>
        </p:txBody>
      </p:sp>
      <p:sp>
        <p:nvSpPr>
          <p:cNvPr id="12" name="Content Placeholder 2"/>
          <p:cNvSpPr>
            <a:spLocks noGrp="1"/>
          </p:cNvSpPr>
          <p:nvPr>
            <p:ph idx="1" hasCustomPrompt="1"/>
          </p:nvPr>
        </p:nvSpPr>
        <p:spPr>
          <a:xfrm>
            <a:off x="304800" y="2057400"/>
            <a:ext cx="83058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
        <p:nvSpPr>
          <p:cNvPr id="16" name="Slide Number Placeholder 4"/>
          <p:cNvSpPr txBox="1">
            <a:spLocks/>
          </p:cNvSpPr>
          <p:nvPr/>
        </p:nvSpPr>
        <p:spPr>
          <a:xfrm>
            <a:off x="533400" y="381000"/>
            <a:ext cx="9906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Tree>
    <p:extLst>
      <p:ext uri="{BB962C8B-B14F-4D97-AF65-F5344CB8AC3E}">
        <p14:creationId xmlns:p14="http://schemas.microsoft.com/office/powerpoint/2010/main" val="18138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cxnSp>
        <p:nvCxnSpPr>
          <p:cNvPr id="15" name="Straight Connector 14"/>
          <p:cNvCxnSpPr/>
          <p:nvPr userDrawn="1"/>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 name="Text Placeholder 3"/>
          <p:cNvSpPr>
            <a:spLocks noGrp="1"/>
          </p:cNvSpPr>
          <p:nvPr>
            <p:ph type="body" sz="half" idx="2"/>
          </p:nvPr>
        </p:nvSpPr>
        <p:spPr>
          <a:xfrm>
            <a:off x="457200" y="5562600"/>
            <a:ext cx="82296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56350"/>
            <a:ext cx="8305800" cy="365125"/>
          </a:xfrm>
          <a:prstGeom prst="rect">
            <a:avLst/>
          </a:prstGeom>
        </p:spPr>
        <p:txBody>
          <a:bodyPr/>
          <a:lstStyle/>
          <a:p>
            <a:endParaRPr lang="en-US" dirty="0">
              <a:solidFill>
                <a:prstClr val="black">
                  <a:tint val="75000"/>
                </a:prstClr>
              </a:solidFill>
            </a:endParaRPr>
          </a:p>
        </p:txBody>
      </p:sp>
      <p:sp>
        <p:nvSpPr>
          <p:cNvPr id="8" name="Picture Placeholder 2"/>
          <p:cNvSpPr>
            <a:spLocks noGrp="1"/>
          </p:cNvSpPr>
          <p:nvPr>
            <p:ph type="pic" idx="1"/>
          </p:nvPr>
        </p:nvSpPr>
        <p:spPr>
          <a:xfrm>
            <a:off x="533400" y="1981200"/>
            <a:ext cx="8077200" cy="3352800"/>
          </a:xfrm>
          <a:prstGeom prst="rect">
            <a:avLst/>
          </a:prstGeo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9" name="Rectangle 8"/>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10" name="Rectangle 9"/>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2" name="TextBox 11"/>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3" name="Title 1"/>
          <p:cNvSpPr>
            <a:spLocks noGrp="1"/>
          </p:cNvSpPr>
          <p:nvPr>
            <p:ph type="title"/>
          </p:nvPr>
        </p:nvSpPr>
        <p:spPr>
          <a:xfrm>
            <a:off x="1905000" y="228600"/>
            <a:ext cx="7010400" cy="1143000"/>
          </a:xfrm>
        </p:spPr>
        <p:txBody>
          <a:bodyPr vert="horz" lIns="91440" tIns="45720" rIns="91440" bIns="45720" rtlCol="0" anchor="ctr">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smtClean="0"/>
              <a:t>Click to edit Master title style</a:t>
            </a:r>
            <a:endParaRPr dirty="0"/>
          </a:p>
        </p:txBody>
      </p:sp>
      <p:sp>
        <p:nvSpPr>
          <p:cNvPr id="14" name="Slide Number Placeholder 4"/>
          <p:cNvSpPr txBox="1">
            <a:spLocks/>
          </p:cNvSpPr>
          <p:nvPr/>
        </p:nvSpPr>
        <p:spPr>
          <a:xfrm>
            <a:off x="457200" y="304800"/>
            <a:ext cx="9144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Tree>
    <p:extLst>
      <p:ext uri="{BB962C8B-B14F-4D97-AF65-F5344CB8AC3E}">
        <p14:creationId xmlns:p14="http://schemas.microsoft.com/office/powerpoint/2010/main" val="14522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and Vertical Text">
    <p:spTree>
      <p:nvGrpSpPr>
        <p:cNvPr id="1" name=""/>
        <p:cNvGrpSpPr/>
        <p:nvPr/>
      </p:nvGrpSpPr>
      <p:grpSpPr>
        <a:xfrm>
          <a:off x="0" y="0"/>
          <a:ext cx="0" cy="0"/>
          <a:chOff x="0" y="0"/>
          <a:chExt cx="0" cy="0"/>
        </a:xfrm>
      </p:grpSpPr>
      <p:sp>
        <p:nvSpPr>
          <p:cNvPr id="8" name="Rectangle 7"/>
          <p:cNvSpPr/>
          <p:nvPr/>
        </p:nvSpPr>
        <p:spPr>
          <a:xfrm>
            <a:off x="7315200" y="0"/>
            <a:ext cx="1828800" cy="68580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5" name="Footer Placeholder 4"/>
          <p:cNvSpPr>
            <a:spLocks noGrp="1"/>
          </p:cNvSpPr>
          <p:nvPr>
            <p:ph type="ftr" sz="quarter" idx="11"/>
          </p:nvPr>
        </p:nvSpPr>
        <p:spPr>
          <a:xfrm rot="5400000">
            <a:off x="-2636839" y="3322638"/>
            <a:ext cx="5943602" cy="365125"/>
          </a:xfrm>
          <a:prstGeom prst="rect">
            <a:avLst/>
          </a:prstGeom>
        </p:spPr>
        <p:txBody>
          <a:bodyPr/>
          <a:lstStyle/>
          <a:p>
            <a:endParaRPr lang="en-US" dirty="0">
              <a:solidFill>
                <a:prstClr val="black">
                  <a:tint val="75000"/>
                </a:prstClr>
              </a:solidFill>
            </a:endParaRPr>
          </a:p>
        </p:txBody>
      </p:sp>
      <p:sp>
        <p:nvSpPr>
          <p:cNvPr id="7" name="Rectangle 6"/>
          <p:cNvSpPr/>
          <p:nvPr/>
        </p:nvSpPr>
        <p:spPr>
          <a:xfrm>
            <a:off x="731520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TextBox 8"/>
          <p:cNvSpPr txBox="1"/>
          <p:nvPr/>
        </p:nvSpPr>
        <p:spPr>
          <a:xfrm>
            <a:off x="7315200" y="0"/>
            <a:ext cx="18288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Oval 9"/>
          <p:cNvSpPr/>
          <p:nvPr/>
        </p:nvSpPr>
        <p:spPr>
          <a:xfrm>
            <a:off x="7772400" y="5334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Slide Number Placeholder 4"/>
          <p:cNvSpPr txBox="1">
            <a:spLocks/>
          </p:cNvSpPr>
          <p:nvPr/>
        </p:nvSpPr>
        <p:spPr>
          <a:xfrm rot="5400000">
            <a:off x="7810500" y="495300"/>
            <a:ext cx="8382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3" name="Content Placeholder 2"/>
          <p:cNvSpPr>
            <a:spLocks noGrp="1"/>
          </p:cNvSpPr>
          <p:nvPr>
            <p:ph sz="half" idx="13"/>
          </p:nvPr>
        </p:nvSpPr>
        <p:spPr>
          <a:xfrm rot="5400000">
            <a:off x="899318" y="457200"/>
            <a:ext cx="5958682" cy="6111081"/>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971550" indent="-346075">
              <a:buSzPct val="80000"/>
              <a:buFont typeface="Wingdings" pitchFamily="2" charset="2"/>
              <a:buChar char="p"/>
              <a:defRPr sz="1800"/>
            </a:lvl4pPr>
            <a:lvl5pPr marL="1146175" indent="-347663">
              <a:buClr>
                <a:schemeClr val="accent4"/>
              </a:buClr>
              <a:buSzPct val="80000"/>
              <a:buFont typeface="Wingdings" pitchFamily="2" charset="2"/>
              <a:buChar char="p"/>
              <a:tabLst>
                <a:tab pos="1089025" algn="l"/>
              </a:tabLst>
              <a:defRPr sz="1800" baseline="0"/>
            </a:lvl5pPr>
            <a:lvl6pPr>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itle 1"/>
          <p:cNvSpPr>
            <a:spLocks noGrp="1"/>
          </p:cNvSpPr>
          <p:nvPr>
            <p:ph type="title"/>
          </p:nvPr>
        </p:nvSpPr>
        <p:spPr>
          <a:xfrm rot="5400000">
            <a:off x="5905500" y="3467100"/>
            <a:ext cx="4648200" cy="1371600"/>
          </a:xfrm>
        </p:spPr>
        <p:txBody>
          <a:bodyPr vert="horz" lIns="91440" tIns="45720" rIns="91440" bIns="45720" rtlCol="0" anchor="ctr">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smtClean="0"/>
              <a:t>Click to edit Master title style</a:t>
            </a:r>
            <a:endParaRPr dirty="0"/>
          </a:p>
        </p:txBody>
      </p:sp>
    </p:spTree>
    <p:extLst>
      <p:ext uri="{BB962C8B-B14F-4D97-AF65-F5344CB8AC3E}">
        <p14:creationId xmlns:p14="http://schemas.microsoft.com/office/powerpoint/2010/main" val="387722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Rectangle 6"/>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Placeholder 1"/>
          <p:cNvSpPr>
            <a:spLocks noGrp="1"/>
          </p:cNvSpPr>
          <p:nvPr>
            <p:ph type="title"/>
          </p:nvPr>
        </p:nvSpPr>
        <p:spPr>
          <a:xfrm>
            <a:off x="2057400" y="274638"/>
            <a:ext cx="66294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Oval 10"/>
          <p:cNvSpPr/>
          <p:nvPr/>
        </p:nvSpPr>
        <p:spPr>
          <a:xfrm>
            <a:off x="457200" y="3810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Slide Number Placeholder 5"/>
          <p:cNvSpPr txBox="1">
            <a:spLocks/>
          </p:cNvSpPr>
          <p:nvPr/>
        </p:nvSpPr>
        <p:spPr>
          <a:xfrm>
            <a:off x="457200" y="381000"/>
            <a:ext cx="838200" cy="762000"/>
          </a:xfrm>
          <a:prstGeom prst="rect">
            <a:avLst/>
          </a:prstGeom>
        </p:spPr>
        <p:txBody>
          <a:bodyPr vert="horz" lIns="91440" tIns="45720" rIns="91440" bIns="45720" rtlCol="0" anchor="ctr"/>
          <a:lstStyle>
            <a:lvl1pPr algn="ctr">
              <a:defRPr sz="2400" cap="small" baseline="0">
                <a:solidFill>
                  <a:schemeClr val="bg1"/>
                </a:solidFill>
                <a:latin typeface="+mj-lt"/>
              </a:defRPr>
            </a:lvl1pPr>
          </a:lstStyle>
          <a:p>
            <a:pPr>
              <a:defRPr/>
            </a:pPr>
            <a:fld id="{4F56BB57-F36A-478A-B48D-430464D82D0A}" type="slidenum">
              <a:rPr lang="en-US" smtClean="0">
                <a:solidFill>
                  <a:prstClr val="white"/>
                </a:solidFill>
              </a:rPr>
              <a:pPr>
                <a:defRPr/>
              </a:pPr>
              <a:t>‹#›</a:t>
            </a:fld>
            <a:endParaRPr lang="en-US" dirty="0">
              <a:solidFill>
                <a:prstClr val="white"/>
              </a:solidFill>
            </a:endParaRPr>
          </a:p>
        </p:txBody>
      </p:sp>
      <p:sp>
        <p:nvSpPr>
          <p:cNvPr id="14" name="Content Placeholder 2"/>
          <p:cNvSpPr txBox="1">
            <a:spLocks/>
          </p:cNvSpPr>
          <p:nvPr/>
        </p:nvSpPr>
        <p:spPr>
          <a:xfrm>
            <a:off x="457200" y="1981200"/>
            <a:ext cx="8229600" cy="4144963"/>
          </a:xfrm>
          <a:prstGeom prst="rect">
            <a:avLst/>
          </a:prstGeom>
        </p:spPr>
        <p:txBody>
          <a:bodyPr>
            <a:normAutofit/>
          </a:bodyPr>
          <a:lstStyle/>
          <a:p>
            <a:pPr marL="338328" indent="-338328">
              <a:spcBef>
                <a:spcPts val="1800"/>
              </a:spcBef>
              <a:buClr>
                <a:prstClr val="black">
                  <a:lumMod val="75000"/>
                </a:prstClr>
              </a:buClr>
              <a:buSzPct val="80000"/>
              <a:buFont typeface="Wingdings" pitchFamily="2" charset="2"/>
              <a:buChar char="p"/>
              <a:defRPr/>
            </a:pPr>
            <a:r>
              <a:rPr lang="en-US" sz="2400" dirty="0" smtClean="0">
                <a:solidFill>
                  <a:prstClr val="black"/>
                </a:solidFill>
              </a:rPr>
              <a:t>Level 1; font size is 24</a:t>
            </a:r>
          </a:p>
          <a:p>
            <a:pPr marL="795528" lvl="1" indent="-338328">
              <a:spcBef>
                <a:spcPts val="1800"/>
              </a:spcBef>
              <a:buClr>
                <a:srgbClr val="9F2936"/>
              </a:buClr>
              <a:buSzPct val="80000"/>
              <a:buFont typeface="Wingdings" pitchFamily="2" charset="2"/>
              <a:buChar char="p"/>
              <a:defRPr/>
            </a:pPr>
            <a:r>
              <a:rPr lang="en-US" sz="2000" dirty="0" smtClean="0">
                <a:solidFill>
                  <a:prstClr val="black"/>
                </a:solidFill>
              </a:rPr>
              <a:t>Level 2; font size is 20</a:t>
            </a:r>
          </a:p>
          <a:p>
            <a:pPr marL="1138238" lvl="2" indent="-338138">
              <a:spcBef>
                <a:spcPts val="1800"/>
              </a:spcBef>
              <a:buClr>
                <a:srgbClr val="1B587C"/>
              </a:buClr>
              <a:buSzPct val="80000"/>
              <a:buFont typeface="Wingdings" pitchFamily="2" charset="2"/>
              <a:buChar char="p"/>
              <a:defRPr/>
            </a:pPr>
            <a:r>
              <a:rPr lang="en-US" dirty="0" smtClean="0">
                <a:solidFill>
                  <a:prstClr val="black"/>
                </a:solidFill>
              </a:rPr>
              <a:t>Level 3; font size is 18</a:t>
            </a:r>
          </a:p>
          <a:p>
            <a:pPr marL="1481138" lvl="3" indent="-338138">
              <a:spcBef>
                <a:spcPts val="1800"/>
              </a:spcBef>
              <a:buClr>
                <a:srgbClr val="4E8542"/>
              </a:buClr>
              <a:buSzPct val="80000"/>
              <a:buFont typeface="Wingdings" pitchFamily="2" charset="2"/>
              <a:buChar char="p"/>
              <a:defRPr/>
            </a:pPr>
            <a:r>
              <a:rPr lang="en-US" sz="1600" dirty="0" smtClean="0">
                <a:solidFill>
                  <a:prstClr val="black"/>
                </a:solidFill>
              </a:rPr>
              <a:t>Level 4; font size is 16</a:t>
            </a:r>
          </a:p>
          <a:p>
            <a:pPr marL="1887538" lvl="4" indent="-338138">
              <a:spcBef>
                <a:spcPts val="1800"/>
              </a:spcBef>
              <a:buClr>
                <a:srgbClr val="604878"/>
              </a:buClr>
              <a:buSzPct val="80000"/>
              <a:buFont typeface="Wingdings" pitchFamily="2" charset="2"/>
              <a:buChar char="p"/>
              <a:defRPr/>
            </a:pPr>
            <a:r>
              <a:rPr lang="en-US" sz="1600" dirty="0" smtClean="0">
                <a:solidFill>
                  <a:prstClr val="black"/>
                </a:solidFill>
              </a:rPr>
              <a:t>Level 5; font size is 16</a:t>
            </a:r>
          </a:p>
          <a:p>
            <a:pPr marL="2230438" lvl="5" indent="-338138">
              <a:spcBef>
                <a:spcPts val="1800"/>
              </a:spcBef>
              <a:buClr>
                <a:srgbClr val="C19859"/>
              </a:buClr>
              <a:buSzPct val="80000"/>
              <a:buFont typeface="Wingdings" pitchFamily="2" charset="2"/>
              <a:buChar char="p"/>
              <a:defRPr/>
            </a:pPr>
            <a:r>
              <a:rPr lang="en-US" sz="1600" dirty="0" smtClean="0">
                <a:solidFill>
                  <a:prstClr val="black"/>
                </a:solidFill>
              </a:rPr>
              <a:t>Level 6; font size is 16</a:t>
            </a:r>
          </a:p>
          <a:p>
            <a:pPr marL="2573338" lvl="6" indent="-338138">
              <a:spcBef>
                <a:spcPts val="1800"/>
              </a:spcBef>
              <a:buClr>
                <a:prstClr val="black"/>
              </a:buClr>
              <a:buSzPct val="80000"/>
              <a:buFont typeface="Wingdings" pitchFamily="2" charset="2"/>
              <a:buChar char="n"/>
              <a:defRPr/>
            </a:pPr>
            <a:r>
              <a:rPr lang="en-US" sz="1600" dirty="0" smtClean="0">
                <a:solidFill>
                  <a:prstClr val="black"/>
                </a:solidFill>
              </a:rPr>
              <a:t>Level 7; font size is 16</a:t>
            </a:r>
          </a:p>
          <a:p>
            <a:pPr marL="2967038" lvl="7" indent="-338138">
              <a:spcBef>
                <a:spcPts val="1800"/>
              </a:spcBef>
              <a:buClr>
                <a:srgbClr val="9F2936"/>
              </a:buClr>
              <a:buSzPct val="80000"/>
              <a:buFont typeface="Wingdings" pitchFamily="2" charset="2"/>
              <a:buChar char="n"/>
              <a:defRPr/>
            </a:pPr>
            <a:r>
              <a:rPr lang="en-US" sz="1600" dirty="0" smtClean="0">
                <a:solidFill>
                  <a:prstClr val="black"/>
                </a:solidFill>
              </a:rPr>
              <a:t>Level 8; font size is 16</a:t>
            </a:r>
          </a:p>
        </p:txBody>
      </p:sp>
      <p:sp>
        <p:nvSpPr>
          <p:cNvPr id="3" name="Slide Number Placeholder 2"/>
          <p:cNvSpPr>
            <a:spLocks noGrp="1"/>
          </p:cNvSpPr>
          <p:nvPr>
            <p:ph type="sldNum" sz="quarter" idx="4"/>
          </p:nvPr>
        </p:nvSpPr>
        <p:spPr>
          <a:xfrm>
            <a:off x="174108" y="634571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1A1AF-19B6-48D9-B190-110DBA3E855E}" type="slidenum">
              <a:rPr lang="en-US" smtClean="0"/>
              <a:pPr/>
              <a:t>‹#›</a:t>
            </a:fld>
            <a:endParaRPr lang="en-US" dirty="0"/>
          </a:p>
        </p:txBody>
      </p:sp>
    </p:spTree>
    <p:extLst>
      <p:ext uri="{BB962C8B-B14F-4D97-AF65-F5344CB8AC3E}">
        <p14:creationId xmlns:p14="http://schemas.microsoft.com/office/powerpoint/2010/main" val="324095840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dt="0"/>
  <p:txStyles>
    <p:titleStyle>
      <a:lvl1pPr algn="l" defTabSz="914400" rtl="0" eaLnBrk="1" latinLnBrk="0" hangingPunct="1">
        <a:spcBef>
          <a:spcPct val="0"/>
        </a:spcBef>
        <a:buNone/>
        <a:defRPr sz="4400" kern="1200">
          <a:solidFill>
            <a:schemeClr val="bg1"/>
          </a:solidFill>
          <a:latin typeface="+mj-lt"/>
          <a:ea typeface="+mj-ea"/>
          <a:cs typeface="+mj-cs"/>
        </a:defRPr>
      </a:lvl1pPr>
    </p:titleStyle>
    <p:bodyStyle>
      <a:lvl1pPr marL="338328" indent="-338328" algn="l" defTabSz="914400" rtl="0" eaLnBrk="1" latinLnBrk="0" hangingPunct="1">
        <a:spcBef>
          <a:spcPts val="1800"/>
        </a:spcBef>
        <a:buClr>
          <a:schemeClr val="tx1">
            <a:lumMod val="75000"/>
          </a:schemeClr>
        </a:buClr>
        <a:buSzPct val="80000"/>
        <a:buFont typeface="Wingdings" pitchFamily="2" charset="2"/>
        <a:buChar char="p"/>
        <a:defRPr sz="2400" kern="1200" baseline="0">
          <a:solidFill>
            <a:schemeClr val="tx1"/>
          </a:solidFill>
          <a:latin typeface="+mn-lt"/>
          <a:ea typeface="+mn-ea"/>
          <a:cs typeface="+mn-cs"/>
        </a:defRPr>
      </a:lvl1pPr>
      <a:lvl2pPr marL="630936" indent="-347472" algn="l" defTabSz="914400" rtl="0" eaLnBrk="1" latinLnBrk="0" hangingPunct="1">
        <a:spcBef>
          <a:spcPts val="1800"/>
        </a:spcBef>
        <a:buFont typeface="Arial" pitchFamily="34" charset="0"/>
        <a:buChar char="–"/>
        <a:defRPr sz="2000" kern="1200" baseline="0">
          <a:solidFill>
            <a:schemeClr val="tx1"/>
          </a:solidFill>
          <a:latin typeface="+mn-lt"/>
          <a:ea typeface="+mn-ea"/>
          <a:cs typeface="+mn-cs"/>
        </a:defRPr>
      </a:lvl2pPr>
      <a:lvl3pPr marL="859536" indent="-338328" algn="l" defTabSz="914400" rtl="0" eaLnBrk="1" latinLnBrk="0" hangingPunct="1">
        <a:spcBef>
          <a:spcPts val="1200"/>
        </a:spcBef>
        <a:buFont typeface="Arial" pitchFamily="34" charset="0"/>
        <a:buChar char="•"/>
        <a:defRPr sz="2400" kern="1200" baseline="0">
          <a:solidFill>
            <a:schemeClr val="tx1"/>
          </a:solidFill>
          <a:latin typeface="+mn-lt"/>
          <a:ea typeface="+mn-ea"/>
          <a:cs typeface="+mn-cs"/>
        </a:defRPr>
      </a:lvl3pPr>
      <a:lvl4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4pPr>
      <a:lvl5pPr marL="1316736" indent="-283464"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5pPr>
      <a:lvl6pPr marL="630936" indent="-347472" algn="l" defTabSz="914400" rtl="0" eaLnBrk="1" latinLnBrk="0" hangingPunct="1">
        <a:spcBef>
          <a:spcPts val="1200"/>
        </a:spcBef>
        <a:buFont typeface="Arial" pitchFamily="34" charset="0"/>
        <a:buNone/>
        <a:defRPr sz="2000" kern="1200" baseline="0">
          <a:solidFill>
            <a:schemeClr val="tx1"/>
          </a:solidFill>
          <a:latin typeface="+mn-lt"/>
          <a:ea typeface="+mn-ea"/>
          <a:cs typeface="+mn-cs"/>
        </a:defRPr>
      </a:lvl6pPr>
      <a:lvl7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7pPr>
      <a:lvl8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8pPr>
      <a:lvl9pPr marL="1033272" indent="-292608"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www.cms.gov/Medicare/Health-Plans/ManagedCareMarketing/FinalPartCMarketingGuidelines.html"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www.health.ny.gov/health_care/medicaid/redesign/mrt_101.htm" TargetMode="External"/><Relationship Id="rId2" Type="http://schemas.openxmlformats.org/officeDocument/2006/relationships/hyperlink" Target="mailto:FIDA@health.ny.gov" TargetMode="External"/><Relationship Id="rId1" Type="http://schemas.openxmlformats.org/officeDocument/2006/relationships/slideLayout" Target="../slideLayouts/slideLayout2.xml"/><Relationship Id="rId5" Type="http://schemas.openxmlformats.org/officeDocument/2006/relationships/hyperlink" Target="http://www.facebook.com/NewYorkMRT" TargetMode="External"/><Relationship Id="rId4" Type="http://schemas.openxmlformats.org/officeDocument/2006/relationships/hyperlink" Target="http://www.health.ny.gov/health_care/medicaid/redesign/listserv.ht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6624" y="2686050"/>
            <a:ext cx="7192060" cy="1524000"/>
          </a:xfrm>
        </p:spPr>
        <p:txBody>
          <a:bodyPr>
            <a:noAutofit/>
          </a:bodyPr>
          <a:lstStyle/>
          <a:p>
            <a:r>
              <a:rPr lang="en-US" sz="4400" dirty="0" smtClean="0"/>
              <a:t>Fully Integrated Duals Advantage (FIDA) Overview </a:t>
            </a:r>
            <a:endParaRPr lang="en-US" sz="4400" dirty="0"/>
          </a:p>
        </p:txBody>
      </p:sp>
      <p:pic>
        <p:nvPicPr>
          <p:cNvPr id="6" name="Picture 4" descr="http://checkmarkservice.com/yahoo_site_admin/assets/images/nys_banner.65101643nys%20banner"/>
          <p:cNvPicPr>
            <a:picLocks noChangeAspect="1" noChangeArrowheads="1"/>
          </p:cNvPicPr>
          <p:nvPr/>
        </p:nvPicPr>
        <p:blipFill>
          <a:blip r:embed="rId2" cstate="print">
            <a:duotone>
              <a:schemeClr val="accent2">
                <a:shade val="45000"/>
                <a:satMod val="135000"/>
              </a:schemeClr>
              <a:prstClr val="white"/>
            </a:duotone>
          </a:blip>
          <a:srcRect t="15167" b="-6000"/>
          <a:stretch>
            <a:fillRect/>
          </a:stretch>
        </p:blipFill>
        <p:spPr bwMode="auto">
          <a:xfrm>
            <a:off x="0" y="1466850"/>
            <a:ext cx="9144000" cy="1038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3" descr="DOH_Logo_WhiteOnBlack.jpg"/>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7848600" y="6045200"/>
            <a:ext cx="963558" cy="622299"/>
          </a:xfrm>
          <a:prstGeom prst="rect">
            <a:avLst/>
          </a:prstGeom>
          <a:noFill/>
          <a:ln w="9525">
            <a:noFill/>
            <a:miter lim="800000"/>
            <a:headEnd/>
            <a:tailEnd/>
          </a:ln>
        </p:spPr>
      </p:pic>
      <p:sp>
        <p:nvSpPr>
          <p:cNvPr id="7" name="TextBox 6"/>
          <p:cNvSpPr txBox="1"/>
          <p:nvPr/>
        </p:nvSpPr>
        <p:spPr>
          <a:xfrm>
            <a:off x="0" y="2262485"/>
            <a:ext cx="9144000" cy="461665"/>
          </a:xfrm>
          <a:prstGeom prst="rect">
            <a:avLst/>
          </a:prstGeom>
          <a:solidFill>
            <a:schemeClr val="accent2"/>
          </a:solidFill>
        </p:spPr>
        <p:txBody>
          <a:bodyPr wrap="square" rtlCol="0">
            <a:spAutoFit/>
          </a:bodyPr>
          <a:lstStyle/>
          <a:p>
            <a:r>
              <a:rPr lang="en-US" sz="2400" i="1" dirty="0" smtClean="0">
                <a:solidFill>
                  <a:schemeClr val="bg1"/>
                </a:solidFill>
                <a:latin typeface="+mj-lt"/>
              </a:rPr>
              <a:t>                            Redesign Medicaid in New York State  </a:t>
            </a:r>
            <a:endParaRPr lang="en-US" sz="2400" i="1" dirty="0">
              <a:solidFill>
                <a:schemeClr val="bg1"/>
              </a:solidFill>
              <a:latin typeface="+mj-lt"/>
            </a:endParaRPr>
          </a:p>
        </p:txBody>
      </p:sp>
      <p:sp>
        <p:nvSpPr>
          <p:cNvPr id="8" name="Subtitle 3"/>
          <p:cNvSpPr txBox="1">
            <a:spLocks/>
          </p:cNvSpPr>
          <p:nvPr/>
        </p:nvSpPr>
        <p:spPr>
          <a:xfrm>
            <a:off x="1906016" y="4463145"/>
            <a:ext cx="7153275" cy="752473"/>
          </a:xfrm>
          <a:prstGeom prst="rect">
            <a:avLst/>
          </a:prstGeom>
        </p:spPr>
        <p:txBody>
          <a:bodyPr>
            <a:noAutofit/>
            <a:scene3d>
              <a:camera prst="orthographicFront"/>
              <a:lightRig rig="soft" dir="t">
                <a:rot lat="0" lon="0" rev="10800000"/>
              </a:lightRig>
            </a:scene3d>
            <a:sp3d>
              <a:contourClr>
                <a:srgbClr val="DDDDDD"/>
              </a:contourClr>
            </a:sp3d>
          </a:bodyPr>
          <a:lstStyle>
            <a:lvl1pPr marL="0" indent="0" algn="l" defTabSz="914400" rtl="0" eaLnBrk="1" latinLnBrk="0" hangingPunct="1">
              <a:spcBef>
                <a:spcPts val="0"/>
              </a:spcBef>
              <a:buClr>
                <a:schemeClr val="tx1">
                  <a:lumMod val="75000"/>
                </a:schemeClr>
              </a:buClr>
              <a:buSzPct val="80000"/>
              <a:buFont typeface="Wingdings" pitchFamily="2" charset="2"/>
              <a:buNone/>
              <a:defRPr sz="2800" kern="1200" baseline="0">
                <a:solidFill>
                  <a:schemeClr val="tx1"/>
                </a:solidFill>
                <a:latin typeface="+mn-lt"/>
                <a:ea typeface="+mn-ea"/>
                <a:cs typeface="+mn-cs"/>
              </a:defRPr>
            </a:lvl1pPr>
            <a:lvl2pPr marL="457200" indent="0" algn="ctr" defTabSz="914400" rtl="0" eaLnBrk="1" latinLnBrk="0" hangingPunct="1">
              <a:spcBef>
                <a:spcPts val="1800"/>
              </a:spcBef>
              <a:buFont typeface="Arial" pitchFamily="34" charset="0"/>
              <a:buNone/>
              <a:defRPr sz="2000" kern="1200" baseline="0">
                <a:solidFill>
                  <a:schemeClr val="tx1">
                    <a:tint val="75000"/>
                  </a:schemeClr>
                </a:solidFill>
                <a:latin typeface="+mn-lt"/>
                <a:ea typeface="+mn-ea"/>
                <a:cs typeface="+mn-cs"/>
              </a:defRPr>
            </a:lvl2pPr>
            <a:lvl3pPr marL="914400" indent="0" algn="ctr" defTabSz="914400" rtl="0" eaLnBrk="1" latinLnBrk="0" hangingPunct="1">
              <a:spcBef>
                <a:spcPts val="1200"/>
              </a:spcBef>
              <a:buFont typeface="Arial" pitchFamily="34" charset="0"/>
              <a:buNone/>
              <a:defRPr sz="2400" kern="1200" baseline="0">
                <a:solidFill>
                  <a:schemeClr val="tx1">
                    <a:tint val="75000"/>
                  </a:schemeClr>
                </a:solidFill>
                <a:latin typeface="+mn-lt"/>
                <a:ea typeface="+mn-ea"/>
                <a:cs typeface="+mn-cs"/>
              </a:defRPr>
            </a:lvl3pPr>
            <a:lvl4pPr marL="13716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4pPr>
            <a:lvl5pPr marL="18288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5pPr>
            <a:lvl6pPr marL="22860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6pPr>
            <a:lvl7pPr marL="27432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7pPr>
            <a:lvl8pPr marL="32004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8pPr>
            <a:lvl9pPr marL="36576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9pPr>
          </a:lstStyle>
          <a:p>
            <a:r>
              <a:rPr lang="en-US" sz="1600" b="1" dirty="0" smtClean="0">
                <a:latin typeface="Arial" pitchFamily="34" charset="0"/>
                <a:cs typeface="Arial" pitchFamily="34" charset="0"/>
              </a:rPr>
              <a:t>Rebecca Corso, </a:t>
            </a:r>
            <a:r>
              <a:rPr lang="en-US" sz="1600" dirty="0" smtClean="0">
                <a:latin typeface="Arial" pitchFamily="34" charset="0"/>
                <a:cs typeface="Arial" pitchFamily="34" charset="0"/>
              </a:rPr>
              <a:t>Deputy Director, Division of Long Term Care</a:t>
            </a:r>
          </a:p>
          <a:p>
            <a:r>
              <a:rPr lang="en-US" sz="1600" b="1" dirty="0">
                <a:latin typeface="Arial" pitchFamily="34" charset="0"/>
                <a:cs typeface="Arial" pitchFamily="34" charset="0"/>
              </a:rPr>
              <a:t>Shanon Vollmer, </a:t>
            </a:r>
            <a:r>
              <a:rPr lang="en-US" sz="1600" dirty="0">
                <a:latin typeface="Arial" pitchFamily="34" charset="0"/>
                <a:cs typeface="Arial" pitchFamily="34" charset="0"/>
              </a:rPr>
              <a:t>FIDA Project </a:t>
            </a:r>
            <a:r>
              <a:rPr lang="en-US" sz="1600" dirty="0" smtClean="0">
                <a:latin typeface="Arial" pitchFamily="34" charset="0"/>
                <a:cs typeface="Arial" pitchFamily="34" charset="0"/>
              </a:rPr>
              <a:t>Director, Bureau of Managed Long Term Care, Division of Long Term Care</a:t>
            </a:r>
          </a:p>
          <a:p>
            <a:endParaRPr lang="en-US" sz="1600" dirty="0">
              <a:latin typeface="Arial" pitchFamily="34" charset="0"/>
              <a:cs typeface="Arial" pitchFamily="34" charset="0"/>
            </a:endParaRPr>
          </a:p>
          <a:p>
            <a:r>
              <a:rPr lang="en-US" sz="2000" b="1" dirty="0" err="1" smtClean="0">
                <a:latin typeface="Arial" pitchFamily="34" charset="0"/>
                <a:cs typeface="Arial" pitchFamily="34" charset="0"/>
              </a:rPr>
              <a:t>LeadingAge</a:t>
            </a:r>
            <a:r>
              <a:rPr lang="en-US" sz="2000" b="1" dirty="0" smtClean="0">
                <a:latin typeface="Arial" pitchFamily="34" charset="0"/>
                <a:cs typeface="Arial" pitchFamily="34" charset="0"/>
              </a:rPr>
              <a:t> NY</a:t>
            </a:r>
          </a:p>
          <a:p>
            <a:r>
              <a:rPr lang="en-US" sz="1400" dirty="0" smtClean="0">
                <a:latin typeface="Arial" pitchFamily="34" charset="0"/>
                <a:cs typeface="Arial" pitchFamily="34" charset="0"/>
              </a:rPr>
              <a:t>September 24, 2014</a:t>
            </a:r>
            <a:endParaRPr lang="en-US" sz="1400" b="1" i="1" dirty="0">
              <a:solidFill>
                <a:schemeClr val="accent3"/>
              </a:solidFill>
            </a:endParaRPr>
          </a:p>
        </p:txBody>
      </p:sp>
    </p:spTree>
    <p:extLst>
      <p:ext uri="{BB962C8B-B14F-4D97-AF65-F5344CB8AC3E}">
        <p14:creationId xmlns:p14="http://schemas.microsoft.com/office/powerpoint/2010/main" val="1323166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Enrollment</a:t>
            </a:r>
            <a:endParaRPr lang="en-US" dirty="0"/>
          </a:p>
        </p:txBody>
      </p:sp>
      <p:sp>
        <p:nvSpPr>
          <p:cNvPr id="3" name="Content Placeholder 2"/>
          <p:cNvSpPr>
            <a:spLocks noGrp="1"/>
          </p:cNvSpPr>
          <p:nvPr>
            <p:ph idx="1"/>
          </p:nvPr>
        </p:nvSpPr>
        <p:spPr>
          <a:xfrm>
            <a:off x="381000" y="1850571"/>
            <a:ext cx="8229600" cy="4038599"/>
          </a:xfrm>
        </p:spPr>
        <p:txBody>
          <a:bodyPr>
            <a:noAutofit/>
          </a:bodyPr>
          <a:lstStyle/>
          <a:p>
            <a:pPr marL="0" indent="0">
              <a:lnSpc>
                <a:spcPct val="120000"/>
              </a:lnSpc>
              <a:spcBef>
                <a:spcPts val="600"/>
              </a:spcBef>
              <a:buNone/>
            </a:pPr>
            <a:r>
              <a:rPr lang="en-US" sz="1600" dirty="0"/>
              <a:t>The following individuals </a:t>
            </a:r>
            <a:r>
              <a:rPr lang="en-US" sz="1600" dirty="0" smtClean="0"/>
              <a:t>are </a:t>
            </a:r>
            <a:r>
              <a:rPr lang="en-US" sz="1600" dirty="0"/>
              <a:t>eligible for FIDA </a:t>
            </a:r>
            <a:r>
              <a:rPr lang="en-US" sz="1600" dirty="0" smtClean="0"/>
              <a:t>but excluded from Passive Enrollment:</a:t>
            </a:r>
            <a:endParaRPr lang="en-US" sz="1600" dirty="0"/>
          </a:p>
          <a:p>
            <a:pPr>
              <a:lnSpc>
                <a:spcPct val="120000"/>
              </a:lnSpc>
              <a:spcBef>
                <a:spcPts val="600"/>
              </a:spcBef>
            </a:pPr>
            <a:r>
              <a:rPr lang="en-US" sz="1600" dirty="0" smtClean="0"/>
              <a:t>Native </a:t>
            </a:r>
            <a:r>
              <a:rPr lang="en-US" sz="1600" dirty="0"/>
              <a:t>Americans but they may opt into the Demonstration at any time;</a:t>
            </a:r>
          </a:p>
          <a:p>
            <a:pPr>
              <a:lnSpc>
                <a:spcPct val="120000"/>
              </a:lnSpc>
              <a:spcBef>
                <a:spcPts val="600"/>
              </a:spcBef>
            </a:pPr>
            <a:r>
              <a:rPr lang="en-US" sz="1600" dirty="0" smtClean="0"/>
              <a:t>Those </a:t>
            </a:r>
            <a:r>
              <a:rPr lang="en-US" sz="1600" dirty="0"/>
              <a:t>eligible for the Medicaid buy-in for the working disabled and </a:t>
            </a:r>
            <a:r>
              <a:rPr lang="en-US" sz="1600" dirty="0" smtClean="0"/>
              <a:t>are nursing </a:t>
            </a:r>
            <a:r>
              <a:rPr lang="en-US" sz="1600" dirty="0"/>
              <a:t>home certifiable;</a:t>
            </a:r>
          </a:p>
          <a:p>
            <a:pPr>
              <a:lnSpc>
                <a:spcPct val="120000"/>
              </a:lnSpc>
              <a:spcBef>
                <a:spcPts val="600"/>
              </a:spcBef>
            </a:pPr>
            <a:r>
              <a:rPr lang="en-US" sz="1600" dirty="0" smtClean="0"/>
              <a:t>Aliessa </a:t>
            </a:r>
            <a:r>
              <a:rPr lang="en-US" sz="1600" dirty="0"/>
              <a:t>Court Ordered Individuals</a:t>
            </a:r>
            <a:r>
              <a:rPr lang="en-US" sz="1600" dirty="0" smtClean="0"/>
              <a:t>;</a:t>
            </a:r>
          </a:p>
          <a:p>
            <a:pPr>
              <a:lnSpc>
                <a:spcPct val="120000"/>
              </a:lnSpc>
              <a:spcBef>
                <a:spcPts val="600"/>
              </a:spcBef>
            </a:pPr>
            <a:r>
              <a:rPr lang="en-US" sz="1600" dirty="0"/>
              <a:t>Those assigned to a CMS Accountable Care Organization (ACO) </a:t>
            </a:r>
            <a:r>
              <a:rPr lang="en-US" sz="1600" dirty="0" smtClean="0"/>
              <a:t>at the </a:t>
            </a:r>
            <a:r>
              <a:rPr lang="en-US" sz="1600" dirty="0"/>
              <a:t>time they would otherwise be included in </a:t>
            </a:r>
            <a:r>
              <a:rPr lang="en-US" sz="1600" dirty="0" smtClean="0"/>
              <a:t>passive enrollment;</a:t>
            </a:r>
          </a:p>
          <a:p>
            <a:pPr>
              <a:lnSpc>
                <a:spcPct val="120000"/>
              </a:lnSpc>
              <a:spcBef>
                <a:spcPts val="600"/>
              </a:spcBef>
            </a:pPr>
            <a:r>
              <a:rPr lang="en-US" sz="1600" dirty="0"/>
              <a:t>Those participating in the CMS Independence at Home (IAH) demo; </a:t>
            </a:r>
            <a:r>
              <a:rPr lang="en-US" sz="1600" dirty="0" smtClean="0"/>
              <a:t>and</a:t>
            </a:r>
            <a:endParaRPr lang="en-US" sz="1600" dirty="0"/>
          </a:p>
          <a:p>
            <a:pPr>
              <a:lnSpc>
                <a:spcPct val="120000"/>
              </a:lnSpc>
              <a:spcBef>
                <a:spcPts val="600"/>
              </a:spcBef>
            </a:pPr>
            <a:r>
              <a:rPr lang="en-US" sz="1600" dirty="0" smtClean="0"/>
              <a:t>Those </a:t>
            </a:r>
            <a:r>
              <a:rPr lang="en-US" sz="1600" dirty="0"/>
              <a:t>enrolled </a:t>
            </a:r>
            <a:r>
              <a:rPr lang="en-US" sz="1600" dirty="0" smtClean="0"/>
              <a:t>in: </a:t>
            </a:r>
          </a:p>
          <a:p>
            <a:pPr lvl="1">
              <a:lnSpc>
                <a:spcPct val="120000"/>
              </a:lnSpc>
              <a:spcBef>
                <a:spcPts val="600"/>
              </a:spcBef>
            </a:pPr>
            <a:r>
              <a:rPr lang="en-US" sz="1600" dirty="0" smtClean="0"/>
              <a:t>PACE; </a:t>
            </a:r>
          </a:p>
          <a:p>
            <a:pPr lvl="1">
              <a:lnSpc>
                <a:spcPct val="120000"/>
              </a:lnSpc>
              <a:spcBef>
                <a:spcPts val="600"/>
              </a:spcBef>
            </a:pPr>
            <a:r>
              <a:rPr lang="en-US" sz="1600" dirty="0" smtClean="0"/>
              <a:t>a </a:t>
            </a:r>
            <a:r>
              <a:rPr lang="en-US" sz="1600" dirty="0"/>
              <a:t>Medicare Advantage Special Needs Plan </a:t>
            </a:r>
            <a:r>
              <a:rPr lang="en-US" sz="1600" dirty="0" smtClean="0"/>
              <a:t>for institutionalized individuals; </a:t>
            </a:r>
          </a:p>
          <a:p>
            <a:pPr lvl="1">
              <a:lnSpc>
                <a:spcPct val="120000"/>
              </a:lnSpc>
              <a:spcBef>
                <a:spcPts val="600"/>
              </a:spcBef>
            </a:pPr>
            <a:r>
              <a:rPr lang="en-US" sz="1600" dirty="0" smtClean="0"/>
              <a:t>Health </a:t>
            </a:r>
            <a:r>
              <a:rPr lang="en-US" sz="1600" dirty="0"/>
              <a:t>Homes</a:t>
            </a:r>
            <a:r>
              <a:rPr lang="en-US" sz="1600" dirty="0" smtClean="0"/>
              <a:t>;</a:t>
            </a:r>
            <a:r>
              <a:rPr lang="en-US" sz="1600" dirty="0"/>
              <a:t> </a:t>
            </a:r>
            <a:endParaRPr lang="en-US" sz="1600" dirty="0" smtClean="0"/>
          </a:p>
          <a:p>
            <a:pPr lvl="1">
              <a:lnSpc>
                <a:spcPct val="120000"/>
              </a:lnSpc>
              <a:spcBef>
                <a:spcPts val="600"/>
              </a:spcBef>
            </a:pPr>
            <a:r>
              <a:rPr lang="en-US" sz="1600" dirty="0" smtClean="0"/>
              <a:t>Employer </a:t>
            </a:r>
            <a:r>
              <a:rPr lang="en-US" sz="1600" dirty="0"/>
              <a:t>or Union Sponsored coverage for employees or </a:t>
            </a:r>
            <a:r>
              <a:rPr lang="en-US" sz="1600" dirty="0" smtClean="0"/>
              <a:t>retirees.</a:t>
            </a:r>
            <a:endParaRPr lang="en-US" sz="1600"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10</a:t>
            </a:r>
            <a:endParaRPr lang="en-US" sz="1000" dirty="0">
              <a:solidFill>
                <a:srgbClr val="1B587C">
                  <a:lumMod val="75000"/>
                </a:srgbClr>
              </a:solidFill>
            </a:endParaRPr>
          </a:p>
        </p:txBody>
      </p:sp>
    </p:spTree>
    <p:extLst>
      <p:ext uri="{BB962C8B-B14F-4D97-AF65-F5344CB8AC3E}">
        <p14:creationId xmlns:p14="http://schemas.microsoft.com/office/powerpoint/2010/main" val="4047398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Enrollment</a:t>
            </a:r>
            <a:endParaRPr lang="en-US" dirty="0"/>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600" b="1" dirty="0" smtClean="0">
                <a:cs typeface="Arial" charset="0"/>
              </a:rPr>
              <a:t>January 1, 2015</a:t>
            </a:r>
            <a:r>
              <a:rPr lang="en-US" sz="2600" dirty="0" smtClean="0">
                <a:cs typeface="Arial" charset="0"/>
              </a:rPr>
              <a:t>, </a:t>
            </a:r>
            <a:r>
              <a:rPr lang="en-US" sz="2600" dirty="0">
                <a:cs typeface="Arial" charset="0"/>
              </a:rPr>
              <a:t>effective date for individuals </a:t>
            </a:r>
            <a:r>
              <a:rPr lang="en-US" sz="2600" dirty="0" smtClean="0">
                <a:cs typeface="Arial" charset="0"/>
              </a:rPr>
              <a:t>in Region </a:t>
            </a:r>
            <a:r>
              <a:rPr lang="en-US" sz="2600" dirty="0">
                <a:cs typeface="Arial" charset="0"/>
              </a:rPr>
              <a:t>I</a:t>
            </a:r>
            <a:r>
              <a:rPr lang="en-US" sz="2600" dirty="0" smtClean="0">
                <a:cs typeface="Arial" charset="0"/>
              </a:rPr>
              <a:t> to opt</a:t>
            </a:r>
            <a:r>
              <a:rPr lang="en-US" sz="2600" dirty="0">
                <a:cs typeface="Arial" charset="0"/>
              </a:rPr>
              <a:t> </a:t>
            </a:r>
            <a:r>
              <a:rPr lang="en-US" sz="2600" dirty="0" smtClean="0">
                <a:cs typeface="Arial" charset="0"/>
              </a:rPr>
              <a:t>into the demonstration.</a:t>
            </a:r>
            <a:endParaRPr lang="en-US" sz="2600" dirty="0">
              <a:cs typeface="Arial" charset="0"/>
            </a:endParaRPr>
          </a:p>
          <a:p>
            <a:pPr>
              <a:spcBef>
                <a:spcPts val="600"/>
              </a:spcBef>
              <a:spcAft>
                <a:spcPts val="600"/>
              </a:spcAft>
            </a:pPr>
            <a:r>
              <a:rPr lang="en-US" sz="2600" b="1" dirty="0" smtClean="0">
                <a:cs typeface="Arial" charset="0"/>
              </a:rPr>
              <a:t>April 1, 2015</a:t>
            </a:r>
            <a:r>
              <a:rPr lang="en-US" sz="2600" dirty="0">
                <a:cs typeface="Arial" charset="0"/>
              </a:rPr>
              <a:t>, effective date for individuals who are passively </a:t>
            </a:r>
            <a:r>
              <a:rPr lang="en-US" sz="2600" dirty="0" smtClean="0">
                <a:cs typeface="Arial" charset="0"/>
              </a:rPr>
              <a:t>enrolled in Region I. Passive enrollment will take place over five months.</a:t>
            </a:r>
          </a:p>
          <a:p>
            <a:pPr>
              <a:spcBef>
                <a:spcPts val="600"/>
              </a:spcBef>
              <a:spcAft>
                <a:spcPts val="600"/>
              </a:spcAft>
            </a:pPr>
            <a:r>
              <a:rPr lang="en-US" sz="2600" b="1" dirty="0" smtClean="0">
                <a:cs typeface="Arial" charset="0"/>
              </a:rPr>
              <a:t>April 1, 2015, </a:t>
            </a:r>
            <a:r>
              <a:rPr lang="en-US" sz="2600" dirty="0">
                <a:cs typeface="Arial" charset="0"/>
              </a:rPr>
              <a:t>effective date for individuals </a:t>
            </a:r>
            <a:r>
              <a:rPr lang="en-US" sz="2600" dirty="0" smtClean="0">
                <a:cs typeface="Arial" charset="0"/>
              </a:rPr>
              <a:t>in Region II to </a:t>
            </a:r>
            <a:r>
              <a:rPr lang="en-US" sz="2600" dirty="0">
                <a:cs typeface="Arial" charset="0"/>
              </a:rPr>
              <a:t>opt </a:t>
            </a:r>
            <a:r>
              <a:rPr lang="en-US" sz="2600" dirty="0" smtClean="0">
                <a:cs typeface="Arial" charset="0"/>
              </a:rPr>
              <a:t>into </a:t>
            </a:r>
            <a:r>
              <a:rPr lang="en-US" sz="2600" dirty="0">
                <a:cs typeface="Arial" charset="0"/>
              </a:rPr>
              <a:t>the </a:t>
            </a:r>
            <a:r>
              <a:rPr lang="en-US" sz="2600" dirty="0" smtClean="0">
                <a:cs typeface="Arial" charset="0"/>
              </a:rPr>
              <a:t>demonstration.</a:t>
            </a:r>
          </a:p>
          <a:p>
            <a:pPr>
              <a:spcBef>
                <a:spcPts val="600"/>
              </a:spcBef>
              <a:spcAft>
                <a:spcPts val="600"/>
              </a:spcAft>
            </a:pPr>
            <a:r>
              <a:rPr lang="en-US" sz="2600" b="1" dirty="0" smtClean="0">
                <a:cs typeface="Arial" charset="0"/>
              </a:rPr>
              <a:t>July 1, 2015, </a:t>
            </a:r>
            <a:r>
              <a:rPr lang="en-US" sz="2600" dirty="0">
                <a:cs typeface="Arial" charset="0"/>
              </a:rPr>
              <a:t>effective date for individuals who are passively enrolled in Region </a:t>
            </a:r>
            <a:r>
              <a:rPr lang="en-US" sz="2600" dirty="0" smtClean="0">
                <a:cs typeface="Arial" charset="0"/>
              </a:rPr>
              <a:t>II.</a:t>
            </a:r>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11</a:t>
            </a:r>
            <a:endParaRPr lang="en-US" sz="1000" dirty="0">
              <a:solidFill>
                <a:srgbClr val="1B587C">
                  <a:lumMod val="75000"/>
                </a:srgbClr>
              </a:solidFill>
            </a:endParaRPr>
          </a:p>
        </p:txBody>
      </p:sp>
    </p:spTree>
    <p:extLst>
      <p:ext uri="{BB962C8B-B14F-4D97-AF65-F5344CB8AC3E}">
        <p14:creationId xmlns:p14="http://schemas.microsoft.com/office/powerpoint/2010/main" val="1595373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Enrollment</a:t>
            </a:r>
            <a:endParaRPr lang="en-US" dirty="0"/>
          </a:p>
        </p:txBody>
      </p:sp>
      <p:sp>
        <p:nvSpPr>
          <p:cNvPr id="3" name="Content Placeholder 2"/>
          <p:cNvSpPr>
            <a:spLocks noGrp="1"/>
          </p:cNvSpPr>
          <p:nvPr>
            <p:ph idx="1"/>
          </p:nvPr>
        </p:nvSpPr>
        <p:spPr/>
        <p:txBody>
          <a:bodyPr>
            <a:normAutofit/>
          </a:bodyPr>
          <a:lstStyle/>
          <a:p>
            <a:pPr>
              <a:spcBef>
                <a:spcPts val="1200"/>
              </a:spcBef>
              <a:spcAft>
                <a:spcPts val="600"/>
              </a:spcAft>
            </a:pPr>
            <a:r>
              <a:rPr lang="en-US" dirty="0" smtClean="0">
                <a:cs typeface="Arial" charset="0"/>
              </a:rPr>
              <a:t>NY </a:t>
            </a:r>
            <a:r>
              <a:rPr lang="en-US" dirty="0">
                <a:cs typeface="Arial" charset="0"/>
              </a:rPr>
              <a:t>Medicaid </a:t>
            </a:r>
            <a:r>
              <a:rPr lang="en-US" dirty="0" smtClean="0">
                <a:cs typeface="Arial" charset="0"/>
              </a:rPr>
              <a:t>Choice </a:t>
            </a:r>
            <a:r>
              <a:rPr lang="en-US" dirty="0">
                <a:cs typeface="Arial" charset="0"/>
              </a:rPr>
              <a:t>will enroll individuals and provide </a:t>
            </a:r>
            <a:r>
              <a:rPr lang="en-US" dirty="0" smtClean="0">
                <a:cs typeface="Arial" charset="0"/>
              </a:rPr>
              <a:t>counseling </a:t>
            </a:r>
            <a:r>
              <a:rPr lang="en-US" dirty="0">
                <a:cs typeface="Arial" charset="0"/>
              </a:rPr>
              <a:t>and assistance. </a:t>
            </a:r>
            <a:endParaRPr lang="en-US" dirty="0" smtClean="0"/>
          </a:p>
          <a:p>
            <a:pPr>
              <a:lnSpc>
                <a:spcPct val="120000"/>
              </a:lnSpc>
              <a:spcBef>
                <a:spcPts val="1200"/>
              </a:spcBef>
            </a:pPr>
            <a:r>
              <a:rPr lang="en-US" dirty="0"/>
              <a:t>I</a:t>
            </a:r>
            <a:r>
              <a:rPr lang="en-US" dirty="0" smtClean="0"/>
              <a:t>ndividuals </a:t>
            </a:r>
            <a:r>
              <a:rPr lang="en-US" dirty="0"/>
              <a:t>who are </a:t>
            </a:r>
            <a:r>
              <a:rPr lang="en-US" dirty="0" smtClean="0"/>
              <a:t>eligible for FIDA and enrolled in a MLTC plan will “convert in place” to the FIDA plan offered by the parent organization of their MLTC plan.</a:t>
            </a:r>
          </a:p>
          <a:p>
            <a:pPr>
              <a:lnSpc>
                <a:spcPct val="120000"/>
              </a:lnSpc>
              <a:spcBef>
                <a:spcPts val="1200"/>
              </a:spcBef>
            </a:pPr>
            <a:r>
              <a:rPr lang="en-US" dirty="0" smtClean="0"/>
              <a:t>Individuals </a:t>
            </a:r>
            <a:r>
              <a:rPr lang="en-US" dirty="0"/>
              <a:t>will be informed about FIDA and </a:t>
            </a:r>
            <a:r>
              <a:rPr lang="en-US" dirty="0" smtClean="0"/>
              <a:t>offered an opportunity </a:t>
            </a:r>
            <a:r>
              <a:rPr lang="en-US" dirty="0"/>
              <a:t>to select a FIDA </a:t>
            </a:r>
            <a:r>
              <a:rPr lang="en-US" dirty="0" smtClean="0"/>
              <a:t>Plan or to opt out of the program.  </a:t>
            </a:r>
            <a:endParaRPr lang="en-US" dirty="0"/>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12</a:t>
            </a:r>
            <a:endParaRPr lang="en-US" sz="1000" dirty="0">
              <a:solidFill>
                <a:srgbClr val="1B587C">
                  <a:lumMod val="75000"/>
                </a:srgbClr>
              </a:solidFill>
            </a:endParaRPr>
          </a:p>
        </p:txBody>
      </p:sp>
    </p:spTree>
    <p:extLst>
      <p:ext uri="{BB962C8B-B14F-4D97-AF65-F5344CB8AC3E}">
        <p14:creationId xmlns:p14="http://schemas.microsoft.com/office/powerpoint/2010/main" val="2039858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Enrollment</a:t>
            </a:r>
            <a:endParaRPr lang="en-US" dirty="0"/>
          </a:p>
        </p:txBody>
      </p:sp>
      <p:sp>
        <p:nvSpPr>
          <p:cNvPr id="3" name="Content Placeholder 2"/>
          <p:cNvSpPr>
            <a:spLocks noGrp="1"/>
          </p:cNvSpPr>
          <p:nvPr>
            <p:ph idx="1"/>
          </p:nvPr>
        </p:nvSpPr>
        <p:spPr/>
        <p:txBody>
          <a:bodyPr/>
          <a:lstStyle/>
          <a:p>
            <a:pPr>
              <a:lnSpc>
                <a:spcPct val="120000"/>
              </a:lnSpc>
              <a:spcBef>
                <a:spcPts val="1200"/>
              </a:spcBef>
            </a:pPr>
            <a:r>
              <a:rPr lang="en-US" dirty="0">
                <a:solidFill>
                  <a:srgbClr val="000000"/>
                </a:solidFill>
              </a:rPr>
              <a:t>All </a:t>
            </a:r>
            <a:r>
              <a:rPr lang="en-US" dirty="0" smtClean="0">
                <a:solidFill>
                  <a:srgbClr val="000000"/>
                </a:solidFill>
              </a:rPr>
              <a:t>FIDA eligible duals in Region </a:t>
            </a:r>
            <a:r>
              <a:rPr lang="en-US" dirty="0">
                <a:solidFill>
                  <a:srgbClr val="000000"/>
                </a:solidFill>
              </a:rPr>
              <a:t>I </a:t>
            </a:r>
            <a:r>
              <a:rPr lang="en-US" dirty="0" smtClean="0">
                <a:solidFill>
                  <a:srgbClr val="000000"/>
                </a:solidFill>
              </a:rPr>
              <a:t>will </a:t>
            </a:r>
            <a:r>
              <a:rPr lang="en-US" dirty="0">
                <a:solidFill>
                  <a:srgbClr val="000000"/>
                </a:solidFill>
              </a:rPr>
              <a:t>receive the FIDA Program Announcement Letter in December </a:t>
            </a:r>
            <a:r>
              <a:rPr lang="en-US" dirty="0" smtClean="0">
                <a:solidFill>
                  <a:srgbClr val="000000"/>
                </a:solidFill>
              </a:rPr>
              <a:t>2014. All FIDA eligible </a:t>
            </a:r>
            <a:r>
              <a:rPr lang="en-US" dirty="0">
                <a:solidFill>
                  <a:srgbClr val="000000"/>
                </a:solidFill>
              </a:rPr>
              <a:t>d</a:t>
            </a:r>
            <a:r>
              <a:rPr lang="en-US" dirty="0" smtClean="0">
                <a:solidFill>
                  <a:srgbClr val="000000"/>
                </a:solidFill>
              </a:rPr>
              <a:t>uals living in Region II will receive a letter in March 2015. </a:t>
            </a:r>
          </a:p>
          <a:p>
            <a:pPr>
              <a:lnSpc>
                <a:spcPct val="120000"/>
              </a:lnSpc>
              <a:spcBef>
                <a:spcPts val="1200"/>
              </a:spcBef>
            </a:pPr>
            <a:r>
              <a:rPr lang="en-US" dirty="0" smtClean="0">
                <a:solidFill>
                  <a:srgbClr val="000000"/>
                </a:solidFill>
              </a:rPr>
              <a:t>This will be the </a:t>
            </a:r>
            <a:r>
              <a:rPr lang="en-US" dirty="0">
                <a:solidFill>
                  <a:srgbClr val="000000"/>
                </a:solidFill>
              </a:rPr>
              <a:t>first notification </a:t>
            </a:r>
            <a:r>
              <a:rPr lang="en-US" dirty="0" smtClean="0">
                <a:solidFill>
                  <a:srgbClr val="000000"/>
                </a:solidFill>
              </a:rPr>
              <a:t>a Participant </a:t>
            </a:r>
            <a:r>
              <a:rPr lang="en-US" dirty="0">
                <a:solidFill>
                  <a:srgbClr val="000000"/>
                </a:solidFill>
              </a:rPr>
              <a:t>receives and marks the start of potential </a:t>
            </a:r>
            <a:r>
              <a:rPr lang="en-US" dirty="0" smtClean="0">
                <a:solidFill>
                  <a:srgbClr val="000000"/>
                </a:solidFill>
              </a:rPr>
              <a:t>opt-in enrollment. </a:t>
            </a:r>
            <a:endParaRPr lang="en-US" dirty="0">
              <a:solidFill>
                <a:srgbClr val="000000"/>
              </a:solidFill>
            </a:endParaRPr>
          </a:p>
          <a:p>
            <a:pPr>
              <a:lnSpc>
                <a:spcPct val="120000"/>
              </a:lnSpc>
              <a:spcBef>
                <a:spcPts val="1200"/>
              </a:spcBef>
            </a:pPr>
            <a:r>
              <a:rPr lang="en-US" dirty="0">
                <a:solidFill>
                  <a:srgbClr val="000000"/>
                </a:solidFill>
              </a:rPr>
              <a:t>Participants will also </a:t>
            </a:r>
            <a:r>
              <a:rPr lang="en-US" dirty="0" smtClean="0">
                <a:solidFill>
                  <a:srgbClr val="000000"/>
                </a:solidFill>
              </a:rPr>
              <a:t>receive 90-day</a:t>
            </a:r>
            <a:r>
              <a:rPr lang="en-US" dirty="0">
                <a:solidFill>
                  <a:srgbClr val="000000"/>
                </a:solidFill>
              </a:rPr>
              <a:t>, </a:t>
            </a:r>
            <a:r>
              <a:rPr lang="en-US" dirty="0" smtClean="0">
                <a:solidFill>
                  <a:srgbClr val="000000"/>
                </a:solidFill>
              </a:rPr>
              <a:t>60-day, </a:t>
            </a:r>
            <a:r>
              <a:rPr lang="en-US" dirty="0">
                <a:solidFill>
                  <a:srgbClr val="000000"/>
                </a:solidFill>
              </a:rPr>
              <a:t>and </a:t>
            </a:r>
            <a:r>
              <a:rPr lang="en-US" dirty="0" smtClean="0">
                <a:solidFill>
                  <a:srgbClr val="000000"/>
                </a:solidFill>
              </a:rPr>
              <a:t>30-day </a:t>
            </a:r>
            <a:r>
              <a:rPr lang="en-US" dirty="0">
                <a:solidFill>
                  <a:srgbClr val="000000"/>
                </a:solidFill>
              </a:rPr>
              <a:t>Passive Enrollment </a:t>
            </a:r>
            <a:r>
              <a:rPr lang="en-US" dirty="0" smtClean="0">
                <a:solidFill>
                  <a:srgbClr val="000000"/>
                </a:solidFill>
              </a:rPr>
              <a:t>reminder notices before their scheduled date for passive enrollment.</a:t>
            </a:r>
            <a:endParaRPr lang="en-US" dirty="0">
              <a:solidFill>
                <a:srgbClr val="000000"/>
              </a:solidFill>
            </a:endParaRPr>
          </a:p>
          <a:p>
            <a:pPr marL="0" indent="0">
              <a:buNone/>
            </a:pPr>
            <a:endParaRPr lang="en-US" dirty="0"/>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13</a:t>
            </a:r>
            <a:endParaRPr lang="en-US" sz="1000" dirty="0">
              <a:solidFill>
                <a:srgbClr val="1B587C">
                  <a:lumMod val="75000"/>
                </a:srgbClr>
              </a:solidFill>
            </a:endParaRPr>
          </a:p>
        </p:txBody>
      </p:sp>
    </p:spTree>
    <p:extLst>
      <p:ext uri="{BB962C8B-B14F-4D97-AF65-F5344CB8AC3E}">
        <p14:creationId xmlns:p14="http://schemas.microsoft.com/office/powerpoint/2010/main" val="4157524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Provider’s Role in Enrollment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Provider's </a:t>
            </a:r>
            <a:r>
              <a:rPr lang="en-US" dirty="0"/>
              <a:t>Role in </a:t>
            </a:r>
            <a:r>
              <a:rPr lang="en-US" dirty="0" smtClean="0"/>
              <a:t>Enrollment:</a:t>
            </a:r>
          </a:p>
          <a:p>
            <a:pPr lvl="1"/>
            <a:r>
              <a:rPr lang="en-US" sz="2400" dirty="0" smtClean="0"/>
              <a:t>Providers </a:t>
            </a:r>
            <a:r>
              <a:rPr lang="en-US" sz="2400" dirty="0"/>
              <a:t>may inform participants about the </a:t>
            </a:r>
            <a:r>
              <a:rPr lang="en-US" sz="2400" dirty="0" smtClean="0"/>
              <a:t>Plans </a:t>
            </a:r>
            <a:r>
              <a:rPr lang="en-US" sz="2400" dirty="0"/>
              <a:t>with which providers will be </a:t>
            </a:r>
            <a:r>
              <a:rPr lang="en-US" sz="2400" dirty="0" smtClean="0"/>
              <a:t>contracting.</a:t>
            </a:r>
            <a:endParaRPr lang="en-US" sz="2400" dirty="0"/>
          </a:p>
          <a:p>
            <a:pPr lvl="1"/>
            <a:r>
              <a:rPr lang="en-US" sz="2400" dirty="0" smtClean="0"/>
              <a:t>NYSDOH will ask </a:t>
            </a:r>
            <a:r>
              <a:rPr lang="en-US" sz="2400" dirty="0"/>
              <a:t>Providers to help identify any problems with </a:t>
            </a:r>
            <a:r>
              <a:rPr lang="en-US" sz="2400" dirty="0" smtClean="0"/>
              <a:t>Passive </a:t>
            </a:r>
            <a:r>
              <a:rPr lang="en-US" sz="2400" dirty="0"/>
              <a:t>E</a:t>
            </a:r>
            <a:r>
              <a:rPr lang="en-US" sz="2400" dirty="0" smtClean="0"/>
              <a:t>nrollment </a:t>
            </a:r>
            <a:r>
              <a:rPr lang="en-US" sz="2400" dirty="0"/>
              <a:t>(including enrollment of individuals from excluded groups</a:t>
            </a:r>
            <a:r>
              <a:rPr lang="en-US" sz="2400" dirty="0" smtClean="0"/>
              <a:t>). </a:t>
            </a:r>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14</a:t>
            </a:r>
            <a:endParaRPr lang="en-US" sz="1000" dirty="0">
              <a:solidFill>
                <a:srgbClr val="1B587C">
                  <a:lumMod val="75000"/>
                </a:srgbClr>
              </a:solidFill>
            </a:endParaRPr>
          </a:p>
        </p:txBody>
      </p:sp>
    </p:spTree>
    <p:extLst>
      <p:ext uri="{BB962C8B-B14F-4D97-AF65-F5344CB8AC3E}">
        <p14:creationId xmlns:p14="http://schemas.microsoft.com/office/powerpoint/2010/main" val="2483956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700" dirty="0" smtClean="0"/>
              <a:t>Covered Items and Services</a:t>
            </a: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028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Covered Items and Services</a:t>
            </a:r>
            <a:endParaRPr lang="en-US" dirty="0"/>
          </a:p>
        </p:txBody>
      </p:sp>
      <p:sp>
        <p:nvSpPr>
          <p:cNvPr id="3" name="Content Placeholder 2"/>
          <p:cNvSpPr>
            <a:spLocks noGrp="1"/>
          </p:cNvSpPr>
          <p:nvPr>
            <p:ph idx="1"/>
          </p:nvPr>
        </p:nvSpPr>
        <p:spPr>
          <a:xfrm>
            <a:off x="371272" y="1910829"/>
            <a:ext cx="8529536" cy="4038599"/>
          </a:xfrm>
        </p:spPr>
        <p:txBody>
          <a:bodyPr>
            <a:noAutofit/>
          </a:bodyPr>
          <a:lstStyle/>
          <a:p>
            <a:pPr>
              <a:lnSpc>
                <a:spcPts val="2200"/>
              </a:lnSpc>
              <a:spcAft>
                <a:spcPts val="1200"/>
              </a:spcAft>
            </a:pPr>
            <a:r>
              <a:rPr lang="en-US" sz="2000" dirty="0" smtClean="0"/>
              <a:t>The contract defines Medically </a:t>
            </a:r>
            <a:r>
              <a:rPr lang="en-US" sz="2000" dirty="0"/>
              <a:t>Necessary Items and Services </a:t>
            </a:r>
            <a:r>
              <a:rPr lang="en-US" sz="2000" dirty="0" smtClean="0"/>
              <a:t>as - Those </a:t>
            </a:r>
            <a:r>
              <a:rPr lang="en-US" sz="2000" dirty="0"/>
              <a:t>items and services necessary to prevent, diagnose, correct, or cure conditions in the Participant that cause acute suffering, endanger life, result in illness or infirmity, interfere with such Participant's capacity for normal activity, or threaten some significant handicap.  </a:t>
            </a:r>
            <a:r>
              <a:rPr lang="en-US" sz="2000" dirty="0" smtClean="0"/>
              <a:t>Further, it requires </a:t>
            </a:r>
            <a:r>
              <a:rPr lang="en-US" sz="2000" dirty="0"/>
              <a:t>the FIDA Plan </a:t>
            </a:r>
            <a:r>
              <a:rPr lang="en-US" sz="2000" dirty="0" smtClean="0"/>
              <a:t>to </a:t>
            </a:r>
            <a:r>
              <a:rPr lang="en-US" sz="2000" dirty="0"/>
              <a:t>provide coverage in accordance with the more favorable of the current Medicare and NYSDOH coverage rules, as outlined in NYSDOH and Federal rules and coverage guidelines</a:t>
            </a:r>
            <a:r>
              <a:rPr lang="en-US" sz="2000" dirty="0" smtClean="0"/>
              <a:t>.</a:t>
            </a:r>
            <a:endParaRPr lang="en-US" sz="2000" dirty="0" smtClean="0">
              <a:cs typeface="Arial" charset="0"/>
            </a:endParaRPr>
          </a:p>
          <a:p>
            <a:pPr>
              <a:lnSpc>
                <a:spcPts val="2200"/>
              </a:lnSpc>
              <a:spcBef>
                <a:spcPts val="1200"/>
              </a:spcBef>
              <a:spcAft>
                <a:spcPts val="1200"/>
              </a:spcAft>
            </a:pPr>
            <a:r>
              <a:rPr lang="en-US" sz="2000" dirty="0" smtClean="0">
                <a:cs typeface="Arial" charset="0"/>
              </a:rPr>
              <a:t>Covered </a:t>
            </a:r>
            <a:r>
              <a:rPr lang="en-US" sz="2000" dirty="0">
                <a:cs typeface="Arial" charset="0"/>
              </a:rPr>
              <a:t>Items and Services include </a:t>
            </a:r>
            <a:r>
              <a:rPr lang="en-US" sz="2000" dirty="0" smtClean="0">
                <a:cs typeface="Arial" charset="0"/>
              </a:rPr>
              <a:t>those services currently covered by the Medicare </a:t>
            </a:r>
            <a:r>
              <a:rPr lang="en-US" sz="2000" dirty="0">
                <a:cs typeface="Arial" charset="0"/>
              </a:rPr>
              <a:t>and Medicaid programs </a:t>
            </a:r>
            <a:r>
              <a:rPr lang="en-US" sz="2000" dirty="0" smtClean="0">
                <a:cs typeface="Arial" charset="0"/>
              </a:rPr>
              <a:t>in New York State, Home </a:t>
            </a:r>
            <a:r>
              <a:rPr lang="en-US" sz="2000" dirty="0">
                <a:cs typeface="Arial" charset="0"/>
              </a:rPr>
              <a:t>and Community-Based waiver </a:t>
            </a:r>
            <a:r>
              <a:rPr lang="en-US" sz="2000" dirty="0" smtClean="0">
                <a:cs typeface="Arial" charset="0"/>
              </a:rPr>
              <a:t>services, </a:t>
            </a:r>
            <a:r>
              <a:rPr lang="en-US" sz="2000" dirty="0">
                <a:cs typeface="Arial" charset="0"/>
              </a:rPr>
              <a:t>and wellness programs.</a:t>
            </a:r>
          </a:p>
          <a:p>
            <a:pPr>
              <a:lnSpc>
                <a:spcPts val="2200"/>
              </a:lnSpc>
              <a:spcBef>
                <a:spcPts val="600"/>
              </a:spcBef>
              <a:spcAft>
                <a:spcPts val="1200"/>
              </a:spcAft>
            </a:pPr>
            <a:r>
              <a:rPr lang="en-US" sz="2000" dirty="0">
                <a:cs typeface="Arial" charset="0"/>
              </a:rPr>
              <a:t>The benefit package includes all existing Behavioral Health </a:t>
            </a:r>
            <a:r>
              <a:rPr lang="en-US" sz="2000" dirty="0" smtClean="0">
                <a:cs typeface="Arial" charset="0"/>
              </a:rPr>
              <a:t>services</a:t>
            </a:r>
            <a:r>
              <a:rPr lang="en-US" sz="2000" dirty="0">
                <a:cs typeface="Arial" charset="0"/>
              </a:rPr>
              <a:t> </a:t>
            </a:r>
            <a:r>
              <a:rPr lang="en-US" sz="2000" dirty="0" smtClean="0">
                <a:cs typeface="Arial" charset="0"/>
              </a:rPr>
              <a:t>to enable individuals with behavioral health diagnoses to be served.</a:t>
            </a:r>
            <a:endParaRPr lang="en-US" sz="2000" dirty="0">
              <a:cs typeface="Arial" charset="0"/>
            </a:endParaRPr>
          </a:p>
          <a:p>
            <a:pPr marL="0" indent="0">
              <a:lnSpc>
                <a:spcPts val="2600"/>
              </a:lnSpc>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16</a:t>
            </a:r>
            <a:endParaRPr lang="en-US" sz="1000" dirty="0">
              <a:solidFill>
                <a:srgbClr val="1B587C">
                  <a:lumMod val="75000"/>
                </a:srgbClr>
              </a:solidFill>
            </a:endParaRPr>
          </a:p>
        </p:txBody>
      </p:sp>
    </p:spTree>
    <p:extLst>
      <p:ext uri="{BB962C8B-B14F-4D97-AF65-F5344CB8AC3E}">
        <p14:creationId xmlns:p14="http://schemas.microsoft.com/office/powerpoint/2010/main" val="453002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Covered Items and Services</a:t>
            </a:r>
            <a:endParaRPr lang="en-US" dirty="0"/>
          </a:p>
        </p:txBody>
      </p:sp>
      <p:sp>
        <p:nvSpPr>
          <p:cNvPr id="3" name="Content Placeholder 2"/>
          <p:cNvSpPr>
            <a:spLocks noGrp="1"/>
          </p:cNvSpPr>
          <p:nvPr>
            <p:ph idx="1"/>
          </p:nvPr>
        </p:nvSpPr>
        <p:spPr/>
        <p:txBody>
          <a:bodyPr>
            <a:normAutofit/>
          </a:bodyPr>
          <a:lstStyle/>
          <a:p>
            <a:pPr>
              <a:lnSpc>
                <a:spcPct val="120000"/>
              </a:lnSpc>
            </a:pPr>
            <a:r>
              <a:rPr lang="en-US" dirty="0">
                <a:solidFill>
                  <a:srgbClr val="000000"/>
                </a:solidFill>
              </a:rPr>
              <a:t>There are no </a:t>
            </a:r>
            <a:r>
              <a:rPr lang="en-US" dirty="0" smtClean="0">
                <a:solidFill>
                  <a:srgbClr val="000000"/>
                </a:solidFill>
              </a:rPr>
              <a:t>FIDA-specific costs </a:t>
            </a:r>
            <a:r>
              <a:rPr lang="en-US" dirty="0">
                <a:solidFill>
                  <a:srgbClr val="000000"/>
                </a:solidFill>
              </a:rPr>
              <a:t>to Participants who enroll in </a:t>
            </a:r>
            <a:r>
              <a:rPr lang="en-US" dirty="0" smtClean="0">
                <a:solidFill>
                  <a:srgbClr val="000000"/>
                </a:solidFill>
              </a:rPr>
              <a:t>FIDA</a:t>
            </a:r>
            <a:r>
              <a:rPr lang="en-US" dirty="0">
                <a:solidFill>
                  <a:srgbClr val="000000"/>
                </a:solidFill>
              </a:rPr>
              <a:t> </a:t>
            </a:r>
            <a:r>
              <a:rPr lang="en-US" dirty="0" smtClean="0">
                <a:solidFill>
                  <a:srgbClr val="000000"/>
                </a:solidFill>
              </a:rPr>
              <a:t>including no co-payments, premiums, or deductibles for any covered items or services. </a:t>
            </a:r>
          </a:p>
          <a:p>
            <a:pPr>
              <a:lnSpc>
                <a:spcPct val="120000"/>
              </a:lnSpc>
            </a:pPr>
            <a:r>
              <a:rPr lang="en-US" dirty="0" smtClean="0">
                <a:solidFill>
                  <a:srgbClr val="000000"/>
                </a:solidFill>
              </a:rPr>
              <a:t>Participants will still have to pay NAMI or spend-down.</a:t>
            </a:r>
            <a:endParaRPr lang="en-US" dirty="0"/>
          </a:p>
          <a:p>
            <a:pPr>
              <a:lnSpc>
                <a:spcPct val="120000"/>
              </a:lnSpc>
              <a:spcAft>
                <a:spcPts val="600"/>
              </a:spcAft>
            </a:pPr>
            <a:r>
              <a:rPr lang="en-US" dirty="0">
                <a:solidFill>
                  <a:srgbClr val="000000"/>
                </a:solidFill>
                <a:cs typeface="Arial" charset="0"/>
              </a:rPr>
              <a:t>The State will </a:t>
            </a:r>
            <a:r>
              <a:rPr lang="en-US" dirty="0" smtClean="0">
                <a:solidFill>
                  <a:srgbClr val="000000"/>
                </a:solidFill>
                <a:cs typeface="Arial" charset="0"/>
              </a:rPr>
              <a:t>develop procedure and specialty </a:t>
            </a:r>
            <a:r>
              <a:rPr lang="en-US" dirty="0">
                <a:solidFill>
                  <a:srgbClr val="000000"/>
                </a:solidFill>
                <a:cs typeface="Arial" charset="0"/>
              </a:rPr>
              <a:t>codes for certain covered items and services </a:t>
            </a:r>
            <a:r>
              <a:rPr lang="en-US" dirty="0" smtClean="0">
                <a:solidFill>
                  <a:srgbClr val="000000"/>
                </a:solidFill>
                <a:cs typeface="Arial" charset="0"/>
              </a:rPr>
              <a:t>that are not </a:t>
            </a:r>
            <a:r>
              <a:rPr lang="en-US" dirty="0">
                <a:solidFill>
                  <a:srgbClr val="000000"/>
                </a:solidFill>
                <a:cs typeface="Arial" charset="0"/>
              </a:rPr>
              <a:t>currently offered. </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17</a:t>
            </a:r>
            <a:endParaRPr lang="en-US" sz="1000" dirty="0">
              <a:solidFill>
                <a:srgbClr val="1B587C">
                  <a:lumMod val="75000"/>
                </a:srgbClr>
              </a:solidFill>
            </a:endParaRPr>
          </a:p>
        </p:txBody>
      </p:sp>
    </p:spTree>
    <p:extLst>
      <p:ext uri="{BB962C8B-B14F-4D97-AF65-F5344CB8AC3E}">
        <p14:creationId xmlns:p14="http://schemas.microsoft.com/office/powerpoint/2010/main" val="958355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10915923"/>
              </p:ext>
            </p:extLst>
          </p:nvPr>
        </p:nvGraphicFramePr>
        <p:xfrm>
          <a:off x="320969" y="1782260"/>
          <a:ext cx="3761509" cy="4933209"/>
        </p:xfrm>
        <a:graphic>
          <a:graphicData uri="http://schemas.openxmlformats.org/drawingml/2006/table">
            <a:tbl>
              <a:tblPr>
                <a:effectLst>
                  <a:outerShdw blurRad="50800" dist="38100" dir="8100000" algn="tr" rotWithShape="0">
                    <a:prstClr val="black">
                      <a:alpha val="40000"/>
                    </a:prstClr>
                  </a:outerShdw>
                </a:effectLst>
                <a:tableStyleId>{5C22544A-7EE6-4342-B048-85BDC9FD1C3A}</a:tableStyleId>
              </a:tblPr>
              <a:tblGrid>
                <a:gridCol w="3761509"/>
              </a:tblGrid>
              <a:tr h="169474">
                <a:tc>
                  <a:txBody>
                    <a:bodyPr/>
                    <a:lstStyle/>
                    <a:p>
                      <a:pPr marL="0" marR="0">
                        <a:spcBef>
                          <a:spcPts val="0"/>
                        </a:spcBef>
                        <a:spcAft>
                          <a:spcPts val="0"/>
                        </a:spcAft>
                      </a:pPr>
                      <a:r>
                        <a:rPr lang="en-US" sz="1000" dirty="0">
                          <a:effectLst/>
                        </a:rPr>
                        <a:t>Abdominal Aortic Aneurism Screening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95981">
                <a:tc>
                  <a:txBody>
                    <a:bodyPr/>
                    <a:lstStyle/>
                    <a:p>
                      <a:pPr marL="0" marR="0">
                        <a:spcBef>
                          <a:spcPts val="0"/>
                        </a:spcBef>
                        <a:spcAft>
                          <a:spcPts val="0"/>
                        </a:spcAft>
                      </a:pPr>
                      <a:r>
                        <a:rPr lang="en-US" sz="1000" dirty="0">
                          <a:effectLst/>
                        </a:rPr>
                        <a:t>Adult Day Health Care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AIDS Adult Day Health Care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Ambulance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Ambulatory Surgical Centers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Assertive Community Treatment (ACT)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Assisted Living Program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206521">
                <a:tc>
                  <a:txBody>
                    <a:bodyPr/>
                    <a:lstStyle/>
                    <a:p>
                      <a:pPr marL="0" marR="0">
                        <a:spcBef>
                          <a:spcPts val="0"/>
                        </a:spcBef>
                        <a:spcAft>
                          <a:spcPts val="0"/>
                        </a:spcAft>
                      </a:pPr>
                      <a:r>
                        <a:rPr lang="en-US" sz="1000" dirty="0">
                          <a:effectLst/>
                        </a:rPr>
                        <a:t>Assistive Technology (State Plan and Supplemental to State Plan)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95981">
                <a:tc>
                  <a:txBody>
                    <a:bodyPr/>
                    <a:lstStyle/>
                    <a:p>
                      <a:pPr marL="0" marR="0">
                        <a:spcBef>
                          <a:spcPts val="0"/>
                        </a:spcBef>
                        <a:spcAft>
                          <a:spcPts val="0"/>
                        </a:spcAft>
                      </a:pPr>
                      <a:r>
                        <a:rPr lang="en-US" sz="1000" dirty="0">
                          <a:effectLst/>
                        </a:rPr>
                        <a:t>Bone Mass Measurement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95981">
                <a:tc>
                  <a:txBody>
                    <a:bodyPr/>
                    <a:lstStyle/>
                    <a:p>
                      <a:pPr marL="0" marR="0">
                        <a:spcBef>
                          <a:spcPts val="0"/>
                        </a:spcBef>
                        <a:spcAft>
                          <a:spcPts val="0"/>
                        </a:spcAft>
                      </a:pPr>
                      <a:r>
                        <a:rPr lang="en-US" sz="1000" dirty="0">
                          <a:effectLst/>
                        </a:rPr>
                        <a:t>Breast Cancer Screening (Mammograms)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Cardiac Rehabilitation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205902">
                <a:tc>
                  <a:txBody>
                    <a:bodyPr/>
                    <a:lstStyle/>
                    <a:p>
                      <a:pPr marL="0" marR="0">
                        <a:spcBef>
                          <a:spcPts val="0"/>
                        </a:spcBef>
                        <a:spcAft>
                          <a:spcPts val="0"/>
                        </a:spcAft>
                      </a:pPr>
                      <a:r>
                        <a:rPr lang="en-US" sz="1000" dirty="0">
                          <a:effectLst/>
                        </a:rPr>
                        <a:t>Cardiovascular Disease Risk Reduction Visit (therapy for heart disease)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Cardiovascular Disease Screening and Testing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77908">
                <a:tc>
                  <a:txBody>
                    <a:bodyPr/>
                    <a:lstStyle/>
                    <a:p>
                      <a:pPr marL="0" marR="0">
                        <a:spcBef>
                          <a:spcPts val="0"/>
                        </a:spcBef>
                        <a:spcAft>
                          <a:spcPts val="0"/>
                        </a:spcAft>
                      </a:pPr>
                      <a:r>
                        <a:rPr lang="en-US" sz="1000" dirty="0">
                          <a:effectLst/>
                        </a:rPr>
                        <a:t>Care Management (Service Coordination)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Cervical and Vaginal Cancer Screening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Chemotherapy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95981">
                <a:tc>
                  <a:txBody>
                    <a:bodyPr/>
                    <a:lstStyle/>
                    <a:p>
                      <a:pPr marL="0" marR="0">
                        <a:spcBef>
                          <a:spcPts val="0"/>
                        </a:spcBef>
                        <a:spcAft>
                          <a:spcPts val="0"/>
                        </a:spcAft>
                      </a:pPr>
                      <a:r>
                        <a:rPr lang="en-US" sz="1000" dirty="0">
                          <a:effectLst/>
                        </a:rPr>
                        <a:t>Chiropractic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Colorectal Screening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Community Integration Counseling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Community Transitional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Consumer Directed Personal Assistance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Continuing Day Treatment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Day Treatment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Defibrillator (implantable automatic)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Dental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Depression Screening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Diabetes Monitoring (Self-Management Training)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9474">
                <a:tc>
                  <a:txBody>
                    <a:bodyPr/>
                    <a:lstStyle/>
                    <a:p>
                      <a:pPr marL="0" marR="0">
                        <a:spcBef>
                          <a:spcPts val="0"/>
                        </a:spcBef>
                        <a:spcAft>
                          <a:spcPts val="0"/>
                        </a:spcAft>
                      </a:pPr>
                      <a:r>
                        <a:rPr lang="en-US" sz="1000" dirty="0">
                          <a:effectLst/>
                        </a:rPr>
                        <a:t>Diabetes Screening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bl>
          </a:graphicData>
        </a:graphic>
      </p:graphicFrame>
      <p:sp>
        <p:nvSpPr>
          <p:cNvPr id="2" name="Title 1"/>
          <p:cNvSpPr>
            <a:spLocks noGrp="1"/>
          </p:cNvSpPr>
          <p:nvPr>
            <p:ph type="title"/>
          </p:nvPr>
        </p:nvSpPr>
        <p:spPr>
          <a:xfrm>
            <a:off x="1990724" y="198438"/>
            <a:ext cx="6629400" cy="1143000"/>
          </a:xfrm>
        </p:spPr>
        <p:txBody>
          <a:bodyPr>
            <a:normAutofit/>
          </a:bodyPr>
          <a:lstStyle/>
          <a:p>
            <a:r>
              <a:rPr lang="en-US" sz="3600" dirty="0" smtClean="0"/>
              <a:t>Covered Items and Services</a:t>
            </a:r>
            <a:endParaRPr lang="en-US" sz="3600" dirty="0"/>
          </a:p>
        </p:txBody>
      </p:sp>
      <p:graphicFrame>
        <p:nvGraphicFramePr>
          <p:cNvPr id="8" name="Table 7"/>
          <p:cNvGraphicFramePr>
            <a:graphicFrameLocks noGrp="1"/>
          </p:cNvGraphicFramePr>
          <p:nvPr>
            <p:extLst>
              <p:ext uri="{D42A27DB-BD31-4B8C-83A1-F6EECF244321}">
                <p14:modId xmlns:p14="http://schemas.microsoft.com/office/powerpoint/2010/main" val="1855435826"/>
              </p:ext>
            </p:extLst>
          </p:nvPr>
        </p:nvGraphicFramePr>
        <p:xfrm>
          <a:off x="4283927" y="1777316"/>
          <a:ext cx="4633788" cy="4918069"/>
        </p:xfrm>
        <a:graphic>
          <a:graphicData uri="http://schemas.openxmlformats.org/drawingml/2006/table">
            <a:tbl>
              <a:tblPr>
                <a:effectLst>
                  <a:outerShdw blurRad="50800" dist="38100" dir="8100000" algn="tr" rotWithShape="0">
                    <a:prstClr val="black">
                      <a:alpha val="40000"/>
                    </a:prstClr>
                  </a:outerShdw>
                </a:effectLst>
                <a:tableStyleId>{5C22544A-7EE6-4342-B048-85BDC9FD1C3A}</a:tableStyleId>
              </a:tblPr>
              <a:tblGrid>
                <a:gridCol w="4633788"/>
              </a:tblGrid>
              <a:tr h="1821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rPr>
                        <a:t>Diabetes Supplies </a:t>
                      </a:r>
                      <a:endParaRPr lang="en-US" sz="10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146">
                <a:tc>
                  <a:txBody>
                    <a:bodyPr/>
                    <a:lstStyle/>
                    <a:p>
                      <a:pPr marL="0" marR="0">
                        <a:spcBef>
                          <a:spcPts val="0"/>
                        </a:spcBef>
                        <a:spcAft>
                          <a:spcPts val="0"/>
                        </a:spcAft>
                      </a:pPr>
                      <a:r>
                        <a:rPr lang="en-US" sz="1000" dirty="0" smtClean="0">
                          <a:effectLst/>
                          <a:latin typeface="+mn-lt"/>
                        </a:rPr>
                        <a:t> Diabetic </a:t>
                      </a:r>
                      <a:r>
                        <a:rPr lang="en-US" sz="1000" dirty="0">
                          <a:effectLst/>
                          <a:latin typeface="+mn-lt"/>
                        </a:rPr>
                        <a:t>Therapeutic Shoes or Inserts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latin typeface="+mn-lt"/>
                        </a:rPr>
                        <a:t> Diagnostic </a:t>
                      </a:r>
                      <a:r>
                        <a:rPr lang="en-US" sz="1000" dirty="0">
                          <a:effectLst/>
                          <a:latin typeface="+mn-lt"/>
                        </a:rPr>
                        <a:t>Testing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latin typeface="+mn-lt"/>
                        </a:rPr>
                        <a:t> Durable </a:t>
                      </a:r>
                      <a:r>
                        <a:rPr lang="en-US" sz="1000" dirty="0">
                          <a:effectLst/>
                          <a:latin typeface="+mn-lt"/>
                        </a:rPr>
                        <a:t>Medical Equipment (DME)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latin typeface="+mn-lt"/>
                        </a:rPr>
                        <a:t> Emergency </a:t>
                      </a:r>
                      <a:r>
                        <a:rPr lang="en-US" sz="1000" dirty="0">
                          <a:effectLst/>
                          <a:latin typeface="+mn-lt"/>
                        </a:rPr>
                        <a:t>Care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latin typeface="+mn-lt"/>
                        </a:rPr>
                        <a:t> Environmental Modifications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74151">
                <a:tc>
                  <a:txBody>
                    <a:bodyPr/>
                    <a:lstStyle/>
                    <a:p>
                      <a:pPr marL="0" marR="0">
                        <a:spcBef>
                          <a:spcPts val="0"/>
                        </a:spcBef>
                        <a:spcAft>
                          <a:spcPts val="0"/>
                        </a:spcAft>
                      </a:pPr>
                      <a:r>
                        <a:rPr lang="en-US" sz="1000" dirty="0" smtClean="0">
                          <a:effectLst/>
                          <a:latin typeface="+mn-lt"/>
                        </a:rPr>
                        <a:t> Family </a:t>
                      </a:r>
                      <a:r>
                        <a:rPr lang="en-US" sz="1000" dirty="0">
                          <a:effectLst/>
                          <a:latin typeface="+mn-lt"/>
                        </a:rPr>
                        <a:t>Planning Services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741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rPr>
                        <a:t> Freestanding Birth Center Services</a:t>
                      </a:r>
                      <a:endParaRPr lang="en-US" sz="10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62388">
                <a:tc>
                  <a:txBody>
                    <a:bodyPr/>
                    <a:lstStyle/>
                    <a:p>
                      <a:pPr marL="0" marR="0">
                        <a:spcBef>
                          <a:spcPts val="0"/>
                        </a:spcBef>
                        <a:spcAft>
                          <a:spcPts val="0"/>
                        </a:spcAft>
                      </a:pPr>
                      <a:r>
                        <a:rPr lang="en-US" sz="1000" dirty="0" smtClean="0">
                          <a:effectLst/>
                          <a:latin typeface="+mn-lt"/>
                        </a:rPr>
                        <a:t>HCSS</a:t>
                      </a:r>
                      <a:endParaRPr lang="en-US" sz="1000" baseline="0" dirty="0" smtClean="0">
                        <a:effectLst/>
                        <a:latin typeface="+mn-lt"/>
                      </a:endParaRPr>
                    </a:p>
                  </a:txBody>
                  <a:tcPr marL="58910" marR="58910" marT="0" marB="0"/>
                </a:tc>
              </a:tr>
              <a:tr h="162388">
                <a:tc>
                  <a:txBody>
                    <a:bodyPr/>
                    <a:lstStyle/>
                    <a:p>
                      <a:pPr marL="0" marR="0">
                        <a:spcBef>
                          <a:spcPts val="0"/>
                        </a:spcBef>
                        <a:spcAft>
                          <a:spcPts val="0"/>
                        </a:spcAft>
                      </a:pPr>
                      <a:r>
                        <a:rPr lang="en-US" sz="1000" dirty="0" smtClean="0">
                          <a:effectLst/>
                          <a:latin typeface="+mn-lt"/>
                        </a:rPr>
                        <a:t>Health/Wellness</a:t>
                      </a:r>
                      <a:r>
                        <a:rPr lang="en-US" sz="1000" baseline="0" dirty="0" smtClean="0">
                          <a:effectLst/>
                          <a:latin typeface="+mn-lt"/>
                        </a:rPr>
                        <a:t> Education</a:t>
                      </a:r>
                    </a:p>
                  </a:txBody>
                  <a:tcPr marL="58910" marR="58910" marT="0" marB="0"/>
                </a:tc>
              </a:tr>
              <a:tr h="1996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Hearing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HIV Screening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Home Delivery</a:t>
                      </a:r>
                      <a:r>
                        <a:rPr lang="en-US" sz="1000" baseline="0" dirty="0" smtClean="0">
                          <a:effectLst/>
                          <a:latin typeface="+mn-lt"/>
                        </a:rPr>
                        <a:t> </a:t>
                      </a:r>
                      <a:r>
                        <a:rPr lang="en-US" sz="1000" dirty="0" smtClean="0">
                          <a:effectLst/>
                          <a:latin typeface="+mn-lt"/>
                        </a:rPr>
                        <a:t>and Congregate meals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Home Health</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Home Infusion Bundled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Home Infusion Supplies and Administration and Medicare Part D Home Infusion Drugs </a:t>
                      </a:r>
                      <a:endParaRPr lang="en-US" sz="1000" dirty="0" smtClean="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Home Maintenance Services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93004">
                <a:tc>
                  <a:txBody>
                    <a:bodyPr/>
                    <a:lstStyle/>
                    <a:p>
                      <a:pPr marL="0" marR="0">
                        <a:spcBef>
                          <a:spcPts val="0"/>
                        </a:spcBef>
                        <a:spcAft>
                          <a:spcPts val="0"/>
                        </a:spcAft>
                      </a:pPr>
                      <a:r>
                        <a:rPr lang="en-US" sz="1000" dirty="0">
                          <a:effectLst/>
                          <a:latin typeface="+mn-lt"/>
                        </a:rPr>
                        <a:t>Home Visits by Medical Personnel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Immunizations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Independent Living Skills and Training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205561">
                <a:tc>
                  <a:txBody>
                    <a:bodyPr/>
                    <a:lstStyle/>
                    <a:p>
                      <a:pPr marL="0" marR="0">
                        <a:spcBef>
                          <a:spcPts val="0"/>
                        </a:spcBef>
                        <a:spcAft>
                          <a:spcPts val="0"/>
                        </a:spcAft>
                      </a:pPr>
                      <a:r>
                        <a:rPr lang="en-US" sz="1000" dirty="0">
                          <a:effectLst/>
                          <a:latin typeface="+mn-lt"/>
                        </a:rPr>
                        <a:t>Inpatient Hospital Care (including Substance Abuse and Rehabilitation Services)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Inpatient Mental Healthcare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Inpatient Mental Health over 190-day Lifetime Limit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95660">
                <a:tc>
                  <a:txBody>
                    <a:bodyPr/>
                    <a:lstStyle/>
                    <a:p>
                      <a:pPr marL="0" marR="0">
                        <a:spcBef>
                          <a:spcPts val="0"/>
                        </a:spcBef>
                        <a:spcAft>
                          <a:spcPts val="0"/>
                        </a:spcAft>
                      </a:pPr>
                      <a:r>
                        <a:rPr lang="en-US" sz="1000" dirty="0">
                          <a:effectLst/>
                          <a:latin typeface="+mn-lt"/>
                        </a:rPr>
                        <a:t>Intensive Psychiatric Rehabilitation Treatment Programs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3880">
                <a:tc>
                  <a:txBody>
                    <a:bodyPr/>
                    <a:lstStyle/>
                    <a:p>
                      <a:pPr marL="0" marR="0">
                        <a:spcBef>
                          <a:spcPts val="0"/>
                        </a:spcBef>
                        <a:spcAft>
                          <a:spcPts val="0"/>
                        </a:spcAft>
                      </a:pPr>
                      <a:r>
                        <a:rPr lang="en-US" sz="1000" dirty="0">
                          <a:effectLst/>
                          <a:latin typeface="+mn-lt"/>
                        </a:rPr>
                        <a:t>Inpatient Services during a Non-covered Inpatient Stay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Kidney Disease Services (including ESRD services)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368">
                <a:tc>
                  <a:txBody>
                    <a:bodyPr/>
                    <a:lstStyle/>
                    <a:p>
                      <a:pPr marL="0" marR="0">
                        <a:spcBef>
                          <a:spcPts val="0"/>
                        </a:spcBef>
                        <a:spcAft>
                          <a:spcPts val="0"/>
                        </a:spcAft>
                      </a:pPr>
                      <a:r>
                        <a:rPr lang="en-US" sz="1000" dirty="0">
                          <a:effectLst/>
                          <a:latin typeface="+mn-lt"/>
                        </a:rPr>
                        <a:t>Mammograms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r h="182146">
                <a:tc>
                  <a:txBody>
                    <a:bodyPr/>
                    <a:lstStyle/>
                    <a:p>
                      <a:pPr marL="0" marR="0">
                        <a:spcBef>
                          <a:spcPts val="0"/>
                        </a:spcBef>
                        <a:spcAft>
                          <a:spcPts val="0"/>
                        </a:spcAft>
                      </a:pPr>
                      <a:r>
                        <a:rPr lang="en-US" sz="1000" dirty="0">
                          <a:effectLst/>
                          <a:latin typeface="+mn-lt"/>
                        </a:rPr>
                        <a:t>Medicaid Pharmacy Benefits as Allowed by State Law </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58910" marR="58910" marT="0" marB="0"/>
                </a:tc>
              </a:tr>
            </a:tbl>
          </a:graphicData>
        </a:graphic>
      </p:graphicFrame>
    </p:spTree>
    <p:extLst>
      <p:ext uri="{BB962C8B-B14F-4D97-AF65-F5344CB8AC3E}">
        <p14:creationId xmlns:p14="http://schemas.microsoft.com/office/powerpoint/2010/main" val="23841240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Covered Items and Services</a:t>
            </a:r>
          </a:p>
        </p:txBody>
      </p:sp>
      <p:graphicFrame>
        <p:nvGraphicFramePr>
          <p:cNvPr id="5" name="Table 4"/>
          <p:cNvGraphicFramePr>
            <a:graphicFrameLocks noGrp="1"/>
          </p:cNvGraphicFramePr>
          <p:nvPr>
            <p:extLst>
              <p:ext uri="{D42A27DB-BD31-4B8C-83A1-F6EECF244321}">
                <p14:modId xmlns:p14="http://schemas.microsoft.com/office/powerpoint/2010/main" val="2511930174"/>
              </p:ext>
            </p:extLst>
          </p:nvPr>
        </p:nvGraphicFramePr>
        <p:xfrm>
          <a:off x="4587755" y="1847297"/>
          <a:ext cx="4361511" cy="4724400"/>
        </p:xfrm>
        <a:graphic>
          <a:graphicData uri="http://schemas.openxmlformats.org/drawingml/2006/table">
            <a:tbl>
              <a:tblPr>
                <a:effectLst>
                  <a:outerShdw blurRad="50800" dist="38100" dir="8100000" algn="tr" rotWithShape="0">
                    <a:prstClr val="black">
                      <a:alpha val="40000"/>
                    </a:prstClr>
                  </a:outerShdw>
                </a:effectLst>
                <a:tableStyleId>{5C22544A-7EE6-4342-B048-85BDC9FD1C3A}</a:tableStyleId>
              </a:tblPr>
              <a:tblGrid>
                <a:gridCol w="4361511"/>
              </a:tblGrid>
              <a:tr h="152400">
                <a:tc>
                  <a:txBody>
                    <a:bodyPr/>
                    <a:lstStyle/>
                    <a:p>
                      <a:pPr marL="0" marR="0">
                        <a:spcBef>
                          <a:spcPts val="0"/>
                        </a:spcBef>
                        <a:spcAft>
                          <a:spcPts val="0"/>
                        </a:spcAft>
                      </a:pPr>
                      <a:r>
                        <a:rPr lang="en-US" sz="1000" dirty="0" smtClean="0">
                          <a:effectLst/>
                        </a:rPr>
                        <a:t>PCP Office Visits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smtClean="0">
                          <a:effectLst/>
                        </a:rPr>
                        <a:t>Peer-Delivered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Peer Mentoring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Personal Care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Personal Emergency Response Services (PERS)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Personalized Recovery Oriented Services (PROS)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Podiatry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Positive Behavioral Interventions and </a:t>
                      </a:r>
                      <a:r>
                        <a:rPr lang="en-US" sz="1000" dirty="0" smtClean="0">
                          <a:effectLst/>
                        </a:rPr>
                        <a:t>Support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a:effectLst/>
                        </a:rPr>
                        <a:t>Preventive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52400">
                <a:tc>
                  <a:txBody>
                    <a:bodyPr/>
                    <a:lstStyle/>
                    <a:p>
                      <a:pPr marL="0" marR="0">
                        <a:spcBef>
                          <a:spcPts val="0"/>
                        </a:spcBef>
                        <a:spcAft>
                          <a:spcPts val="0"/>
                        </a:spcAft>
                      </a:pPr>
                      <a:r>
                        <a:rPr lang="en-US" sz="1000" dirty="0" smtClean="0">
                          <a:solidFill>
                            <a:srgbClr val="000000"/>
                          </a:solidFill>
                          <a:effectLst/>
                          <a:latin typeface="+mn-lt"/>
                          <a:ea typeface="Calibri" panose="020F0502020204030204" pitchFamily="34" charset="0"/>
                          <a:cs typeface="Calibri" panose="020F0502020204030204" pitchFamily="34" charset="0"/>
                        </a:rPr>
                        <a:t>Private Duty Nursing</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mn-lt"/>
                        </a:rPr>
                        <a:t>Prostate</a:t>
                      </a:r>
                      <a:r>
                        <a:rPr lang="en-US" sz="1000" baseline="0" dirty="0" smtClean="0">
                          <a:effectLst/>
                          <a:latin typeface="+mn-lt"/>
                        </a:rPr>
                        <a:t> Cancer Screening</a:t>
                      </a:r>
                      <a:endParaRPr lang="en-US" sz="1000" dirty="0" smtClean="0">
                        <a:effectLst/>
                        <a:latin typeface="+mn-lt"/>
                      </a:endParaRPr>
                    </a:p>
                  </a:txBody>
                  <a:tcPr marL="37549" marR="37549" marT="0" marB="0"/>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Prosthetics</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Pulmonary Rehabilitation Services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Respiratory Care Services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Respite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Routine Physical Exam 1/year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Sexually Transmitted Infections (STIs) Screening and Counseling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Skilled Nursing Facility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Smoking and Tobacco Cessation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Social and Environmental Supports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Social Day Care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Social Day Care Transportation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Specialist Office Visits</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Structured Day Program</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Substance Abuse Program</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Telehealth</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Transportation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Urgent Care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Vision Care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panose="020F0502020204030204" pitchFamily="34" charset="0"/>
                          <a:cs typeface="Calibri" panose="020F0502020204030204" pitchFamily="34" charset="0"/>
                        </a:rPr>
                        <a:t>“Welcome to Medicare” Preventive Visit</a:t>
                      </a:r>
                    </a:p>
                  </a:txBody>
                  <a:tcPr marL="37549" marR="37549" marT="0" marB="0"/>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rPr>
                        <a:t>Wellness Counseling</a:t>
                      </a:r>
                      <a:endParaRPr lang="en-US" sz="10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68099105"/>
              </p:ext>
            </p:extLst>
          </p:nvPr>
        </p:nvGraphicFramePr>
        <p:xfrm>
          <a:off x="287863" y="1807920"/>
          <a:ext cx="4077277" cy="4741568"/>
        </p:xfrm>
        <a:graphic>
          <a:graphicData uri="http://schemas.openxmlformats.org/drawingml/2006/table">
            <a:tbl>
              <a:tblPr>
                <a:effectLst>
                  <a:outerShdw blurRad="50800" dist="38100" dir="8100000" algn="tr" rotWithShape="0">
                    <a:prstClr val="black">
                      <a:alpha val="40000"/>
                    </a:prstClr>
                  </a:outerShdw>
                </a:effectLst>
                <a:tableStyleId>{5C22544A-7EE6-4342-B048-85BDC9FD1C3A}</a:tableStyleId>
              </a:tblPr>
              <a:tblGrid>
                <a:gridCol w="4077277"/>
              </a:tblGrid>
              <a:tr h="182368">
                <a:tc>
                  <a:txBody>
                    <a:bodyPr/>
                    <a:lstStyle/>
                    <a:p>
                      <a:pPr marL="0" marR="0">
                        <a:spcBef>
                          <a:spcPts val="0"/>
                        </a:spcBef>
                        <a:spcAft>
                          <a:spcPts val="0"/>
                        </a:spcAft>
                      </a:pPr>
                      <a:r>
                        <a:rPr lang="en-US" sz="1000" dirty="0" smtClean="0">
                          <a:effectLst/>
                          <a:latin typeface="+mn-lt"/>
                        </a:rPr>
                        <a:t> Medical Nutrition Therapy</a:t>
                      </a:r>
                      <a:endParaRPr lang="en-US" sz="1000" dirty="0">
                        <a:solidFill>
                          <a:srgbClr val="000000"/>
                        </a:solidFill>
                        <a:effectLst/>
                        <a:latin typeface="+mn-lt"/>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 Medicare </a:t>
                      </a:r>
                      <a:r>
                        <a:rPr lang="en-US" sz="1000" dirty="0">
                          <a:effectLst/>
                        </a:rPr>
                        <a:t>Part B Prescription Drugs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 Medicare </a:t>
                      </a:r>
                      <a:r>
                        <a:rPr lang="en-US" sz="1000" dirty="0">
                          <a:effectLst/>
                        </a:rPr>
                        <a:t>Part D Prescription Drug Benefit as Approved by CMS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 Medication </a:t>
                      </a:r>
                      <a:r>
                        <a:rPr lang="en-US" sz="1000" dirty="0">
                          <a:effectLst/>
                        </a:rPr>
                        <a:t>Therapy Management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 Mobile </a:t>
                      </a:r>
                      <a:r>
                        <a:rPr lang="en-US" sz="1000" dirty="0">
                          <a:effectLst/>
                        </a:rPr>
                        <a:t>Mental Health Treatment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 Moving </a:t>
                      </a:r>
                      <a:r>
                        <a:rPr lang="en-US" sz="1000" dirty="0">
                          <a:effectLst/>
                        </a:rPr>
                        <a:t>Assistance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smtClean="0">
                          <a:effectLst/>
                        </a:rPr>
                        <a:t>Non-Emergency </a:t>
                      </a:r>
                      <a:r>
                        <a:rPr lang="en-US" sz="1000" dirty="0">
                          <a:effectLst/>
                        </a:rPr>
                        <a:t>Transportation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Nursing Facility (Medicaid)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Nursing Hotline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Nutrition (includes Nutritional Counseling and Educational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NYS Office of Mental Health Licensed Community Residences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Obesity Screening and Therapy to Keep Weight Down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Opioid Treatment Services – Substance Abuse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Other Health Care Professional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Other Supportive Services the Interdisciplinary Team Determines Necessary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Blood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Hospital Services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 Medically Supervised Withdrawal- Substance Abuse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Mental Health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Rehabilitation (OT, PT, Speech)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Substance Abuse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Outpatient Surgery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Palliative Care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Pap Smear and Pelvic Exams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Partial Hospitalization (Medicaid)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r h="182368">
                <a:tc>
                  <a:txBody>
                    <a:bodyPr/>
                    <a:lstStyle/>
                    <a:p>
                      <a:pPr marL="0" marR="0">
                        <a:spcBef>
                          <a:spcPts val="0"/>
                        </a:spcBef>
                        <a:spcAft>
                          <a:spcPts val="0"/>
                        </a:spcAft>
                      </a:pPr>
                      <a:r>
                        <a:rPr lang="en-US" sz="1000" dirty="0">
                          <a:effectLst/>
                        </a:rPr>
                        <a:t>Partial Hospitalization (Medicare)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37549" marR="37549" marT="0" marB="0"/>
                </a:tc>
              </a:tr>
            </a:tbl>
          </a:graphicData>
        </a:graphic>
      </p:graphicFrame>
    </p:spTree>
    <p:extLst>
      <p:ext uri="{BB962C8B-B14F-4D97-AF65-F5344CB8AC3E}">
        <p14:creationId xmlns:p14="http://schemas.microsoft.com/office/powerpoint/2010/main" val="1221973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Fully Integrated Duals Advantage </a:t>
            </a:r>
            <a:r>
              <a:rPr lang="en-US" dirty="0" smtClean="0"/>
              <a:t>(FIDA) Agenda</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The NYS Department of Health (NYSDOH) </a:t>
            </a:r>
            <a:r>
              <a:rPr lang="en-US" sz="2600" dirty="0"/>
              <a:t>will provide </a:t>
            </a:r>
            <a:r>
              <a:rPr lang="en-US" sz="2600" dirty="0" smtClean="0"/>
              <a:t>information on the Fully Integrated Duals Advantage (FIDA) program </a:t>
            </a:r>
            <a:r>
              <a:rPr lang="en-US" sz="2600" dirty="0"/>
              <a:t>and its impact on </a:t>
            </a:r>
            <a:r>
              <a:rPr lang="en-US" sz="2600" dirty="0" smtClean="0"/>
              <a:t>Providers</a:t>
            </a:r>
            <a:r>
              <a:rPr lang="en-US" sz="2600" dirty="0"/>
              <a:t>. </a:t>
            </a:r>
            <a:endParaRPr lang="en-US" sz="2600" dirty="0" smtClean="0"/>
          </a:p>
          <a:p>
            <a:r>
              <a:rPr lang="en-US" sz="2600" dirty="0" smtClean="0"/>
              <a:t>Topics </a:t>
            </a:r>
            <a:r>
              <a:rPr lang="en-US" sz="2600" dirty="0"/>
              <a:t>of discussion will </a:t>
            </a:r>
            <a:r>
              <a:rPr lang="en-US" sz="2600" dirty="0" smtClean="0"/>
              <a:t>include: </a:t>
            </a:r>
          </a:p>
          <a:p>
            <a:pPr lvl="1"/>
            <a:r>
              <a:rPr lang="en-US" sz="2400" dirty="0" smtClean="0"/>
              <a:t>Eligibility and Enrollment</a:t>
            </a:r>
            <a:r>
              <a:rPr lang="en-US" sz="2400" dirty="0"/>
              <a:t>, </a:t>
            </a:r>
            <a:endParaRPr lang="en-US" sz="2400" dirty="0" smtClean="0"/>
          </a:p>
          <a:p>
            <a:pPr lvl="1"/>
            <a:r>
              <a:rPr lang="en-US" sz="2400" dirty="0"/>
              <a:t>T</a:t>
            </a:r>
            <a:r>
              <a:rPr lang="en-US" sz="2400" dirty="0" smtClean="0"/>
              <a:t>he </a:t>
            </a:r>
            <a:r>
              <a:rPr lang="en-US" sz="2400" dirty="0"/>
              <a:t>I</a:t>
            </a:r>
            <a:r>
              <a:rPr lang="en-US" sz="2400" dirty="0" smtClean="0"/>
              <a:t>nterdisciplinary </a:t>
            </a:r>
            <a:r>
              <a:rPr lang="en-US" sz="2400" dirty="0"/>
              <a:t>T</a:t>
            </a:r>
            <a:r>
              <a:rPr lang="en-US" sz="2400" dirty="0" smtClean="0"/>
              <a:t>eam </a:t>
            </a:r>
            <a:r>
              <a:rPr lang="en-US" sz="2400" dirty="0"/>
              <a:t>(IDT) process, </a:t>
            </a:r>
          </a:p>
          <a:p>
            <a:pPr lvl="1"/>
            <a:r>
              <a:rPr lang="en-US" sz="2400" dirty="0" smtClean="0"/>
              <a:t>Transition of care</a:t>
            </a:r>
            <a:r>
              <a:rPr lang="en-US" sz="2400" dirty="0"/>
              <a:t>, and </a:t>
            </a:r>
            <a:endParaRPr lang="en-US" sz="2400" dirty="0" smtClean="0"/>
          </a:p>
          <a:p>
            <a:pPr lvl="1"/>
            <a:r>
              <a:rPr lang="en-US" sz="2400" dirty="0"/>
              <a:t>I</a:t>
            </a:r>
            <a:r>
              <a:rPr lang="en-US" sz="2400" dirty="0" smtClean="0"/>
              <a:t>mportant </a:t>
            </a:r>
            <a:r>
              <a:rPr lang="en-US" sz="2400" dirty="0"/>
              <a:t>aspects of the three-way </a:t>
            </a:r>
            <a:r>
              <a:rPr lang="en-US" sz="2400" dirty="0" smtClean="0"/>
              <a:t>contract impacting Participating </a:t>
            </a:r>
            <a:r>
              <a:rPr lang="en-US" sz="2400" dirty="0"/>
              <a:t>P</a:t>
            </a:r>
            <a:r>
              <a:rPr lang="en-US" sz="2400" dirty="0" smtClean="0"/>
              <a:t>roviders.</a:t>
            </a:r>
          </a:p>
          <a:p>
            <a:endParaRPr lang="en-US" dirty="0"/>
          </a:p>
        </p:txBody>
      </p:sp>
      <p:sp>
        <p:nvSpPr>
          <p:cNvPr id="4" name="Footer Placeholder 3"/>
          <p:cNvSpPr>
            <a:spLocks noGrp="1"/>
          </p:cNvSpPr>
          <p:nvPr>
            <p:ph type="ftr" sz="quarter" idx="11"/>
          </p:nvPr>
        </p:nvSpPr>
        <p:spPr/>
        <p:txBody>
          <a:bodyPr/>
          <a:lstStyle/>
          <a:p>
            <a:r>
              <a:rPr lang="en-US" sz="1000" dirty="0">
                <a:solidFill>
                  <a:srgbClr val="1B587C">
                    <a:lumMod val="75000"/>
                  </a:srgbClr>
                </a:solidFill>
              </a:rPr>
              <a:t>2</a:t>
            </a:r>
          </a:p>
        </p:txBody>
      </p:sp>
    </p:spTree>
    <p:extLst>
      <p:ext uri="{BB962C8B-B14F-4D97-AF65-F5344CB8AC3E}">
        <p14:creationId xmlns:p14="http://schemas.microsoft.com/office/powerpoint/2010/main" val="932511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Payment Provisions</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685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Impact on Providers</a:t>
            </a:r>
            <a:endParaRPr lang="en-US" dirty="0"/>
          </a:p>
        </p:txBody>
      </p:sp>
      <p:sp>
        <p:nvSpPr>
          <p:cNvPr id="3" name="Content Placeholder 2"/>
          <p:cNvSpPr>
            <a:spLocks noGrp="1"/>
          </p:cNvSpPr>
          <p:nvPr>
            <p:ph idx="1"/>
          </p:nvPr>
        </p:nvSpPr>
        <p:spPr>
          <a:xfrm>
            <a:off x="381000" y="1811593"/>
            <a:ext cx="8229600" cy="4038599"/>
          </a:xfrm>
        </p:spPr>
        <p:txBody>
          <a:bodyPr>
            <a:noAutofit/>
          </a:bodyPr>
          <a:lstStyle/>
          <a:p>
            <a:pPr marL="0" indent="0">
              <a:buNone/>
            </a:pPr>
            <a:endParaRPr lang="en-US" dirty="0" smtClean="0"/>
          </a:p>
          <a:p>
            <a:r>
              <a:rPr lang="en-US" dirty="0" smtClean="0"/>
              <a:t>FIDA </a:t>
            </a:r>
            <a:r>
              <a:rPr lang="en-US" dirty="0"/>
              <a:t>Plans will receive </a:t>
            </a:r>
            <a:r>
              <a:rPr lang="en-US" dirty="0" smtClean="0"/>
              <a:t>a monthly </a:t>
            </a:r>
            <a:r>
              <a:rPr lang="en-US" dirty="0"/>
              <a:t>integrated </a:t>
            </a:r>
            <a:r>
              <a:rPr lang="en-US" dirty="0" smtClean="0"/>
              <a:t>(Medicare </a:t>
            </a:r>
            <a:r>
              <a:rPr lang="en-US" dirty="0"/>
              <a:t>or </a:t>
            </a:r>
            <a:r>
              <a:rPr lang="en-US" dirty="0" smtClean="0"/>
              <a:t>Medicaid) capitation payment.</a:t>
            </a:r>
          </a:p>
          <a:p>
            <a:pPr marL="338328" lvl="1">
              <a:buClr>
                <a:schemeClr val="tx1">
                  <a:lumMod val="75000"/>
                </a:schemeClr>
              </a:buClr>
            </a:pPr>
            <a:r>
              <a:rPr lang="en-US" sz="2400" dirty="0"/>
              <a:t>Participating Providers will bill FIDA Plans for </a:t>
            </a:r>
            <a:r>
              <a:rPr lang="en-US" sz="2400" dirty="0" smtClean="0"/>
              <a:t>services and cannot bill Medicaid, Medicare, or any Participant directly for covered items and services.</a:t>
            </a:r>
          </a:p>
          <a:p>
            <a:r>
              <a:rPr lang="en-US" dirty="0"/>
              <a:t>Balance billing of Participants is prohibited.</a:t>
            </a:r>
          </a:p>
          <a:p>
            <a:pPr marL="0" indent="0">
              <a:lnSpc>
                <a:spcPct val="120000"/>
              </a:lnSpc>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21</a:t>
            </a:r>
            <a:endParaRPr lang="en-US" sz="1000" dirty="0">
              <a:solidFill>
                <a:srgbClr val="1B587C">
                  <a:lumMod val="75000"/>
                </a:srgbClr>
              </a:solidFill>
            </a:endParaRPr>
          </a:p>
        </p:txBody>
      </p:sp>
    </p:spTree>
    <p:extLst>
      <p:ext uri="{BB962C8B-B14F-4D97-AF65-F5344CB8AC3E}">
        <p14:creationId xmlns:p14="http://schemas.microsoft.com/office/powerpoint/2010/main" val="866674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FIDA Impact on Providers</a:t>
            </a:r>
          </a:p>
        </p:txBody>
      </p:sp>
      <p:sp>
        <p:nvSpPr>
          <p:cNvPr id="3" name="Content Placeholder 2"/>
          <p:cNvSpPr>
            <a:spLocks noGrp="1"/>
          </p:cNvSpPr>
          <p:nvPr>
            <p:ph idx="1"/>
          </p:nvPr>
        </p:nvSpPr>
        <p:spPr/>
        <p:txBody>
          <a:bodyPr>
            <a:normAutofit/>
          </a:bodyPr>
          <a:lstStyle/>
          <a:p>
            <a:r>
              <a:rPr lang="en-US" dirty="0" smtClean="0"/>
              <a:t>By July 1, 2015, FIDA Plans will be required to develop </a:t>
            </a:r>
            <a:r>
              <a:rPr lang="en-US" dirty="0"/>
              <a:t>a </a:t>
            </a:r>
            <a:r>
              <a:rPr lang="en-US" dirty="0" smtClean="0"/>
              <a:t>plan for performance </a:t>
            </a:r>
            <a:r>
              <a:rPr lang="en-US" dirty="0"/>
              <a:t>or bundled payment.  </a:t>
            </a:r>
            <a:r>
              <a:rPr lang="en-US" dirty="0" smtClean="0"/>
              <a:t>The approved plan must be implemented upon State approval or on </a:t>
            </a:r>
            <a:r>
              <a:rPr lang="en-US" dirty="0"/>
              <a:t>or after January 1, </a:t>
            </a:r>
            <a:r>
              <a:rPr lang="en-US" dirty="0" smtClean="0"/>
              <a:t>2016.</a:t>
            </a:r>
          </a:p>
          <a:p>
            <a:r>
              <a:rPr lang="en-US" dirty="0" smtClean="0"/>
              <a:t>As </a:t>
            </a:r>
            <a:r>
              <a:rPr lang="en-US" dirty="0"/>
              <a:t>a condition of </a:t>
            </a:r>
            <a:r>
              <a:rPr lang="en-US" dirty="0" smtClean="0"/>
              <a:t>payment from the FIDA Plans, Providers must </a:t>
            </a:r>
            <a:r>
              <a:rPr lang="en-US" dirty="0"/>
              <a:t>comply with reporting requirements (including but not </a:t>
            </a:r>
            <a:r>
              <a:rPr lang="en-US" dirty="0" smtClean="0"/>
              <a:t>limited </a:t>
            </a:r>
            <a:r>
              <a:rPr lang="en-US" dirty="0"/>
              <a:t>to reporting on Provider Preventable Conditions).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22</a:t>
            </a:r>
            <a:endParaRPr lang="en-US" sz="1000" dirty="0">
              <a:solidFill>
                <a:srgbClr val="1B587C">
                  <a:lumMod val="75000"/>
                </a:srgbClr>
              </a:solidFill>
            </a:endParaRPr>
          </a:p>
        </p:txBody>
      </p:sp>
    </p:spTree>
    <p:extLst>
      <p:ext uri="{BB962C8B-B14F-4D97-AF65-F5344CB8AC3E}">
        <p14:creationId xmlns:p14="http://schemas.microsoft.com/office/powerpoint/2010/main" val="10138504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Rates</a:t>
            </a:r>
            <a:endParaRPr lang="en-US" dirty="0"/>
          </a:p>
        </p:txBody>
      </p:sp>
      <p:sp>
        <p:nvSpPr>
          <p:cNvPr id="3" name="Content Placeholder 2"/>
          <p:cNvSpPr>
            <a:spLocks noGrp="1"/>
          </p:cNvSpPr>
          <p:nvPr>
            <p:ph idx="1"/>
          </p:nvPr>
        </p:nvSpPr>
        <p:spPr/>
        <p:txBody>
          <a:bodyPr/>
          <a:lstStyle/>
          <a:p>
            <a:r>
              <a:rPr lang="en-US" dirty="0" smtClean="0"/>
              <a:t>In July 2014, the State submitted a draft rate report of the premium rates, which include Medicaid and Medicare, effective 10/1/14 to CMS and Plans.</a:t>
            </a:r>
          </a:p>
          <a:p>
            <a:r>
              <a:rPr lang="en-US" dirty="0" smtClean="0"/>
              <a:t>In October 2014, the State will release to CMS and Plans a draft rate report of the 1/1/15 premium rates, which include Medicaid and Medicare.</a:t>
            </a:r>
          </a:p>
          <a:p>
            <a:r>
              <a:rPr lang="en-US" dirty="0" smtClean="0"/>
              <a:t>In November 2014, the State will release the final rate report effective 1/1/15.  </a:t>
            </a:r>
            <a:endParaRPr lang="en-US" dirty="0"/>
          </a:p>
        </p:txBody>
      </p:sp>
      <p:sp>
        <p:nvSpPr>
          <p:cNvPr id="4" name="Footer Placeholder 3"/>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23</a:t>
            </a:r>
            <a:endParaRPr lang="en-US" sz="1000" dirty="0">
              <a:solidFill>
                <a:srgbClr val="1B587C">
                  <a:lumMod val="75000"/>
                </a:srgbClr>
              </a:solidFill>
            </a:endParaRPr>
          </a:p>
        </p:txBody>
      </p:sp>
    </p:spTree>
    <p:extLst>
      <p:ext uri="{BB962C8B-B14F-4D97-AF65-F5344CB8AC3E}">
        <p14:creationId xmlns:p14="http://schemas.microsoft.com/office/powerpoint/2010/main" val="33499052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Transition of Care</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497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FIDA Transition </a:t>
            </a:r>
            <a:r>
              <a:rPr lang="en-US" dirty="0"/>
              <a:t>o</a:t>
            </a:r>
            <a:r>
              <a:rPr lang="en-US" dirty="0" smtClean="0"/>
              <a:t>f Care</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FIDA </a:t>
            </a:r>
            <a:r>
              <a:rPr lang="en-US" dirty="0" smtClean="0"/>
              <a:t>Plan must facilitate transitions across care settings including but not limited to: </a:t>
            </a:r>
          </a:p>
          <a:p>
            <a:pPr lvl="1"/>
            <a:r>
              <a:rPr lang="en-US" sz="2400" dirty="0" smtClean="0"/>
              <a:t>Making </a:t>
            </a:r>
            <a:r>
              <a:rPr lang="en-US" sz="2400" dirty="0"/>
              <a:t>arrangements to help </a:t>
            </a:r>
            <a:r>
              <a:rPr lang="en-US" sz="2400" dirty="0" smtClean="0"/>
              <a:t>ensure </a:t>
            </a:r>
            <a:r>
              <a:rPr lang="en-US" sz="2400" dirty="0"/>
              <a:t>that all community-based </a:t>
            </a:r>
            <a:r>
              <a:rPr lang="en-US" sz="2400" dirty="0" smtClean="0"/>
              <a:t>supports are </a:t>
            </a:r>
            <a:r>
              <a:rPr lang="en-US" sz="2400" dirty="0"/>
              <a:t>in place prior to </a:t>
            </a:r>
            <a:r>
              <a:rPr lang="en-US" sz="2400" dirty="0" smtClean="0"/>
              <a:t>a Participant’s move.</a:t>
            </a:r>
          </a:p>
          <a:p>
            <a:pPr lvl="1"/>
            <a:r>
              <a:rPr lang="en-US" sz="2400" dirty="0" smtClean="0"/>
              <a:t>Making sure Participating Providers </a:t>
            </a:r>
            <a:r>
              <a:rPr lang="en-US" sz="2400" dirty="0"/>
              <a:t>are fully knowledgeable and prepared to support the </a:t>
            </a:r>
            <a:r>
              <a:rPr lang="en-US" sz="2400" dirty="0" smtClean="0"/>
              <a:t>Participant.</a:t>
            </a:r>
            <a:endParaRPr lang="en-US" sz="2400" dirty="0"/>
          </a:p>
          <a:p>
            <a:pPr marL="0" indent="0">
              <a:buNone/>
            </a:pPr>
            <a:endParaRPr lang="en-US" sz="2000" dirty="0"/>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25</a:t>
            </a:r>
            <a:endParaRPr lang="en-US" sz="1000" dirty="0">
              <a:solidFill>
                <a:srgbClr val="1B587C">
                  <a:lumMod val="75000"/>
                </a:srgbClr>
              </a:solidFill>
            </a:endParaRPr>
          </a:p>
        </p:txBody>
      </p:sp>
    </p:spTree>
    <p:extLst>
      <p:ext uri="{BB962C8B-B14F-4D97-AF65-F5344CB8AC3E}">
        <p14:creationId xmlns:p14="http://schemas.microsoft.com/office/powerpoint/2010/main" val="33593752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FIDA Transition </a:t>
            </a:r>
            <a:r>
              <a:rPr lang="en-US" dirty="0"/>
              <a:t>of </a:t>
            </a:r>
            <a:r>
              <a:rPr lang="en-US" dirty="0" smtClean="0"/>
              <a:t>Care</a:t>
            </a:r>
            <a:endParaRPr lang="en-US" dirty="0"/>
          </a:p>
        </p:txBody>
      </p:sp>
      <p:sp>
        <p:nvSpPr>
          <p:cNvPr id="3" name="Content Placeholder 2"/>
          <p:cNvSpPr>
            <a:spLocks noGrp="1"/>
          </p:cNvSpPr>
          <p:nvPr>
            <p:ph idx="1"/>
          </p:nvPr>
        </p:nvSpPr>
        <p:spPr/>
        <p:txBody>
          <a:bodyPr>
            <a:noAutofit/>
          </a:bodyPr>
          <a:lstStyle/>
          <a:p>
            <a:pPr>
              <a:spcBef>
                <a:spcPts val="600"/>
              </a:spcBef>
            </a:pPr>
            <a:r>
              <a:rPr lang="en-US" sz="2000" dirty="0" smtClean="0"/>
              <a:t>Upon Enrollment:</a:t>
            </a:r>
          </a:p>
          <a:p>
            <a:pPr lvl="1">
              <a:spcBef>
                <a:spcPts val="600"/>
              </a:spcBef>
            </a:pPr>
            <a:r>
              <a:rPr lang="en-US" dirty="0" smtClean="0"/>
              <a:t>Participants have access to all providers, including Non-Participating Providers, all authorized services and their pre-existing service plans – including prescription drugs, for </a:t>
            </a:r>
            <a:r>
              <a:rPr lang="en-US" dirty="0"/>
              <a:t>at least </a:t>
            </a:r>
            <a:r>
              <a:rPr lang="en-US" dirty="0" smtClean="0"/>
              <a:t>90 days; </a:t>
            </a:r>
            <a:r>
              <a:rPr lang="en-US" dirty="0"/>
              <a:t>or u</a:t>
            </a:r>
            <a:r>
              <a:rPr lang="en-US" dirty="0" smtClean="0"/>
              <a:t>ntil </a:t>
            </a:r>
            <a:r>
              <a:rPr lang="en-US" dirty="0"/>
              <a:t>the </a:t>
            </a:r>
            <a:r>
              <a:rPr lang="en-US" dirty="0" smtClean="0"/>
              <a:t>Person Centered Service Plan </a:t>
            </a:r>
            <a:r>
              <a:rPr lang="en-US" dirty="0"/>
              <a:t>is finalized and </a:t>
            </a:r>
            <a:r>
              <a:rPr lang="en-US" dirty="0" smtClean="0"/>
              <a:t>implemented, which ever is later.</a:t>
            </a:r>
            <a:endParaRPr lang="en-US" dirty="0"/>
          </a:p>
          <a:p>
            <a:pPr lvl="1">
              <a:spcBef>
                <a:spcPts val="600"/>
              </a:spcBef>
            </a:pPr>
            <a:r>
              <a:rPr lang="en-US" dirty="0"/>
              <a:t>Participants can </a:t>
            </a:r>
            <a:r>
              <a:rPr lang="en-US" dirty="0" smtClean="0"/>
              <a:t>stay in their current Nursing </a:t>
            </a:r>
            <a:r>
              <a:rPr lang="en-US" dirty="0"/>
              <a:t>Home </a:t>
            </a:r>
            <a:r>
              <a:rPr lang="en-US" dirty="0" smtClean="0"/>
              <a:t>for </a:t>
            </a:r>
            <a:r>
              <a:rPr lang="en-US" dirty="0"/>
              <a:t>the duration of the demonstration.</a:t>
            </a:r>
          </a:p>
          <a:p>
            <a:pPr lvl="1">
              <a:spcBef>
                <a:spcPts val="600"/>
              </a:spcBef>
            </a:pPr>
            <a:r>
              <a:rPr lang="en-US" dirty="0"/>
              <a:t>All FIDA Plans must have contracts or payment arrangements with all nursing </a:t>
            </a:r>
            <a:r>
              <a:rPr lang="en-US" dirty="0" smtClean="0"/>
              <a:t>homes, so that FIDA enrollees who are already in a </a:t>
            </a:r>
            <a:r>
              <a:rPr lang="en-US" dirty="0"/>
              <a:t>nursing </a:t>
            </a:r>
            <a:r>
              <a:rPr lang="en-US" dirty="0" smtClean="0"/>
              <a:t>home can stay at that same nursing </a:t>
            </a:r>
            <a:r>
              <a:rPr lang="en-US" dirty="0"/>
              <a:t>home for the duration of the demonstration.</a:t>
            </a:r>
          </a:p>
          <a:p>
            <a:pPr marL="0" indent="0">
              <a:lnSpc>
                <a:spcPts val="2600"/>
              </a:lnSpc>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26</a:t>
            </a:r>
            <a:endParaRPr lang="en-US" sz="1000" dirty="0">
              <a:solidFill>
                <a:srgbClr val="1B587C">
                  <a:lumMod val="75000"/>
                </a:srgbClr>
              </a:solidFill>
            </a:endParaRPr>
          </a:p>
        </p:txBody>
      </p:sp>
    </p:spTree>
    <p:extLst>
      <p:ext uri="{BB962C8B-B14F-4D97-AF65-F5344CB8AC3E}">
        <p14:creationId xmlns:p14="http://schemas.microsoft.com/office/powerpoint/2010/main" val="2286545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400" dirty="0" smtClean="0"/>
              <a:t>FIDA Transition </a:t>
            </a:r>
            <a:r>
              <a:rPr lang="en-US" sz="4400" dirty="0"/>
              <a:t>of </a:t>
            </a:r>
            <a:r>
              <a:rPr lang="en-US" sz="4400" dirty="0" smtClean="0"/>
              <a:t>Care</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dirty="0"/>
              <a:t>The FIDA Plan </a:t>
            </a:r>
            <a:r>
              <a:rPr lang="en-US" dirty="0" smtClean="0"/>
              <a:t>must </a:t>
            </a:r>
            <a:r>
              <a:rPr lang="en-US" dirty="0"/>
              <a:t>allow Participants </a:t>
            </a:r>
            <a:r>
              <a:rPr lang="en-US" dirty="0" smtClean="0"/>
              <a:t>receiving </a:t>
            </a:r>
            <a:r>
              <a:rPr lang="en-US" dirty="0"/>
              <a:t>Behavioral Health Services to maintain </a:t>
            </a:r>
            <a:r>
              <a:rPr lang="en-US" dirty="0" smtClean="0"/>
              <a:t>their current Providers, whether Participating or Non-Participating, for </a:t>
            </a:r>
            <a:r>
              <a:rPr lang="en-US" dirty="0"/>
              <a:t>the current Episode of </a:t>
            </a:r>
            <a:r>
              <a:rPr lang="en-US" dirty="0" smtClean="0"/>
              <a:t>Care but not exceed two years from the effective date of enrollment. </a:t>
            </a:r>
          </a:p>
          <a:p>
            <a:r>
              <a:rPr lang="en-US" dirty="0" smtClean="0"/>
              <a:t>This </a:t>
            </a:r>
            <a:r>
              <a:rPr lang="en-US" dirty="0"/>
              <a:t>requirement </a:t>
            </a:r>
            <a:r>
              <a:rPr lang="en-US" dirty="0" smtClean="0"/>
              <a:t>applies </a:t>
            </a:r>
            <a:r>
              <a:rPr lang="en-US" dirty="0"/>
              <a:t>only to Episodes of Care that were ongoing during the transition period from Medicaid Fee-For-Service (FFS) to </a:t>
            </a:r>
            <a:r>
              <a:rPr lang="en-US" dirty="0" smtClean="0"/>
              <a:t>enrollment </a:t>
            </a:r>
            <a:r>
              <a:rPr lang="en-US" dirty="0"/>
              <a:t>in a FIDA Plan. </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27</a:t>
            </a:r>
            <a:endParaRPr lang="en-US" sz="1000" dirty="0">
              <a:solidFill>
                <a:srgbClr val="1B587C">
                  <a:lumMod val="75000"/>
                </a:srgbClr>
              </a:solidFill>
            </a:endParaRPr>
          </a:p>
        </p:txBody>
      </p:sp>
    </p:spTree>
    <p:extLst>
      <p:ext uri="{BB962C8B-B14F-4D97-AF65-F5344CB8AC3E}">
        <p14:creationId xmlns:p14="http://schemas.microsoft.com/office/powerpoint/2010/main" val="3946024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611993"/>
            <a:ext cx="6562725" cy="1524000"/>
          </a:xfrm>
        </p:spPr>
        <p:txBody>
          <a:bodyPr rtlCol="0">
            <a:normAutofit fontScale="90000"/>
          </a:bodyPr>
          <a:lstStyle/>
          <a:p>
            <a:pPr fontAlgn="auto">
              <a:lnSpc>
                <a:spcPts val="4400"/>
              </a:lnSpc>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Care Planning and the Interdisciplinary Team (IDT) Process</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956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Interdisciplinary </a:t>
            </a:r>
            <a:r>
              <a:rPr lang="en-US" dirty="0"/>
              <a:t>Team (IDT)</a:t>
            </a:r>
          </a:p>
        </p:txBody>
      </p:sp>
      <p:sp>
        <p:nvSpPr>
          <p:cNvPr id="3" name="Content Placeholder 2"/>
          <p:cNvSpPr>
            <a:spLocks noGrp="1"/>
          </p:cNvSpPr>
          <p:nvPr>
            <p:ph idx="1"/>
          </p:nvPr>
        </p:nvSpPr>
        <p:spPr/>
        <p:txBody>
          <a:bodyPr>
            <a:noAutofit/>
          </a:bodyPr>
          <a:lstStyle/>
          <a:p>
            <a:pPr>
              <a:lnSpc>
                <a:spcPts val="2600"/>
              </a:lnSpc>
            </a:pPr>
            <a:r>
              <a:rPr lang="en-US" dirty="0"/>
              <a:t>E</a:t>
            </a:r>
            <a:r>
              <a:rPr lang="en-US" dirty="0" smtClean="0"/>
              <a:t>ach </a:t>
            </a:r>
            <a:r>
              <a:rPr lang="en-US" dirty="0"/>
              <a:t>Participant </a:t>
            </a:r>
            <a:r>
              <a:rPr lang="en-US" dirty="0" smtClean="0"/>
              <a:t>must have an individualized </a:t>
            </a:r>
            <a:r>
              <a:rPr lang="en-US" dirty="0"/>
              <a:t>comprehensive care </a:t>
            </a:r>
            <a:r>
              <a:rPr lang="en-US" dirty="0" smtClean="0"/>
              <a:t>plan. </a:t>
            </a:r>
          </a:p>
          <a:p>
            <a:pPr>
              <a:lnSpc>
                <a:spcPts val="2600"/>
              </a:lnSpc>
            </a:pPr>
            <a:r>
              <a:rPr lang="en-US" dirty="0" smtClean="0"/>
              <a:t>FIDA Plans are required to use an IDT </a:t>
            </a:r>
            <a:r>
              <a:rPr lang="en-US" dirty="0"/>
              <a:t>approach.  </a:t>
            </a:r>
          </a:p>
          <a:p>
            <a:pPr>
              <a:lnSpc>
                <a:spcPts val="2600"/>
              </a:lnSpc>
            </a:pPr>
            <a:r>
              <a:rPr lang="en-US" dirty="0" smtClean="0"/>
              <a:t>The IDT, </a:t>
            </a:r>
            <a:r>
              <a:rPr lang="en-US" dirty="0"/>
              <a:t>led by an accountable care manager, will ensure </a:t>
            </a:r>
            <a:r>
              <a:rPr lang="en-US" dirty="0" smtClean="0"/>
              <a:t>integration </a:t>
            </a:r>
            <a:r>
              <a:rPr lang="en-US" dirty="0"/>
              <a:t>of the Participant’s medical, </a:t>
            </a:r>
            <a:r>
              <a:rPr lang="en-US" dirty="0">
                <a:solidFill>
                  <a:srgbClr val="000000"/>
                </a:solidFill>
              </a:rPr>
              <a:t>behavioral </a:t>
            </a:r>
            <a:r>
              <a:rPr lang="en-US" dirty="0" smtClean="0">
                <a:solidFill>
                  <a:srgbClr val="000000"/>
                </a:solidFill>
              </a:rPr>
              <a:t>health, </a:t>
            </a:r>
            <a:r>
              <a:rPr lang="en-US" dirty="0"/>
              <a:t>community-based or facility-based </a:t>
            </a:r>
            <a:r>
              <a:rPr lang="en-US" dirty="0" smtClean="0"/>
              <a:t>long term services and supports (LTSS), </a:t>
            </a:r>
            <a:r>
              <a:rPr lang="en-US" dirty="0"/>
              <a:t>and social needs.  </a:t>
            </a:r>
          </a:p>
          <a:p>
            <a:pPr>
              <a:lnSpc>
                <a:spcPts val="2600"/>
              </a:lnSpc>
            </a:pPr>
            <a:r>
              <a:rPr lang="en-US" dirty="0"/>
              <a:t>The </a:t>
            </a:r>
            <a:r>
              <a:rPr lang="en-US" dirty="0" smtClean="0"/>
              <a:t>IDT will be based on a Participant’s </a:t>
            </a:r>
            <a:r>
              <a:rPr lang="en-US" dirty="0"/>
              <a:t>specific preferences and needs, and deliver services with </a:t>
            </a:r>
            <a:r>
              <a:rPr lang="en-US" dirty="0" smtClean="0"/>
              <a:t>respect</a:t>
            </a:r>
            <a:r>
              <a:rPr lang="en-US" dirty="0"/>
              <a:t> </a:t>
            </a:r>
            <a:r>
              <a:rPr lang="en-US" dirty="0" smtClean="0"/>
              <a:t>to </a:t>
            </a:r>
            <a:r>
              <a:rPr lang="en-US" dirty="0"/>
              <a:t>linguistic and cultural competence, and dignity.  </a:t>
            </a:r>
          </a:p>
          <a:p>
            <a:pPr marL="0" indent="0">
              <a:lnSpc>
                <a:spcPts val="2600"/>
              </a:lnSpc>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29</a:t>
            </a:r>
            <a:endParaRPr lang="en-US" sz="1000" dirty="0">
              <a:solidFill>
                <a:srgbClr val="1B587C">
                  <a:lumMod val="75000"/>
                </a:srgbClr>
              </a:solidFill>
            </a:endParaRPr>
          </a:p>
        </p:txBody>
      </p:sp>
    </p:spTree>
    <p:extLst>
      <p:ext uri="{BB962C8B-B14F-4D97-AF65-F5344CB8AC3E}">
        <p14:creationId xmlns:p14="http://schemas.microsoft.com/office/powerpoint/2010/main" val="1608426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Fully Integrated Duals Advantage (FIDA)</a:t>
            </a:r>
            <a:endParaRPr lang="en-US" dirty="0"/>
          </a:p>
        </p:txBody>
      </p:sp>
      <p:sp>
        <p:nvSpPr>
          <p:cNvPr id="3" name="Content Placeholder 2"/>
          <p:cNvSpPr>
            <a:spLocks noGrp="1"/>
          </p:cNvSpPr>
          <p:nvPr>
            <p:ph idx="1"/>
          </p:nvPr>
        </p:nvSpPr>
        <p:spPr/>
        <p:txBody>
          <a:bodyPr>
            <a:noAutofit/>
          </a:bodyPr>
          <a:lstStyle/>
          <a:p>
            <a:pPr fontAlgn="base">
              <a:lnSpc>
                <a:spcPts val="2600"/>
              </a:lnSpc>
              <a:spcBef>
                <a:spcPts val="600"/>
              </a:spcBef>
              <a:spcAft>
                <a:spcPts val="600"/>
              </a:spcAft>
              <a:buClr>
                <a:srgbClr val="000000"/>
              </a:buClr>
            </a:pPr>
            <a:r>
              <a:rPr lang="en-US" dirty="0"/>
              <a:t>In 2011, Governor Andrew M. Cuomo established a Medicaid Redesign Team (</a:t>
            </a:r>
            <a:r>
              <a:rPr lang="en-US" dirty="0" smtClean="0"/>
              <a:t>MRT), which initiated </a:t>
            </a:r>
            <a:r>
              <a:rPr lang="en-US" dirty="0"/>
              <a:t>significant </a:t>
            </a:r>
            <a:r>
              <a:rPr lang="en-US" dirty="0" smtClean="0"/>
              <a:t>reforms </a:t>
            </a:r>
            <a:r>
              <a:rPr lang="en-US" dirty="0"/>
              <a:t>to the state Medicaid program, including a critical initiative to provide “Care Management for All” by transitioning New York State’s long-term care </a:t>
            </a:r>
            <a:r>
              <a:rPr lang="en-US" dirty="0" smtClean="0"/>
              <a:t>recipients into </a:t>
            </a:r>
            <a:r>
              <a:rPr lang="en-US" dirty="0"/>
              <a:t>managed care</a:t>
            </a:r>
            <a:r>
              <a:rPr lang="en-US" dirty="0" smtClean="0"/>
              <a:t>.</a:t>
            </a:r>
            <a:endParaRPr lang="en-US" altLang="en-US" dirty="0" smtClean="0"/>
          </a:p>
          <a:p>
            <a:pPr fontAlgn="base">
              <a:lnSpc>
                <a:spcPts val="2600"/>
              </a:lnSpc>
              <a:spcBef>
                <a:spcPts val="600"/>
              </a:spcBef>
              <a:spcAft>
                <a:spcPts val="600"/>
              </a:spcAft>
              <a:buClr>
                <a:srgbClr val="000000"/>
              </a:buClr>
            </a:pPr>
            <a:r>
              <a:rPr lang="en-US" altLang="en-US" dirty="0" smtClean="0"/>
              <a:t>A </a:t>
            </a:r>
            <a:r>
              <a:rPr lang="en-US" altLang="en-US" dirty="0"/>
              <a:t>key </a:t>
            </a:r>
            <a:r>
              <a:rPr lang="en-US" altLang="en-US" dirty="0" smtClean="0"/>
              <a:t>component of “care </a:t>
            </a:r>
            <a:r>
              <a:rPr lang="en-US" altLang="en-US" dirty="0"/>
              <a:t>management for all” is </a:t>
            </a:r>
            <a:r>
              <a:rPr lang="en-US" altLang="en-US" dirty="0" smtClean="0"/>
              <a:t>the FIDA Demonstration project, a partnership between the Centers for Medicare and Medicaid Services (CMS) and NYSDOH.</a:t>
            </a:r>
          </a:p>
          <a:p>
            <a:pPr fontAlgn="base">
              <a:lnSpc>
                <a:spcPts val="2600"/>
              </a:lnSpc>
              <a:spcBef>
                <a:spcPts val="600"/>
              </a:spcBef>
              <a:spcAft>
                <a:spcPts val="600"/>
              </a:spcAft>
              <a:buClr>
                <a:srgbClr val="000000"/>
              </a:buClr>
            </a:pPr>
            <a:r>
              <a:rPr lang="en-US" altLang="en-US" dirty="0"/>
              <a:t>Through FIDA, </a:t>
            </a:r>
            <a:r>
              <a:rPr lang="en-US" altLang="en-US" dirty="0" smtClean="0"/>
              <a:t>certain dual </a:t>
            </a:r>
            <a:r>
              <a:rPr lang="en-US" altLang="en-US" dirty="0"/>
              <a:t>eligible individuals (Medicaid and Medicare) will be enrolled into fully-integrated managed care </a:t>
            </a:r>
            <a:r>
              <a:rPr lang="en-US" altLang="en-US" dirty="0" smtClean="0"/>
              <a:t>plans.</a:t>
            </a:r>
          </a:p>
          <a:p>
            <a:pPr marL="0" indent="0" fontAlgn="base">
              <a:lnSpc>
                <a:spcPts val="2600"/>
              </a:lnSpc>
              <a:spcBef>
                <a:spcPts val="600"/>
              </a:spcBef>
              <a:spcAft>
                <a:spcPts val="600"/>
              </a:spcAft>
              <a:buClr>
                <a:srgbClr val="000000"/>
              </a:buClr>
              <a:buNone/>
            </a:pPr>
            <a:endParaRPr lang="en-US" altLang="en-US" dirty="0" smtClean="0"/>
          </a:p>
          <a:p>
            <a:pPr marL="0" indent="0" fontAlgn="base">
              <a:lnSpc>
                <a:spcPts val="2600"/>
              </a:lnSpc>
              <a:spcBef>
                <a:spcPts val="600"/>
              </a:spcBef>
              <a:spcAft>
                <a:spcPts val="600"/>
              </a:spcAft>
              <a:buClr>
                <a:srgbClr val="000000"/>
              </a:buClr>
              <a:buNone/>
            </a:pPr>
            <a:endParaRPr lang="en-US" dirty="0"/>
          </a:p>
          <a:p>
            <a:pPr fontAlgn="base">
              <a:lnSpc>
                <a:spcPts val="2600"/>
              </a:lnSpc>
              <a:spcBef>
                <a:spcPts val="600"/>
              </a:spcBef>
              <a:spcAft>
                <a:spcPts val="600"/>
              </a:spcAft>
              <a:buClr>
                <a:srgbClr val="000000"/>
              </a:buClr>
            </a:pPr>
            <a:endParaRPr lang="en-US" altLang="en-US" dirty="0" smtClean="0"/>
          </a:p>
          <a:p>
            <a:pPr fontAlgn="base">
              <a:lnSpc>
                <a:spcPts val="2600"/>
              </a:lnSpc>
              <a:spcBef>
                <a:spcPts val="600"/>
              </a:spcBef>
              <a:spcAft>
                <a:spcPts val="600"/>
              </a:spcAft>
              <a:buClr>
                <a:srgbClr val="000000"/>
              </a:buClr>
            </a:pPr>
            <a:endParaRPr lang="en-US" altLang="en-US" dirty="0"/>
          </a:p>
          <a:p>
            <a:pPr marL="0" indent="0">
              <a:lnSpc>
                <a:spcPts val="2600"/>
              </a:lnSpc>
              <a:buNone/>
            </a:pPr>
            <a:endParaRPr lang="en-US" dirty="0"/>
          </a:p>
        </p:txBody>
      </p:sp>
      <p:sp>
        <p:nvSpPr>
          <p:cNvPr id="5" name="Footer Placeholder 4"/>
          <p:cNvSpPr>
            <a:spLocks noGrp="1"/>
          </p:cNvSpPr>
          <p:nvPr>
            <p:ph type="ftr" sz="quarter" idx="11"/>
          </p:nvPr>
        </p:nvSpPr>
        <p:spPr/>
        <p:txBody>
          <a:bodyPr/>
          <a:lstStyle/>
          <a:p>
            <a:r>
              <a:rPr lang="en-US" sz="1000" dirty="0">
                <a:solidFill>
                  <a:srgbClr val="1B587C">
                    <a:lumMod val="75000"/>
                  </a:srgbClr>
                </a:solidFill>
              </a:rPr>
              <a:t>3</a:t>
            </a:r>
          </a:p>
        </p:txBody>
      </p:sp>
    </p:spTree>
    <p:extLst>
      <p:ext uri="{BB962C8B-B14F-4D97-AF65-F5344CB8AC3E}">
        <p14:creationId xmlns:p14="http://schemas.microsoft.com/office/powerpoint/2010/main" val="33850560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15646"/>
            <a:ext cx="7086600" cy="1308356"/>
          </a:xfrm>
        </p:spPr>
        <p:txBody>
          <a:bodyPr>
            <a:normAutofit/>
          </a:bodyPr>
          <a:lstStyle/>
          <a:p>
            <a:r>
              <a:rPr lang="en-US" sz="3600" dirty="0"/>
              <a:t>Comprehensive Assessment</a:t>
            </a:r>
          </a:p>
        </p:txBody>
      </p:sp>
      <p:sp>
        <p:nvSpPr>
          <p:cNvPr id="3" name="Content Placeholder 2"/>
          <p:cNvSpPr>
            <a:spLocks noGrp="1"/>
          </p:cNvSpPr>
          <p:nvPr>
            <p:ph idx="1"/>
          </p:nvPr>
        </p:nvSpPr>
        <p:spPr>
          <a:xfrm>
            <a:off x="266703" y="1914948"/>
            <a:ext cx="8607876" cy="4038599"/>
          </a:xfrm>
        </p:spPr>
        <p:txBody>
          <a:bodyPr>
            <a:noAutofit/>
          </a:bodyPr>
          <a:lstStyle/>
          <a:p>
            <a:pPr>
              <a:lnSpc>
                <a:spcPts val="2200"/>
              </a:lnSpc>
              <a:spcBef>
                <a:spcPts val="1600"/>
              </a:spcBef>
            </a:pPr>
            <a:r>
              <a:rPr lang="en-US" sz="2000" dirty="0"/>
              <a:t>Each Participant will </a:t>
            </a:r>
            <a:r>
              <a:rPr lang="en-US" sz="2000" dirty="0" smtClean="0"/>
              <a:t>actively </a:t>
            </a:r>
            <a:r>
              <a:rPr lang="en-US" sz="2000" dirty="0"/>
              <a:t>participate </a:t>
            </a:r>
            <a:r>
              <a:rPr lang="en-US" sz="2000" dirty="0" smtClean="0"/>
              <a:t>in a </a:t>
            </a:r>
            <a:r>
              <a:rPr lang="en-US" sz="2000" dirty="0"/>
              <a:t>Comprehensive Assessment of their medical, behavioral health, </a:t>
            </a:r>
            <a:r>
              <a:rPr lang="en-US" sz="2000" dirty="0" smtClean="0"/>
              <a:t>LTSS, </a:t>
            </a:r>
            <a:r>
              <a:rPr lang="en-US" sz="2000" dirty="0"/>
              <a:t>and social needs. </a:t>
            </a:r>
          </a:p>
          <a:p>
            <a:pPr>
              <a:lnSpc>
                <a:spcPts val="2200"/>
              </a:lnSpc>
              <a:spcBef>
                <a:spcPts val="1600"/>
              </a:spcBef>
            </a:pPr>
            <a:r>
              <a:rPr lang="en-US" sz="2000" dirty="0" smtClean="0"/>
              <a:t>This </a:t>
            </a:r>
            <a:r>
              <a:rPr lang="en-US" sz="2000" dirty="0"/>
              <a:t>is </a:t>
            </a:r>
            <a:r>
              <a:rPr lang="en-US" sz="2000" dirty="0" smtClean="0"/>
              <a:t>for care-planning </a:t>
            </a:r>
            <a:r>
              <a:rPr lang="en-US" sz="2000" dirty="0"/>
              <a:t>purposes and not a functional eligibility </a:t>
            </a:r>
            <a:r>
              <a:rPr lang="en-US" sz="2000" dirty="0" smtClean="0"/>
              <a:t>assessment.</a:t>
            </a:r>
          </a:p>
          <a:p>
            <a:pPr>
              <a:lnSpc>
                <a:spcPts val="2200"/>
              </a:lnSpc>
              <a:spcBef>
                <a:spcPts val="1600"/>
              </a:spcBef>
            </a:pPr>
            <a:r>
              <a:rPr lang="en-US" sz="2000" dirty="0" smtClean="0"/>
              <a:t>The Comprehensive Assessment </a:t>
            </a:r>
            <a:r>
              <a:rPr lang="en-US" sz="2000" dirty="0"/>
              <a:t>must cover at least social, functional, medical, behavioral, wellness and prevention domains, caregiver status and capabilities, and the Participants’ preferences, strengths, and </a:t>
            </a:r>
            <a:r>
              <a:rPr lang="en-US" sz="2000" dirty="0" smtClean="0"/>
              <a:t>goals.</a:t>
            </a:r>
          </a:p>
          <a:p>
            <a:pPr>
              <a:lnSpc>
                <a:spcPts val="2200"/>
              </a:lnSpc>
              <a:spcBef>
                <a:spcPts val="1600"/>
              </a:spcBef>
            </a:pPr>
            <a:r>
              <a:rPr lang="en-US" sz="2000" dirty="0" smtClean="0"/>
              <a:t>The Comprehensive Assessment </a:t>
            </a:r>
            <a:r>
              <a:rPr lang="en-US" sz="2000" dirty="0"/>
              <a:t>shall be completed by an RN on </a:t>
            </a:r>
            <a:r>
              <a:rPr lang="en-US" sz="2000" dirty="0" smtClean="0"/>
              <a:t>staff, </a:t>
            </a:r>
            <a:r>
              <a:rPr lang="en-US" sz="2000" dirty="0"/>
              <a:t>or under contract </a:t>
            </a:r>
            <a:r>
              <a:rPr lang="en-US" sz="2000" dirty="0" smtClean="0"/>
              <a:t>with, </a:t>
            </a:r>
            <a:r>
              <a:rPr lang="en-US" sz="2000" dirty="0"/>
              <a:t>the FIDA </a:t>
            </a:r>
            <a:r>
              <a:rPr lang="en-US" sz="2000" dirty="0" smtClean="0"/>
              <a:t>Plan.</a:t>
            </a:r>
          </a:p>
          <a:p>
            <a:pPr>
              <a:lnSpc>
                <a:spcPts val="2200"/>
              </a:lnSpc>
              <a:spcBef>
                <a:spcPts val="1600"/>
              </a:spcBef>
            </a:pPr>
            <a:r>
              <a:rPr lang="en-US" sz="2000" dirty="0" smtClean="0"/>
              <a:t>The Comprehensive Assessment </a:t>
            </a:r>
            <a:r>
              <a:rPr lang="en-US" sz="2000" dirty="0"/>
              <a:t>must be performed in the individual’s home, hospital, nursing facility, or any other setting using the </a:t>
            </a:r>
            <a:r>
              <a:rPr lang="en-US" sz="2000" dirty="0" smtClean="0"/>
              <a:t>Uniform </a:t>
            </a:r>
            <a:r>
              <a:rPr lang="en-US" sz="2000" dirty="0"/>
              <a:t>Assessment System for NY (</a:t>
            </a:r>
            <a:r>
              <a:rPr lang="en-US" sz="2000" dirty="0" smtClean="0"/>
              <a:t>UAS-NY) which is the </a:t>
            </a:r>
            <a:r>
              <a:rPr lang="en-US" sz="2000" dirty="0"/>
              <a:t>assessment </a:t>
            </a:r>
            <a:r>
              <a:rPr lang="en-US" sz="2000" dirty="0" smtClean="0"/>
              <a:t>system approved </a:t>
            </a:r>
            <a:r>
              <a:rPr lang="en-US" sz="2000" dirty="0"/>
              <a:t>by </a:t>
            </a:r>
            <a:r>
              <a:rPr lang="en-US" sz="2000" dirty="0" smtClean="0"/>
              <a:t>NYSDOH. </a:t>
            </a:r>
            <a:endParaRPr lang="en-US" sz="2000" dirty="0"/>
          </a:p>
          <a:p>
            <a:pPr marL="0" indent="0">
              <a:lnSpc>
                <a:spcPts val="2200"/>
              </a:lnSpc>
              <a:buNone/>
            </a:pPr>
            <a:endParaRPr lang="en-US" dirty="0"/>
          </a:p>
        </p:txBody>
      </p:sp>
      <p:sp>
        <p:nvSpPr>
          <p:cNvPr id="6" name="Footer Placeholder 5"/>
          <p:cNvSpPr>
            <a:spLocks noGrp="1"/>
          </p:cNvSpPr>
          <p:nvPr>
            <p:ph type="ftr" sz="quarter" idx="11"/>
          </p:nvPr>
        </p:nvSpPr>
        <p:spPr/>
        <p:txBody>
          <a:bodyPr/>
          <a:lstStyle/>
          <a:p>
            <a:r>
              <a:rPr lang="en-US" sz="1000" dirty="0" smtClean="0">
                <a:solidFill>
                  <a:srgbClr val="1B587C">
                    <a:lumMod val="75000"/>
                  </a:srgbClr>
                </a:solidFill>
              </a:rPr>
              <a:t>30</a:t>
            </a:r>
            <a:endParaRPr lang="en-US" sz="1000" dirty="0">
              <a:solidFill>
                <a:srgbClr val="1B587C">
                  <a:lumMod val="75000"/>
                </a:srgbClr>
              </a:solidFill>
            </a:endParaRPr>
          </a:p>
        </p:txBody>
      </p:sp>
    </p:spTree>
    <p:extLst>
      <p:ext uri="{BB962C8B-B14F-4D97-AF65-F5344CB8AC3E}">
        <p14:creationId xmlns:p14="http://schemas.microsoft.com/office/powerpoint/2010/main" val="1170325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Assessment</a:t>
            </a:r>
          </a:p>
        </p:txBody>
      </p:sp>
      <p:sp>
        <p:nvSpPr>
          <p:cNvPr id="3" name="Content Placeholder 2"/>
          <p:cNvSpPr>
            <a:spLocks noGrp="1"/>
          </p:cNvSpPr>
          <p:nvPr>
            <p:ph idx="1"/>
          </p:nvPr>
        </p:nvSpPr>
        <p:spPr>
          <a:xfrm>
            <a:off x="381000" y="2107734"/>
            <a:ext cx="8229600" cy="4038599"/>
          </a:xfrm>
        </p:spPr>
        <p:txBody>
          <a:bodyPr>
            <a:normAutofit fontScale="92500" lnSpcReduction="20000"/>
          </a:bodyPr>
          <a:lstStyle/>
          <a:p>
            <a:r>
              <a:rPr lang="en-US" dirty="0" smtClean="0"/>
              <a:t>The initial Comprehensive </a:t>
            </a:r>
            <a:r>
              <a:rPr lang="en-US" dirty="0"/>
              <a:t>Assessment </a:t>
            </a:r>
            <a:r>
              <a:rPr lang="en-US" dirty="0" smtClean="0"/>
              <a:t>must be completed </a:t>
            </a:r>
            <a:r>
              <a:rPr lang="en-US" dirty="0"/>
              <a:t>no later </a:t>
            </a:r>
            <a:r>
              <a:rPr lang="en-US" dirty="0" smtClean="0"/>
              <a:t>than: </a:t>
            </a:r>
          </a:p>
          <a:p>
            <a:pPr lvl="1"/>
            <a:r>
              <a:rPr lang="en-US" dirty="0" smtClean="0"/>
              <a:t>60 </a:t>
            </a:r>
            <a:r>
              <a:rPr lang="en-US" dirty="0"/>
              <a:t>days from </a:t>
            </a:r>
            <a:r>
              <a:rPr lang="en-US" dirty="0" smtClean="0"/>
              <a:t>the effective </a:t>
            </a:r>
            <a:r>
              <a:rPr lang="en-US" dirty="0"/>
              <a:t>date for community-based and facility-based individuals who are </a:t>
            </a:r>
            <a:r>
              <a:rPr lang="en-US" dirty="0" smtClean="0"/>
              <a:t>passively enrolled. </a:t>
            </a:r>
            <a:endParaRPr lang="en-US" dirty="0"/>
          </a:p>
          <a:p>
            <a:pPr lvl="1"/>
            <a:r>
              <a:rPr lang="en-US" dirty="0" smtClean="0"/>
              <a:t>30 </a:t>
            </a:r>
            <a:r>
              <a:rPr lang="en-US" dirty="0"/>
              <a:t>days from the individual’s enrollment effective </a:t>
            </a:r>
            <a:r>
              <a:rPr lang="en-US" dirty="0" smtClean="0"/>
              <a:t>date for all other participants. </a:t>
            </a:r>
            <a:endParaRPr lang="en-US" dirty="0"/>
          </a:p>
          <a:p>
            <a:r>
              <a:rPr lang="en-US" dirty="0" smtClean="0"/>
              <a:t>The results of </a:t>
            </a:r>
            <a:r>
              <a:rPr lang="en-US" dirty="0"/>
              <a:t>the Comprehensive Assessment will </a:t>
            </a:r>
            <a:r>
              <a:rPr lang="en-US" dirty="0" smtClean="0"/>
              <a:t>confirm </a:t>
            </a:r>
            <a:r>
              <a:rPr lang="en-US" dirty="0"/>
              <a:t>the </a:t>
            </a:r>
            <a:r>
              <a:rPr lang="en-US" dirty="0" smtClean="0"/>
              <a:t>Participant’s acuity, </a:t>
            </a:r>
            <a:r>
              <a:rPr lang="en-US" dirty="0"/>
              <a:t>and </a:t>
            </a:r>
            <a:r>
              <a:rPr lang="en-US" dirty="0" smtClean="0"/>
              <a:t>be the </a:t>
            </a:r>
            <a:r>
              <a:rPr lang="en-US" dirty="0"/>
              <a:t>basis for developing </a:t>
            </a:r>
            <a:r>
              <a:rPr lang="en-US" dirty="0" smtClean="0"/>
              <a:t>the </a:t>
            </a:r>
            <a:r>
              <a:rPr lang="en-US" dirty="0"/>
              <a:t>Person-Centered Service Plan (PCSP). </a:t>
            </a:r>
            <a:endParaRPr lang="en-US" dirty="0" smtClean="0"/>
          </a:p>
          <a:p>
            <a:r>
              <a:rPr lang="en-US" dirty="0" smtClean="0"/>
              <a:t>The </a:t>
            </a:r>
            <a:r>
              <a:rPr lang="en-US" dirty="0"/>
              <a:t>PCSP created by the IDT outlines the services the person will receive during the period covered by the PCSP.</a:t>
            </a:r>
          </a:p>
          <a:p>
            <a:endParaRPr lang="en-US" dirty="0"/>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31</a:t>
            </a:r>
            <a:endParaRPr lang="en-US" sz="1000" dirty="0">
              <a:solidFill>
                <a:srgbClr val="1B587C">
                  <a:lumMod val="75000"/>
                </a:srgbClr>
              </a:solidFill>
            </a:endParaRPr>
          </a:p>
        </p:txBody>
      </p:sp>
    </p:spTree>
    <p:extLst>
      <p:ext uri="{BB962C8B-B14F-4D97-AF65-F5344CB8AC3E}">
        <p14:creationId xmlns:p14="http://schemas.microsoft.com/office/powerpoint/2010/main" val="3372137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Comprehensive Reassessment</a:t>
            </a:r>
            <a:endParaRPr lang="en-US" dirty="0"/>
          </a:p>
        </p:txBody>
      </p:sp>
      <p:sp>
        <p:nvSpPr>
          <p:cNvPr id="3" name="Content Placeholder 2"/>
          <p:cNvSpPr>
            <a:spLocks noGrp="1"/>
          </p:cNvSpPr>
          <p:nvPr>
            <p:ph idx="1"/>
          </p:nvPr>
        </p:nvSpPr>
        <p:spPr>
          <a:xfrm>
            <a:off x="381000" y="1916768"/>
            <a:ext cx="8229600" cy="4038599"/>
          </a:xfrm>
        </p:spPr>
        <p:txBody>
          <a:bodyPr>
            <a:noAutofit/>
          </a:bodyPr>
          <a:lstStyle/>
          <a:p>
            <a:pPr>
              <a:lnSpc>
                <a:spcPts val="2200"/>
              </a:lnSpc>
              <a:spcBef>
                <a:spcPts val="600"/>
              </a:spcBef>
              <a:spcAft>
                <a:spcPts val="600"/>
              </a:spcAft>
            </a:pPr>
            <a:r>
              <a:rPr lang="en-US" sz="2000" dirty="0"/>
              <a:t>A Comprehensive Reassessment must be performed at least once every six months, within 30 days of a request by a Participant, Designee, Authorized Representative, or Provider, and as soon as possible – no more than 30 days - after any of these trigger events:</a:t>
            </a:r>
          </a:p>
          <a:p>
            <a:pPr>
              <a:spcBef>
                <a:spcPts val="600"/>
              </a:spcBef>
            </a:pPr>
            <a:r>
              <a:rPr lang="en-US" sz="2000" dirty="0" smtClean="0"/>
              <a:t>A </a:t>
            </a:r>
            <a:r>
              <a:rPr lang="en-US" sz="2000" dirty="0"/>
              <a:t>change in health status or needs of the Participant due to: </a:t>
            </a:r>
          </a:p>
          <a:p>
            <a:pPr lvl="1">
              <a:lnSpc>
                <a:spcPts val="2200"/>
              </a:lnSpc>
              <a:spcBef>
                <a:spcPts val="600"/>
              </a:spcBef>
            </a:pPr>
            <a:r>
              <a:rPr lang="en-US" dirty="0" smtClean="0"/>
              <a:t>A </a:t>
            </a:r>
            <a:r>
              <a:rPr lang="en-US" dirty="0"/>
              <a:t>hospital admission; </a:t>
            </a:r>
          </a:p>
          <a:p>
            <a:pPr lvl="1">
              <a:lnSpc>
                <a:spcPts val="2200"/>
              </a:lnSpc>
              <a:spcBef>
                <a:spcPts val="600"/>
              </a:spcBef>
            </a:pPr>
            <a:r>
              <a:rPr lang="en-US" dirty="0" smtClean="0"/>
              <a:t>Transition </a:t>
            </a:r>
            <a:r>
              <a:rPr lang="en-US" dirty="0"/>
              <a:t>between care settings; </a:t>
            </a:r>
          </a:p>
          <a:p>
            <a:pPr lvl="1">
              <a:lnSpc>
                <a:spcPts val="2200"/>
              </a:lnSpc>
              <a:spcBef>
                <a:spcPts val="600"/>
              </a:spcBef>
            </a:pPr>
            <a:r>
              <a:rPr lang="en-US" dirty="0" smtClean="0"/>
              <a:t>Change </a:t>
            </a:r>
            <a:r>
              <a:rPr lang="en-US" dirty="0"/>
              <a:t>in functional status; </a:t>
            </a:r>
          </a:p>
          <a:p>
            <a:pPr lvl="1">
              <a:lnSpc>
                <a:spcPts val="2200"/>
              </a:lnSpc>
              <a:spcBef>
                <a:spcPts val="600"/>
              </a:spcBef>
            </a:pPr>
            <a:r>
              <a:rPr lang="en-US" dirty="0" smtClean="0"/>
              <a:t>Loss </a:t>
            </a:r>
            <a:r>
              <a:rPr lang="en-US" dirty="0"/>
              <a:t>of a caregiver; </a:t>
            </a:r>
          </a:p>
          <a:p>
            <a:pPr lvl="1">
              <a:lnSpc>
                <a:spcPts val="2200"/>
              </a:lnSpc>
              <a:spcBef>
                <a:spcPts val="600"/>
              </a:spcBef>
            </a:pPr>
            <a:r>
              <a:rPr lang="en-US" dirty="0" smtClean="0"/>
              <a:t>Change </a:t>
            </a:r>
            <a:r>
              <a:rPr lang="en-US" dirty="0"/>
              <a:t>in diagnosis; </a:t>
            </a:r>
            <a:r>
              <a:rPr lang="en-US" dirty="0" smtClean="0"/>
              <a:t>or </a:t>
            </a:r>
            <a:endParaRPr lang="en-US" dirty="0"/>
          </a:p>
          <a:p>
            <a:pPr>
              <a:lnSpc>
                <a:spcPts val="2600"/>
              </a:lnSpc>
              <a:spcBef>
                <a:spcPts val="1200"/>
              </a:spcBef>
            </a:pPr>
            <a:r>
              <a:rPr lang="en-US" sz="2000" dirty="0" smtClean="0"/>
              <a:t>As </a:t>
            </a:r>
            <a:r>
              <a:rPr lang="en-US" sz="2000" dirty="0"/>
              <a:t>requested by a member of the IDT who observes a change in functional </a:t>
            </a:r>
            <a:r>
              <a:rPr lang="en-US" sz="2000" dirty="0" smtClean="0"/>
              <a:t>status</a:t>
            </a:r>
            <a:r>
              <a:rPr lang="en-US" sz="2000" dirty="0"/>
              <a:t>.</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32</a:t>
            </a:r>
            <a:endParaRPr lang="en-US" sz="1000" dirty="0">
              <a:solidFill>
                <a:srgbClr val="1B587C">
                  <a:lumMod val="75000"/>
                </a:srgbClr>
              </a:solidFill>
            </a:endParaRPr>
          </a:p>
        </p:txBody>
      </p:sp>
    </p:spTree>
    <p:extLst>
      <p:ext uri="{BB962C8B-B14F-4D97-AF65-F5344CB8AC3E}">
        <p14:creationId xmlns:p14="http://schemas.microsoft.com/office/powerpoint/2010/main" val="12377967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Patient </a:t>
            </a:r>
            <a:r>
              <a:rPr lang="en-US" dirty="0"/>
              <a:t>Centered Service Planning (PCSP) Requirements</a:t>
            </a:r>
          </a:p>
        </p:txBody>
      </p:sp>
      <p:sp>
        <p:nvSpPr>
          <p:cNvPr id="3" name="Content Placeholder 2"/>
          <p:cNvSpPr>
            <a:spLocks noGrp="1"/>
          </p:cNvSpPr>
          <p:nvPr>
            <p:ph idx="1"/>
          </p:nvPr>
        </p:nvSpPr>
        <p:spPr>
          <a:xfrm>
            <a:off x="381000" y="1795620"/>
            <a:ext cx="8229600" cy="4778375"/>
          </a:xfrm>
        </p:spPr>
        <p:txBody>
          <a:bodyPr>
            <a:normAutofit fontScale="25000" lnSpcReduction="20000"/>
          </a:bodyPr>
          <a:lstStyle/>
          <a:p>
            <a:pPr>
              <a:lnSpc>
                <a:spcPct val="120000"/>
              </a:lnSpc>
            </a:pPr>
            <a:r>
              <a:rPr lang="en-US" sz="9600" dirty="0"/>
              <a:t>The Participant is the center of the </a:t>
            </a:r>
            <a:r>
              <a:rPr lang="en-US" sz="9600" dirty="0" smtClean="0"/>
              <a:t>PCSP process.	</a:t>
            </a:r>
          </a:p>
          <a:p>
            <a:pPr>
              <a:lnSpc>
                <a:spcPct val="120000"/>
              </a:lnSpc>
            </a:pPr>
            <a:r>
              <a:rPr lang="en-US" sz="9600" dirty="0" smtClean="0"/>
              <a:t>The PCSP must:</a:t>
            </a:r>
          </a:p>
          <a:p>
            <a:pPr lvl="1">
              <a:lnSpc>
                <a:spcPct val="120000"/>
              </a:lnSpc>
            </a:pPr>
            <a:r>
              <a:rPr lang="en-US" sz="8000" dirty="0" smtClean="0"/>
              <a:t>be </a:t>
            </a:r>
            <a:r>
              <a:rPr lang="en-US" sz="8000" dirty="0"/>
              <a:t>tailored to the Participant’s culture, communication style, physical </a:t>
            </a:r>
            <a:r>
              <a:rPr lang="en-US" sz="8000" dirty="0" smtClean="0"/>
              <a:t>requirements, </a:t>
            </a:r>
            <a:r>
              <a:rPr lang="en-US" sz="8000" dirty="0"/>
              <a:t>and personal </a:t>
            </a:r>
            <a:r>
              <a:rPr lang="en-US" sz="8000" dirty="0" smtClean="0"/>
              <a:t>preferences.</a:t>
            </a:r>
          </a:p>
          <a:p>
            <a:pPr lvl="1">
              <a:lnSpc>
                <a:spcPct val="120000"/>
              </a:lnSpc>
            </a:pPr>
            <a:r>
              <a:rPr lang="en-US" sz="8000" dirty="0" smtClean="0"/>
              <a:t>contain </a:t>
            </a:r>
            <a:r>
              <a:rPr lang="en-US" sz="8000" dirty="0"/>
              <a:t>measureable goals, interventions, and expected outcomes with completion timeframes. </a:t>
            </a:r>
            <a:endParaRPr lang="en-US" sz="8000" dirty="0" smtClean="0"/>
          </a:p>
          <a:p>
            <a:pPr lvl="1">
              <a:lnSpc>
                <a:spcPct val="120000"/>
              </a:lnSpc>
            </a:pPr>
            <a:r>
              <a:rPr lang="en-US" sz="8000" dirty="0" smtClean="0"/>
              <a:t>consider </a:t>
            </a:r>
            <a:r>
              <a:rPr lang="en-US" sz="8000" dirty="0"/>
              <a:t>the </a:t>
            </a:r>
            <a:r>
              <a:rPr lang="en-US" sz="8000" dirty="0" smtClean="0"/>
              <a:t>Participant’s functional level, the psychosocial, </a:t>
            </a:r>
            <a:r>
              <a:rPr lang="en-US" sz="8000" dirty="0"/>
              <a:t>medical </a:t>
            </a:r>
            <a:r>
              <a:rPr lang="en-US" sz="8000" dirty="0" smtClean="0"/>
              <a:t>and behavioral health needs, as well as the </a:t>
            </a:r>
            <a:r>
              <a:rPr lang="en-US" sz="8000" dirty="0"/>
              <a:t>language, culture, and support systems. </a:t>
            </a:r>
          </a:p>
          <a:p>
            <a:pPr lvl="1">
              <a:lnSpc>
                <a:spcPct val="120000"/>
              </a:lnSpc>
            </a:pPr>
            <a:r>
              <a:rPr lang="en-US" sz="8000" dirty="0" smtClean="0"/>
              <a:t>be </a:t>
            </a:r>
            <a:r>
              <a:rPr lang="en-US" sz="8000" dirty="0"/>
              <a:t>completed within 30 days of the </a:t>
            </a:r>
            <a:r>
              <a:rPr lang="en-US" sz="8000" dirty="0" smtClean="0"/>
              <a:t>initial assessment </a:t>
            </a:r>
            <a:r>
              <a:rPr lang="en-US" sz="8000" dirty="0"/>
              <a:t>and must be revised within 30 days of any C</a:t>
            </a:r>
            <a:r>
              <a:rPr lang="en-US" sz="8000" dirty="0" smtClean="0"/>
              <a:t>omprehensive </a:t>
            </a:r>
            <a:r>
              <a:rPr lang="en-US" sz="8000" dirty="0"/>
              <a:t>R</a:t>
            </a:r>
            <a:r>
              <a:rPr lang="en-US" sz="8000" dirty="0" smtClean="0"/>
              <a:t>eassessment.</a:t>
            </a:r>
            <a:endParaRPr lang="en-US" sz="8000" dirty="0"/>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33</a:t>
            </a:r>
            <a:endParaRPr lang="en-US" sz="1000" dirty="0">
              <a:solidFill>
                <a:srgbClr val="1B587C">
                  <a:lumMod val="75000"/>
                </a:srgbClr>
              </a:solidFill>
            </a:endParaRPr>
          </a:p>
        </p:txBody>
      </p:sp>
    </p:spTree>
    <p:extLst>
      <p:ext uri="{BB962C8B-B14F-4D97-AF65-F5344CB8AC3E}">
        <p14:creationId xmlns:p14="http://schemas.microsoft.com/office/powerpoint/2010/main" val="17095930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the IDT</a:t>
            </a:r>
            <a:endParaRPr lang="en-US" dirty="0"/>
          </a:p>
        </p:txBody>
      </p:sp>
      <p:sp>
        <p:nvSpPr>
          <p:cNvPr id="3" name="Content Placeholder 2"/>
          <p:cNvSpPr>
            <a:spLocks noGrp="1"/>
          </p:cNvSpPr>
          <p:nvPr>
            <p:ph idx="1"/>
          </p:nvPr>
        </p:nvSpPr>
        <p:spPr>
          <a:xfrm>
            <a:off x="380999" y="1902754"/>
            <a:ext cx="8556523" cy="4664075"/>
          </a:xfrm>
        </p:spPr>
        <p:txBody>
          <a:bodyPr>
            <a:normAutofit/>
          </a:bodyPr>
          <a:lstStyle/>
          <a:p>
            <a:pPr>
              <a:spcBef>
                <a:spcPts val="1400"/>
              </a:spcBef>
            </a:pPr>
            <a:r>
              <a:rPr lang="en-US" dirty="0" smtClean="0"/>
              <a:t>IDT members should be identified:</a:t>
            </a:r>
          </a:p>
          <a:p>
            <a:pPr lvl="1">
              <a:spcBef>
                <a:spcPts val="1400"/>
              </a:spcBef>
            </a:pPr>
            <a:r>
              <a:rPr lang="en-US" sz="2400" dirty="0" smtClean="0"/>
              <a:t>within 60 days for individuals passively enrolled. </a:t>
            </a:r>
          </a:p>
          <a:p>
            <a:pPr lvl="1">
              <a:spcBef>
                <a:spcPts val="1400"/>
              </a:spcBef>
            </a:pPr>
            <a:r>
              <a:rPr lang="en-US" sz="2400" dirty="0" smtClean="0"/>
              <a:t>no later than 30 days for all other Participants.  </a:t>
            </a:r>
          </a:p>
          <a:p>
            <a:pPr>
              <a:spcBef>
                <a:spcPts val="1400"/>
              </a:spcBef>
            </a:pPr>
            <a:r>
              <a:rPr lang="en-US" dirty="0" smtClean="0"/>
              <a:t>IDT members may be added and removed as needs arise and care has ended. </a:t>
            </a:r>
          </a:p>
          <a:p>
            <a:pPr>
              <a:spcBef>
                <a:spcPts val="1400"/>
              </a:spcBef>
            </a:pPr>
            <a:r>
              <a:rPr lang="en-US" dirty="0" smtClean="0"/>
              <a:t>The </a:t>
            </a:r>
            <a:r>
              <a:rPr lang="en-US" dirty="0"/>
              <a:t>IDT must convene routinely, and no more than six months from the previous IDT meeting.  </a:t>
            </a:r>
          </a:p>
          <a:p>
            <a:pPr>
              <a:spcBef>
                <a:spcPts val="1400"/>
              </a:spcBef>
            </a:pPr>
            <a:r>
              <a:rPr lang="en-US" dirty="0"/>
              <a:t>These meetings may occur more frequently, since the IDT must reconvene after a </a:t>
            </a:r>
            <a:r>
              <a:rPr lang="en-US" dirty="0" smtClean="0"/>
              <a:t>Reassessment</a:t>
            </a:r>
            <a:r>
              <a:rPr lang="en-US" dirty="0"/>
              <a:t>.</a:t>
            </a:r>
          </a:p>
          <a:p>
            <a:pPr marL="0" indent="0">
              <a:spcBef>
                <a:spcPts val="1400"/>
              </a:spcBef>
              <a:buNone/>
            </a:pPr>
            <a:endParaRPr lang="en-US" dirty="0" smtClean="0"/>
          </a:p>
          <a:p>
            <a:pPr marL="0" indent="0">
              <a:spcBef>
                <a:spcPts val="1400"/>
              </a:spcBef>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34</a:t>
            </a:r>
            <a:endParaRPr lang="en-US" sz="1000" dirty="0">
              <a:solidFill>
                <a:srgbClr val="1B587C">
                  <a:lumMod val="75000"/>
                </a:srgbClr>
              </a:solidFill>
            </a:endParaRPr>
          </a:p>
        </p:txBody>
      </p:sp>
    </p:spTree>
    <p:extLst>
      <p:ext uri="{BB962C8B-B14F-4D97-AF65-F5344CB8AC3E}">
        <p14:creationId xmlns:p14="http://schemas.microsoft.com/office/powerpoint/2010/main" val="8732010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IDT Composition</a:t>
            </a:r>
            <a:endParaRPr lang="en-US" dirty="0"/>
          </a:p>
        </p:txBody>
      </p:sp>
      <p:sp>
        <p:nvSpPr>
          <p:cNvPr id="3" name="Content Placeholder 2"/>
          <p:cNvSpPr>
            <a:spLocks noGrp="1"/>
          </p:cNvSpPr>
          <p:nvPr>
            <p:ph idx="1"/>
          </p:nvPr>
        </p:nvSpPr>
        <p:spPr>
          <a:xfrm>
            <a:off x="330200" y="1833641"/>
            <a:ext cx="8356600" cy="966710"/>
          </a:xfrm>
        </p:spPr>
        <p:txBody>
          <a:bodyPr>
            <a:noAutofit/>
          </a:bodyPr>
          <a:lstStyle/>
          <a:p>
            <a:pPr>
              <a:lnSpc>
                <a:spcPct val="120000"/>
              </a:lnSpc>
              <a:spcBef>
                <a:spcPts val="600"/>
              </a:spcBef>
            </a:pPr>
            <a:r>
              <a:rPr lang="en-US" dirty="0"/>
              <a:t>A Participant’s IDT must be </a:t>
            </a:r>
            <a:r>
              <a:rPr lang="en-US" dirty="0" smtClean="0"/>
              <a:t>made up of: </a:t>
            </a:r>
            <a:endParaRPr lang="en-US" dirty="0"/>
          </a:p>
          <a:p>
            <a:pPr marL="0" indent="0">
              <a:buNone/>
            </a:pPr>
            <a:endParaRPr lang="en-US" sz="1400" dirty="0"/>
          </a:p>
        </p:txBody>
      </p:sp>
      <p:sp>
        <p:nvSpPr>
          <p:cNvPr id="8" name="TextBox 7"/>
          <p:cNvSpPr txBox="1"/>
          <p:nvPr/>
        </p:nvSpPr>
        <p:spPr>
          <a:xfrm>
            <a:off x="4692179" y="2573640"/>
            <a:ext cx="4178300" cy="3385542"/>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txBody>
          <a:bodyPr wrap="square" rtlCol="0">
            <a:spAutoFit/>
          </a:bodyPr>
          <a:lstStyle/>
          <a:p>
            <a:pPr marL="91440" lvl="1">
              <a:spcBef>
                <a:spcPts val="1800"/>
              </a:spcBef>
            </a:pPr>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400" dirty="0" smtClean="0"/>
          </a:p>
        </p:txBody>
      </p:sp>
      <p:sp>
        <p:nvSpPr>
          <p:cNvPr id="6" name="Footer Placeholder 5"/>
          <p:cNvSpPr>
            <a:spLocks noGrp="1"/>
          </p:cNvSpPr>
          <p:nvPr>
            <p:ph type="ftr" sz="quarter" idx="11"/>
          </p:nvPr>
        </p:nvSpPr>
        <p:spPr/>
        <p:txBody>
          <a:bodyPr/>
          <a:lstStyle/>
          <a:p>
            <a:r>
              <a:rPr lang="en-US" sz="1000" dirty="0" smtClean="0">
                <a:solidFill>
                  <a:srgbClr val="1B587C">
                    <a:lumMod val="75000"/>
                  </a:srgbClr>
                </a:solidFill>
              </a:rPr>
              <a:t>35</a:t>
            </a:r>
            <a:endParaRPr lang="en-US" sz="1000" dirty="0">
              <a:solidFill>
                <a:srgbClr val="1B587C">
                  <a:lumMod val="75000"/>
                </a:srgbClr>
              </a:solidFill>
            </a:endParaRPr>
          </a:p>
        </p:txBody>
      </p:sp>
      <p:sp>
        <p:nvSpPr>
          <p:cNvPr id="9" name="TextBox 8"/>
          <p:cNvSpPr txBox="1"/>
          <p:nvPr/>
        </p:nvSpPr>
        <p:spPr>
          <a:xfrm>
            <a:off x="364105" y="2573640"/>
            <a:ext cx="4178300" cy="3385542"/>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txBody>
          <a:bodyPr wrap="square" rtlCol="0">
            <a:spAutoFit/>
          </a:bodyPr>
          <a:lstStyle/>
          <a:p>
            <a:pPr marL="91440" lvl="1">
              <a:spcBef>
                <a:spcPts val="1800"/>
              </a:spcBef>
            </a:pPr>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1400" dirty="0"/>
          </a:p>
          <a:p>
            <a:pPr marL="91440" lvl="1"/>
            <a:endParaRPr lang="en-US" sz="1400" dirty="0" smtClean="0"/>
          </a:p>
          <a:p>
            <a:pPr marL="91440" lvl="1"/>
            <a:endParaRPr lang="en-US" sz="400" dirty="0" smtClean="0"/>
          </a:p>
        </p:txBody>
      </p:sp>
      <p:sp>
        <p:nvSpPr>
          <p:cNvPr id="4" name="TextBox 3"/>
          <p:cNvSpPr txBox="1"/>
          <p:nvPr/>
        </p:nvSpPr>
        <p:spPr>
          <a:xfrm>
            <a:off x="436227" y="2678286"/>
            <a:ext cx="3942826" cy="3190617"/>
          </a:xfrm>
          <a:prstGeom prst="rect">
            <a:avLst/>
          </a:prstGeom>
          <a:noFill/>
        </p:spPr>
        <p:txBody>
          <a:bodyPr wrap="square" rtlCol="0">
            <a:spAutoFit/>
          </a:bodyPr>
          <a:lstStyle/>
          <a:p>
            <a:pPr marL="91440" lvl="1">
              <a:spcBef>
                <a:spcPts val="1200"/>
              </a:spcBef>
            </a:pPr>
            <a:r>
              <a:rPr lang="en-US" sz="1400" b="1" dirty="0"/>
              <a:t>Participant </a:t>
            </a:r>
            <a:r>
              <a:rPr lang="en-US" sz="1400" dirty="0"/>
              <a:t>or, in the case of incapacity, an authorized representative </a:t>
            </a:r>
          </a:p>
          <a:p>
            <a:pPr marL="91440" lvl="1">
              <a:spcBef>
                <a:spcPts val="1000"/>
              </a:spcBef>
            </a:pPr>
            <a:r>
              <a:rPr lang="en-US" sz="1400" dirty="0"/>
              <a:t>Participant’s </a:t>
            </a:r>
            <a:r>
              <a:rPr lang="en-US" sz="1400" b="1" dirty="0"/>
              <a:t>designee(s), </a:t>
            </a:r>
            <a:r>
              <a:rPr lang="en-US" sz="1400" dirty="0"/>
              <a:t>if desired by the Participant</a:t>
            </a:r>
          </a:p>
          <a:p>
            <a:pPr marL="91440" lvl="1">
              <a:spcBef>
                <a:spcPts val="1000"/>
              </a:spcBef>
            </a:pPr>
            <a:r>
              <a:rPr lang="en-US" sz="1400" b="1" dirty="0"/>
              <a:t>Primary Care Provider </a:t>
            </a:r>
            <a:r>
              <a:rPr lang="en-US" sz="1400" dirty="0"/>
              <a:t>(PCP) or a designee with clinical experience from the PCP’s practice who has knowledge of the Participant’s needs </a:t>
            </a:r>
          </a:p>
          <a:p>
            <a:pPr marL="91440" lvl="1">
              <a:spcBef>
                <a:spcPts val="1000"/>
              </a:spcBef>
            </a:pPr>
            <a:r>
              <a:rPr lang="en-US" sz="1400" b="1" dirty="0"/>
              <a:t>Behavioral Health Professional</a:t>
            </a:r>
            <a:r>
              <a:rPr lang="en-US" sz="1400" dirty="0"/>
              <a:t>, if there is one, or a designee with clinical experience from the professional’s behavioral health practice who has knowledge of Participant’s needs</a:t>
            </a:r>
          </a:p>
          <a:p>
            <a:pPr marL="91440" lvl="1">
              <a:spcBef>
                <a:spcPts val="1000"/>
              </a:spcBef>
            </a:pPr>
            <a:r>
              <a:rPr lang="en-US" sz="1400" b="1" dirty="0"/>
              <a:t>FIDA Plan Care </a:t>
            </a:r>
            <a:r>
              <a:rPr lang="en-US" sz="1400" b="1" dirty="0" smtClean="0"/>
              <a:t>Manager</a:t>
            </a:r>
          </a:p>
        </p:txBody>
      </p:sp>
      <p:sp>
        <p:nvSpPr>
          <p:cNvPr id="7" name="TextBox 6"/>
          <p:cNvSpPr txBox="1"/>
          <p:nvPr/>
        </p:nvSpPr>
        <p:spPr>
          <a:xfrm>
            <a:off x="4742514" y="2644676"/>
            <a:ext cx="3955876" cy="3254737"/>
          </a:xfrm>
          <a:prstGeom prst="rect">
            <a:avLst/>
          </a:prstGeom>
          <a:noFill/>
        </p:spPr>
        <p:txBody>
          <a:bodyPr wrap="square" rtlCol="0">
            <a:spAutoFit/>
          </a:bodyPr>
          <a:lstStyle/>
          <a:p>
            <a:pPr marL="91440" lvl="1">
              <a:spcBef>
                <a:spcPts val="1800"/>
              </a:spcBef>
            </a:pPr>
            <a:r>
              <a:rPr lang="en-US" sz="1400" dirty="0"/>
              <a:t>Participant’s </a:t>
            </a:r>
            <a:r>
              <a:rPr lang="en-US" sz="1400" b="1" dirty="0"/>
              <a:t>home care aide(s), </a:t>
            </a:r>
            <a:r>
              <a:rPr lang="en-US" sz="1400" dirty="0"/>
              <a:t>or a designee with clinical experience from the home care agency who has knowledge of the Participant’s needs</a:t>
            </a:r>
          </a:p>
          <a:p>
            <a:pPr marL="91440" lvl="1">
              <a:spcBef>
                <a:spcPts val="1500"/>
              </a:spcBef>
            </a:pPr>
            <a:r>
              <a:rPr lang="en-US" sz="1400" dirty="0"/>
              <a:t>Participant’s </a:t>
            </a:r>
            <a:r>
              <a:rPr lang="en-US" sz="1400" b="1" dirty="0"/>
              <a:t>nursing facility representative</a:t>
            </a:r>
            <a:r>
              <a:rPr lang="en-US" sz="1400" dirty="0"/>
              <a:t>, who is a clinical professional, if receiving nursing facility care;  and</a:t>
            </a:r>
          </a:p>
          <a:p>
            <a:pPr marL="91440" lvl="1">
              <a:spcBef>
                <a:spcPts val="1500"/>
              </a:spcBef>
            </a:pPr>
            <a:r>
              <a:rPr lang="en-US" sz="1400" b="1" dirty="0"/>
              <a:t>Other providers </a:t>
            </a:r>
            <a:r>
              <a:rPr lang="en-US" sz="1400" dirty="0"/>
              <a:t>either as requested by the Participant or designee; or as recommended by the IDT</a:t>
            </a:r>
          </a:p>
          <a:p>
            <a:pPr marL="91440" lvl="1">
              <a:spcBef>
                <a:spcPts val="1500"/>
              </a:spcBef>
              <a:spcAft>
                <a:spcPts val="600"/>
              </a:spcAft>
            </a:pPr>
            <a:r>
              <a:rPr lang="en-US" sz="1400" b="1" dirty="0"/>
              <a:t>The RN </a:t>
            </a:r>
            <a:r>
              <a:rPr lang="en-US" sz="1400" dirty="0"/>
              <a:t>who completed the Participant’s Assessment, if approved by the Participant or designee</a:t>
            </a:r>
          </a:p>
        </p:txBody>
      </p:sp>
    </p:spTree>
    <p:extLst>
      <p:ext uri="{BB962C8B-B14F-4D97-AF65-F5344CB8AC3E}">
        <p14:creationId xmlns:p14="http://schemas.microsoft.com/office/powerpoint/2010/main" val="799773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Composition</a:t>
            </a:r>
            <a:endParaRPr lang="en-US" dirty="0"/>
          </a:p>
        </p:txBody>
      </p:sp>
      <p:sp>
        <p:nvSpPr>
          <p:cNvPr id="3" name="Content Placeholder 2"/>
          <p:cNvSpPr>
            <a:spLocks noGrp="1"/>
          </p:cNvSpPr>
          <p:nvPr>
            <p:ph idx="1"/>
          </p:nvPr>
        </p:nvSpPr>
        <p:spPr>
          <a:xfrm>
            <a:off x="381000" y="2129209"/>
            <a:ext cx="7661786" cy="3419159"/>
          </a:xfrm>
        </p:spPr>
        <p:txBody>
          <a:bodyPr>
            <a:noAutofit/>
          </a:bodyPr>
          <a:lstStyle/>
          <a:p>
            <a:pPr>
              <a:lnSpc>
                <a:spcPts val="2400"/>
              </a:lnSpc>
              <a:spcBef>
                <a:spcPts val="800"/>
              </a:spcBef>
            </a:pPr>
            <a:r>
              <a:rPr lang="en-US" sz="2200" dirty="0"/>
              <a:t>The FIDA Plan Care Manager is the IDT lead and facilitates all IDT activities. </a:t>
            </a:r>
            <a:endParaRPr lang="en-US" sz="2200" dirty="0" smtClean="0"/>
          </a:p>
          <a:p>
            <a:pPr>
              <a:lnSpc>
                <a:spcPts val="2400"/>
              </a:lnSpc>
              <a:spcBef>
                <a:spcPts val="800"/>
              </a:spcBef>
            </a:pPr>
            <a:r>
              <a:rPr lang="en-US" sz="2200" dirty="0"/>
              <a:t>The Care Manager is responsible for scheduling the IDT </a:t>
            </a:r>
            <a:r>
              <a:rPr lang="en-US" sz="2200" dirty="0" smtClean="0"/>
              <a:t>meetings </a:t>
            </a:r>
            <a:r>
              <a:rPr lang="en-US" sz="2200" dirty="0"/>
              <a:t>at a time convenient to all IDT </a:t>
            </a:r>
            <a:r>
              <a:rPr lang="en-US" sz="2200" dirty="0" smtClean="0"/>
              <a:t>members </a:t>
            </a:r>
            <a:r>
              <a:rPr lang="en-US" sz="2200" dirty="0"/>
              <a:t>with current goals and objectives related to the </a:t>
            </a:r>
            <a:r>
              <a:rPr lang="en-US" sz="2200" dirty="0" smtClean="0"/>
              <a:t>Participant. </a:t>
            </a:r>
          </a:p>
          <a:p>
            <a:pPr>
              <a:lnSpc>
                <a:spcPts val="2400"/>
              </a:lnSpc>
              <a:spcBef>
                <a:spcPts val="800"/>
              </a:spcBef>
            </a:pPr>
            <a:r>
              <a:rPr lang="en-US" sz="2200" dirty="0" smtClean="0"/>
              <a:t>The </a:t>
            </a:r>
            <a:r>
              <a:rPr lang="en-US" sz="2200" dirty="0"/>
              <a:t>Care Manager may request information from the Plan’s Utilization Management (UM) staff, such as information about medical necessity, clinical guidelines, or evidence-based best practices. </a:t>
            </a:r>
          </a:p>
          <a:p>
            <a:pPr>
              <a:lnSpc>
                <a:spcPts val="2400"/>
              </a:lnSpc>
              <a:spcBef>
                <a:spcPts val="800"/>
              </a:spcBef>
            </a:pPr>
            <a:r>
              <a:rPr lang="en-US" sz="2200" dirty="0"/>
              <a:t>The UM staff, however, may not participate in IDT meetings, and should not be </a:t>
            </a:r>
            <a:r>
              <a:rPr lang="en-US" sz="2200" dirty="0" smtClean="0"/>
              <a:t>considered members </a:t>
            </a:r>
            <a:r>
              <a:rPr lang="en-US" sz="2200" dirty="0"/>
              <a:t>of the IDT. </a:t>
            </a:r>
            <a:endParaRPr lang="en-US" sz="2200" dirty="0" smtClean="0"/>
          </a:p>
          <a:p>
            <a:pPr>
              <a:lnSpc>
                <a:spcPts val="2600"/>
              </a:lnSpc>
              <a:spcBef>
                <a:spcPts val="800"/>
              </a:spcBef>
            </a:pPr>
            <a:endParaRPr lang="en-US" sz="2000" dirty="0"/>
          </a:p>
          <a:p>
            <a:pPr marL="0" indent="0">
              <a:lnSpc>
                <a:spcPts val="2600"/>
              </a:lnSpc>
              <a:spcBef>
                <a:spcPts val="800"/>
              </a:spcBef>
              <a:buNone/>
            </a:pPr>
            <a:endParaRPr lang="en-US" sz="20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36</a:t>
            </a:r>
            <a:endParaRPr lang="en-US" sz="1000" dirty="0">
              <a:solidFill>
                <a:srgbClr val="1B587C">
                  <a:lumMod val="75000"/>
                </a:srgbClr>
              </a:solidFill>
            </a:endParaRPr>
          </a:p>
        </p:txBody>
      </p:sp>
    </p:spTree>
    <p:extLst>
      <p:ext uri="{BB962C8B-B14F-4D97-AF65-F5344CB8AC3E}">
        <p14:creationId xmlns:p14="http://schemas.microsoft.com/office/powerpoint/2010/main" val="17796864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Responsibilities</a:t>
            </a:r>
            <a:endParaRPr lang="en-US" dirty="0"/>
          </a:p>
        </p:txBody>
      </p:sp>
      <p:sp>
        <p:nvSpPr>
          <p:cNvPr id="3" name="Content Placeholder 2"/>
          <p:cNvSpPr>
            <a:spLocks noGrp="1"/>
          </p:cNvSpPr>
          <p:nvPr>
            <p:ph idx="1"/>
          </p:nvPr>
        </p:nvSpPr>
        <p:spPr>
          <a:xfrm>
            <a:off x="381000" y="1987659"/>
            <a:ext cx="8229600" cy="4038599"/>
          </a:xfrm>
        </p:spPr>
        <p:txBody>
          <a:bodyPr>
            <a:noAutofit/>
          </a:bodyPr>
          <a:lstStyle/>
          <a:p>
            <a:pPr>
              <a:lnSpc>
                <a:spcPts val="1800"/>
              </a:lnSpc>
              <a:spcBef>
                <a:spcPts val="0"/>
              </a:spcBef>
              <a:spcAft>
                <a:spcPts val="900"/>
              </a:spcAft>
            </a:pPr>
            <a:r>
              <a:rPr lang="en-US" sz="2000" dirty="0"/>
              <a:t>The IDT as a whole is responsible for making coverage determinations as part of service planning.  </a:t>
            </a:r>
          </a:p>
          <a:p>
            <a:pPr>
              <a:lnSpc>
                <a:spcPts val="1800"/>
              </a:lnSpc>
              <a:spcBef>
                <a:spcPts val="0"/>
              </a:spcBef>
              <a:spcAft>
                <a:spcPts val="900"/>
              </a:spcAft>
            </a:pPr>
            <a:r>
              <a:rPr lang="en-US" sz="2000" dirty="0"/>
              <a:t>All services plans developed by the IDT </a:t>
            </a:r>
            <a:r>
              <a:rPr lang="en-US" sz="2000" dirty="0" smtClean="0"/>
              <a:t>act as </a:t>
            </a:r>
            <a:r>
              <a:rPr lang="en-US" sz="2000" dirty="0"/>
              <a:t>authorizations </a:t>
            </a:r>
            <a:r>
              <a:rPr lang="en-US" sz="2000" dirty="0" smtClean="0"/>
              <a:t>for those items and services contained within.</a:t>
            </a:r>
          </a:p>
          <a:p>
            <a:pPr>
              <a:lnSpc>
                <a:spcPts val="1800"/>
              </a:lnSpc>
              <a:spcBef>
                <a:spcPts val="0"/>
              </a:spcBef>
              <a:spcAft>
                <a:spcPts val="900"/>
              </a:spcAft>
            </a:pPr>
            <a:r>
              <a:rPr lang="en-US" sz="2000" dirty="0" smtClean="0"/>
              <a:t>Each </a:t>
            </a:r>
            <a:r>
              <a:rPr lang="en-US" sz="2000" dirty="0"/>
              <a:t>IDT member is responsible for: </a:t>
            </a:r>
            <a:endParaRPr lang="en-US" sz="2000" dirty="0" smtClean="0"/>
          </a:p>
          <a:p>
            <a:pPr lvl="1">
              <a:lnSpc>
                <a:spcPts val="1800"/>
              </a:lnSpc>
              <a:spcBef>
                <a:spcPts val="0"/>
              </a:spcBef>
              <a:spcAft>
                <a:spcPts val="900"/>
              </a:spcAft>
            </a:pPr>
            <a:r>
              <a:rPr lang="en-US" sz="1800" dirty="0" smtClean="0"/>
              <a:t>Actively participating </a:t>
            </a:r>
            <a:r>
              <a:rPr lang="en-US" sz="1800" dirty="0"/>
              <a:t>in the IDT service planning and care management </a:t>
            </a:r>
            <a:r>
              <a:rPr lang="en-US" sz="1800" dirty="0" smtClean="0"/>
              <a:t>process;</a:t>
            </a:r>
          </a:p>
          <a:p>
            <a:pPr lvl="1">
              <a:lnSpc>
                <a:spcPts val="1800"/>
              </a:lnSpc>
              <a:spcBef>
                <a:spcPts val="0"/>
              </a:spcBef>
              <a:spcAft>
                <a:spcPts val="900"/>
              </a:spcAft>
            </a:pPr>
            <a:r>
              <a:rPr lang="en-US" sz="1800" dirty="0"/>
              <a:t>A</a:t>
            </a:r>
            <a:r>
              <a:rPr lang="en-US" sz="1800" dirty="0" smtClean="0"/>
              <a:t>ttending meetings </a:t>
            </a:r>
            <a:r>
              <a:rPr lang="en-US" sz="1800" dirty="0"/>
              <a:t>– whether in person, or by means of real-time, two-way communication, such as by telephone or </a:t>
            </a:r>
            <a:r>
              <a:rPr lang="en-US" sz="1800" dirty="0" smtClean="0"/>
              <a:t>videoconference;</a:t>
            </a:r>
          </a:p>
          <a:p>
            <a:pPr lvl="1">
              <a:lnSpc>
                <a:spcPts val="1800"/>
              </a:lnSpc>
              <a:spcBef>
                <a:spcPts val="0"/>
              </a:spcBef>
              <a:spcAft>
                <a:spcPts val="900"/>
              </a:spcAft>
            </a:pPr>
            <a:r>
              <a:rPr lang="en-US" sz="1800" dirty="0" smtClean="0"/>
              <a:t>Regularly </a:t>
            </a:r>
            <a:r>
              <a:rPr lang="en-US" sz="1800" dirty="0"/>
              <a:t>informing the IDT of the medical, functional, and psychosocial condition of each Participant; </a:t>
            </a:r>
            <a:endParaRPr lang="en-US" sz="1800" dirty="0" smtClean="0"/>
          </a:p>
          <a:p>
            <a:pPr lvl="1">
              <a:lnSpc>
                <a:spcPts val="1800"/>
              </a:lnSpc>
              <a:spcBef>
                <a:spcPts val="0"/>
              </a:spcBef>
              <a:spcAft>
                <a:spcPts val="900"/>
              </a:spcAft>
            </a:pPr>
            <a:r>
              <a:rPr lang="en-US" sz="1800" dirty="0"/>
              <a:t>R</a:t>
            </a:r>
            <a:r>
              <a:rPr lang="en-US" sz="1800" dirty="0" smtClean="0"/>
              <a:t>emaining </a:t>
            </a:r>
            <a:r>
              <a:rPr lang="en-US" sz="1800" dirty="0"/>
              <a:t>alert to pertinent input from other team members, Participants, and caregivers; and </a:t>
            </a:r>
            <a:endParaRPr lang="en-US" sz="1800" dirty="0" smtClean="0"/>
          </a:p>
          <a:p>
            <a:pPr lvl="1">
              <a:lnSpc>
                <a:spcPts val="1800"/>
              </a:lnSpc>
              <a:spcBef>
                <a:spcPts val="0"/>
              </a:spcBef>
              <a:spcAft>
                <a:spcPts val="900"/>
              </a:spcAft>
            </a:pPr>
            <a:r>
              <a:rPr lang="en-US" sz="1800" dirty="0"/>
              <a:t>D</a:t>
            </a:r>
            <a:r>
              <a:rPr lang="en-US" sz="1800" dirty="0" smtClean="0"/>
              <a:t>ocumenting </a:t>
            </a:r>
            <a:r>
              <a:rPr lang="en-US" sz="1800" dirty="0"/>
              <a:t>changes of a Participant’s condition in the Providers’ own medical record for the </a:t>
            </a:r>
            <a:r>
              <a:rPr lang="en-US" sz="1800" dirty="0" smtClean="0"/>
              <a:t>Participant, </a:t>
            </a:r>
            <a:r>
              <a:rPr lang="en-US" sz="1800" dirty="0"/>
              <a:t>consistent with policies established by the FIDA Plan. </a:t>
            </a:r>
            <a:endParaRPr lang="en-US" sz="1800" dirty="0" smtClean="0"/>
          </a:p>
          <a:p>
            <a:pPr marL="0" indent="0">
              <a:lnSpc>
                <a:spcPts val="1800"/>
              </a:lnSpc>
              <a:spcAft>
                <a:spcPts val="900"/>
              </a:spcAft>
              <a:buNone/>
            </a:pPr>
            <a:endParaRPr lang="en-US" sz="18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37</a:t>
            </a:r>
            <a:endParaRPr lang="en-US" sz="1000" dirty="0">
              <a:solidFill>
                <a:srgbClr val="1B587C">
                  <a:lumMod val="75000"/>
                </a:srgbClr>
              </a:solidFill>
            </a:endParaRPr>
          </a:p>
        </p:txBody>
      </p:sp>
    </p:spTree>
    <p:extLst>
      <p:ext uri="{BB962C8B-B14F-4D97-AF65-F5344CB8AC3E}">
        <p14:creationId xmlns:p14="http://schemas.microsoft.com/office/powerpoint/2010/main" val="15823108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Responsibilities</a:t>
            </a:r>
            <a:endParaRPr lang="en-US" dirty="0"/>
          </a:p>
        </p:txBody>
      </p:sp>
      <p:sp>
        <p:nvSpPr>
          <p:cNvPr id="3" name="Content Placeholder 2"/>
          <p:cNvSpPr>
            <a:spLocks noGrp="1"/>
          </p:cNvSpPr>
          <p:nvPr>
            <p:ph idx="1"/>
          </p:nvPr>
        </p:nvSpPr>
        <p:spPr>
          <a:xfrm>
            <a:off x="238124" y="1962150"/>
            <a:ext cx="8648701" cy="4038599"/>
          </a:xfrm>
        </p:spPr>
        <p:txBody>
          <a:bodyPr>
            <a:noAutofit/>
          </a:bodyPr>
          <a:lstStyle/>
          <a:p>
            <a:pPr>
              <a:lnSpc>
                <a:spcPts val="2600"/>
              </a:lnSpc>
              <a:spcBef>
                <a:spcPts val="600"/>
              </a:spcBef>
            </a:pPr>
            <a:r>
              <a:rPr lang="en-US" sz="2000" dirty="0"/>
              <a:t>IDT members must operate within their professional scope of </a:t>
            </a:r>
            <a:r>
              <a:rPr lang="en-US" sz="2000" dirty="0" smtClean="0"/>
              <a:t>practice appropriate </a:t>
            </a:r>
            <a:r>
              <a:rPr lang="en-US" sz="2000" dirty="0"/>
              <a:t>for responding to and meeting the Participant’s </a:t>
            </a:r>
            <a:r>
              <a:rPr lang="en-US" sz="2000" dirty="0" smtClean="0"/>
              <a:t>needs and complying </a:t>
            </a:r>
            <a:r>
              <a:rPr lang="en-US" sz="2000" dirty="0"/>
              <a:t>with the State’s </a:t>
            </a:r>
            <a:r>
              <a:rPr lang="en-US" sz="2000" dirty="0" smtClean="0"/>
              <a:t>licensure and credentialing </a:t>
            </a:r>
            <a:r>
              <a:rPr lang="en-US" sz="2000" dirty="0"/>
              <a:t>requirements. </a:t>
            </a:r>
          </a:p>
          <a:p>
            <a:pPr>
              <a:lnSpc>
                <a:spcPts val="2600"/>
              </a:lnSpc>
              <a:spcBef>
                <a:spcPts val="600"/>
              </a:spcBef>
            </a:pPr>
            <a:r>
              <a:rPr lang="en-US" sz="2000" dirty="0" smtClean="0"/>
              <a:t>Each </a:t>
            </a:r>
            <a:r>
              <a:rPr lang="en-US" sz="2000" dirty="0"/>
              <a:t>member of the IDT must meet the applicable state, federal, or other </a:t>
            </a:r>
            <a:r>
              <a:rPr lang="en-US" sz="2000" dirty="0" smtClean="0"/>
              <a:t>professional requirements. </a:t>
            </a:r>
            <a:endParaRPr lang="en-US" sz="2000" dirty="0"/>
          </a:p>
          <a:p>
            <a:pPr>
              <a:lnSpc>
                <a:spcPts val="2600"/>
              </a:lnSpc>
              <a:spcBef>
                <a:spcPts val="600"/>
              </a:spcBef>
            </a:pPr>
            <a:r>
              <a:rPr lang="en-US" sz="2000" dirty="0" smtClean="0"/>
              <a:t>The </a:t>
            </a:r>
            <a:r>
              <a:rPr lang="en-US" sz="2000" dirty="0"/>
              <a:t>IDT is highly encouraged to work collaboratively, soliciting input from all members and reaching consensus </a:t>
            </a:r>
            <a:r>
              <a:rPr lang="en-US" sz="2000" dirty="0" smtClean="0"/>
              <a:t>on specific treatment </a:t>
            </a:r>
            <a:r>
              <a:rPr lang="en-US" sz="2000" dirty="0"/>
              <a:t>decisions that consider the Participant’s </a:t>
            </a:r>
            <a:r>
              <a:rPr lang="en-US" sz="2000" dirty="0" smtClean="0"/>
              <a:t>distinct preferences </a:t>
            </a:r>
            <a:r>
              <a:rPr lang="en-US" sz="2000" dirty="0"/>
              <a:t>and needs across multiple domains. </a:t>
            </a:r>
            <a:endParaRPr lang="en-US" sz="2000" dirty="0" smtClean="0"/>
          </a:p>
          <a:p>
            <a:pPr>
              <a:lnSpc>
                <a:spcPts val="2600"/>
              </a:lnSpc>
              <a:spcBef>
                <a:spcPts val="600"/>
              </a:spcBef>
            </a:pPr>
            <a:r>
              <a:rPr lang="en-US" sz="2000" dirty="0" smtClean="0"/>
              <a:t>When </a:t>
            </a:r>
            <a:r>
              <a:rPr lang="en-US" sz="2000" dirty="0"/>
              <a:t>a care decision is required to be made by a </a:t>
            </a:r>
            <a:r>
              <a:rPr lang="en-US" sz="2000" dirty="0" smtClean="0"/>
              <a:t>provider, </a:t>
            </a:r>
            <a:r>
              <a:rPr lang="en-US" sz="2000" dirty="0"/>
              <a:t>the ultimate decision always rests with the appropriately licensed </a:t>
            </a:r>
            <a:r>
              <a:rPr lang="en-US" sz="2000" dirty="0" smtClean="0"/>
              <a:t>or </a:t>
            </a:r>
            <a:r>
              <a:rPr lang="en-US" sz="2000" dirty="0"/>
              <a:t>certified treating member(s) of the </a:t>
            </a:r>
            <a:r>
              <a:rPr lang="en-US" sz="2000" dirty="0" smtClean="0"/>
              <a:t>IDT.</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38</a:t>
            </a:r>
            <a:endParaRPr lang="en-US" sz="1000" dirty="0">
              <a:solidFill>
                <a:srgbClr val="1B587C">
                  <a:lumMod val="75000"/>
                </a:srgbClr>
              </a:solidFill>
            </a:endParaRPr>
          </a:p>
        </p:txBody>
      </p:sp>
    </p:spTree>
    <p:extLst>
      <p:ext uri="{BB962C8B-B14F-4D97-AF65-F5344CB8AC3E}">
        <p14:creationId xmlns:p14="http://schemas.microsoft.com/office/powerpoint/2010/main" val="26140210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Authorization</a:t>
            </a:r>
            <a:endParaRPr lang="en-US" dirty="0"/>
          </a:p>
        </p:txBody>
      </p:sp>
      <p:sp>
        <p:nvSpPr>
          <p:cNvPr id="3" name="Content Placeholder 2"/>
          <p:cNvSpPr>
            <a:spLocks noGrp="1"/>
          </p:cNvSpPr>
          <p:nvPr>
            <p:ph idx="1"/>
          </p:nvPr>
        </p:nvSpPr>
        <p:spPr/>
        <p:txBody>
          <a:bodyPr>
            <a:normAutofit/>
          </a:bodyPr>
          <a:lstStyle/>
          <a:p>
            <a:pPr>
              <a:lnSpc>
                <a:spcPts val="2500"/>
              </a:lnSpc>
              <a:spcBef>
                <a:spcPts val="1200"/>
              </a:spcBef>
            </a:pPr>
            <a:r>
              <a:rPr lang="en-US" dirty="0"/>
              <a:t>S</a:t>
            </a:r>
            <a:r>
              <a:rPr lang="en-US" dirty="0" smtClean="0"/>
              <a:t>ervice </a:t>
            </a:r>
            <a:r>
              <a:rPr lang="en-US" dirty="0"/>
              <a:t>authorizations may be made by the FIDA Plan through the </a:t>
            </a:r>
            <a:r>
              <a:rPr lang="en-US" dirty="0" smtClean="0"/>
              <a:t>UM process before </a:t>
            </a:r>
            <a:r>
              <a:rPr lang="en-US" dirty="0"/>
              <a:t>the initial PCSP is developed by the </a:t>
            </a:r>
            <a:r>
              <a:rPr lang="en-US" dirty="0" smtClean="0"/>
              <a:t>IDT.</a:t>
            </a:r>
          </a:p>
          <a:p>
            <a:pPr>
              <a:lnSpc>
                <a:spcPts val="2500"/>
              </a:lnSpc>
              <a:spcBef>
                <a:spcPts val="1200"/>
              </a:spcBef>
            </a:pPr>
            <a:r>
              <a:rPr lang="en-US" dirty="0" smtClean="0"/>
              <a:t>After the PCSP is developed by the IDT, care decisions contain therein act as service authorizations for six months or the duration of the care plan. </a:t>
            </a:r>
            <a:endParaRPr lang="en-US" dirty="0"/>
          </a:p>
          <a:p>
            <a:pPr>
              <a:lnSpc>
                <a:spcPts val="2500"/>
              </a:lnSpc>
              <a:spcBef>
                <a:spcPts val="1200"/>
              </a:spcBef>
            </a:pPr>
            <a:r>
              <a:rPr lang="en-US" dirty="0" smtClean="0"/>
              <a:t>In </a:t>
            </a:r>
            <a:r>
              <a:rPr lang="en-US" dirty="0"/>
              <a:t>between IDT meetings, any additional services the Participant needs that are not already addressed by the current PCSP are subject to the Plan’s UM process for coverage </a:t>
            </a:r>
            <a:r>
              <a:rPr lang="en-US" dirty="0" smtClean="0"/>
              <a:t>decisions.</a:t>
            </a:r>
          </a:p>
          <a:p>
            <a:pPr marL="0" indent="0">
              <a:lnSpc>
                <a:spcPts val="2500"/>
              </a:lnSpc>
              <a:spcBef>
                <a:spcPts val="1200"/>
              </a:spcBef>
              <a:buNone/>
            </a:pPr>
            <a:endParaRPr lang="en-US" dirty="0" smtClean="0"/>
          </a:p>
          <a:p>
            <a:pPr>
              <a:lnSpc>
                <a:spcPts val="2500"/>
              </a:lnSpc>
              <a:spcBef>
                <a:spcPts val="1200"/>
              </a:spcBef>
            </a:pPr>
            <a:endParaRPr lang="en-US" dirty="0" smtClean="0"/>
          </a:p>
          <a:p>
            <a:pPr>
              <a:lnSpc>
                <a:spcPts val="2500"/>
              </a:lnSpc>
              <a:spcBef>
                <a:spcPts val="1200"/>
              </a:spcBef>
            </a:pPr>
            <a:endParaRPr lang="en-US" dirty="0"/>
          </a:p>
          <a:p>
            <a:pPr marL="0" indent="0">
              <a:lnSpc>
                <a:spcPts val="2500"/>
              </a:lnSpc>
              <a:spcBef>
                <a:spcPts val="1200"/>
              </a:spcBef>
              <a:buNone/>
            </a:pPr>
            <a:endParaRPr lang="en-US" dirty="0"/>
          </a:p>
          <a:p>
            <a:pPr>
              <a:lnSpc>
                <a:spcPts val="2500"/>
              </a:lnSpc>
              <a:spcBef>
                <a:spcPts val="1200"/>
              </a:spcBef>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39</a:t>
            </a:r>
            <a:endParaRPr lang="en-US" sz="1000" dirty="0">
              <a:solidFill>
                <a:srgbClr val="1B587C">
                  <a:lumMod val="75000"/>
                </a:srgbClr>
              </a:solidFill>
            </a:endParaRPr>
          </a:p>
        </p:txBody>
      </p:sp>
    </p:spTree>
    <p:extLst>
      <p:ext uri="{BB962C8B-B14F-4D97-AF65-F5344CB8AC3E}">
        <p14:creationId xmlns:p14="http://schemas.microsoft.com/office/powerpoint/2010/main" val="300124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Management for All</a:t>
            </a:r>
            <a:endParaRPr lang="en-US" dirty="0"/>
          </a:p>
        </p:txBody>
      </p:sp>
      <p:grpSp>
        <p:nvGrpSpPr>
          <p:cNvPr id="5" name="Group 4"/>
          <p:cNvGrpSpPr/>
          <p:nvPr/>
        </p:nvGrpSpPr>
        <p:grpSpPr>
          <a:xfrm>
            <a:off x="1242547" y="1912364"/>
            <a:ext cx="6567466" cy="4443986"/>
            <a:chOff x="2635624" y="1129553"/>
            <a:chExt cx="7107059" cy="480911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5624" y="1129553"/>
              <a:ext cx="7107059" cy="4809110"/>
            </a:xfrm>
            <a:prstGeom prst="rect">
              <a:avLst/>
            </a:prstGeom>
          </p:spPr>
        </p:pic>
        <p:sp>
          <p:nvSpPr>
            <p:cNvPr id="7" name="Rectangle 6"/>
            <p:cNvSpPr/>
            <p:nvPr/>
          </p:nvSpPr>
          <p:spPr>
            <a:xfrm>
              <a:off x="7622806" y="3158273"/>
              <a:ext cx="1238031" cy="584775"/>
            </a:xfrm>
            <a:prstGeom prst="rect">
              <a:avLst/>
            </a:prstGeom>
          </p:spPr>
          <p:txBody>
            <a:bodyPr wrap="none">
              <a:spAutoFit/>
            </a:bodyPr>
            <a:lstStyle/>
            <a:p>
              <a:r>
                <a:rPr lang="en-US" sz="3200" b="1" dirty="0" smtClean="0"/>
                <a:t>DISCO</a:t>
              </a:r>
              <a:endParaRPr lang="en-US" sz="3200" dirty="0"/>
            </a:p>
          </p:txBody>
        </p:sp>
        <p:sp>
          <p:nvSpPr>
            <p:cNvPr id="8" name="Rectangle 7"/>
            <p:cNvSpPr/>
            <p:nvPr/>
          </p:nvSpPr>
          <p:spPr>
            <a:xfrm>
              <a:off x="3480205" y="2573498"/>
              <a:ext cx="1099340" cy="584775"/>
            </a:xfrm>
            <a:prstGeom prst="rect">
              <a:avLst/>
            </a:prstGeom>
          </p:spPr>
          <p:txBody>
            <a:bodyPr wrap="none">
              <a:spAutoFit/>
            </a:bodyPr>
            <a:lstStyle/>
            <a:p>
              <a:r>
                <a:rPr lang="en-US" sz="3200" b="1" dirty="0" smtClean="0"/>
                <a:t>MLTC</a:t>
              </a:r>
              <a:endParaRPr lang="en-US" sz="3200" dirty="0"/>
            </a:p>
          </p:txBody>
        </p:sp>
        <p:sp>
          <p:nvSpPr>
            <p:cNvPr id="9" name="Rectangle 8"/>
            <p:cNvSpPr/>
            <p:nvPr/>
          </p:nvSpPr>
          <p:spPr>
            <a:xfrm>
              <a:off x="6041182" y="1587512"/>
              <a:ext cx="1141659" cy="584775"/>
            </a:xfrm>
            <a:prstGeom prst="rect">
              <a:avLst/>
            </a:prstGeom>
          </p:spPr>
          <p:txBody>
            <a:bodyPr wrap="none">
              <a:spAutoFit/>
            </a:bodyPr>
            <a:lstStyle/>
            <a:p>
              <a:pPr lvl="0"/>
              <a:r>
                <a:rPr lang="en-US" sz="3200" b="1" dirty="0" smtClean="0">
                  <a:solidFill>
                    <a:prstClr val="black"/>
                  </a:solidFill>
                </a:rPr>
                <a:t>HARP</a:t>
              </a:r>
              <a:endParaRPr lang="en-US" sz="3200" dirty="0">
                <a:solidFill>
                  <a:prstClr val="black"/>
                </a:solidFill>
              </a:endParaRPr>
            </a:p>
          </p:txBody>
        </p:sp>
        <p:sp>
          <p:nvSpPr>
            <p:cNvPr id="10" name="Rectangle 9"/>
            <p:cNvSpPr/>
            <p:nvPr/>
          </p:nvSpPr>
          <p:spPr>
            <a:xfrm>
              <a:off x="4748205" y="3932680"/>
              <a:ext cx="979755" cy="584775"/>
            </a:xfrm>
            <a:prstGeom prst="rect">
              <a:avLst/>
            </a:prstGeom>
          </p:spPr>
          <p:txBody>
            <a:bodyPr wrap="none">
              <a:spAutoFit/>
            </a:bodyPr>
            <a:lstStyle/>
            <a:p>
              <a:pPr lvl="0"/>
              <a:r>
                <a:rPr lang="en-US" sz="3200" b="1" dirty="0" smtClean="0">
                  <a:solidFill>
                    <a:prstClr val="black"/>
                  </a:solidFill>
                </a:rPr>
                <a:t>FIDA</a:t>
              </a:r>
              <a:endParaRPr lang="en-US" sz="3200" dirty="0">
                <a:solidFill>
                  <a:prstClr val="black"/>
                </a:solidFill>
              </a:endParaRPr>
            </a:p>
          </p:txBody>
        </p:sp>
      </p:grpSp>
      <p:sp>
        <p:nvSpPr>
          <p:cNvPr id="11" name="Footer Placeholder 3"/>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4</a:t>
            </a:r>
            <a:endParaRPr lang="en-US" sz="1000" dirty="0">
              <a:solidFill>
                <a:srgbClr val="1B587C">
                  <a:lumMod val="75000"/>
                </a:srgbClr>
              </a:solidFill>
            </a:endParaRPr>
          </a:p>
        </p:txBody>
      </p:sp>
    </p:spTree>
    <p:extLst>
      <p:ext uri="{BB962C8B-B14F-4D97-AF65-F5344CB8AC3E}">
        <p14:creationId xmlns:p14="http://schemas.microsoft.com/office/powerpoint/2010/main" val="9903415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a:t>
            </a:r>
            <a:r>
              <a:rPr lang="en-US" dirty="0"/>
              <a:t>Authorization</a:t>
            </a:r>
          </a:p>
        </p:txBody>
      </p:sp>
      <p:sp>
        <p:nvSpPr>
          <p:cNvPr id="3" name="Content Placeholder 2"/>
          <p:cNvSpPr>
            <a:spLocks noGrp="1"/>
          </p:cNvSpPr>
          <p:nvPr>
            <p:ph idx="1"/>
          </p:nvPr>
        </p:nvSpPr>
        <p:spPr>
          <a:xfrm>
            <a:off x="381000" y="2032233"/>
            <a:ext cx="8229600" cy="4038599"/>
          </a:xfrm>
        </p:spPr>
        <p:txBody>
          <a:bodyPr>
            <a:noAutofit/>
          </a:bodyPr>
          <a:lstStyle/>
          <a:p>
            <a:pPr>
              <a:lnSpc>
                <a:spcPts val="2600"/>
              </a:lnSpc>
              <a:spcBef>
                <a:spcPts val="1200"/>
              </a:spcBef>
            </a:pPr>
            <a:r>
              <a:rPr lang="en-US" dirty="0"/>
              <a:t>Service authorizations </a:t>
            </a:r>
            <a:r>
              <a:rPr lang="en-US" dirty="0" smtClean="0"/>
              <a:t>made by the IDT may </a:t>
            </a:r>
            <a:r>
              <a:rPr lang="en-US" dirty="0"/>
              <a:t>not be modified by the FIDA </a:t>
            </a:r>
            <a:r>
              <a:rPr lang="en-US" dirty="0" smtClean="0"/>
              <a:t>Plan. </a:t>
            </a:r>
            <a:r>
              <a:rPr lang="en-US" b="1" dirty="0" smtClean="0"/>
              <a:t>Note</a:t>
            </a:r>
            <a:r>
              <a:rPr lang="en-US" b="1" dirty="0"/>
              <a:t>: </a:t>
            </a:r>
            <a:r>
              <a:rPr lang="en-US" dirty="0"/>
              <a:t>Service authorizations </a:t>
            </a:r>
            <a:r>
              <a:rPr lang="en-US" dirty="0" smtClean="0"/>
              <a:t>may be modified pursuant to the decision of a Participant appeal.</a:t>
            </a:r>
          </a:p>
          <a:p>
            <a:pPr>
              <a:lnSpc>
                <a:spcPts val="2600"/>
              </a:lnSpc>
              <a:spcBef>
                <a:spcPts val="1200"/>
              </a:spcBef>
            </a:pPr>
            <a:r>
              <a:rPr lang="en-US" dirty="0" smtClean="0"/>
              <a:t>The </a:t>
            </a:r>
            <a:r>
              <a:rPr lang="en-US" dirty="0"/>
              <a:t>Participant may appeal any IDT decision, regardless of whether the Participant </a:t>
            </a:r>
            <a:r>
              <a:rPr lang="en-US" dirty="0" smtClean="0"/>
              <a:t>agreed</a:t>
            </a:r>
            <a:r>
              <a:rPr lang="en-US" dirty="0"/>
              <a:t> </a:t>
            </a:r>
            <a:r>
              <a:rPr lang="en-US" dirty="0" smtClean="0"/>
              <a:t>at the time of the IDT meeting.</a:t>
            </a:r>
            <a:endParaRPr lang="en-US" dirty="0"/>
          </a:p>
          <a:p>
            <a:pPr>
              <a:lnSpc>
                <a:spcPts val="2600"/>
              </a:lnSpc>
              <a:spcBef>
                <a:spcPts val="1200"/>
              </a:spcBef>
            </a:pPr>
            <a:r>
              <a:rPr lang="en-US" dirty="0" smtClean="0"/>
              <a:t>IDT </a:t>
            </a:r>
            <a:r>
              <a:rPr lang="en-US" dirty="0"/>
              <a:t>approval is not required for drugs. However, the IDT may authorize drugs as part of the PCSP development process and, at a minimum, is required to discuss and incorporate a list of medications in use by the Participant within the PCSP. </a:t>
            </a:r>
          </a:p>
          <a:p>
            <a:pPr marL="0" indent="0">
              <a:lnSpc>
                <a:spcPts val="2600"/>
              </a:lnSpc>
              <a:spcBef>
                <a:spcPts val="1200"/>
              </a:spcBef>
              <a:buNone/>
            </a:pPr>
            <a:endParaRPr lang="en-US" dirty="0"/>
          </a:p>
          <a:p>
            <a:pPr marL="0" indent="0">
              <a:lnSpc>
                <a:spcPts val="2600"/>
              </a:lnSpc>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40</a:t>
            </a:r>
            <a:endParaRPr lang="en-US" sz="1000" dirty="0">
              <a:solidFill>
                <a:srgbClr val="1B587C">
                  <a:lumMod val="75000"/>
                </a:srgbClr>
              </a:solidFill>
            </a:endParaRPr>
          </a:p>
        </p:txBody>
      </p:sp>
    </p:spTree>
    <p:extLst>
      <p:ext uri="{BB962C8B-B14F-4D97-AF65-F5344CB8AC3E}">
        <p14:creationId xmlns:p14="http://schemas.microsoft.com/office/powerpoint/2010/main" val="20140896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IDT </a:t>
            </a:r>
            <a:r>
              <a:rPr lang="en-US" dirty="0"/>
              <a:t>Authorization</a:t>
            </a:r>
          </a:p>
        </p:txBody>
      </p:sp>
      <p:sp>
        <p:nvSpPr>
          <p:cNvPr id="3" name="Content Placeholder 2"/>
          <p:cNvSpPr>
            <a:spLocks noGrp="1"/>
          </p:cNvSpPr>
          <p:nvPr>
            <p:ph idx="1"/>
          </p:nvPr>
        </p:nvSpPr>
        <p:spPr>
          <a:xfrm>
            <a:off x="381000" y="1781550"/>
            <a:ext cx="8229600" cy="4038599"/>
          </a:xfrm>
        </p:spPr>
        <p:txBody>
          <a:bodyPr/>
          <a:lstStyle/>
          <a:p>
            <a:pPr>
              <a:lnSpc>
                <a:spcPts val="2600"/>
              </a:lnSpc>
              <a:spcBef>
                <a:spcPts val="0"/>
              </a:spcBef>
            </a:pPr>
            <a:r>
              <a:rPr lang="en-US" dirty="0" smtClean="0"/>
              <a:t>Participants may directly obtain these items </a:t>
            </a:r>
            <a:r>
              <a:rPr lang="en-US" dirty="0"/>
              <a:t>and services </a:t>
            </a:r>
            <a:r>
              <a:rPr lang="en-US" dirty="0" smtClean="0"/>
              <a:t>without review, prior authorization, </a:t>
            </a:r>
            <a:r>
              <a:rPr lang="en-US" dirty="0"/>
              <a:t>or approval: </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05361381"/>
              </p:ext>
            </p:extLst>
          </p:nvPr>
        </p:nvGraphicFramePr>
        <p:xfrm>
          <a:off x="500743" y="2501845"/>
          <a:ext cx="2721428" cy="3857172"/>
        </p:xfrm>
        <a:graphic>
          <a:graphicData uri="http://schemas.openxmlformats.org/drawingml/2006/table">
            <a:tbl>
              <a:tblPr firstRow="1" bandRow="1">
                <a:effectLst>
                  <a:outerShdw blurRad="50800" dist="38100" dir="8100000" algn="tr" rotWithShape="0">
                    <a:prstClr val="black">
                      <a:alpha val="40000"/>
                    </a:prstClr>
                  </a:outerShdw>
                </a:effectLst>
                <a:tableStyleId>{5C22544A-7EE6-4342-B048-85BDC9FD1C3A}</a:tableStyleId>
              </a:tblPr>
              <a:tblGrid>
                <a:gridCol w="2721428"/>
              </a:tblGrid>
              <a:tr h="1110858">
                <a:tc>
                  <a:txBody>
                    <a:bodyPr/>
                    <a:lstStyle/>
                    <a:p>
                      <a:pPr marL="171450" indent="-171450">
                        <a:buFont typeface="Arial" panose="020B0604020202020204" pitchFamily="34" charset="0"/>
                        <a:buChar char="•"/>
                      </a:pPr>
                      <a:r>
                        <a:rPr lang="en-US" sz="1200" b="0" dirty="0" smtClean="0">
                          <a:solidFill>
                            <a:schemeClr val="tx1"/>
                          </a:solidFill>
                        </a:rPr>
                        <a:t>Emergency or urgently</a:t>
                      </a:r>
                      <a:r>
                        <a:rPr lang="en-US" sz="1200" b="0" baseline="0" dirty="0" smtClean="0">
                          <a:solidFill>
                            <a:schemeClr val="tx1"/>
                          </a:solidFill>
                        </a:rPr>
                        <a:t> needed care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smtClean="0">
                          <a:solidFill>
                            <a:schemeClr val="tx1"/>
                          </a:solidFill>
                        </a:rPr>
                        <a:t>Out-of-Network Dialysis when the participant is out of service area</a:t>
                      </a:r>
                    </a:p>
                    <a:p>
                      <a:pPr marL="0" indent="0">
                        <a:buFont typeface="Arial" panose="020B0604020202020204" pitchFamily="34" charset="0"/>
                        <a:buNone/>
                      </a:pPr>
                      <a:endParaRPr lang="en-US" sz="1200" b="0" dirty="0">
                        <a:solidFill>
                          <a:schemeClr val="tx1"/>
                        </a:solidFill>
                      </a:endParaRPr>
                    </a:p>
                  </a:txBody>
                  <a:tcPr>
                    <a:solidFill>
                      <a:schemeClr val="accent1">
                        <a:lumMod val="40000"/>
                        <a:lumOff val="60000"/>
                      </a:schemeClr>
                    </a:solidFill>
                  </a:tcPr>
                </a:tc>
              </a:tr>
              <a:tr h="610050">
                <a:tc>
                  <a:txBody>
                    <a:bodyPr/>
                    <a:lstStyle/>
                    <a:p>
                      <a:pPr marL="285750" indent="-285750">
                        <a:buFont typeface="Arial" panose="020B0604020202020204" pitchFamily="34" charset="0"/>
                        <a:buChar char="•"/>
                      </a:pPr>
                      <a:r>
                        <a:rPr lang="en-US" sz="1200" dirty="0" smtClean="0"/>
                        <a:t>Family planning and Women’s Health specialists</a:t>
                      </a:r>
                      <a:r>
                        <a:rPr lang="en-US" sz="1200" baseline="0" dirty="0" smtClean="0"/>
                        <a:t> services</a:t>
                      </a:r>
                      <a:endParaRPr lang="en-US" sz="1200" dirty="0"/>
                    </a:p>
                  </a:txBody>
                  <a:tcPr/>
                </a:tc>
              </a:tr>
              <a:tr h="2136264">
                <a:tc>
                  <a:txBody>
                    <a:bodyPr/>
                    <a:lstStyle/>
                    <a:p>
                      <a:pPr marL="171450" indent="-171450">
                        <a:buFont typeface="Arial" panose="020B0604020202020204" pitchFamily="34" charset="0"/>
                        <a:buChar char="•"/>
                      </a:pPr>
                      <a:r>
                        <a:rPr lang="en-US" sz="1200" kern="1200" dirty="0" smtClean="0">
                          <a:solidFill>
                            <a:schemeClr val="dk1"/>
                          </a:solidFill>
                          <a:effectLst/>
                          <a:latin typeface="+mn-lt"/>
                          <a:ea typeface="+mn-ea"/>
                          <a:cs typeface="+mn-cs"/>
                        </a:rPr>
                        <a:t>Participants who are eligible to receive services from a participating Indian health care provider; Indian Health Service (IHS); and Indian Tribe, Tribal Organization, or Urban Indian Organization (I/T/U) provider; covered services provided by that I/T/U provider, as long as that provider has the capacity.</a:t>
                      </a:r>
                      <a:endParaRPr lang="en-US" sz="12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5124910"/>
              </p:ext>
            </p:extLst>
          </p:nvPr>
        </p:nvGraphicFramePr>
        <p:xfrm>
          <a:off x="3309258" y="2500332"/>
          <a:ext cx="2605314" cy="3849667"/>
        </p:xfrm>
        <a:graphic>
          <a:graphicData uri="http://schemas.openxmlformats.org/drawingml/2006/table">
            <a:tbl>
              <a:tblPr firstRow="1" bandRow="1">
                <a:effectLst>
                  <a:outerShdw blurRad="50800" dist="38100" dir="8100000" algn="tr" rotWithShape="0">
                    <a:prstClr val="black">
                      <a:alpha val="40000"/>
                    </a:prstClr>
                  </a:outerShdw>
                </a:effectLst>
                <a:tableStyleId>{5C22544A-7EE6-4342-B048-85BDC9FD1C3A}</a:tableStyleId>
              </a:tblPr>
              <a:tblGrid>
                <a:gridCol w="2605314"/>
              </a:tblGrid>
              <a:tr h="1100526">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smtClean="0">
                          <a:solidFill>
                            <a:schemeClr val="tx1"/>
                          </a:solidFill>
                        </a:rPr>
                        <a:t>Primary Care Doctor</a:t>
                      </a:r>
                      <a:r>
                        <a:rPr lang="en-US" sz="1200" b="0" baseline="0" dirty="0" smtClean="0">
                          <a:solidFill>
                            <a:schemeClr val="tx1"/>
                          </a:solidFill>
                        </a:rPr>
                        <a:t> visits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smtClean="0">
                          <a:solidFill>
                            <a:schemeClr val="tx1"/>
                          </a:solidFill>
                        </a:rPr>
                        <a:t>Immunizations</a:t>
                      </a:r>
                    </a:p>
                    <a:p>
                      <a:pPr marL="0" indent="0" algn="l">
                        <a:buFont typeface="Arial" panose="020B0604020202020204" pitchFamily="34" charset="0"/>
                        <a:buNone/>
                      </a:pPr>
                      <a:endParaRPr lang="en-US" sz="1200" b="0" dirty="0">
                        <a:solidFill>
                          <a:schemeClr val="tx1"/>
                        </a:solidFill>
                      </a:endParaRPr>
                    </a:p>
                  </a:txBody>
                  <a:tcPr>
                    <a:solidFill>
                      <a:schemeClr val="accent1">
                        <a:lumMod val="40000"/>
                        <a:lumOff val="60000"/>
                      </a:schemeClr>
                    </a:solidFill>
                  </a:tcPr>
                </a:tc>
              </a:tr>
              <a:tr h="610678">
                <a:tc>
                  <a:txBody>
                    <a:bodyPr/>
                    <a:lstStyle/>
                    <a:p>
                      <a:pPr marL="171450" indent="-171450">
                        <a:buFont typeface="Arial" panose="020B0604020202020204" pitchFamily="34" charset="0"/>
                        <a:buChar char="•"/>
                      </a:pPr>
                      <a:r>
                        <a:rPr lang="en-US" sz="1200" dirty="0" smtClean="0"/>
                        <a:t>Palliative</a:t>
                      </a:r>
                      <a:r>
                        <a:rPr lang="en-US" sz="1200" baseline="0" dirty="0" smtClean="0"/>
                        <a:t> Care</a:t>
                      </a:r>
                      <a:endParaRPr lang="en-US" sz="1200" dirty="0"/>
                    </a:p>
                  </a:txBody>
                  <a:tcPr/>
                </a:tc>
              </a:tr>
              <a:tr h="2138463">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Public health agency facilities for Tuberculosis (TB) Screening, Diagnosis and Treatment; including Directly Observed Therapy (TB/DOT)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smtClean="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Cardiac Rehabilitation, first course of treatment (a physician or RN authorization for subsequent courses of treatment); </a:t>
                      </a:r>
                      <a:endParaRPr lang="en-US" sz="1200" dirty="0" smtClean="0">
                        <a:effectLst/>
                      </a:endParaRPr>
                    </a:p>
                    <a:p>
                      <a:endParaRPr lang="en-US" sz="1200" dirty="0" smtClean="0"/>
                    </a:p>
                    <a:p>
                      <a:pPr marL="171450" indent="-171450">
                        <a:buFont typeface="Arial" panose="020B0604020202020204" pitchFamily="34" charset="0"/>
                        <a:buChar char="•"/>
                      </a:pPr>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45140800"/>
              </p:ext>
            </p:extLst>
          </p:nvPr>
        </p:nvGraphicFramePr>
        <p:xfrm>
          <a:off x="6041572" y="2496099"/>
          <a:ext cx="2868964" cy="3855105"/>
        </p:xfrm>
        <a:graphic>
          <a:graphicData uri="http://schemas.openxmlformats.org/drawingml/2006/table">
            <a:tbl>
              <a:tblPr firstRow="1" bandRow="1">
                <a:effectLst>
                  <a:outerShdw blurRad="50800" dist="38100" dir="8100000" algn="tr" rotWithShape="0">
                    <a:prstClr val="black">
                      <a:alpha val="40000"/>
                    </a:prstClr>
                  </a:outerShdw>
                </a:effectLst>
                <a:tableStyleId>{5C22544A-7EE6-4342-B048-85BDC9FD1C3A}</a:tableStyleId>
              </a:tblPr>
              <a:tblGrid>
                <a:gridCol w="2868964"/>
              </a:tblGrid>
              <a:tr h="1183810">
                <a:tc>
                  <a:txBody>
                    <a:bodyPr/>
                    <a:lstStyle/>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Prescription drugs on the formulary, that do not require prior authorization or that are not on the formulary but for which a refill request is made for an existing prescription within the 90-day transitional period</a:t>
                      </a:r>
                      <a:endParaRPr lang="en-US" sz="1200" b="0" dirty="0">
                        <a:solidFill>
                          <a:schemeClr val="tx1"/>
                        </a:solidFill>
                      </a:endParaRPr>
                    </a:p>
                  </a:txBody>
                  <a:tcPr>
                    <a:solidFill>
                      <a:schemeClr val="accent1">
                        <a:lumMod val="40000"/>
                        <a:lumOff val="60000"/>
                      </a:schemeClr>
                    </a:solidFill>
                  </a:tcPr>
                </a:tc>
              </a:tr>
              <a:tr h="637436">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Dental Services through Article 28 Clinics Operated by Academic Dental Centers</a:t>
                      </a:r>
                      <a:endParaRPr lang="en-US" sz="1200" dirty="0"/>
                    </a:p>
                  </a:txBody>
                  <a:tcPr/>
                </a:tc>
              </a:tr>
              <a:tr h="2026305">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Vision Services through Article 28 clinics that provide optometry services and are affiliated with the College of Optometry of the State University of New York to obtain covered optometry services;</a:t>
                      </a:r>
                      <a:endParaRPr lang="en-US" sz="1200" dirty="0" smtClean="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kern="1200" dirty="0" smtClean="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Other Preventive Services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kern="1200" dirty="0" smtClean="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dk1"/>
                          </a:solidFill>
                          <a:effectLst/>
                          <a:latin typeface="+mn-lt"/>
                          <a:ea typeface="+mn-ea"/>
                          <a:cs typeface="+mn-cs"/>
                        </a:rPr>
                        <a:t>Supplemental Education, Wellness, and Health Management Services</a:t>
                      </a:r>
                      <a:endParaRPr lang="en-US" sz="1200" dirty="0"/>
                    </a:p>
                  </a:txBody>
                  <a:tcPr/>
                </a:tc>
              </a:tr>
            </a:tbl>
          </a:graphicData>
        </a:graphic>
      </p:graphicFrame>
      <p:sp>
        <p:nvSpPr>
          <p:cNvPr id="8" name="Footer Placeholder 7"/>
          <p:cNvSpPr>
            <a:spLocks noGrp="1"/>
          </p:cNvSpPr>
          <p:nvPr>
            <p:ph type="ftr" sz="quarter" idx="11"/>
          </p:nvPr>
        </p:nvSpPr>
        <p:spPr>
          <a:xfrm>
            <a:off x="381000" y="6343650"/>
            <a:ext cx="8382000" cy="365125"/>
          </a:xfrm>
        </p:spPr>
        <p:txBody>
          <a:bodyPr/>
          <a:lstStyle/>
          <a:p>
            <a:r>
              <a:rPr lang="en-US" sz="1000" dirty="0" smtClean="0">
                <a:solidFill>
                  <a:srgbClr val="1B587C">
                    <a:lumMod val="75000"/>
                  </a:srgbClr>
                </a:solidFill>
              </a:rPr>
              <a:t>41</a:t>
            </a:r>
            <a:endParaRPr lang="en-US" sz="1000" dirty="0">
              <a:solidFill>
                <a:srgbClr val="1B587C">
                  <a:lumMod val="75000"/>
                </a:srgbClr>
              </a:solidFill>
            </a:endParaRPr>
          </a:p>
        </p:txBody>
      </p:sp>
    </p:spTree>
    <p:extLst>
      <p:ext uri="{BB962C8B-B14F-4D97-AF65-F5344CB8AC3E}">
        <p14:creationId xmlns:p14="http://schemas.microsoft.com/office/powerpoint/2010/main" val="2738025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IDT Authorization</a:t>
            </a:r>
          </a:p>
        </p:txBody>
      </p:sp>
      <p:sp>
        <p:nvSpPr>
          <p:cNvPr id="3" name="Content Placeholder 2"/>
          <p:cNvSpPr>
            <a:spLocks noGrp="1"/>
          </p:cNvSpPr>
          <p:nvPr>
            <p:ph idx="1"/>
          </p:nvPr>
        </p:nvSpPr>
        <p:spPr/>
        <p:txBody>
          <a:bodyPr>
            <a:normAutofit fontScale="92500"/>
          </a:bodyPr>
          <a:lstStyle/>
          <a:p>
            <a:r>
              <a:rPr lang="en-US" dirty="0"/>
              <a:t>The following items and services must be authorized by the indicated specialist and cannot be authorized by the IDT or the FIDA Plan. </a:t>
            </a:r>
            <a:endParaRPr lang="en-US" dirty="0" smtClean="0"/>
          </a:p>
          <a:p>
            <a:r>
              <a:rPr lang="en-US" dirty="0" smtClean="0"/>
              <a:t>These </a:t>
            </a:r>
            <a:r>
              <a:rPr lang="en-US" dirty="0"/>
              <a:t>items and services do not need to be included in the PCSP. </a:t>
            </a:r>
          </a:p>
          <a:p>
            <a:pPr lvl="1"/>
            <a:r>
              <a:rPr lang="en-US" dirty="0" smtClean="0"/>
              <a:t>Preventive </a:t>
            </a:r>
            <a:r>
              <a:rPr lang="en-US" dirty="0"/>
              <a:t>Dental X-Rays – These require Dentist authorization. </a:t>
            </a:r>
          </a:p>
          <a:p>
            <a:pPr lvl="1"/>
            <a:r>
              <a:rPr lang="en-US" dirty="0" smtClean="0"/>
              <a:t>Comprehensive </a:t>
            </a:r>
            <a:r>
              <a:rPr lang="en-US" dirty="0"/>
              <a:t>Dental – These services require Dentist authorization. </a:t>
            </a:r>
          </a:p>
          <a:p>
            <a:pPr lvl="1"/>
            <a:r>
              <a:rPr lang="en-US" dirty="0" smtClean="0"/>
              <a:t>Eye </a:t>
            </a:r>
            <a:r>
              <a:rPr lang="en-US" dirty="0"/>
              <a:t>Wear – These require Optometrist or ophthalmologist authorization. </a:t>
            </a:r>
          </a:p>
          <a:p>
            <a:pPr lvl="1"/>
            <a:r>
              <a:rPr lang="en-US" dirty="0" smtClean="0"/>
              <a:t>Hearing </a:t>
            </a:r>
            <a:r>
              <a:rPr lang="en-US" dirty="0"/>
              <a:t>Aids – These require Audiologist authorization. </a:t>
            </a:r>
          </a:p>
          <a:p>
            <a:endParaRPr lang="en-US" dirty="0"/>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42</a:t>
            </a:r>
            <a:endParaRPr lang="en-US" sz="1000" dirty="0">
              <a:solidFill>
                <a:srgbClr val="1B587C">
                  <a:lumMod val="75000"/>
                </a:srgbClr>
              </a:solidFill>
            </a:endParaRPr>
          </a:p>
        </p:txBody>
      </p:sp>
    </p:spTree>
    <p:extLst>
      <p:ext uri="{BB962C8B-B14F-4D97-AF65-F5344CB8AC3E}">
        <p14:creationId xmlns:p14="http://schemas.microsoft.com/office/powerpoint/2010/main" val="9103892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Integrated </a:t>
            </a:r>
            <a:r>
              <a:rPr lang="en-US" sz="4700" dirty="0" smtClean="0"/>
              <a:t>Grievance &amp; Appeals Process (G &amp; A)</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3978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Integrated Grievances and Appeals (G &amp; A) Process</a:t>
            </a:r>
          </a:p>
        </p:txBody>
      </p:sp>
      <p:sp>
        <p:nvSpPr>
          <p:cNvPr id="3" name="Content Placeholder 2"/>
          <p:cNvSpPr>
            <a:spLocks noGrp="1"/>
          </p:cNvSpPr>
          <p:nvPr>
            <p:ph idx="1"/>
          </p:nvPr>
        </p:nvSpPr>
        <p:spPr>
          <a:xfrm>
            <a:off x="381000" y="2000250"/>
            <a:ext cx="8229600" cy="4664075"/>
          </a:xfrm>
        </p:spPr>
        <p:txBody>
          <a:bodyPr>
            <a:noAutofit/>
          </a:bodyPr>
          <a:lstStyle/>
          <a:p>
            <a:pPr>
              <a:lnSpc>
                <a:spcPts val="2600"/>
              </a:lnSpc>
              <a:spcBef>
                <a:spcPts val="600"/>
              </a:spcBef>
            </a:pPr>
            <a:r>
              <a:rPr lang="en-US" dirty="0"/>
              <a:t>The G&amp;A process incorporates the most consumer-favorable elements of the Medicare and Medicaid grievance and appeals </a:t>
            </a:r>
            <a:r>
              <a:rPr lang="en-US" dirty="0" smtClean="0"/>
              <a:t>systems into a consolidated</a:t>
            </a:r>
            <a:r>
              <a:rPr lang="en-US" dirty="0"/>
              <a:t>, integrated </a:t>
            </a:r>
            <a:r>
              <a:rPr lang="en-US" dirty="0" smtClean="0"/>
              <a:t>system for Participants.</a:t>
            </a:r>
          </a:p>
          <a:p>
            <a:pPr>
              <a:lnSpc>
                <a:spcPts val="2600"/>
              </a:lnSpc>
              <a:spcBef>
                <a:spcPts val="600"/>
              </a:spcBef>
            </a:pPr>
            <a:r>
              <a:rPr lang="en-US" dirty="0" smtClean="0"/>
              <a:t>All notices are consolidated and being jointly developed by </a:t>
            </a:r>
            <a:r>
              <a:rPr lang="en-US" dirty="0"/>
              <a:t>CMS and </a:t>
            </a:r>
            <a:r>
              <a:rPr lang="en-US" dirty="0" smtClean="0"/>
              <a:t>NYSDOH.</a:t>
            </a:r>
          </a:p>
          <a:p>
            <a:pPr>
              <a:lnSpc>
                <a:spcPts val="2600"/>
              </a:lnSpc>
              <a:spcBef>
                <a:spcPts val="600"/>
              </a:spcBef>
            </a:pPr>
            <a:r>
              <a:rPr lang="en-US" dirty="0" smtClean="0"/>
              <a:t>All </a:t>
            </a:r>
            <a:r>
              <a:rPr lang="en-US" dirty="0"/>
              <a:t>notices </a:t>
            </a:r>
            <a:r>
              <a:rPr lang="en-US" dirty="0" smtClean="0"/>
              <a:t>must </a:t>
            </a:r>
            <a:r>
              <a:rPr lang="en-US" dirty="0"/>
              <a:t>communicate the steps in the integrated appeals </a:t>
            </a:r>
            <a:r>
              <a:rPr lang="en-US" dirty="0" smtClean="0"/>
              <a:t>process, as </a:t>
            </a:r>
            <a:r>
              <a:rPr lang="en-US" dirty="0"/>
              <a:t>well as the availability of the Participant Ombudsman to assist with </a:t>
            </a:r>
            <a:r>
              <a:rPr lang="en-US" dirty="0" smtClean="0"/>
              <a:t>appeals.</a:t>
            </a:r>
          </a:p>
          <a:p>
            <a:pPr>
              <a:lnSpc>
                <a:spcPts val="2600"/>
              </a:lnSpc>
              <a:spcBef>
                <a:spcPts val="600"/>
              </a:spcBef>
            </a:pPr>
            <a:r>
              <a:rPr lang="en-US" dirty="0" smtClean="0"/>
              <a:t>Providers </a:t>
            </a:r>
            <a:r>
              <a:rPr lang="en-US" dirty="0"/>
              <a:t>can file an appeal on behalf of a </a:t>
            </a:r>
            <a:r>
              <a:rPr lang="en-US" dirty="0" smtClean="0"/>
              <a:t>Participant but does </a:t>
            </a:r>
            <a:r>
              <a:rPr lang="en-US" dirty="0"/>
              <a:t>not have a FIDA-specific right to appeal plan payment </a:t>
            </a:r>
            <a:r>
              <a:rPr lang="en-US" dirty="0" smtClean="0"/>
              <a:t>decisions.</a:t>
            </a: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44</a:t>
            </a:r>
            <a:endParaRPr lang="en-US" sz="1000" dirty="0">
              <a:solidFill>
                <a:srgbClr val="1B587C">
                  <a:lumMod val="75000"/>
                </a:srgbClr>
              </a:solidFill>
            </a:endParaRPr>
          </a:p>
        </p:txBody>
      </p:sp>
    </p:spTree>
    <p:extLst>
      <p:ext uri="{BB962C8B-B14F-4D97-AF65-F5344CB8AC3E}">
        <p14:creationId xmlns:p14="http://schemas.microsoft.com/office/powerpoint/2010/main" val="32738683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 Process</a:t>
            </a:r>
            <a:endParaRPr lang="en-US" dirty="0"/>
          </a:p>
        </p:txBody>
      </p:sp>
      <p:sp>
        <p:nvSpPr>
          <p:cNvPr id="3" name="Content Placeholder 2"/>
          <p:cNvSpPr>
            <a:spLocks noGrp="1"/>
          </p:cNvSpPr>
          <p:nvPr>
            <p:ph idx="1"/>
          </p:nvPr>
        </p:nvSpPr>
        <p:spPr>
          <a:xfrm>
            <a:off x="266700" y="1976031"/>
            <a:ext cx="8319362" cy="4254286"/>
          </a:xfrm>
        </p:spPr>
        <p:txBody>
          <a:bodyPr>
            <a:noAutofit/>
          </a:bodyPr>
          <a:lstStyle/>
          <a:p>
            <a:pPr>
              <a:lnSpc>
                <a:spcPts val="2000"/>
              </a:lnSpc>
              <a:spcBef>
                <a:spcPts val="800"/>
              </a:spcBef>
              <a:spcAft>
                <a:spcPts val="600"/>
              </a:spcAft>
            </a:pPr>
            <a:r>
              <a:rPr lang="en-US" sz="1800" dirty="0"/>
              <a:t>A</a:t>
            </a:r>
            <a:r>
              <a:rPr lang="en-US" sz="1800" dirty="0" smtClean="0"/>
              <a:t> </a:t>
            </a:r>
            <a:r>
              <a:rPr lang="en-US" sz="1800" dirty="0"/>
              <a:t>grievance is a specific or generalized complaint about the plan, a provider, </a:t>
            </a:r>
            <a:r>
              <a:rPr lang="en-US" sz="1800" dirty="0" smtClean="0"/>
              <a:t>etc., not a mechanism for challenging a plan's coverage decision, and must be filed </a:t>
            </a:r>
            <a:r>
              <a:rPr lang="en-US" sz="1800" dirty="0"/>
              <a:t>within 60 days.</a:t>
            </a:r>
          </a:p>
          <a:p>
            <a:pPr>
              <a:lnSpc>
                <a:spcPts val="2600"/>
              </a:lnSpc>
              <a:spcBef>
                <a:spcPts val="800"/>
              </a:spcBef>
              <a:spcAft>
                <a:spcPts val="600"/>
              </a:spcAft>
            </a:pPr>
            <a:r>
              <a:rPr lang="en-US" sz="1800" dirty="0"/>
              <a:t>Plan must send written acknowledgement </a:t>
            </a:r>
            <a:r>
              <a:rPr lang="en-US" sz="1800" dirty="0" smtClean="0"/>
              <a:t>within </a:t>
            </a:r>
            <a:r>
              <a:rPr lang="en-US" sz="1800" dirty="0"/>
              <a:t>15 business days of receipt.</a:t>
            </a:r>
          </a:p>
          <a:p>
            <a:pPr>
              <a:lnSpc>
                <a:spcPts val="2000"/>
              </a:lnSpc>
              <a:spcBef>
                <a:spcPts val="800"/>
              </a:spcBef>
              <a:spcAft>
                <a:spcPts val="600"/>
              </a:spcAft>
            </a:pPr>
            <a:r>
              <a:rPr lang="en-US" sz="1800" dirty="0"/>
              <a:t>Grievance must be decided as fast as Participant’s condition requires, but no more than:</a:t>
            </a:r>
          </a:p>
          <a:p>
            <a:pPr lvl="1">
              <a:lnSpc>
                <a:spcPts val="2000"/>
              </a:lnSpc>
              <a:spcBef>
                <a:spcPts val="800"/>
              </a:spcBef>
              <a:spcAft>
                <a:spcPts val="600"/>
              </a:spcAft>
            </a:pPr>
            <a:r>
              <a:rPr lang="en-US" sz="1800" dirty="0"/>
              <a:t>Expedited: Within 24 </a:t>
            </a:r>
            <a:r>
              <a:rPr lang="en-US" sz="1800" dirty="0" smtClean="0"/>
              <a:t>hours, in </a:t>
            </a:r>
            <a:r>
              <a:rPr lang="en-US" sz="1800" dirty="0"/>
              <a:t>certain </a:t>
            </a:r>
            <a:r>
              <a:rPr lang="en-US" sz="1800" dirty="0" smtClean="0"/>
              <a:t>circumstances. </a:t>
            </a:r>
            <a:r>
              <a:rPr lang="en-US" sz="1800" dirty="0"/>
              <a:t>For all other expedited circumstances, within 48 hours after receipt of all necessary information but no more than </a:t>
            </a:r>
            <a:r>
              <a:rPr lang="en-US" sz="1800" dirty="0" smtClean="0"/>
              <a:t>seven </a:t>
            </a:r>
            <a:r>
              <a:rPr lang="en-US" sz="1800" dirty="0"/>
              <a:t>days from </a:t>
            </a:r>
            <a:r>
              <a:rPr lang="en-US" sz="1800" dirty="0" smtClean="0"/>
              <a:t>receipt </a:t>
            </a:r>
            <a:r>
              <a:rPr lang="en-US" sz="1800" dirty="0"/>
              <a:t>of the grievance. </a:t>
            </a:r>
          </a:p>
          <a:p>
            <a:pPr lvl="1">
              <a:lnSpc>
                <a:spcPts val="2000"/>
              </a:lnSpc>
              <a:spcBef>
                <a:spcPts val="800"/>
              </a:spcBef>
              <a:spcAft>
                <a:spcPts val="600"/>
              </a:spcAft>
            </a:pPr>
            <a:r>
              <a:rPr lang="en-US" sz="1800" dirty="0"/>
              <a:t>Standard: Notification of decision within 30 days of the FIDA Plan receiving the written or oral grievance.</a:t>
            </a:r>
          </a:p>
          <a:p>
            <a:pPr>
              <a:lnSpc>
                <a:spcPts val="2000"/>
              </a:lnSpc>
              <a:spcBef>
                <a:spcPts val="800"/>
              </a:spcBef>
              <a:spcAft>
                <a:spcPts val="600"/>
              </a:spcAft>
            </a:pPr>
            <a:r>
              <a:rPr lang="en-US" sz="1800" dirty="0"/>
              <a:t>A Participant may file an external grievance </a:t>
            </a:r>
            <a:r>
              <a:rPr lang="en-US" sz="1800" dirty="0" smtClean="0"/>
              <a:t>through 1-800 Medicare. The NYSDOH/CMS </a:t>
            </a:r>
            <a:r>
              <a:rPr lang="en-US" sz="1800" dirty="0"/>
              <a:t>Contract Management Team will </a:t>
            </a:r>
            <a:r>
              <a:rPr lang="en-US" sz="1800" dirty="0" smtClean="0"/>
              <a:t>review.</a:t>
            </a:r>
            <a:endParaRPr lang="en-US" sz="18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45</a:t>
            </a:r>
            <a:endParaRPr lang="en-US" sz="1000" dirty="0">
              <a:solidFill>
                <a:srgbClr val="1B587C">
                  <a:lumMod val="75000"/>
                </a:srgbClr>
              </a:solidFill>
            </a:endParaRPr>
          </a:p>
        </p:txBody>
      </p:sp>
    </p:spTree>
    <p:extLst>
      <p:ext uri="{BB962C8B-B14F-4D97-AF65-F5344CB8AC3E}">
        <p14:creationId xmlns:p14="http://schemas.microsoft.com/office/powerpoint/2010/main" val="672402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Process</a:t>
            </a:r>
            <a:endParaRPr lang="en-US" dirty="0"/>
          </a:p>
        </p:txBody>
      </p:sp>
      <p:sp>
        <p:nvSpPr>
          <p:cNvPr id="3" name="Content Placeholder 2"/>
          <p:cNvSpPr>
            <a:spLocks noGrp="1"/>
          </p:cNvSpPr>
          <p:nvPr>
            <p:ph idx="1"/>
          </p:nvPr>
        </p:nvSpPr>
        <p:spPr>
          <a:xfrm>
            <a:off x="333375" y="1885951"/>
            <a:ext cx="8429626" cy="5295900"/>
          </a:xfrm>
        </p:spPr>
        <p:txBody>
          <a:bodyPr>
            <a:normAutofit/>
          </a:bodyPr>
          <a:lstStyle/>
          <a:p>
            <a:pPr marL="0" indent="0">
              <a:lnSpc>
                <a:spcPts val="2000"/>
              </a:lnSpc>
              <a:spcBef>
                <a:spcPts val="1200"/>
              </a:spcBef>
              <a:buNone/>
            </a:pPr>
            <a:r>
              <a:rPr lang="en-US" sz="2000" b="1" dirty="0" smtClean="0"/>
              <a:t>Level 1. Plan-Level Appeal:</a:t>
            </a:r>
            <a:endParaRPr lang="en-US" sz="2000" dirty="0"/>
          </a:p>
          <a:p>
            <a:pPr>
              <a:lnSpc>
                <a:spcPts val="2000"/>
              </a:lnSpc>
              <a:spcBef>
                <a:spcPts val="1200"/>
              </a:spcBef>
            </a:pPr>
            <a:r>
              <a:rPr lang="en-US" sz="2000" dirty="0"/>
              <a:t>File within 60 days or within 10 days for aid to continue.</a:t>
            </a:r>
          </a:p>
          <a:p>
            <a:pPr lvl="1">
              <a:lnSpc>
                <a:spcPts val="2000"/>
              </a:lnSpc>
              <a:spcBef>
                <a:spcPts val="1200"/>
              </a:spcBef>
            </a:pPr>
            <a:r>
              <a:rPr lang="en-US" sz="1800" dirty="0"/>
              <a:t>Plan sends written acknowledgement of appeal to the Participant within 15 days of receipt.</a:t>
            </a:r>
          </a:p>
          <a:p>
            <a:pPr>
              <a:lnSpc>
                <a:spcPts val="2000"/>
              </a:lnSpc>
              <a:spcBef>
                <a:spcPts val="1200"/>
              </a:spcBef>
            </a:pPr>
            <a:r>
              <a:rPr lang="en-US" sz="2000" dirty="0"/>
              <a:t>Decision as fast as the Participant’s condition requires, but:</a:t>
            </a:r>
          </a:p>
          <a:p>
            <a:pPr lvl="1">
              <a:lnSpc>
                <a:spcPts val="2000"/>
              </a:lnSpc>
              <a:spcBef>
                <a:spcPts val="1200"/>
              </a:spcBef>
            </a:pPr>
            <a:r>
              <a:rPr lang="en-US" sz="1800" dirty="0"/>
              <a:t>Expedited: No later than within 72 hours of the receipt of the appeal.</a:t>
            </a:r>
          </a:p>
          <a:p>
            <a:pPr lvl="1">
              <a:lnSpc>
                <a:spcPts val="2000"/>
              </a:lnSpc>
              <a:spcBef>
                <a:spcPts val="1200"/>
              </a:spcBef>
            </a:pPr>
            <a:r>
              <a:rPr lang="en-US" sz="1800" dirty="0"/>
              <a:t>Standard: No later than </a:t>
            </a:r>
            <a:r>
              <a:rPr lang="en-US" sz="1800" dirty="0" smtClean="0"/>
              <a:t>seven </a:t>
            </a:r>
            <a:r>
              <a:rPr lang="en-US" sz="1800" dirty="0"/>
              <a:t>days on Medicaid prescription drug appeals and 30 days from the date of the receipt of the appeal.</a:t>
            </a:r>
          </a:p>
          <a:p>
            <a:pPr>
              <a:lnSpc>
                <a:spcPts val="2000"/>
              </a:lnSpc>
              <a:spcBef>
                <a:spcPts val="1200"/>
              </a:spcBef>
            </a:pPr>
            <a:r>
              <a:rPr lang="en-US" sz="2000" dirty="0"/>
              <a:t>An </a:t>
            </a:r>
            <a:r>
              <a:rPr lang="en-US" sz="2000" dirty="0" smtClean="0"/>
              <a:t>extension of </a:t>
            </a:r>
            <a:r>
              <a:rPr lang="en-US" sz="2000" dirty="0"/>
              <a:t>u</a:t>
            </a:r>
            <a:r>
              <a:rPr lang="en-US" sz="2000" dirty="0" smtClean="0"/>
              <a:t>p </a:t>
            </a:r>
            <a:r>
              <a:rPr lang="en-US" sz="2000" dirty="0"/>
              <a:t>to 14 </a:t>
            </a:r>
            <a:r>
              <a:rPr lang="en-US" sz="2000" dirty="0" smtClean="0"/>
              <a:t>days may </a:t>
            </a:r>
            <a:r>
              <a:rPr lang="en-US" sz="2000" dirty="0"/>
              <a:t>be requested by a Participant or provider on a Participant’s behalf (written or verbal) or the FIDA Plan, if can justify.</a:t>
            </a:r>
          </a:p>
          <a:p>
            <a:pPr lvl="1">
              <a:lnSpc>
                <a:spcPts val="2000"/>
              </a:lnSpc>
              <a:spcBef>
                <a:spcPts val="1200"/>
              </a:spcBef>
            </a:pPr>
            <a:r>
              <a:rPr lang="en-US" sz="1800" dirty="0"/>
              <a:t>The FIDA Plan must make a reasonable effort to document and give oral notice to the Participant for expedited appeals and must send written notice within </a:t>
            </a:r>
            <a:r>
              <a:rPr lang="en-US" sz="1800" dirty="0" smtClean="0"/>
              <a:t>two  </a:t>
            </a:r>
            <a:r>
              <a:rPr lang="en-US" sz="1800" dirty="0"/>
              <a:t>business days of decision for </a:t>
            </a:r>
            <a:r>
              <a:rPr lang="en-US" sz="1800" dirty="0" smtClean="0"/>
              <a:t>all appeals.</a:t>
            </a:r>
            <a:endParaRPr lang="en-US" sz="18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46</a:t>
            </a:r>
            <a:endParaRPr lang="en-US" sz="1000" dirty="0">
              <a:solidFill>
                <a:srgbClr val="1B587C">
                  <a:lumMod val="75000"/>
                </a:srgbClr>
              </a:solidFill>
            </a:endParaRPr>
          </a:p>
        </p:txBody>
      </p:sp>
    </p:spTree>
    <p:extLst>
      <p:ext uri="{BB962C8B-B14F-4D97-AF65-F5344CB8AC3E}">
        <p14:creationId xmlns:p14="http://schemas.microsoft.com/office/powerpoint/2010/main" val="6078300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Process</a:t>
            </a:r>
            <a:endParaRPr lang="en-US" dirty="0"/>
          </a:p>
        </p:txBody>
      </p:sp>
      <p:sp>
        <p:nvSpPr>
          <p:cNvPr id="3" name="Content Placeholder 2"/>
          <p:cNvSpPr>
            <a:spLocks noGrp="1"/>
          </p:cNvSpPr>
          <p:nvPr>
            <p:ph idx="1"/>
          </p:nvPr>
        </p:nvSpPr>
        <p:spPr>
          <a:xfrm>
            <a:off x="250722" y="1775811"/>
            <a:ext cx="8642555" cy="4038599"/>
          </a:xfrm>
        </p:spPr>
        <p:txBody>
          <a:bodyPr>
            <a:noAutofit/>
          </a:bodyPr>
          <a:lstStyle/>
          <a:p>
            <a:pPr marL="0" indent="0">
              <a:lnSpc>
                <a:spcPts val="1900"/>
              </a:lnSpc>
              <a:spcBef>
                <a:spcPts val="800"/>
              </a:spcBef>
              <a:buNone/>
            </a:pPr>
            <a:r>
              <a:rPr lang="en-US" sz="1800" b="1" dirty="0" smtClean="0"/>
              <a:t>Level 2 Appeal. Integrated </a:t>
            </a:r>
            <a:r>
              <a:rPr lang="en-US" sz="1800" b="1" dirty="0"/>
              <a:t>Administrative </a:t>
            </a:r>
            <a:r>
              <a:rPr lang="en-US" sz="1800" b="1" dirty="0" smtClean="0"/>
              <a:t>Hearing:</a:t>
            </a:r>
            <a:endParaRPr lang="en-US" sz="1800" dirty="0"/>
          </a:p>
          <a:p>
            <a:pPr>
              <a:lnSpc>
                <a:spcPts val="1900"/>
              </a:lnSpc>
              <a:spcBef>
                <a:spcPts val="800"/>
              </a:spcBef>
            </a:pPr>
            <a:r>
              <a:rPr lang="en-US" sz="1800" dirty="0"/>
              <a:t>Adverse appeal decisions made by </a:t>
            </a:r>
            <a:r>
              <a:rPr lang="en-US" sz="1800" dirty="0" smtClean="0"/>
              <a:t>Plans </a:t>
            </a:r>
            <a:r>
              <a:rPr lang="en-US" sz="1800" dirty="0"/>
              <a:t>are </a:t>
            </a:r>
            <a:r>
              <a:rPr lang="en-US" sz="1800" dirty="0" smtClean="0"/>
              <a:t>forwarded </a:t>
            </a:r>
            <a:r>
              <a:rPr lang="en-US" sz="1800" dirty="0"/>
              <a:t>to the Integrated Administrative Hearing </a:t>
            </a:r>
            <a:r>
              <a:rPr lang="en-US" sz="1800" dirty="0" smtClean="0"/>
              <a:t>Office (IAHO</a:t>
            </a:r>
            <a:r>
              <a:rPr lang="en-US" sz="1800" dirty="0"/>
              <a:t>) at the Office </a:t>
            </a:r>
            <a:r>
              <a:rPr lang="en-US" sz="1800" dirty="0" smtClean="0"/>
              <a:t>of Temporary </a:t>
            </a:r>
            <a:r>
              <a:rPr lang="en-US" sz="1800" dirty="0"/>
              <a:t>and Disability Assistance (OTDA</a:t>
            </a:r>
            <a:r>
              <a:rPr lang="en-US" sz="1800" dirty="0" smtClean="0"/>
              <a:t>) within two days.</a:t>
            </a:r>
            <a:endParaRPr lang="en-US" sz="1800" dirty="0"/>
          </a:p>
          <a:p>
            <a:pPr lvl="1">
              <a:lnSpc>
                <a:spcPts val="1900"/>
              </a:lnSpc>
              <a:spcBef>
                <a:spcPts val="800"/>
              </a:spcBef>
            </a:pPr>
            <a:r>
              <a:rPr lang="en-US" sz="1600" dirty="0"/>
              <a:t>Benefits will </a:t>
            </a:r>
            <a:r>
              <a:rPr lang="en-US" sz="1600" dirty="0" smtClean="0"/>
              <a:t>continue, </a:t>
            </a:r>
            <a:r>
              <a:rPr lang="en-US" sz="1600" dirty="0"/>
              <a:t>pending </a:t>
            </a:r>
            <a:r>
              <a:rPr lang="en-US" sz="1600" dirty="0" smtClean="0"/>
              <a:t>appeal, </a:t>
            </a:r>
            <a:r>
              <a:rPr lang="en-US" sz="1600" dirty="0"/>
              <a:t>if </a:t>
            </a:r>
            <a:r>
              <a:rPr lang="en-US" sz="1600" dirty="0" smtClean="0"/>
              <a:t>the first level appeal was filed </a:t>
            </a:r>
            <a:r>
              <a:rPr lang="en-US" sz="1600" dirty="0"/>
              <a:t>with the FIDA Plan within 10 days of receipt of the notice of </a:t>
            </a:r>
            <a:r>
              <a:rPr lang="en-US" sz="1600" dirty="0" smtClean="0"/>
              <a:t>termination or reduction </a:t>
            </a:r>
            <a:r>
              <a:rPr lang="en-US" sz="1600" dirty="0"/>
              <a:t>in services.</a:t>
            </a:r>
          </a:p>
          <a:p>
            <a:pPr lvl="1">
              <a:lnSpc>
                <a:spcPts val="1900"/>
              </a:lnSpc>
              <a:spcBef>
                <a:spcPts val="800"/>
              </a:spcBef>
            </a:pPr>
            <a:r>
              <a:rPr lang="en-US" sz="1600" dirty="0"/>
              <a:t>Acknowledgement within 14 days. </a:t>
            </a:r>
            <a:r>
              <a:rPr lang="en-US" sz="1600" dirty="0" smtClean="0"/>
              <a:t> OTDA must provide confirmation of the appeal and schedule the administrative hearing, taking into account the Participant's availability.  </a:t>
            </a:r>
            <a:endParaRPr lang="en-US" sz="1600" dirty="0">
              <a:solidFill>
                <a:srgbClr val="FF0000"/>
              </a:solidFill>
            </a:endParaRPr>
          </a:p>
          <a:p>
            <a:pPr>
              <a:lnSpc>
                <a:spcPts val="1900"/>
              </a:lnSpc>
              <a:spcBef>
                <a:spcPts val="800"/>
              </a:spcBef>
            </a:pPr>
            <a:r>
              <a:rPr lang="en-US" sz="1800" dirty="0"/>
              <a:t>Decision on Administrative Hearing:</a:t>
            </a:r>
          </a:p>
          <a:p>
            <a:pPr lvl="1">
              <a:lnSpc>
                <a:spcPts val="1900"/>
              </a:lnSpc>
              <a:spcBef>
                <a:spcPts val="800"/>
              </a:spcBef>
            </a:pPr>
            <a:r>
              <a:rPr lang="en-US" sz="1600" dirty="0"/>
              <a:t>Expedited: Within 72 hours of in-person or phone hearing. </a:t>
            </a:r>
            <a:endParaRPr lang="en-US" sz="1600" dirty="0" smtClean="0"/>
          </a:p>
          <a:p>
            <a:pPr lvl="1">
              <a:lnSpc>
                <a:spcPts val="1900"/>
              </a:lnSpc>
              <a:spcBef>
                <a:spcPts val="800"/>
              </a:spcBef>
            </a:pPr>
            <a:r>
              <a:rPr lang="en-US" sz="1600" dirty="0" smtClean="0"/>
              <a:t>Standard</a:t>
            </a:r>
            <a:r>
              <a:rPr lang="en-US" sz="1600" dirty="0"/>
              <a:t>: As expeditiously as the Participant’s condition requires after an in-person or phone </a:t>
            </a:r>
            <a:r>
              <a:rPr lang="en-US" sz="1600" dirty="0" smtClean="0"/>
              <a:t>hearing – but within seven days </a:t>
            </a:r>
            <a:r>
              <a:rPr lang="en-US" sz="1600" dirty="0"/>
              <a:t>for Medicaid prescription </a:t>
            </a:r>
            <a:r>
              <a:rPr lang="en-US" sz="1600" dirty="0" smtClean="0"/>
              <a:t>drug-coverage matters. For all other matters, a decision must come within 90 </a:t>
            </a:r>
            <a:r>
              <a:rPr lang="en-US" sz="1600" dirty="0"/>
              <a:t>days </a:t>
            </a:r>
            <a:r>
              <a:rPr lang="en-US" sz="1600" dirty="0" smtClean="0"/>
              <a:t>of the request during the </a:t>
            </a:r>
            <a:r>
              <a:rPr lang="en-US" sz="1600" dirty="0"/>
              <a:t>first year of FIDA and </a:t>
            </a:r>
            <a:r>
              <a:rPr lang="en-US" sz="1600" dirty="0" smtClean="0"/>
              <a:t>62 </a:t>
            </a:r>
            <a:r>
              <a:rPr lang="en-US" sz="1600" dirty="0"/>
              <a:t>days of request </a:t>
            </a:r>
            <a:r>
              <a:rPr lang="en-US" sz="1600" dirty="0" smtClean="0"/>
              <a:t>during the second and third years.</a:t>
            </a:r>
            <a:endParaRPr lang="en-US" sz="1600" dirty="0"/>
          </a:p>
          <a:p>
            <a:pPr>
              <a:lnSpc>
                <a:spcPts val="1900"/>
              </a:lnSpc>
              <a:spcBef>
                <a:spcPts val="800"/>
              </a:spcBef>
            </a:pPr>
            <a:r>
              <a:rPr lang="en-US" sz="1800" dirty="0"/>
              <a:t>The IAHO </a:t>
            </a:r>
            <a:r>
              <a:rPr lang="en-US" sz="1800" dirty="0" smtClean="0"/>
              <a:t>must issue </a:t>
            </a:r>
            <a:r>
              <a:rPr lang="en-US" sz="1800" dirty="0"/>
              <a:t>a written </a:t>
            </a:r>
            <a:r>
              <a:rPr lang="en-US" sz="1800" dirty="0" smtClean="0"/>
              <a:t>explanation of the </a:t>
            </a:r>
            <a:r>
              <a:rPr lang="en-US" sz="1800" dirty="0"/>
              <a:t>decision and </a:t>
            </a:r>
            <a:r>
              <a:rPr lang="en-US" sz="1800" dirty="0" smtClean="0"/>
              <a:t>specify </a:t>
            </a:r>
            <a:r>
              <a:rPr lang="en-US" sz="1800" dirty="0"/>
              <a:t>the next steps in the appeal </a:t>
            </a:r>
            <a:r>
              <a:rPr lang="en-US" sz="1800" dirty="0" smtClean="0"/>
              <a:t>process – including where </a:t>
            </a:r>
            <a:r>
              <a:rPr lang="en-US" sz="1800" dirty="0"/>
              <a:t>to </a:t>
            </a:r>
            <a:r>
              <a:rPr lang="en-US" sz="1800" dirty="0" smtClean="0"/>
              <a:t>file a third level appeal, time frames, </a:t>
            </a:r>
            <a:r>
              <a:rPr lang="en-US" sz="1800" dirty="0"/>
              <a:t>and other applicable </a:t>
            </a:r>
            <a:r>
              <a:rPr lang="en-US" sz="1800" dirty="0" smtClean="0"/>
              <a:t>requirements.</a:t>
            </a:r>
            <a:endParaRPr lang="en-US" sz="1800" dirty="0"/>
          </a:p>
        </p:txBody>
      </p:sp>
    </p:spTree>
    <p:extLst>
      <p:ext uri="{BB962C8B-B14F-4D97-AF65-F5344CB8AC3E}">
        <p14:creationId xmlns:p14="http://schemas.microsoft.com/office/powerpoint/2010/main" val="39601758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Process</a:t>
            </a:r>
            <a:endParaRPr lang="en-US" dirty="0"/>
          </a:p>
        </p:txBody>
      </p:sp>
      <p:sp>
        <p:nvSpPr>
          <p:cNvPr id="3" name="Content Placeholder 2"/>
          <p:cNvSpPr>
            <a:spLocks noGrp="1"/>
          </p:cNvSpPr>
          <p:nvPr>
            <p:ph idx="1"/>
          </p:nvPr>
        </p:nvSpPr>
        <p:spPr>
          <a:xfrm>
            <a:off x="514350" y="2181225"/>
            <a:ext cx="8229600" cy="4038599"/>
          </a:xfrm>
        </p:spPr>
        <p:txBody>
          <a:bodyPr/>
          <a:lstStyle/>
          <a:p>
            <a:pPr marL="0" indent="0">
              <a:buNone/>
            </a:pPr>
            <a:r>
              <a:rPr lang="en-US" b="1" dirty="0" smtClean="0"/>
              <a:t>Level 3 Appeal. Medicare </a:t>
            </a:r>
            <a:r>
              <a:rPr lang="en-US" b="1" dirty="0"/>
              <a:t>Appeals </a:t>
            </a:r>
            <a:r>
              <a:rPr lang="en-US" b="1" dirty="0" smtClean="0"/>
              <a:t>Council:</a:t>
            </a:r>
            <a:endParaRPr lang="en-US" dirty="0"/>
          </a:p>
          <a:p>
            <a:r>
              <a:rPr lang="en-US" dirty="0"/>
              <a:t>An adverse Administrative Hearing decision may be appealed to the Medicare Appeals Council within 60 days. The Medicare Appeals Council will complete a paper review and will issue a decision within 90 days.</a:t>
            </a:r>
          </a:p>
          <a:p>
            <a:pPr marL="0" indent="0">
              <a:buNone/>
            </a:pPr>
            <a:r>
              <a:rPr lang="en-US" b="1" dirty="0" smtClean="0"/>
              <a:t>Level 4 Appeal. Federal </a:t>
            </a:r>
            <a:r>
              <a:rPr lang="en-US" b="1" dirty="0"/>
              <a:t>District </a:t>
            </a:r>
            <a:r>
              <a:rPr lang="en-US" b="1" dirty="0" smtClean="0"/>
              <a:t>Court:</a:t>
            </a:r>
            <a:endParaRPr lang="en-US" dirty="0"/>
          </a:p>
          <a:p>
            <a:r>
              <a:rPr lang="en-US" dirty="0"/>
              <a:t>An adverse Medicare Appeals Council decision may be appealed to the Federal District Court.</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48</a:t>
            </a:r>
            <a:endParaRPr lang="en-US" sz="1000" dirty="0">
              <a:solidFill>
                <a:srgbClr val="1B587C">
                  <a:lumMod val="75000"/>
                </a:srgbClr>
              </a:solidFill>
            </a:endParaRPr>
          </a:p>
        </p:txBody>
      </p:sp>
    </p:spTree>
    <p:extLst>
      <p:ext uri="{BB962C8B-B14F-4D97-AF65-F5344CB8AC3E}">
        <p14:creationId xmlns:p14="http://schemas.microsoft.com/office/powerpoint/2010/main" val="28398974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FIDA </a:t>
            </a:r>
            <a:r>
              <a:rPr lang="en-US" dirty="0" smtClean="0"/>
              <a:t>Participant Ombudsman</a:t>
            </a:r>
            <a:endParaRPr lang="en-US" dirty="0"/>
          </a:p>
        </p:txBody>
      </p:sp>
      <p:sp>
        <p:nvSpPr>
          <p:cNvPr id="3" name="Content Placeholder 2"/>
          <p:cNvSpPr>
            <a:spLocks noGrp="1"/>
          </p:cNvSpPr>
          <p:nvPr>
            <p:ph idx="1"/>
          </p:nvPr>
        </p:nvSpPr>
        <p:spPr>
          <a:xfrm>
            <a:off x="381000" y="1886870"/>
            <a:ext cx="8382000" cy="4350644"/>
          </a:xfrm>
        </p:spPr>
        <p:txBody>
          <a:bodyPr>
            <a:noAutofit/>
          </a:bodyPr>
          <a:lstStyle/>
          <a:p>
            <a:pPr marL="0" indent="0">
              <a:lnSpc>
                <a:spcPts val="2600"/>
              </a:lnSpc>
              <a:spcBef>
                <a:spcPts val="900"/>
              </a:spcBef>
              <a:buNone/>
            </a:pPr>
            <a:r>
              <a:rPr lang="en-US" b="1" dirty="0" smtClean="0"/>
              <a:t>Participant Ombudsman (PO):</a:t>
            </a:r>
            <a:endParaRPr lang="en-US" b="1" dirty="0"/>
          </a:p>
          <a:p>
            <a:pPr>
              <a:lnSpc>
                <a:spcPts val="2200"/>
              </a:lnSpc>
            </a:pPr>
            <a:r>
              <a:rPr lang="en-US" sz="2000" dirty="0"/>
              <a:t>An independent, conflict-free entity that will provide </a:t>
            </a:r>
            <a:r>
              <a:rPr lang="en-US" sz="2000" dirty="0" smtClean="0"/>
              <a:t>MLTC</a:t>
            </a:r>
            <a:r>
              <a:rPr lang="en-US" sz="2000" dirty="0"/>
              <a:t>, FIDA, and LTSS MMC </a:t>
            </a:r>
            <a:r>
              <a:rPr lang="en-US" sz="2000" dirty="0" smtClean="0"/>
              <a:t>participants/caregivers with free </a:t>
            </a:r>
            <a:r>
              <a:rPr lang="en-US" sz="2000" dirty="0"/>
              <a:t>assistance in accessing care, understanding and exercising </a:t>
            </a:r>
            <a:r>
              <a:rPr lang="en-US" sz="2000" dirty="0" smtClean="0"/>
              <a:t>rights </a:t>
            </a:r>
            <a:r>
              <a:rPr lang="en-US" sz="2000" dirty="0"/>
              <a:t>and responsibilities, and appealing adverse decisions.</a:t>
            </a:r>
          </a:p>
          <a:p>
            <a:pPr>
              <a:lnSpc>
                <a:spcPts val="2200"/>
              </a:lnSpc>
            </a:pPr>
            <a:r>
              <a:rPr lang="en-US" sz="2000" dirty="0" smtClean="0"/>
              <a:t>The PO will provide advice, information, referral, direct assistance, and representation in dealing with the Plans, Providers, or NYSDOH.</a:t>
            </a:r>
          </a:p>
          <a:p>
            <a:pPr>
              <a:lnSpc>
                <a:spcPts val="2200"/>
              </a:lnSpc>
            </a:pPr>
            <a:r>
              <a:rPr lang="en-US" sz="2000" dirty="0" smtClean="0"/>
              <a:t>FIDA </a:t>
            </a:r>
            <a:r>
              <a:rPr lang="en-US" sz="2000" dirty="0"/>
              <a:t>Plans will be required to notify Participants of the availability of </a:t>
            </a:r>
            <a:r>
              <a:rPr lang="en-US" sz="2000" dirty="0" smtClean="0"/>
              <a:t>the PO </a:t>
            </a:r>
            <a:r>
              <a:rPr lang="en-US" sz="2000" dirty="0"/>
              <a:t>in enrollment materials, annual notice of Grievance and Appeal procedures, and all written notices of denial, reduction or termination of a </a:t>
            </a:r>
            <a:r>
              <a:rPr lang="en-US" sz="2000" dirty="0" smtClean="0"/>
              <a:t>service.</a:t>
            </a:r>
          </a:p>
          <a:p>
            <a:pPr>
              <a:lnSpc>
                <a:spcPts val="2200"/>
              </a:lnSpc>
            </a:pPr>
            <a:r>
              <a:rPr lang="en-US" sz="2000" dirty="0" smtClean="0"/>
              <a:t>The announcement of the PO will be forthcoming</a:t>
            </a:r>
            <a:r>
              <a:rPr lang="en-US" sz="2200" dirty="0" smtClean="0"/>
              <a:t>.</a:t>
            </a:r>
          </a:p>
          <a:p>
            <a:pPr marL="0" indent="0">
              <a:lnSpc>
                <a:spcPts val="2600"/>
              </a:lnSpc>
              <a:spcBef>
                <a:spcPts val="900"/>
              </a:spcBef>
              <a:buNone/>
            </a:pPr>
            <a:endParaRPr lang="en-US" dirty="0"/>
          </a:p>
        </p:txBody>
      </p:sp>
      <p:sp>
        <p:nvSpPr>
          <p:cNvPr id="5" name="Footer Placeholder 4"/>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49</a:t>
            </a:r>
            <a:endParaRPr lang="en-US" sz="1000" dirty="0">
              <a:solidFill>
                <a:srgbClr val="1B587C">
                  <a:lumMod val="75000"/>
                </a:srgbClr>
              </a:solidFill>
            </a:endParaRPr>
          </a:p>
        </p:txBody>
      </p:sp>
    </p:spTree>
    <p:extLst>
      <p:ext uri="{BB962C8B-B14F-4D97-AF65-F5344CB8AC3E}">
        <p14:creationId xmlns:p14="http://schemas.microsoft.com/office/powerpoint/2010/main" val="987692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Status</a:t>
            </a:r>
            <a:endParaRPr lang="en-US" dirty="0"/>
          </a:p>
        </p:txBody>
      </p:sp>
      <p:sp>
        <p:nvSpPr>
          <p:cNvPr id="3" name="Content Placeholder 2"/>
          <p:cNvSpPr>
            <a:spLocks noGrp="1"/>
          </p:cNvSpPr>
          <p:nvPr>
            <p:ph idx="1"/>
          </p:nvPr>
        </p:nvSpPr>
        <p:spPr>
          <a:xfrm>
            <a:off x="381000" y="1867694"/>
            <a:ext cx="8229600" cy="4038599"/>
          </a:xfrm>
        </p:spPr>
        <p:txBody>
          <a:bodyPr>
            <a:noAutofit/>
          </a:bodyPr>
          <a:lstStyle/>
          <a:p>
            <a:pPr>
              <a:spcBef>
                <a:spcPts val="600"/>
              </a:spcBef>
            </a:pPr>
            <a:r>
              <a:rPr lang="en-US" sz="2000" dirty="0" smtClean="0"/>
              <a:t>In August 2013, a Memorandum of Understanding (MOU) was signed between the Centers for Medicare and Medicaid Services (CMS) and NYSDOH. </a:t>
            </a:r>
          </a:p>
          <a:p>
            <a:pPr>
              <a:spcBef>
                <a:spcPts val="600"/>
              </a:spcBef>
            </a:pPr>
            <a:r>
              <a:rPr lang="en-US" sz="2000" dirty="0"/>
              <a:t>The FIDA Demonstration period is from January 2015 through December 2017</a:t>
            </a:r>
            <a:r>
              <a:rPr lang="en-US" sz="2000" dirty="0" smtClean="0"/>
              <a:t>.</a:t>
            </a:r>
          </a:p>
          <a:p>
            <a:pPr>
              <a:spcBef>
                <a:spcPts val="600"/>
              </a:spcBef>
            </a:pPr>
            <a:r>
              <a:rPr lang="en-US" sz="2000" dirty="0" smtClean="0"/>
              <a:t>To be a FIDA Plan, a plan must be approved as a MLTC plan, be approved as a Medicare Advantage (with prescription drug) plan, and meet all the FIDA requirements.</a:t>
            </a:r>
            <a:endParaRPr lang="en-US" sz="2000" dirty="0"/>
          </a:p>
          <a:p>
            <a:pPr>
              <a:spcBef>
                <a:spcPts val="600"/>
              </a:spcBef>
            </a:pPr>
            <a:r>
              <a:rPr lang="en-US" sz="2000" dirty="0" smtClean="0"/>
              <a:t>Currently, 22 Plans are going through readiness review process.  In </a:t>
            </a:r>
            <a:r>
              <a:rPr lang="en-US" sz="2000" dirty="0"/>
              <a:t>early November, Plans will be notified if they are </a:t>
            </a:r>
            <a:r>
              <a:rPr lang="en-US" sz="2000" dirty="0" smtClean="0"/>
              <a:t>found </a:t>
            </a:r>
            <a:r>
              <a:rPr lang="en-US" sz="2000" dirty="0"/>
              <a:t>ready to </a:t>
            </a:r>
            <a:r>
              <a:rPr lang="en-US" sz="2000" dirty="0" smtClean="0"/>
              <a:t>participate.  This is based on many elements such as systems, staffing, network adequacy, marketing, and training.</a:t>
            </a:r>
          </a:p>
          <a:p>
            <a:pPr>
              <a:spcBef>
                <a:spcPts val="600"/>
              </a:spcBef>
            </a:pPr>
            <a:r>
              <a:rPr lang="en-US" sz="2000" dirty="0" smtClean="0"/>
              <a:t>Plans have signed a three-way contract with CMS and NYSDOH which is contingent on passing the readiness review process. </a:t>
            </a:r>
            <a:endParaRPr lang="en-US" sz="20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a:t>
            </a:r>
            <a:endParaRPr lang="en-US" sz="1000" dirty="0">
              <a:solidFill>
                <a:srgbClr val="1B587C">
                  <a:lumMod val="75000"/>
                </a:srgbClr>
              </a:solidFill>
            </a:endParaRPr>
          </a:p>
        </p:txBody>
      </p:sp>
    </p:spTree>
    <p:extLst>
      <p:ext uri="{BB962C8B-B14F-4D97-AF65-F5344CB8AC3E}">
        <p14:creationId xmlns:p14="http://schemas.microsoft.com/office/powerpoint/2010/main" val="3408423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Provider Networks</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995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Adequacy</a:t>
            </a:r>
            <a:endParaRPr lang="en-US" dirty="0"/>
          </a:p>
        </p:txBody>
      </p:sp>
      <p:sp>
        <p:nvSpPr>
          <p:cNvPr id="3" name="Content Placeholder 2"/>
          <p:cNvSpPr>
            <a:spLocks noGrp="1"/>
          </p:cNvSpPr>
          <p:nvPr>
            <p:ph idx="1"/>
          </p:nvPr>
        </p:nvSpPr>
        <p:spPr/>
        <p:txBody>
          <a:bodyPr>
            <a:normAutofit fontScale="62500" lnSpcReduction="20000"/>
          </a:bodyPr>
          <a:lstStyle/>
          <a:p>
            <a:pPr>
              <a:lnSpc>
                <a:spcPct val="120000"/>
              </a:lnSpc>
              <a:spcBef>
                <a:spcPts val="1200"/>
              </a:spcBef>
            </a:pPr>
            <a:r>
              <a:rPr lang="en-US" sz="2900" dirty="0"/>
              <a:t>Plans must meet the more generous of the existing applicable Medicare and Medicaid provider network requirements for all provider types.</a:t>
            </a:r>
          </a:p>
          <a:p>
            <a:pPr>
              <a:lnSpc>
                <a:spcPct val="120000"/>
              </a:lnSpc>
              <a:spcBef>
                <a:spcPts val="1200"/>
              </a:spcBef>
            </a:pPr>
            <a:r>
              <a:rPr lang="en-US" sz="2900" dirty="0"/>
              <a:t>Plans must meet the FIDA specific network requirements outlined in the contract in addition to any existing applicable Medicare and Medicaid provider network requirements</a:t>
            </a:r>
            <a:r>
              <a:rPr lang="en-US" sz="2900" dirty="0" smtClean="0"/>
              <a:t>.</a:t>
            </a:r>
          </a:p>
          <a:p>
            <a:r>
              <a:rPr lang="en-US" sz="2900" dirty="0" smtClean="0"/>
              <a:t>Highlights </a:t>
            </a:r>
            <a:r>
              <a:rPr lang="en-US" sz="2900" dirty="0"/>
              <a:t>of the Network Adequacy </a:t>
            </a:r>
            <a:r>
              <a:rPr lang="en-US" sz="2900" dirty="0" smtClean="0"/>
              <a:t>standards:</a:t>
            </a:r>
            <a:endParaRPr lang="en-US" sz="2900" dirty="0"/>
          </a:p>
          <a:p>
            <a:pPr lvl="1"/>
            <a:r>
              <a:rPr lang="en-US" sz="2600" dirty="0" smtClean="0"/>
              <a:t>Have at least two </a:t>
            </a:r>
            <a:r>
              <a:rPr lang="en-US" sz="2600" dirty="0"/>
              <a:t>of every provider </a:t>
            </a:r>
            <a:r>
              <a:rPr lang="en-US" sz="2600" dirty="0" smtClean="0"/>
              <a:t>type, when available, per county to </a:t>
            </a:r>
            <a:r>
              <a:rPr lang="en-US" sz="2600" dirty="0"/>
              <a:t>provide covered </a:t>
            </a:r>
            <a:r>
              <a:rPr lang="en-US" sz="2600" dirty="0" smtClean="0"/>
              <a:t>services, which must </a:t>
            </a:r>
            <a:r>
              <a:rPr lang="en-US" sz="2600" dirty="0"/>
              <a:t>be within a 15-mile radius or 30 minutes from the Participant’s ZIP code of residence;</a:t>
            </a:r>
          </a:p>
          <a:p>
            <a:pPr lvl="1"/>
            <a:r>
              <a:rPr lang="en-US" sz="2600" dirty="0" smtClean="0"/>
              <a:t>Must </a:t>
            </a:r>
            <a:r>
              <a:rPr lang="en-US" sz="2600" dirty="0"/>
              <a:t>meet minimum appointment availability </a:t>
            </a:r>
            <a:r>
              <a:rPr lang="en-US" sz="2600" dirty="0" smtClean="0"/>
              <a:t>standards; and</a:t>
            </a:r>
            <a:endParaRPr lang="en-US" sz="2600" dirty="0"/>
          </a:p>
          <a:p>
            <a:pPr lvl="1"/>
            <a:r>
              <a:rPr lang="en-US" sz="2600" dirty="0"/>
              <a:t>Ensure that Participants with appointments shall not routinely be made to wait longer than one hour.</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51</a:t>
            </a:r>
            <a:endParaRPr lang="en-US" sz="1000" dirty="0">
              <a:solidFill>
                <a:srgbClr val="1B587C">
                  <a:lumMod val="75000"/>
                </a:srgbClr>
              </a:solidFill>
            </a:endParaRPr>
          </a:p>
        </p:txBody>
      </p:sp>
    </p:spTree>
    <p:extLst>
      <p:ext uri="{BB962C8B-B14F-4D97-AF65-F5344CB8AC3E}">
        <p14:creationId xmlns:p14="http://schemas.microsoft.com/office/powerpoint/2010/main" val="14572569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Adequacy</a:t>
            </a:r>
            <a:endParaRPr lang="en-US" dirty="0"/>
          </a:p>
        </p:txBody>
      </p:sp>
      <p:sp>
        <p:nvSpPr>
          <p:cNvPr id="3" name="Content Placeholder 2"/>
          <p:cNvSpPr>
            <a:spLocks noGrp="1"/>
          </p:cNvSpPr>
          <p:nvPr>
            <p:ph idx="1"/>
          </p:nvPr>
        </p:nvSpPr>
        <p:spPr/>
        <p:txBody>
          <a:bodyPr>
            <a:normAutofit/>
          </a:bodyPr>
          <a:lstStyle/>
          <a:p>
            <a:r>
              <a:rPr lang="en-US" dirty="0"/>
              <a:t>Out-Of-Network </a:t>
            </a:r>
            <a:r>
              <a:rPr lang="en-US" dirty="0" smtClean="0"/>
              <a:t>rules: </a:t>
            </a:r>
          </a:p>
          <a:p>
            <a:pPr lvl="1"/>
            <a:r>
              <a:rPr lang="en-US" sz="2400" dirty="0" smtClean="0"/>
              <a:t>The Plan </a:t>
            </a:r>
            <a:r>
              <a:rPr lang="en-US" sz="2400" dirty="0"/>
              <a:t>or the IDT can approve a provider who is out of network </a:t>
            </a:r>
            <a:r>
              <a:rPr lang="en-US" sz="2400" dirty="0" smtClean="0"/>
              <a:t>(OON) where necessary to meet the needs of the Participant.</a:t>
            </a:r>
          </a:p>
          <a:p>
            <a:pPr lvl="1"/>
            <a:r>
              <a:rPr lang="en-US" sz="2400" dirty="0" smtClean="0"/>
              <a:t>OON </a:t>
            </a:r>
            <a:r>
              <a:rPr lang="en-US" sz="2400" dirty="0"/>
              <a:t>providers are covered during the continuity of care </a:t>
            </a:r>
            <a:r>
              <a:rPr lang="en-US" sz="2400" dirty="0" smtClean="0"/>
              <a:t>phase. </a:t>
            </a:r>
          </a:p>
          <a:p>
            <a:pPr lvl="1"/>
            <a:r>
              <a:rPr lang="en-US" sz="2400" dirty="0"/>
              <a:t>P</a:t>
            </a:r>
            <a:r>
              <a:rPr lang="en-US" sz="2400" dirty="0" smtClean="0"/>
              <a:t>lans must provide </a:t>
            </a:r>
            <a:r>
              <a:rPr lang="en-US" sz="2400" dirty="0"/>
              <a:t>OON providers with information on how to apply to </a:t>
            </a:r>
            <a:r>
              <a:rPr lang="en-US" sz="2400" dirty="0" smtClean="0"/>
              <a:t>become Participating Provider.</a:t>
            </a:r>
            <a:endParaRPr lang="en-US" sz="2400"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52</a:t>
            </a:r>
            <a:endParaRPr lang="en-US" sz="1000" dirty="0">
              <a:solidFill>
                <a:srgbClr val="1B587C">
                  <a:lumMod val="75000"/>
                </a:srgbClr>
              </a:solidFill>
            </a:endParaRPr>
          </a:p>
        </p:txBody>
      </p:sp>
    </p:spTree>
    <p:extLst>
      <p:ext uri="{BB962C8B-B14F-4D97-AF65-F5344CB8AC3E}">
        <p14:creationId xmlns:p14="http://schemas.microsoft.com/office/powerpoint/2010/main" val="11354739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Adequacy</a:t>
            </a:r>
            <a:endParaRPr lang="en-US" dirty="0"/>
          </a:p>
        </p:txBody>
      </p:sp>
      <p:sp>
        <p:nvSpPr>
          <p:cNvPr id="3" name="Content Placeholder 2"/>
          <p:cNvSpPr>
            <a:spLocks noGrp="1"/>
          </p:cNvSpPr>
          <p:nvPr>
            <p:ph idx="1"/>
          </p:nvPr>
        </p:nvSpPr>
        <p:spPr>
          <a:xfrm>
            <a:off x="381000" y="2042970"/>
            <a:ext cx="8229600" cy="4038599"/>
          </a:xfrm>
        </p:spPr>
        <p:txBody>
          <a:bodyPr>
            <a:noAutofit/>
          </a:bodyPr>
          <a:lstStyle/>
          <a:p>
            <a:pPr marL="342900" lvl="3" indent="-342900">
              <a:lnSpc>
                <a:spcPts val="2600"/>
              </a:lnSpc>
              <a:spcBef>
                <a:spcPts val="1200"/>
              </a:spcBef>
              <a:buClr>
                <a:schemeClr val="tx1"/>
              </a:buClr>
            </a:pPr>
            <a:r>
              <a:rPr lang="en-US" sz="2400" dirty="0" smtClean="0"/>
              <a:t>The FIDA Plan must: </a:t>
            </a:r>
          </a:p>
          <a:p>
            <a:pPr marL="749300" lvl="4" indent="-342900">
              <a:lnSpc>
                <a:spcPts val="2600"/>
              </a:lnSpc>
              <a:spcBef>
                <a:spcPts val="1200"/>
              </a:spcBef>
              <a:buClr>
                <a:srgbClr val="C00000"/>
              </a:buClr>
            </a:pPr>
            <a:r>
              <a:rPr lang="en-US" sz="2400" dirty="0" smtClean="0"/>
              <a:t>Ensure its network provides access </a:t>
            </a:r>
            <a:r>
              <a:rPr lang="en-US" sz="2400" dirty="0"/>
              <a:t>to </a:t>
            </a:r>
            <a:r>
              <a:rPr lang="en-US" sz="2400" dirty="0" smtClean="0"/>
              <a:t>all covered items </a:t>
            </a:r>
            <a:r>
              <a:rPr lang="en-US" sz="2400" dirty="0"/>
              <a:t>and </a:t>
            </a:r>
            <a:r>
              <a:rPr lang="en-US" sz="2400" dirty="0" smtClean="0"/>
              <a:t>services, </a:t>
            </a:r>
            <a:r>
              <a:rPr lang="en-US" sz="2400" dirty="0"/>
              <a:t>quality</a:t>
            </a:r>
            <a:r>
              <a:rPr lang="en-US" sz="2400" dirty="0" smtClean="0"/>
              <a:t>, </a:t>
            </a:r>
            <a:r>
              <a:rPr lang="en-US" sz="2400" dirty="0"/>
              <a:t>c</a:t>
            </a:r>
            <a:r>
              <a:rPr lang="en-US" sz="2400" dirty="0" smtClean="0"/>
              <a:t>ultural </a:t>
            </a:r>
            <a:r>
              <a:rPr lang="en-US" sz="2400" dirty="0"/>
              <a:t>c</a:t>
            </a:r>
            <a:r>
              <a:rPr lang="en-US" sz="2400" dirty="0" smtClean="0"/>
              <a:t>ompetence, </a:t>
            </a:r>
            <a:r>
              <a:rPr lang="en-US" sz="2400" dirty="0"/>
              <a:t>accessibility, </a:t>
            </a:r>
            <a:r>
              <a:rPr lang="en-US" sz="2400" dirty="0" smtClean="0"/>
              <a:t>and </a:t>
            </a:r>
            <a:r>
              <a:rPr lang="en-US" sz="2400" dirty="0"/>
              <a:t>cost </a:t>
            </a:r>
            <a:r>
              <a:rPr lang="en-US" sz="2400" dirty="0" smtClean="0"/>
              <a:t>effectiveness</a:t>
            </a:r>
            <a:r>
              <a:rPr lang="en-US" sz="2400" dirty="0"/>
              <a:t>;</a:t>
            </a:r>
            <a:endParaRPr lang="en-US" sz="2400" dirty="0" smtClean="0"/>
          </a:p>
          <a:p>
            <a:pPr marL="749300" lvl="4" indent="-342900">
              <a:lnSpc>
                <a:spcPts val="2600"/>
              </a:lnSpc>
              <a:spcBef>
                <a:spcPts val="1200"/>
              </a:spcBef>
              <a:buClr>
                <a:srgbClr val="C00000"/>
              </a:buClr>
            </a:pPr>
            <a:r>
              <a:rPr lang="en-US" sz="2400" dirty="0"/>
              <a:t>Ensure that its network is appropriately credentialed, maintains current </a:t>
            </a:r>
            <a:r>
              <a:rPr lang="en-US" sz="2400" dirty="0" smtClean="0"/>
              <a:t>licenses </a:t>
            </a:r>
            <a:r>
              <a:rPr lang="en-US" sz="2400" dirty="0"/>
              <a:t>and compliance with ADA </a:t>
            </a:r>
            <a:r>
              <a:rPr lang="en-US" sz="2400" dirty="0" smtClean="0"/>
              <a:t>requirements; and </a:t>
            </a:r>
          </a:p>
          <a:p>
            <a:pPr marL="749300" lvl="4" indent="-342900">
              <a:lnSpc>
                <a:spcPts val="2200"/>
              </a:lnSpc>
              <a:spcBef>
                <a:spcPts val="1200"/>
              </a:spcBef>
              <a:buClr>
                <a:srgbClr val="9F2936"/>
              </a:buClr>
            </a:pPr>
            <a:r>
              <a:rPr lang="en-US" sz="2400" dirty="0" smtClean="0"/>
              <a:t>Conduct </a:t>
            </a:r>
            <a:r>
              <a:rPr lang="en-US" sz="2400" dirty="0"/>
              <a:t>on-site visits </a:t>
            </a:r>
            <a:r>
              <a:rPr lang="en-US" sz="2400" dirty="0" smtClean="0"/>
              <a:t>for </a:t>
            </a:r>
            <a:r>
              <a:rPr lang="en-US" sz="2400" dirty="0"/>
              <a:t>quality management and quality improvement </a:t>
            </a:r>
            <a:r>
              <a:rPr lang="en-US" sz="2400" dirty="0" smtClean="0"/>
              <a:t>purposes</a:t>
            </a:r>
            <a:r>
              <a:rPr lang="en-US" sz="2400" dirty="0"/>
              <a:t>.</a:t>
            </a:r>
            <a:endParaRPr lang="en-US" sz="2400" dirty="0" smtClean="0"/>
          </a:p>
          <a:p>
            <a:pPr>
              <a:lnSpc>
                <a:spcPts val="2600"/>
              </a:lnSpc>
              <a:spcBef>
                <a:spcPts val="1200"/>
              </a:spcBef>
              <a:buClr>
                <a:srgbClr val="9F2936"/>
              </a:buClr>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53</a:t>
            </a:r>
            <a:endParaRPr lang="en-US" sz="1000" dirty="0">
              <a:solidFill>
                <a:srgbClr val="1B587C">
                  <a:lumMod val="75000"/>
                </a:srgbClr>
              </a:solidFill>
            </a:endParaRPr>
          </a:p>
        </p:txBody>
      </p:sp>
    </p:spTree>
    <p:extLst>
      <p:ext uri="{BB962C8B-B14F-4D97-AF65-F5344CB8AC3E}">
        <p14:creationId xmlns:p14="http://schemas.microsoft.com/office/powerpoint/2010/main" val="33004422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Credentialing</a:t>
            </a:r>
            <a:endParaRPr lang="en-US" dirty="0"/>
          </a:p>
        </p:txBody>
      </p:sp>
      <p:sp>
        <p:nvSpPr>
          <p:cNvPr id="3" name="Content Placeholder 2"/>
          <p:cNvSpPr>
            <a:spLocks noGrp="1"/>
          </p:cNvSpPr>
          <p:nvPr>
            <p:ph idx="1"/>
          </p:nvPr>
        </p:nvSpPr>
        <p:spPr>
          <a:xfrm>
            <a:off x="381000" y="2057401"/>
            <a:ext cx="8212394" cy="4298950"/>
          </a:xfrm>
        </p:spPr>
        <p:txBody>
          <a:bodyPr>
            <a:normAutofit fontScale="47500" lnSpcReduction="20000"/>
          </a:bodyPr>
          <a:lstStyle/>
          <a:p>
            <a:pPr>
              <a:lnSpc>
                <a:spcPct val="120000"/>
              </a:lnSpc>
              <a:spcBef>
                <a:spcPts val="600"/>
              </a:spcBef>
            </a:pPr>
            <a:r>
              <a:rPr lang="en-US" sz="3600" dirty="0" smtClean="0"/>
              <a:t>Participating Providers must meet accreditation</a:t>
            </a:r>
            <a:r>
              <a:rPr lang="en-US" sz="3600" dirty="0"/>
              <a:t>, credentialing, and re-credentialing </a:t>
            </a:r>
            <a:r>
              <a:rPr lang="en-US" sz="3600" dirty="0" smtClean="0"/>
              <a:t>requirements.    </a:t>
            </a:r>
          </a:p>
          <a:p>
            <a:pPr>
              <a:lnSpc>
                <a:spcPct val="120000"/>
              </a:lnSpc>
              <a:spcBef>
                <a:spcPts val="600"/>
              </a:spcBef>
            </a:pPr>
            <a:r>
              <a:rPr lang="en-US" sz="3600" dirty="0" smtClean="0"/>
              <a:t>Beginning </a:t>
            </a:r>
            <a:r>
              <a:rPr lang="en-US" sz="3600" dirty="0"/>
              <a:t>in Demonstration Year 2, </a:t>
            </a:r>
            <a:r>
              <a:rPr lang="en-US" sz="3600" dirty="0" smtClean="0"/>
              <a:t>FIDA Plans </a:t>
            </a:r>
            <a:r>
              <a:rPr lang="en-US" sz="3600" dirty="0"/>
              <a:t>must ensure that new </a:t>
            </a:r>
            <a:r>
              <a:rPr lang="en-US" sz="3600" dirty="0" smtClean="0"/>
              <a:t>and existing Participating Providers meet </a:t>
            </a:r>
            <a:r>
              <a:rPr lang="en-US" sz="3600" dirty="0"/>
              <a:t>the following </a:t>
            </a:r>
            <a:r>
              <a:rPr lang="en-US" sz="3600" dirty="0" smtClean="0"/>
              <a:t>requirements:</a:t>
            </a:r>
          </a:p>
          <a:p>
            <a:pPr lvl="1">
              <a:lnSpc>
                <a:spcPct val="120000"/>
              </a:lnSpc>
              <a:spcBef>
                <a:spcPts val="600"/>
              </a:spcBef>
            </a:pPr>
            <a:r>
              <a:rPr lang="en-US" sz="3400" dirty="0" smtClean="0"/>
              <a:t>The </a:t>
            </a:r>
            <a:r>
              <a:rPr lang="en-US" sz="3400" dirty="0"/>
              <a:t>FIDA Plan must use the CAQH credentialing application process for </a:t>
            </a:r>
            <a:r>
              <a:rPr lang="en-US" sz="3400" dirty="0" smtClean="0"/>
              <a:t>credentialing </a:t>
            </a:r>
            <a:r>
              <a:rPr lang="en-US" sz="3400" dirty="0"/>
              <a:t>and </a:t>
            </a:r>
            <a:r>
              <a:rPr lang="en-US" sz="3400" dirty="0" smtClean="0"/>
              <a:t>re-credentialing </a:t>
            </a:r>
            <a:r>
              <a:rPr lang="en-US" sz="3400" dirty="0"/>
              <a:t>of all Participating Providers within Provider types covered by the CAQH application and use the single, uniform information form created by NYSDOH for obtaining additional </a:t>
            </a:r>
            <a:r>
              <a:rPr lang="en-US" sz="3400" dirty="0" smtClean="0"/>
              <a:t>information.</a:t>
            </a:r>
          </a:p>
          <a:p>
            <a:pPr lvl="1">
              <a:lnSpc>
                <a:spcPct val="120000"/>
              </a:lnSpc>
              <a:spcBef>
                <a:spcPts val="600"/>
              </a:spcBef>
            </a:pPr>
            <a:r>
              <a:rPr lang="en-US" sz="3400" dirty="0" smtClean="0"/>
              <a:t>The </a:t>
            </a:r>
            <a:r>
              <a:rPr lang="en-US" sz="3400" dirty="0"/>
              <a:t>FIDA Plan must employ the single, uniform information form for credentialing and re-credentialing of all Participating Providers </a:t>
            </a:r>
            <a:r>
              <a:rPr lang="en-US" sz="3400" dirty="0" smtClean="0"/>
              <a:t>not </a:t>
            </a:r>
            <a:r>
              <a:rPr lang="en-US" sz="3400" dirty="0"/>
              <a:t>covered by the CAQH credentialing process.</a:t>
            </a:r>
          </a:p>
          <a:p>
            <a:pPr marL="338328" lvl="3" indent="-338328">
              <a:lnSpc>
                <a:spcPct val="120000"/>
              </a:lnSpc>
              <a:spcBef>
                <a:spcPts val="600"/>
              </a:spcBef>
              <a:buClr>
                <a:schemeClr val="tx1">
                  <a:lumMod val="75000"/>
                </a:schemeClr>
              </a:buClr>
            </a:pPr>
            <a:r>
              <a:rPr lang="en-US" sz="3600" dirty="0"/>
              <a:t>Re-credentialing shall occur not less than every three years.  </a:t>
            </a:r>
          </a:p>
          <a:p>
            <a:pPr marL="338328" lvl="3" indent="-338328">
              <a:lnSpc>
                <a:spcPct val="120000"/>
              </a:lnSpc>
              <a:spcBef>
                <a:spcPts val="600"/>
              </a:spcBef>
              <a:buClr>
                <a:schemeClr val="tx1">
                  <a:lumMod val="75000"/>
                </a:schemeClr>
              </a:buClr>
            </a:pPr>
            <a:r>
              <a:rPr lang="en-US" sz="3600" dirty="0"/>
              <a:t>At re-credentialing and on a continuing basis, the FIDA Plan shall verify minimum credentialing requirements and monitor Grievances and Appeals, quality of care and quality of service events, and Medical Record review</a:t>
            </a:r>
            <a:r>
              <a:rPr lang="en-US" sz="3600" dirty="0" smtClean="0"/>
              <a:t>.</a:t>
            </a:r>
            <a:endParaRPr lang="en-US" sz="36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54</a:t>
            </a:r>
            <a:endParaRPr lang="en-US" sz="1000" dirty="0">
              <a:solidFill>
                <a:srgbClr val="1B587C">
                  <a:lumMod val="75000"/>
                </a:srgbClr>
              </a:solidFill>
            </a:endParaRPr>
          </a:p>
        </p:txBody>
      </p:sp>
    </p:spTree>
    <p:extLst>
      <p:ext uri="{BB962C8B-B14F-4D97-AF65-F5344CB8AC3E}">
        <p14:creationId xmlns:p14="http://schemas.microsoft.com/office/powerpoint/2010/main" val="170932069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Accessibility</a:t>
            </a:r>
            <a:endParaRPr lang="en-US" dirty="0"/>
          </a:p>
        </p:txBody>
      </p:sp>
      <p:sp>
        <p:nvSpPr>
          <p:cNvPr id="3" name="Content Placeholder 2"/>
          <p:cNvSpPr>
            <a:spLocks noGrp="1"/>
          </p:cNvSpPr>
          <p:nvPr>
            <p:ph idx="1"/>
          </p:nvPr>
        </p:nvSpPr>
        <p:spPr>
          <a:xfrm>
            <a:off x="380999" y="1886196"/>
            <a:ext cx="8497529" cy="4471219"/>
          </a:xfrm>
        </p:spPr>
        <p:txBody>
          <a:bodyPr>
            <a:noAutofit/>
          </a:bodyPr>
          <a:lstStyle/>
          <a:p>
            <a:r>
              <a:rPr lang="en-US" dirty="0"/>
              <a:t>All Participating Providers’ physical sites must be </a:t>
            </a:r>
            <a:r>
              <a:rPr lang="en-US" dirty="0" smtClean="0"/>
              <a:t>accessible. </a:t>
            </a:r>
          </a:p>
          <a:p>
            <a:r>
              <a:rPr lang="en-US" dirty="0" smtClean="0"/>
              <a:t>Effective </a:t>
            </a:r>
            <a:r>
              <a:rPr lang="en-US" dirty="0"/>
              <a:t>in Demonstration Year </a:t>
            </a:r>
            <a:r>
              <a:rPr lang="en-US" dirty="0" smtClean="0"/>
              <a:t>2, all </a:t>
            </a:r>
            <a:r>
              <a:rPr lang="en-US" dirty="0"/>
              <a:t>Participating Providers </a:t>
            </a:r>
            <a:r>
              <a:rPr lang="en-US" dirty="0" smtClean="0"/>
              <a:t>must: </a:t>
            </a:r>
          </a:p>
          <a:p>
            <a:pPr lvl="1"/>
            <a:r>
              <a:rPr lang="en-US" sz="2400" dirty="0" smtClean="0"/>
              <a:t>submit </a:t>
            </a:r>
            <a:r>
              <a:rPr lang="en-US" sz="2400" dirty="0"/>
              <a:t>to the FIDA Plan and </a:t>
            </a:r>
            <a:r>
              <a:rPr lang="en-US" sz="2400" dirty="0" smtClean="0"/>
              <a:t>the Plan </a:t>
            </a:r>
            <a:r>
              <a:rPr lang="en-US" sz="2400" dirty="0"/>
              <a:t>must maintain on file a signed ADA Accessibility Attestation </a:t>
            </a:r>
            <a:r>
              <a:rPr lang="en-US" sz="2400" dirty="0" smtClean="0"/>
              <a:t>Form.</a:t>
            </a:r>
          </a:p>
          <a:p>
            <a:pPr lvl="1"/>
            <a:r>
              <a:rPr lang="en-US" sz="2400" dirty="0" smtClean="0"/>
              <a:t>notify </a:t>
            </a:r>
            <a:r>
              <a:rPr lang="en-US" sz="2400" dirty="0"/>
              <a:t>the FIDA Plan within </a:t>
            </a:r>
            <a:r>
              <a:rPr lang="en-US" sz="2400" dirty="0" smtClean="0"/>
              <a:t>10 business </a:t>
            </a:r>
            <a:r>
              <a:rPr lang="en-US" sz="2400" dirty="0"/>
              <a:t>d</a:t>
            </a:r>
            <a:r>
              <a:rPr lang="en-US" sz="2400" dirty="0" smtClean="0"/>
              <a:t>ays </a:t>
            </a:r>
            <a:r>
              <a:rPr lang="en-US" sz="2400" dirty="0"/>
              <a:t>of any change in </a:t>
            </a:r>
            <a:r>
              <a:rPr lang="en-US" sz="2400" dirty="0" smtClean="0"/>
              <a:t>their </a:t>
            </a:r>
            <a:r>
              <a:rPr lang="en-US" sz="2400" dirty="0"/>
              <a:t>ability to meet the ADA Accessibility </a:t>
            </a:r>
            <a:r>
              <a:rPr lang="en-US" sz="2400" dirty="0" smtClean="0"/>
              <a:t>standards. </a:t>
            </a:r>
            <a:endParaRPr lang="en-US" sz="2400" dirty="0"/>
          </a:p>
          <a:p>
            <a:pPr marL="342900" lvl="1" indent="-342900">
              <a:buClrTx/>
            </a:pPr>
            <a:r>
              <a:rPr lang="en-US" sz="2400" dirty="0" smtClean="0"/>
              <a:t>In </a:t>
            </a:r>
            <a:r>
              <a:rPr lang="en-US" sz="2400" dirty="0"/>
              <a:t>D</a:t>
            </a:r>
            <a:r>
              <a:rPr lang="en-US" sz="2400" dirty="0" smtClean="0"/>
              <a:t>emonstration </a:t>
            </a:r>
            <a:r>
              <a:rPr lang="en-US" sz="2400" dirty="0"/>
              <a:t>Y</a:t>
            </a:r>
            <a:r>
              <a:rPr lang="en-US" sz="2400" dirty="0" smtClean="0"/>
              <a:t>ear 2, </a:t>
            </a:r>
            <a:r>
              <a:rPr lang="en-US" sz="2400" dirty="0"/>
              <a:t>all Plans must reissue the provider directory clearly indicating which providers </a:t>
            </a:r>
            <a:r>
              <a:rPr lang="en-US" sz="2400" dirty="0" smtClean="0"/>
              <a:t>are, </a:t>
            </a:r>
            <a:r>
              <a:rPr lang="en-US" sz="2400" dirty="0"/>
              <a:t>in </a:t>
            </a:r>
            <a:r>
              <a:rPr lang="en-US" sz="2400" dirty="0" smtClean="0"/>
              <a:t>fact, accessible.</a:t>
            </a:r>
            <a:endParaRPr lang="en-US" sz="2400" dirty="0"/>
          </a:p>
          <a:p>
            <a:pPr marL="457200" lvl="1" indent="0">
              <a:buNone/>
            </a:pPr>
            <a:endParaRPr lang="en-US" sz="2400" dirty="0" smtClean="0"/>
          </a:p>
          <a:p>
            <a:pPr lvl="1"/>
            <a:endParaRPr lang="en-US" sz="2400"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55</a:t>
            </a:r>
            <a:endParaRPr lang="en-US" sz="1000" dirty="0">
              <a:solidFill>
                <a:srgbClr val="1B587C">
                  <a:lumMod val="75000"/>
                </a:srgbClr>
              </a:solidFill>
            </a:endParaRPr>
          </a:p>
        </p:txBody>
      </p:sp>
    </p:spTree>
    <p:extLst>
      <p:ext uri="{BB962C8B-B14F-4D97-AF65-F5344CB8AC3E}">
        <p14:creationId xmlns:p14="http://schemas.microsoft.com/office/powerpoint/2010/main" val="11064844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Accessibility</a:t>
            </a:r>
            <a:endParaRPr lang="en-US" dirty="0"/>
          </a:p>
        </p:txBody>
      </p:sp>
      <p:sp>
        <p:nvSpPr>
          <p:cNvPr id="3" name="Content Placeholder 2"/>
          <p:cNvSpPr>
            <a:spLocks noGrp="1"/>
          </p:cNvSpPr>
          <p:nvPr>
            <p:ph idx="1"/>
          </p:nvPr>
        </p:nvSpPr>
        <p:spPr/>
        <p:txBody>
          <a:bodyPr>
            <a:normAutofit/>
          </a:bodyPr>
          <a:lstStyle/>
          <a:p>
            <a:r>
              <a:rPr lang="en-US" dirty="0"/>
              <a:t>Participating Providers must be responsive to </a:t>
            </a:r>
            <a:r>
              <a:rPr lang="en-US" dirty="0" smtClean="0"/>
              <a:t>the: </a:t>
            </a:r>
          </a:p>
          <a:p>
            <a:pPr lvl="1"/>
            <a:r>
              <a:rPr lang="en-US" dirty="0" smtClean="0"/>
              <a:t>linguistic</a:t>
            </a:r>
            <a:r>
              <a:rPr lang="en-US" dirty="0"/>
              <a:t>, </a:t>
            </a:r>
            <a:r>
              <a:rPr lang="en-US" dirty="0" smtClean="0"/>
              <a:t>cultural</a:t>
            </a:r>
            <a:r>
              <a:rPr lang="en-US" dirty="0"/>
              <a:t>, </a:t>
            </a:r>
            <a:r>
              <a:rPr lang="en-US" dirty="0" smtClean="0"/>
              <a:t>ethnic</a:t>
            </a:r>
            <a:r>
              <a:rPr lang="en-US" dirty="0"/>
              <a:t>, </a:t>
            </a:r>
            <a:r>
              <a:rPr lang="en-US" dirty="0" smtClean="0"/>
              <a:t>racial</a:t>
            </a:r>
            <a:r>
              <a:rPr lang="en-US" dirty="0"/>
              <a:t>, </a:t>
            </a:r>
            <a:r>
              <a:rPr lang="en-US" dirty="0" smtClean="0"/>
              <a:t>religious</a:t>
            </a:r>
            <a:r>
              <a:rPr lang="en-US" dirty="0"/>
              <a:t>, </a:t>
            </a:r>
            <a:r>
              <a:rPr lang="en-US" dirty="0" smtClean="0"/>
              <a:t>age</a:t>
            </a:r>
            <a:r>
              <a:rPr lang="en-US" dirty="0"/>
              <a:t>, </a:t>
            </a:r>
            <a:r>
              <a:rPr lang="en-US" dirty="0" smtClean="0"/>
              <a:t>gender </a:t>
            </a:r>
            <a:r>
              <a:rPr lang="en-US" dirty="0"/>
              <a:t>and </a:t>
            </a:r>
            <a:r>
              <a:rPr lang="en-US" dirty="0" smtClean="0"/>
              <a:t>other </a:t>
            </a:r>
            <a:r>
              <a:rPr lang="en-US" dirty="0"/>
              <a:t>unique needs of any minority, homeless Participants, disabled Participants, or </a:t>
            </a:r>
            <a:endParaRPr lang="en-US" dirty="0" smtClean="0"/>
          </a:p>
          <a:p>
            <a:pPr lvl="1"/>
            <a:r>
              <a:rPr lang="en-US" dirty="0" smtClean="0"/>
              <a:t>other </a:t>
            </a:r>
            <a:r>
              <a:rPr lang="en-US" dirty="0"/>
              <a:t>special populations, including the capacity to communicate with Participants in languages other than English, </a:t>
            </a:r>
            <a:r>
              <a:rPr lang="en-US" dirty="0" smtClean="0"/>
              <a:t>as </a:t>
            </a:r>
            <a:r>
              <a:rPr lang="en-US" dirty="0"/>
              <a:t>well as those who are Deaf, </a:t>
            </a:r>
            <a:r>
              <a:rPr lang="en-US" dirty="0" smtClean="0"/>
              <a:t>hard-of-hearing, </a:t>
            </a:r>
            <a:r>
              <a:rPr lang="en-US" dirty="0"/>
              <a:t>or Blind.  </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56</a:t>
            </a:r>
            <a:endParaRPr lang="en-US" sz="1000" dirty="0">
              <a:solidFill>
                <a:srgbClr val="1B587C">
                  <a:lumMod val="75000"/>
                </a:srgbClr>
              </a:solidFill>
            </a:endParaRPr>
          </a:p>
        </p:txBody>
      </p:sp>
    </p:spTree>
    <p:extLst>
      <p:ext uri="{BB962C8B-B14F-4D97-AF65-F5344CB8AC3E}">
        <p14:creationId xmlns:p14="http://schemas.microsoft.com/office/powerpoint/2010/main" val="19517340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Provider Termination</a:t>
            </a:r>
            <a:endParaRPr lang="en-US" dirty="0"/>
          </a:p>
        </p:txBody>
      </p:sp>
      <p:sp>
        <p:nvSpPr>
          <p:cNvPr id="3" name="Content Placeholder 2"/>
          <p:cNvSpPr>
            <a:spLocks noGrp="1"/>
          </p:cNvSpPr>
          <p:nvPr>
            <p:ph idx="1"/>
          </p:nvPr>
        </p:nvSpPr>
        <p:spPr/>
        <p:txBody>
          <a:bodyPr>
            <a:normAutofit/>
          </a:bodyPr>
          <a:lstStyle/>
          <a:p>
            <a:pPr marL="338328" lvl="3" indent="-338328">
              <a:buClr>
                <a:schemeClr val="tx1">
                  <a:lumMod val="75000"/>
                </a:schemeClr>
              </a:buClr>
            </a:pPr>
            <a:r>
              <a:rPr lang="en-US" dirty="0" smtClean="0"/>
              <a:t>If a Plan terminates a Participating Provider, it must provide a written notice within 15 days to each Participant </a:t>
            </a:r>
            <a:r>
              <a:rPr lang="en-US" dirty="0"/>
              <a:t>who received </a:t>
            </a:r>
            <a:r>
              <a:rPr lang="en-US" dirty="0" smtClean="0"/>
              <a:t>primary </a:t>
            </a:r>
            <a:r>
              <a:rPr lang="en-US" dirty="0"/>
              <a:t>care from, or was </a:t>
            </a:r>
            <a:r>
              <a:rPr lang="en-US" dirty="0" smtClean="0"/>
              <a:t>seen by, that provider and help transition them to a new provider.</a:t>
            </a:r>
            <a:endParaRPr lang="en-US" dirty="0"/>
          </a:p>
          <a:p>
            <a:pPr marL="338328" lvl="4" indent="-338328">
              <a:buClr>
                <a:schemeClr val="tx1">
                  <a:lumMod val="75000"/>
                </a:schemeClr>
              </a:buClr>
            </a:pPr>
            <a:r>
              <a:rPr lang="en-US" dirty="0" smtClean="0"/>
              <a:t>For termination of pharmacy services, FIDA </a:t>
            </a:r>
            <a:r>
              <a:rPr lang="en-US" dirty="0"/>
              <a:t>Plans must </a:t>
            </a:r>
            <a:r>
              <a:rPr lang="en-US" dirty="0" smtClean="0"/>
              <a:t>provide </a:t>
            </a:r>
            <a:r>
              <a:rPr lang="en-US" dirty="0"/>
              <a:t>written notice </a:t>
            </a:r>
            <a:r>
              <a:rPr lang="en-US" dirty="0" smtClean="0"/>
              <a:t>to </a:t>
            </a:r>
            <a:r>
              <a:rPr lang="en-US" dirty="0"/>
              <a:t>all members who regularly use the Provider or pharmacy’s services, at least </a:t>
            </a:r>
            <a:r>
              <a:rPr lang="en-US" dirty="0" smtClean="0"/>
              <a:t>30 calendar </a:t>
            </a:r>
            <a:r>
              <a:rPr lang="en-US" dirty="0"/>
              <a:t>days before the termination </a:t>
            </a:r>
            <a:r>
              <a:rPr lang="en-US" dirty="0" smtClean="0"/>
              <a:t>is effective. </a:t>
            </a:r>
          </a:p>
          <a:p>
            <a:pPr marL="338328" lvl="4" indent="-338328">
              <a:buClr>
                <a:schemeClr val="tx1">
                  <a:lumMod val="75000"/>
                </a:schemeClr>
              </a:buClr>
            </a:pPr>
            <a:r>
              <a:rPr lang="en-US" dirty="0" smtClean="0"/>
              <a:t>If </a:t>
            </a:r>
            <a:r>
              <a:rPr lang="en-US" dirty="0"/>
              <a:t>a contract termination involves a Primary Care Provider, all Participants who are patients of that Primary Care Provider must be </a:t>
            </a:r>
            <a:r>
              <a:rPr lang="en-US" dirty="0" smtClean="0"/>
              <a:t>notified. </a:t>
            </a:r>
          </a:p>
          <a:p>
            <a:pPr marL="0" lvl="4" indent="0">
              <a:buClr>
                <a:schemeClr val="tx1">
                  <a:lumMod val="75000"/>
                </a:schemeClr>
              </a:buClr>
              <a:buNone/>
            </a:pPr>
            <a:endParaRPr lang="en-US" dirty="0"/>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57</a:t>
            </a:r>
            <a:endParaRPr lang="en-US" sz="1000" dirty="0">
              <a:solidFill>
                <a:srgbClr val="1B587C">
                  <a:lumMod val="75000"/>
                </a:srgbClr>
              </a:solidFill>
            </a:endParaRPr>
          </a:p>
        </p:txBody>
      </p:sp>
    </p:spTree>
    <p:extLst>
      <p:ext uri="{BB962C8B-B14F-4D97-AF65-F5344CB8AC3E}">
        <p14:creationId xmlns:p14="http://schemas.microsoft.com/office/powerpoint/2010/main" val="26020968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Provider Education and Training</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8260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rtl="0">
              <a:spcBef>
                <a:spcPct val="0"/>
              </a:spcBef>
            </a:pPr>
            <a:r>
              <a:rPr lang="en-US" sz="3600" dirty="0" smtClean="0">
                <a:solidFill>
                  <a:schemeClr val="bg1"/>
                </a:solidFill>
              </a:rPr>
              <a:t>Provider Education and Training</a:t>
            </a:r>
            <a:r>
              <a:rPr lang="en-US" sz="3200" dirty="0" smtClean="0"/>
              <a:t/>
            </a:r>
            <a:br>
              <a:rPr lang="en-US" sz="3200" dirty="0" smtClean="0"/>
            </a:br>
            <a:endParaRPr lang="en-US" dirty="0"/>
          </a:p>
        </p:txBody>
      </p:sp>
      <p:sp>
        <p:nvSpPr>
          <p:cNvPr id="3" name="Content Placeholder 2"/>
          <p:cNvSpPr>
            <a:spLocks noGrp="1"/>
          </p:cNvSpPr>
          <p:nvPr>
            <p:ph idx="1"/>
          </p:nvPr>
        </p:nvSpPr>
        <p:spPr>
          <a:xfrm>
            <a:off x="381000" y="1949248"/>
            <a:ext cx="8305800" cy="4510548"/>
          </a:xfrm>
        </p:spPr>
        <p:txBody>
          <a:bodyPr>
            <a:normAutofit fontScale="92500" lnSpcReduction="20000"/>
          </a:bodyPr>
          <a:lstStyle/>
          <a:p>
            <a:pPr marL="342900" lvl="2" indent="-342900">
              <a:buClr>
                <a:schemeClr val="tx1"/>
              </a:buClr>
            </a:pPr>
            <a:r>
              <a:rPr lang="en-US" sz="2600" dirty="0" smtClean="0"/>
              <a:t>Participating Providers must receive </a:t>
            </a:r>
            <a:r>
              <a:rPr lang="en-US" sz="2600" dirty="0"/>
              <a:t>training from FIDA Plans </a:t>
            </a:r>
            <a:r>
              <a:rPr lang="en-US" sz="2600" dirty="0" smtClean="0"/>
              <a:t>on </a:t>
            </a:r>
            <a:r>
              <a:rPr lang="en-US" sz="2600" dirty="0"/>
              <a:t>physical </a:t>
            </a:r>
            <a:r>
              <a:rPr lang="en-US" sz="2600" dirty="0" smtClean="0"/>
              <a:t>accessibility issues, including:</a:t>
            </a:r>
          </a:p>
          <a:p>
            <a:pPr marL="685800" lvl="3" indent="-342900">
              <a:buClr>
                <a:srgbClr val="9F2936"/>
              </a:buClr>
            </a:pPr>
            <a:r>
              <a:rPr lang="en-US" dirty="0"/>
              <a:t>O</a:t>
            </a:r>
            <a:r>
              <a:rPr lang="en-US" sz="2200" dirty="0" smtClean="0"/>
              <a:t>bligation </a:t>
            </a:r>
            <a:r>
              <a:rPr lang="en-US" sz="2200" dirty="0"/>
              <a:t>to provide reasonable accommodations to those with hearing, vision, cognitive, and psychiatric </a:t>
            </a:r>
            <a:r>
              <a:rPr lang="en-US" sz="2200" dirty="0" smtClean="0"/>
              <a:t>disabilities;</a:t>
            </a:r>
          </a:p>
          <a:p>
            <a:pPr marL="685800" lvl="3" indent="-342900">
              <a:buClr>
                <a:srgbClr val="9F2936"/>
              </a:buClr>
            </a:pPr>
            <a:r>
              <a:rPr lang="en-US" sz="2200" dirty="0" smtClean="0"/>
              <a:t>Using waiting </a:t>
            </a:r>
            <a:r>
              <a:rPr lang="en-US" sz="2200" dirty="0"/>
              <a:t>room and exam room furniture that </a:t>
            </a:r>
            <a:r>
              <a:rPr lang="en-US" sz="2200" dirty="0" smtClean="0"/>
              <a:t>meets the needs </a:t>
            </a:r>
            <a:r>
              <a:rPr lang="en-US" sz="2200" dirty="0"/>
              <a:t>of all Participants, including those with physical and non-physical </a:t>
            </a:r>
            <a:r>
              <a:rPr lang="en-US" sz="2200" dirty="0" smtClean="0"/>
              <a:t>disabilities;</a:t>
            </a:r>
          </a:p>
          <a:p>
            <a:pPr marL="685800" lvl="3" indent="-342900">
              <a:buClr>
                <a:srgbClr val="9F2936"/>
              </a:buClr>
            </a:pPr>
            <a:r>
              <a:rPr lang="en-US" sz="2200" dirty="0" smtClean="0"/>
              <a:t>Accessibility </a:t>
            </a:r>
            <a:r>
              <a:rPr lang="en-US" sz="2200" dirty="0"/>
              <a:t>along public transportation routes </a:t>
            </a:r>
            <a:r>
              <a:rPr lang="en-US" sz="2200" dirty="0" smtClean="0"/>
              <a:t>or </a:t>
            </a:r>
            <a:r>
              <a:rPr lang="en-US" sz="2200" dirty="0"/>
              <a:t>provide enough </a:t>
            </a:r>
            <a:r>
              <a:rPr lang="en-US" sz="2200" dirty="0" smtClean="0"/>
              <a:t>parking;</a:t>
            </a:r>
          </a:p>
          <a:p>
            <a:pPr marL="685800" lvl="3" indent="-342900">
              <a:buClr>
                <a:srgbClr val="9F2936"/>
              </a:buClr>
            </a:pPr>
            <a:r>
              <a:rPr lang="en-US" sz="2200" dirty="0" smtClean="0"/>
              <a:t>Using clear </a:t>
            </a:r>
            <a:r>
              <a:rPr lang="en-US" sz="2200" dirty="0"/>
              <a:t>signage and </a:t>
            </a:r>
            <a:r>
              <a:rPr lang="en-US" sz="2200" dirty="0" smtClean="0"/>
              <a:t>direction, such as color </a:t>
            </a:r>
            <a:r>
              <a:rPr lang="en-US" sz="2200" dirty="0"/>
              <a:t>and symbol </a:t>
            </a:r>
            <a:r>
              <a:rPr lang="en-US" sz="2200" dirty="0" smtClean="0"/>
              <a:t>signage, throughout </a:t>
            </a:r>
            <a:r>
              <a:rPr lang="en-US" sz="2200" dirty="0"/>
              <a:t>facilities; </a:t>
            </a:r>
            <a:r>
              <a:rPr lang="en-US" sz="2200" dirty="0" smtClean="0"/>
              <a:t>and</a:t>
            </a:r>
          </a:p>
          <a:p>
            <a:pPr marL="685800" lvl="3" indent="-342900">
              <a:buClr>
                <a:srgbClr val="9F2936"/>
              </a:buClr>
            </a:pPr>
            <a:r>
              <a:rPr lang="en-US" sz="2200" dirty="0" smtClean="0"/>
              <a:t>Any </a:t>
            </a:r>
            <a:r>
              <a:rPr lang="en-US" sz="2200" dirty="0"/>
              <a:t>other requirements included in the ADA Accessibility Attestation Form.</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59</a:t>
            </a:r>
            <a:endParaRPr lang="en-US" sz="1000" dirty="0">
              <a:solidFill>
                <a:srgbClr val="1B587C">
                  <a:lumMod val="75000"/>
                </a:srgbClr>
              </a:solidFill>
            </a:endParaRPr>
          </a:p>
        </p:txBody>
      </p:sp>
    </p:spTree>
    <p:extLst>
      <p:ext uri="{BB962C8B-B14F-4D97-AF65-F5344CB8AC3E}">
        <p14:creationId xmlns:p14="http://schemas.microsoft.com/office/powerpoint/2010/main" val="364284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FIDA Eligibility &amp; Enrollment</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31811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a:xfrm>
            <a:off x="204014" y="1841097"/>
            <a:ext cx="8694180" cy="4722436"/>
          </a:xfrm>
        </p:spPr>
        <p:txBody>
          <a:bodyPr>
            <a:normAutofit/>
          </a:bodyPr>
          <a:lstStyle/>
          <a:p>
            <a:pPr marL="342900" lvl="3" indent="-342900">
              <a:lnSpc>
                <a:spcPts val="2600"/>
              </a:lnSpc>
              <a:spcBef>
                <a:spcPts val="600"/>
              </a:spcBef>
              <a:buClr>
                <a:schemeClr val="tx1"/>
              </a:buClr>
            </a:pPr>
            <a:r>
              <a:rPr lang="en-US" sz="2400" dirty="0" smtClean="0"/>
              <a:t>Participating Providers must receive disability training from Plans about: </a:t>
            </a:r>
          </a:p>
          <a:p>
            <a:pPr marL="749300" lvl="4" indent="-342900">
              <a:lnSpc>
                <a:spcPts val="2200"/>
              </a:lnSpc>
              <a:spcBef>
                <a:spcPts val="600"/>
              </a:spcBef>
              <a:buClr>
                <a:srgbClr val="9F2936"/>
              </a:buClr>
            </a:pPr>
            <a:r>
              <a:rPr lang="en-US" dirty="0" smtClean="0"/>
              <a:t>Various </a:t>
            </a:r>
            <a:r>
              <a:rPr lang="en-US" dirty="0"/>
              <a:t>types of chronic conditions prevalent among Eligible </a:t>
            </a:r>
            <a:r>
              <a:rPr lang="en-US" dirty="0" smtClean="0"/>
              <a:t>Individuals;</a:t>
            </a:r>
          </a:p>
          <a:p>
            <a:pPr marL="749300" lvl="4" indent="-342900">
              <a:lnSpc>
                <a:spcPts val="2200"/>
              </a:lnSpc>
              <a:spcBef>
                <a:spcPts val="600"/>
              </a:spcBef>
              <a:buClr>
                <a:srgbClr val="9F2936"/>
              </a:buClr>
            </a:pPr>
            <a:r>
              <a:rPr lang="en-US" dirty="0" smtClean="0"/>
              <a:t>Awareness </a:t>
            </a:r>
            <a:r>
              <a:rPr lang="en-US" dirty="0"/>
              <a:t>of personal </a:t>
            </a:r>
            <a:r>
              <a:rPr lang="en-US" dirty="0" smtClean="0"/>
              <a:t>prejudices;</a:t>
            </a:r>
          </a:p>
          <a:p>
            <a:pPr marL="749300" lvl="4" indent="-342900">
              <a:lnSpc>
                <a:spcPts val="2200"/>
              </a:lnSpc>
              <a:spcBef>
                <a:spcPts val="600"/>
              </a:spcBef>
              <a:buClr>
                <a:srgbClr val="9F2936"/>
              </a:buClr>
            </a:pPr>
            <a:r>
              <a:rPr lang="en-US" dirty="0" smtClean="0"/>
              <a:t>Legal </a:t>
            </a:r>
            <a:r>
              <a:rPr lang="en-US" dirty="0"/>
              <a:t>obligations to comply with </a:t>
            </a:r>
            <a:r>
              <a:rPr lang="en-US" dirty="0" smtClean="0"/>
              <a:t>ADA requirements;</a:t>
            </a:r>
          </a:p>
          <a:p>
            <a:pPr marL="749300" lvl="4" indent="-342900">
              <a:lnSpc>
                <a:spcPts val="2200"/>
              </a:lnSpc>
              <a:spcBef>
                <a:spcPts val="600"/>
              </a:spcBef>
              <a:buClr>
                <a:srgbClr val="9F2936"/>
              </a:buClr>
            </a:pPr>
            <a:r>
              <a:rPr lang="en-US" dirty="0" smtClean="0"/>
              <a:t>Definitions </a:t>
            </a:r>
            <a:r>
              <a:rPr lang="en-US" dirty="0"/>
              <a:t>and concepts, such as </a:t>
            </a:r>
            <a:r>
              <a:rPr lang="en-US" dirty="0" smtClean="0"/>
              <a:t>communication, </a:t>
            </a:r>
            <a:r>
              <a:rPr lang="en-US" dirty="0"/>
              <a:t>medical </a:t>
            </a:r>
            <a:r>
              <a:rPr lang="en-US" dirty="0" smtClean="0"/>
              <a:t>equipment, physical, </a:t>
            </a:r>
            <a:r>
              <a:rPr lang="en-US" dirty="0"/>
              <a:t>and </a:t>
            </a:r>
            <a:r>
              <a:rPr lang="en-US" dirty="0" smtClean="0"/>
              <a:t>program access;</a:t>
            </a:r>
          </a:p>
          <a:p>
            <a:pPr marL="749300" lvl="4" indent="-342900">
              <a:lnSpc>
                <a:spcPts val="2200"/>
              </a:lnSpc>
              <a:spcBef>
                <a:spcPts val="600"/>
              </a:spcBef>
              <a:buClr>
                <a:srgbClr val="9F2936"/>
              </a:buClr>
            </a:pPr>
            <a:r>
              <a:rPr lang="en-US" dirty="0" smtClean="0"/>
              <a:t>Types </a:t>
            </a:r>
            <a:r>
              <a:rPr lang="en-US" dirty="0"/>
              <a:t>of barriers encountered by the Eligible </a:t>
            </a:r>
            <a:r>
              <a:rPr lang="en-US" dirty="0" smtClean="0"/>
              <a:t>Individuals;</a:t>
            </a:r>
          </a:p>
          <a:p>
            <a:pPr marL="749300" lvl="4" indent="-342900">
              <a:lnSpc>
                <a:spcPts val="2200"/>
              </a:lnSpc>
              <a:spcBef>
                <a:spcPts val="600"/>
              </a:spcBef>
              <a:buClr>
                <a:srgbClr val="9F2936"/>
              </a:buClr>
            </a:pPr>
            <a:r>
              <a:rPr lang="en-US" dirty="0" smtClean="0"/>
              <a:t>Training </a:t>
            </a:r>
            <a:r>
              <a:rPr lang="en-US" dirty="0"/>
              <a:t>on </a:t>
            </a:r>
            <a:r>
              <a:rPr lang="en-US" dirty="0" smtClean="0"/>
              <a:t>PCSP and </a:t>
            </a:r>
            <a:r>
              <a:rPr lang="en-US" dirty="0"/>
              <a:t>self-determination, the social model of disability, the independent living philosophy, and the recovery </a:t>
            </a:r>
            <a:r>
              <a:rPr lang="en-US" dirty="0" smtClean="0"/>
              <a:t>model;</a:t>
            </a:r>
          </a:p>
          <a:p>
            <a:pPr marL="749300" lvl="4" indent="-342900">
              <a:lnSpc>
                <a:spcPts val="2200"/>
              </a:lnSpc>
              <a:spcBef>
                <a:spcPts val="600"/>
              </a:spcBef>
              <a:buClr>
                <a:srgbClr val="9F2936"/>
              </a:buClr>
            </a:pPr>
            <a:r>
              <a:rPr lang="en-US" dirty="0" smtClean="0"/>
              <a:t>Use </a:t>
            </a:r>
            <a:r>
              <a:rPr lang="en-US" dirty="0"/>
              <a:t>of evidence-based practices and specific levels of quality outcomes; </a:t>
            </a:r>
            <a:r>
              <a:rPr lang="en-US" dirty="0" smtClean="0"/>
              <a:t>and</a:t>
            </a:r>
          </a:p>
          <a:p>
            <a:pPr marL="749300" lvl="4" indent="-342900">
              <a:lnSpc>
                <a:spcPts val="2200"/>
              </a:lnSpc>
              <a:spcBef>
                <a:spcPts val="600"/>
              </a:spcBef>
              <a:buClr>
                <a:srgbClr val="9F2936"/>
              </a:buClr>
            </a:pPr>
            <a:r>
              <a:rPr lang="en-US" dirty="0" smtClean="0"/>
              <a:t>Working </a:t>
            </a:r>
            <a:r>
              <a:rPr lang="en-US" dirty="0"/>
              <a:t>with Participants with mental health diagnoses, including crisis prevention and treatment.</a:t>
            </a:r>
          </a:p>
          <a:p>
            <a:pPr>
              <a:lnSpc>
                <a:spcPts val="2200"/>
              </a:lnSpc>
              <a:spcBef>
                <a:spcPts val="600"/>
              </a:spcBef>
              <a:buClr>
                <a:schemeClr val="tx1"/>
              </a:buClr>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60</a:t>
            </a:r>
            <a:endParaRPr lang="en-US" sz="1000" dirty="0">
              <a:solidFill>
                <a:srgbClr val="1B587C">
                  <a:lumMod val="75000"/>
                </a:srgbClr>
              </a:solidFill>
            </a:endParaRPr>
          </a:p>
        </p:txBody>
      </p:sp>
    </p:spTree>
    <p:extLst>
      <p:ext uri="{BB962C8B-B14F-4D97-AF65-F5344CB8AC3E}">
        <p14:creationId xmlns:p14="http://schemas.microsoft.com/office/powerpoint/2010/main" val="9944894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a:xfrm>
            <a:off x="381000" y="2057400"/>
            <a:ext cx="8382000" cy="4664075"/>
          </a:xfrm>
        </p:spPr>
        <p:txBody>
          <a:bodyPr>
            <a:normAutofit/>
          </a:bodyPr>
          <a:lstStyle/>
          <a:p>
            <a:r>
              <a:rPr lang="en-US" dirty="0" smtClean="0"/>
              <a:t>All Providers who are going to participate on the IDT must be trained in the:</a:t>
            </a:r>
          </a:p>
          <a:p>
            <a:pPr lvl="1"/>
            <a:r>
              <a:rPr lang="en-US" dirty="0" smtClean="0"/>
              <a:t>IDT process,  </a:t>
            </a:r>
          </a:p>
          <a:p>
            <a:pPr lvl="1"/>
            <a:r>
              <a:rPr lang="en-US" dirty="0"/>
              <a:t>P</a:t>
            </a:r>
            <a:r>
              <a:rPr lang="en-US" dirty="0" smtClean="0"/>
              <a:t>erson-centered </a:t>
            </a:r>
            <a:r>
              <a:rPr lang="en-US" dirty="0"/>
              <a:t>planning </a:t>
            </a:r>
            <a:r>
              <a:rPr lang="en-US" dirty="0" smtClean="0"/>
              <a:t>process, </a:t>
            </a:r>
          </a:p>
          <a:p>
            <a:pPr lvl="1"/>
            <a:r>
              <a:rPr lang="en-US" dirty="0" smtClean="0"/>
              <a:t>Cultural </a:t>
            </a:r>
            <a:r>
              <a:rPr lang="en-US" dirty="0"/>
              <a:t>c</a:t>
            </a:r>
            <a:r>
              <a:rPr lang="en-US" dirty="0" smtClean="0"/>
              <a:t>ompetence</a:t>
            </a:r>
            <a:r>
              <a:rPr lang="en-US" dirty="0"/>
              <a:t>, </a:t>
            </a:r>
            <a:endParaRPr lang="en-US" dirty="0" smtClean="0"/>
          </a:p>
          <a:p>
            <a:pPr lvl="1"/>
            <a:r>
              <a:rPr lang="en-US" dirty="0"/>
              <a:t>D</a:t>
            </a:r>
            <a:r>
              <a:rPr lang="en-US" dirty="0" smtClean="0"/>
              <a:t>isability</a:t>
            </a:r>
            <a:r>
              <a:rPr lang="en-US" dirty="0"/>
              <a:t>, </a:t>
            </a:r>
            <a:r>
              <a:rPr lang="en-US" dirty="0" smtClean="0"/>
              <a:t>accessibility </a:t>
            </a:r>
            <a:r>
              <a:rPr lang="en-US" dirty="0"/>
              <a:t>and accommodations, </a:t>
            </a:r>
            <a:endParaRPr lang="en-US" dirty="0" smtClean="0"/>
          </a:p>
          <a:p>
            <a:pPr lvl="1"/>
            <a:r>
              <a:rPr lang="en-US" dirty="0"/>
              <a:t>I</a:t>
            </a:r>
            <a:r>
              <a:rPr lang="en-US" dirty="0" smtClean="0"/>
              <a:t>ndependent </a:t>
            </a:r>
            <a:r>
              <a:rPr lang="en-US" dirty="0"/>
              <a:t>living and </a:t>
            </a:r>
            <a:r>
              <a:rPr lang="en-US" dirty="0" smtClean="0"/>
              <a:t>recovery and wellness </a:t>
            </a:r>
            <a:r>
              <a:rPr lang="en-US" dirty="0"/>
              <a:t>principles, </a:t>
            </a:r>
            <a:endParaRPr lang="en-US" dirty="0" smtClean="0"/>
          </a:p>
          <a:p>
            <a:pPr lvl="1"/>
            <a:r>
              <a:rPr lang="en-US" dirty="0"/>
              <a:t>O</a:t>
            </a:r>
            <a:r>
              <a:rPr lang="en-US" dirty="0" smtClean="0"/>
              <a:t>ther </a:t>
            </a:r>
            <a:r>
              <a:rPr lang="en-US" dirty="0"/>
              <a:t>required training, as specified by the State. </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61</a:t>
            </a:r>
            <a:endParaRPr lang="en-US" sz="1000" dirty="0">
              <a:solidFill>
                <a:srgbClr val="1B587C">
                  <a:lumMod val="75000"/>
                </a:srgbClr>
              </a:solidFill>
            </a:endParaRPr>
          </a:p>
        </p:txBody>
      </p:sp>
    </p:spTree>
    <p:extLst>
      <p:ext uri="{BB962C8B-B14F-4D97-AF65-F5344CB8AC3E}">
        <p14:creationId xmlns:p14="http://schemas.microsoft.com/office/powerpoint/2010/main" val="38254681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a:xfrm>
            <a:off x="381000" y="1949248"/>
            <a:ext cx="8229600" cy="4038599"/>
          </a:xfrm>
        </p:spPr>
        <p:txBody>
          <a:bodyPr>
            <a:noAutofit/>
          </a:bodyPr>
          <a:lstStyle/>
          <a:p>
            <a:pPr marL="342900" lvl="3" indent="-342900">
              <a:buClr>
                <a:schemeClr val="tx1"/>
              </a:buClr>
              <a:buFont typeface="Wingdings" panose="05000000000000000000" pitchFamily="2" charset="2"/>
              <a:buChar char=""/>
            </a:pPr>
            <a:r>
              <a:rPr lang="en-US" sz="2400" dirty="0" smtClean="0"/>
              <a:t>The FIDA Plan will offer training to Providers, including Primary Care and specialists as appropriate, on how to: </a:t>
            </a:r>
            <a:endParaRPr lang="en-US" dirty="0" smtClean="0"/>
          </a:p>
          <a:p>
            <a:pPr marL="685800" lvl="5" indent="-342900">
              <a:buClr>
                <a:srgbClr val="9F2936"/>
              </a:buClr>
              <a:buFont typeface="Wingdings" panose="05000000000000000000" pitchFamily="2" charset="2"/>
              <a:buChar char=""/>
            </a:pPr>
            <a:r>
              <a:rPr lang="en-US" dirty="0" smtClean="0"/>
              <a:t>identify community-based and facility-based LTSS needs</a:t>
            </a:r>
            <a:r>
              <a:rPr lang="en-US" dirty="0"/>
              <a:t>; </a:t>
            </a:r>
            <a:endParaRPr lang="en-US" dirty="0" smtClean="0"/>
          </a:p>
          <a:p>
            <a:pPr marL="685800" lvl="5" indent="-342900">
              <a:buClr>
                <a:srgbClr val="9F2936"/>
              </a:buClr>
              <a:buFont typeface="Wingdings" panose="05000000000000000000" pitchFamily="2" charset="2"/>
              <a:buChar char=""/>
            </a:pPr>
            <a:r>
              <a:rPr lang="en-US" dirty="0" smtClean="0"/>
              <a:t>assist </a:t>
            </a:r>
            <a:r>
              <a:rPr lang="en-US" dirty="0"/>
              <a:t>the Participant in obtaining community-based and facility-based </a:t>
            </a:r>
            <a:r>
              <a:rPr lang="en-US" dirty="0" smtClean="0"/>
              <a:t>LTSS</a:t>
            </a:r>
            <a:r>
              <a:rPr lang="en-US" dirty="0"/>
              <a:t>;</a:t>
            </a:r>
            <a:endParaRPr lang="en-US" dirty="0" smtClean="0"/>
          </a:p>
          <a:p>
            <a:pPr marL="685800" lvl="5" indent="-342900">
              <a:buClr>
                <a:srgbClr val="9F2936"/>
              </a:buClr>
              <a:buFont typeface="Wingdings" panose="05000000000000000000" pitchFamily="2" charset="2"/>
              <a:buChar char=""/>
            </a:pPr>
            <a:r>
              <a:rPr lang="en-US" dirty="0" smtClean="0"/>
              <a:t>identify </a:t>
            </a:r>
            <a:r>
              <a:rPr lang="en-US" dirty="0"/>
              <a:t>behavioral health needs; </a:t>
            </a:r>
            <a:endParaRPr lang="en-US" dirty="0" smtClean="0"/>
          </a:p>
          <a:p>
            <a:pPr marL="685800" lvl="5" indent="-342900">
              <a:buClr>
                <a:srgbClr val="9F2936"/>
              </a:buClr>
              <a:buFont typeface="Wingdings" panose="05000000000000000000" pitchFamily="2" charset="2"/>
              <a:buChar char=""/>
            </a:pPr>
            <a:r>
              <a:rPr lang="en-US" dirty="0" smtClean="0"/>
              <a:t>assist </a:t>
            </a:r>
            <a:r>
              <a:rPr lang="en-US" dirty="0"/>
              <a:t>the Participant in obtaining Behavioral Health Services</a:t>
            </a:r>
            <a:r>
              <a:rPr lang="en-US" dirty="0" smtClean="0"/>
              <a:t>; and</a:t>
            </a:r>
          </a:p>
          <a:p>
            <a:pPr marL="685800" lvl="5" indent="-342900">
              <a:buClr>
                <a:srgbClr val="9F2936"/>
              </a:buClr>
              <a:buFont typeface="Wingdings" panose="05000000000000000000" pitchFamily="2" charset="2"/>
              <a:buChar char=""/>
            </a:pPr>
            <a:r>
              <a:rPr lang="en-US" dirty="0" smtClean="0"/>
              <a:t>Identify the community supports available.</a:t>
            </a:r>
          </a:p>
          <a:p>
            <a:pPr>
              <a:buClr>
                <a:schemeClr val="tx1"/>
              </a:buClr>
              <a:buFont typeface="Wingdings" panose="05000000000000000000" pitchFamily="2" charset="2"/>
              <a:buChar char=""/>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62</a:t>
            </a:r>
            <a:endParaRPr lang="en-US" sz="1000" dirty="0">
              <a:solidFill>
                <a:srgbClr val="1B587C">
                  <a:lumMod val="75000"/>
                </a:srgbClr>
              </a:solidFill>
            </a:endParaRPr>
          </a:p>
        </p:txBody>
      </p:sp>
    </p:spTree>
    <p:extLst>
      <p:ext uri="{BB962C8B-B14F-4D97-AF65-F5344CB8AC3E}">
        <p14:creationId xmlns:p14="http://schemas.microsoft.com/office/powerpoint/2010/main" val="20120146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p:txBody>
          <a:bodyPr>
            <a:normAutofit/>
          </a:bodyPr>
          <a:lstStyle/>
          <a:p>
            <a:pPr marL="342900" lvl="3" indent="-342900">
              <a:lnSpc>
                <a:spcPts val="2600"/>
              </a:lnSpc>
              <a:buClr>
                <a:schemeClr val="tx1"/>
              </a:buClr>
            </a:pPr>
            <a:r>
              <a:rPr lang="en-US" sz="2400" dirty="0" smtClean="0"/>
              <a:t>The </a:t>
            </a:r>
            <a:r>
              <a:rPr lang="en-US" sz="2400" dirty="0"/>
              <a:t>FIDA Plan </a:t>
            </a:r>
            <a:r>
              <a:rPr lang="en-US" sz="2400" dirty="0" smtClean="0"/>
              <a:t>must ensure </a:t>
            </a:r>
            <a:r>
              <a:rPr lang="en-US" sz="2400" dirty="0"/>
              <a:t>that </a:t>
            </a:r>
            <a:r>
              <a:rPr lang="en-US" sz="2400" dirty="0" smtClean="0"/>
              <a:t>Participating </a:t>
            </a:r>
            <a:r>
              <a:rPr lang="en-US" sz="2400" dirty="0"/>
              <a:t>Providers </a:t>
            </a:r>
            <a:r>
              <a:rPr lang="en-US" sz="2400" dirty="0" smtClean="0"/>
              <a:t>have:</a:t>
            </a:r>
          </a:p>
          <a:p>
            <a:pPr marL="749300" lvl="4" indent="-342900">
              <a:lnSpc>
                <a:spcPts val="2600"/>
              </a:lnSpc>
              <a:buClr>
                <a:srgbClr val="9F2936"/>
              </a:buClr>
            </a:pPr>
            <a:r>
              <a:rPr lang="en-US" sz="2400" dirty="0" smtClean="0"/>
              <a:t>the </a:t>
            </a:r>
            <a:r>
              <a:rPr lang="en-US" sz="2400" dirty="0"/>
              <a:t>preventive care, disease-specific, and FIDA Plan services information necessary to provide health education to </a:t>
            </a:r>
            <a:r>
              <a:rPr lang="en-US" sz="2400" dirty="0" smtClean="0"/>
              <a:t>Participants.</a:t>
            </a:r>
          </a:p>
          <a:p>
            <a:pPr marL="749300" lvl="4" indent="-342900">
              <a:lnSpc>
                <a:spcPts val="2600"/>
              </a:lnSpc>
              <a:buClr>
                <a:srgbClr val="9F2936"/>
              </a:buClr>
            </a:pPr>
            <a:r>
              <a:rPr lang="en-US" sz="2400" dirty="0" smtClean="0"/>
              <a:t>information </a:t>
            </a:r>
            <a:r>
              <a:rPr lang="en-US" sz="2400" dirty="0"/>
              <a:t>related to identifying, preventing and reporting Abuse, Neglect, Financial Exploitation, critical incidents, and Mandated Reporting </a:t>
            </a:r>
            <a:r>
              <a:rPr lang="en-US" sz="2400" dirty="0" smtClean="0"/>
              <a:t>requirements.</a:t>
            </a:r>
            <a:endParaRPr lang="en-US" sz="2400" dirty="0"/>
          </a:p>
          <a:p>
            <a:pPr>
              <a:lnSpc>
                <a:spcPts val="2600"/>
              </a:lnSpc>
              <a:buClr>
                <a:schemeClr val="tx1"/>
              </a:buClr>
              <a:buFont typeface="Wingdings" panose="05000000000000000000" pitchFamily="2" charset="2"/>
              <a:buChar char="q"/>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63</a:t>
            </a:r>
            <a:endParaRPr lang="en-US" sz="1000" dirty="0">
              <a:solidFill>
                <a:srgbClr val="1B587C">
                  <a:lumMod val="75000"/>
                </a:srgbClr>
              </a:solidFill>
            </a:endParaRPr>
          </a:p>
        </p:txBody>
      </p:sp>
    </p:spTree>
    <p:extLst>
      <p:ext uri="{BB962C8B-B14F-4D97-AF65-F5344CB8AC3E}">
        <p14:creationId xmlns:p14="http://schemas.microsoft.com/office/powerpoint/2010/main" val="4953826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a:xfrm>
            <a:off x="381000" y="2057400"/>
            <a:ext cx="8305800" cy="4431890"/>
          </a:xfrm>
        </p:spPr>
        <p:txBody>
          <a:bodyPr>
            <a:normAutofit fontScale="92500" lnSpcReduction="20000"/>
          </a:bodyPr>
          <a:lstStyle/>
          <a:p>
            <a:pPr marL="338328" lvl="3" indent="-338328">
              <a:buClr>
                <a:schemeClr val="tx1">
                  <a:lumMod val="75000"/>
                </a:schemeClr>
              </a:buClr>
            </a:pPr>
            <a:r>
              <a:rPr lang="en-US" sz="2600" dirty="0"/>
              <a:t>Participating Providers are required to use evidence-based </a:t>
            </a:r>
            <a:r>
              <a:rPr lang="en-US" sz="2600" dirty="0" smtClean="0"/>
              <a:t>practices.</a:t>
            </a:r>
          </a:p>
          <a:p>
            <a:pPr marL="338328" lvl="3" indent="-338328">
              <a:buClr>
                <a:schemeClr val="tx1">
                  <a:lumMod val="75000"/>
                </a:schemeClr>
              </a:buClr>
            </a:pPr>
            <a:r>
              <a:rPr lang="en-US" sz="2600" dirty="0" smtClean="0"/>
              <a:t>The </a:t>
            </a:r>
            <a:r>
              <a:rPr lang="en-US" sz="2600" dirty="0"/>
              <a:t>FIDA Plan </a:t>
            </a:r>
            <a:r>
              <a:rPr lang="en-US" sz="2600" dirty="0" smtClean="0"/>
              <a:t>is required to: </a:t>
            </a:r>
          </a:p>
          <a:p>
            <a:pPr marL="744728" lvl="4" indent="-338328">
              <a:buClr>
                <a:srgbClr val="9F2936"/>
              </a:buClr>
            </a:pPr>
            <a:r>
              <a:rPr lang="en-US" sz="2200" dirty="0" smtClean="0"/>
              <a:t>Ensure </a:t>
            </a:r>
            <a:r>
              <a:rPr lang="en-US" sz="2200" dirty="0"/>
              <a:t>that its Participating Providers are following best-evidence clinical guidelines through decision support tools and other means to inform and prompt Providers about treatment options; </a:t>
            </a:r>
            <a:endParaRPr lang="en-US" sz="2200" dirty="0" smtClean="0"/>
          </a:p>
          <a:p>
            <a:pPr marL="744728" lvl="4" indent="-338328">
              <a:buClr>
                <a:srgbClr val="9F2936"/>
              </a:buClr>
            </a:pPr>
            <a:r>
              <a:rPr lang="en-US" sz="2200" dirty="0" smtClean="0"/>
              <a:t>Educate </a:t>
            </a:r>
            <a:r>
              <a:rPr lang="en-US" sz="2200" dirty="0"/>
              <a:t>its Participating Providers about evidence-based best </a:t>
            </a:r>
            <a:r>
              <a:rPr lang="en-US" sz="2200" dirty="0" smtClean="0"/>
              <a:t>practices;</a:t>
            </a:r>
          </a:p>
          <a:p>
            <a:pPr marL="744728" lvl="4" indent="-338328">
              <a:buClr>
                <a:srgbClr val="9F2936"/>
              </a:buClr>
            </a:pPr>
            <a:r>
              <a:rPr lang="en-US" sz="2200" dirty="0" smtClean="0"/>
              <a:t>Support </a:t>
            </a:r>
            <a:r>
              <a:rPr lang="en-US" sz="2200" dirty="0"/>
              <a:t>its Participating Providers and clinical staff </a:t>
            </a:r>
            <a:r>
              <a:rPr lang="en-US" sz="2200" dirty="0" smtClean="0"/>
              <a:t>through </a:t>
            </a:r>
            <a:r>
              <a:rPr lang="en-US" sz="2200" dirty="0"/>
              <a:t>training or </a:t>
            </a:r>
            <a:r>
              <a:rPr lang="en-US" sz="2200" dirty="0" smtClean="0"/>
              <a:t>consultations; and </a:t>
            </a:r>
          </a:p>
          <a:p>
            <a:pPr marL="744728" lvl="4" indent="-338328">
              <a:buClr>
                <a:srgbClr val="9F2936"/>
              </a:buClr>
            </a:pPr>
            <a:r>
              <a:rPr lang="en-US" sz="2200" dirty="0" smtClean="0"/>
              <a:t>Monitor </a:t>
            </a:r>
            <a:r>
              <a:rPr lang="en-US" sz="2200" dirty="0"/>
              <a:t>and oversee that </a:t>
            </a:r>
            <a:r>
              <a:rPr lang="en-US" sz="2200" dirty="0" smtClean="0"/>
              <a:t>Participating </a:t>
            </a:r>
            <a:r>
              <a:rPr lang="en-US" sz="2200" dirty="0"/>
              <a:t>Providers are providing services in accordance with evidence-based practices.  </a:t>
            </a:r>
          </a:p>
          <a:p>
            <a:pPr marL="338328" lvl="3" indent="-338328">
              <a:buClr>
                <a:schemeClr val="tx1">
                  <a:lumMod val="75000"/>
                </a:schemeClr>
              </a:buClr>
            </a:pPr>
            <a:endParaRPr lang="en-US" dirty="0"/>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64</a:t>
            </a:r>
            <a:endParaRPr lang="en-US" sz="1000" dirty="0">
              <a:solidFill>
                <a:srgbClr val="1B587C">
                  <a:lumMod val="75000"/>
                </a:srgbClr>
              </a:solidFill>
            </a:endParaRPr>
          </a:p>
        </p:txBody>
      </p:sp>
    </p:spTree>
    <p:extLst>
      <p:ext uri="{BB962C8B-B14F-4D97-AF65-F5344CB8AC3E}">
        <p14:creationId xmlns:p14="http://schemas.microsoft.com/office/powerpoint/2010/main" val="426872889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Provider Education and </a:t>
            </a:r>
            <a:r>
              <a:rPr lang="en-US" dirty="0" smtClean="0"/>
              <a:t>Training</a:t>
            </a:r>
            <a:endParaRPr lang="en-US" dirty="0"/>
          </a:p>
        </p:txBody>
      </p:sp>
      <p:sp>
        <p:nvSpPr>
          <p:cNvPr id="3" name="Content Placeholder 2"/>
          <p:cNvSpPr>
            <a:spLocks noGrp="1"/>
          </p:cNvSpPr>
          <p:nvPr>
            <p:ph idx="1"/>
          </p:nvPr>
        </p:nvSpPr>
        <p:spPr/>
        <p:txBody>
          <a:bodyPr>
            <a:normAutofit/>
          </a:bodyPr>
          <a:lstStyle/>
          <a:p>
            <a:r>
              <a:rPr lang="en-US" dirty="0" smtClean="0"/>
              <a:t>NYSDOH and CMS recognize the training will impact many providers and are working on streamlined training process.</a:t>
            </a:r>
          </a:p>
          <a:p>
            <a:r>
              <a:rPr lang="en-US" dirty="0"/>
              <a:t>W</a:t>
            </a:r>
            <a:r>
              <a:rPr lang="en-US" dirty="0" smtClean="0"/>
              <a:t>e </a:t>
            </a:r>
            <a:r>
              <a:rPr lang="en-US" dirty="0"/>
              <a:t>are working with CMS to try to have a single website source through which providers can complete </a:t>
            </a:r>
            <a:r>
              <a:rPr lang="en-US" dirty="0" smtClean="0"/>
              <a:t>trainings </a:t>
            </a:r>
            <a:r>
              <a:rPr lang="en-US" dirty="0"/>
              <a:t>and have completion of those trainings be tracked and recorded for all plans with which the provider participates</a:t>
            </a:r>
            <a:r>
              <a:rPr lang="en-US" dirty="0" smtClean="0"/>
              <a:t>.</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65</a:t>
            </a:r>
            <a:endParaRPr lang="en-US" sz="1000" dirty="0">
              <a:solidFill>
                <a:srgbClr val="1B587C">
                  <a:lumMod val="75000"/>
                </a:srgbClr>
              </a:solidFill>
            </a:endParaRPr>
          </a:p>
        </p:txBody>
      </p:sp>
    </p:spTree>
    <p:extLst>
      <p:ext uri="{BB962C8B-B14F-4D97-AF65-F5344CB8AC3E}">
        <p14:creationId xmlns:p14="http://schemas.microsoft.com/office/powerpoint/2010/main" val="21626239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71700" y="2554288"/>
            <a:ext cx="6562725" cy="1524000"/>
          </a:xfrm>
        </p:spPr>
        <p:txBody>
          <a:bodyPr rtlCol="0">
            <a:normAutofit fontScale="90000"/>
          </a:bodyPr>
          <a:lstStyle/>
          <a:p>
            <a:pPr fontAlgn="auto">
              <a:spcAft>
                <a:spcPts val="0"/>
              </a:spcAft>
              <a:defRPr/>
            </a:pP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700" dirty="0" smtClean="0"/>
              <a:t>Marketing</a:t>
            </a:r>
            <a:br>
              <a:rPr lang="en-US" sz="4700" dirty="0" smtClean="0"/>
            </a:br>
            <a:r>
              <a:rPr lang="en-US" sz="4700" dirty="0"/>
              <a:t/>
            </a:r>
            <a:br>
              <a:rPr lang="en-US" sz="4700" dirty="0"/>
            </a:br>
            <a:r>
              <a:rPr lang="en-US" sz="4400" dirty="0" smtClean="0"/>
              <a:t/>
            </a:r>
            <a:br>
              <a:rPr lang="en-US" sz="4400" dirty="0" smtClean="0"/>
            </a:br>
            <a:r>
              <a:rPr lang="en-US" sz="4400" dirty="0" smtClean="0"/>
              <a:t> </a:t>
            </a:r>
            <a:endParaRPr lang="en-US" sz="4400" dirty="0"/>
          </a:p>
        </p:txBody>
      </p:sp>
      <p:pic>
        <p:nvPicPr>
          <p:cNvPr id="5122" name="Picture 2" descr="http://www.getapp.com/blog/wp-content/uploads/ensure-proper-erp-implementation.jpg"/>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774" y="2553625"/>
            <a:ext cx="1779325" cy="1675473"/>
          </a:xfrm>
          <a:prstGeom prst="ellipse">
            <a:avLst/>
          </a:prstGeom>
          <a:ln w="63500" cap="rnd">
            <a:solidFill>
              <a:schemeClr val="accent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99563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Marketing Requirements</a:t>
            </a:r>
            <a:endParaRPr lang="en-US" dirty="0"/>
          </a:p>
        </p:txBody>
      </p:sp>
      <p:sp>
        <p:nvSpPr>
          <p:cNvPr id="3" name="Content Placeholder 2"/>
          <p:cNvSpPr>
            <a:spLocks noGrp="1"/>
          </p:cNvSpPr>
          <p:nvPr>
            <p:ph idx="1"/>
          </p:nvPr>
        </p:nvSpPr>
        <p:spPr>
          <a:xfrm>
            <a:off x="381000" y="2057400"/>
            <a:ext cx="8382000" cy="4038599"/>
          </a:xfrm>
        </p:spPr>
        <p:txBody>
          <a:bodyPr>
            <a:normAutofit fontScale="77500" lnSpcReduction="20000"/>
          </a:bodyPr>
          <a:lstStyle/>
          <a:p>
            <a:pPr>
              <a:lnSpc>
                <a:spcPct val="120000"/>
              </a:lnSpc>
              <a:spcBef>
                <a:spcPts val="600"/>
              </a:spcBef>
            </a:pPr>
            <a:r>
              <a:rPr lang="en-US" dirty="0" smtClean="0"/>
              <a:t>FIDA Plans are required to adhere to the </a:t>
            </a:r>
            <a:r>
              <a:rPr lang="en-US" dirty="0"/>
              <a:t>marketing requirements </a:t>
            </a:r>
            <a:r>
              <a:rPr lang="en-US" dirty="0" smtClean="0"/>
              <a:t>contained in:</a:t>
            </a:r>
            <a:endParaRPr lang="en-US" dirty="0"/>
          </a:p>
          <a:p>
            <a:pPr lvl="1">
              <a:lnSpc>
                <a:spcPct val="120000"/>
              </a:lnSpc>
              <a:spcBef>
                <a:spcPts val="600"/>
              </a:spcBef>
            </a:pPr>
            <a:r>
              <a:rPr lang="en-US" sz="2400" dirty="0"/>
              <a:t>Section</a:t>
            </a:r>
            <a:r>
              <a:rPr lang="en-US" sz="2400" dirty="0">
                <a:solidFill>
                  <a:srgbClr val="FF0000"/>
                </a:solidFill>
              </a:rPr>
              <a:t> </a:t>
            </a:r>
            <a:r>
              <a:rPr lang="en-US" sz="2400" dirty="0"/>
              <a:t>2.15 of the three-way contract;</a:t>
            </a:r>
          </a:p>
          <a:p>
            <a:pPr lvl="1">
              <a:lnSpc>
                <a:spcPct val="120000"/>
              </a:lnSpc>
              <a:spcBef>
                <a:spcPts val="600"/>
              </a:spcBef>
            </a:pPr>
            <a:r>
              <a:rPr lang="en-US" sz="2400" dirty="0"/>
              <a:t>The Federal Medicare Marketing Guidelines, which can be found at:  </a:t>
            </a:r>
            <a:r>
              <a:rPr lang="en-US" sz="2400" dirty="0" smtClean="0">
                <a:hlinkClick r:id="rId2"/>
              </a:rPr>
              <a:t>www.cms.gov/Medicare/HealthPlans/ManagedCareMarketing/FinalPartCMarketingGuidelines.html</a:t>
            </a:r>
            <a:r>
              <a:rPr lang="en-US" sz="2400" dirty="0"/>
              <a:t>;</a:t>
            </a:r>
            <a:endParaRPr lang="en-US" sz="2400" dirty="0">
              <a:solidFill>
                <a:srgbClr val="FF0000"/>
              </a:solidFill>
            </a:endParaRPr>
          </a:p>
          <a:p>
            <a:pPr lvl="1">
              <a:lnSpc>
                <a:spcPct val="120000"/>
              </a:lnSpc>
              <a:spcBef>
                <a:spcPts val="600"/>
              </a:spcBef>
            </a:pPr>
            <a:r>
              <a:rPr lang="en-US" sz="2400" dirty="0"/>
              <a:t>The State Specific Marketing Guidance; and</a:t>
            </a:r>
          </a:p>
          <a:p>
            <a:pPr lvl="1">
              <a:lnSpc>
                <a:spcPct val="120000"/>
              </a:lnSpc>
              <a:spcBef>
                <a:spcPts val="600"/>
              </a:spcBef>
            </a:pPr>
            <a:r>
              <a:rPr lang="en-US" sz="2400" dirty="0"/>
              <a:t>The State and Federal Marketing Regulations for Medicaid including 18 CRR-NY 360-10.9 and 42 CFR 438.104</a:t>
            </a:r>
            <a:r>
              <a:rPr lang="en-US" sz="2400" dirty="0" smtClean="0"/>
              <a:t>.</a:t>
            </a:r>
            <a:endParaRPr lang="en-US" dirty="0"/>
          </a:p>
          <a:p>
            <a:pPr>
              <a:lnSpc>
                <a:spcPct val="120000"/>
              </a:lnSpc>
              <a:spcBef>
                <a:spcPts val="600"/>
              </a:spcBef>
            </a:pPr>
            <a:r>
              <a:rPr lang="en-US" dirty="0" smtClean="0"/>
              <a:t>FIDA Plans must have an </a:t>
            </a:r>
            <a:r>
              <a:rPr lang="en-US" dirty="0"/>
              <a:t>approved marketing plan </a:t>
            </a:r>
            <a:r>
              <a:rPr lang="en-US" dirty="0" smtClean="0"/>
              <a:t>on </a:t>
            </a:r>
            <a:r>
              <a:rPr lang="en-US" dirty="0"/>
              <a:t>file with CMS and </a:t>
            </a:r>
            <a:r>
              <a:rPr lang="en-US" dirty="0" smtClean="0"/>
              <a:t>NYSDOH </a:t>
            </a:r>
            <a:r>
              <a:rPr lang="en-US" dirty="0"/>
              <a:t>for its contracted service </a:t>
            </a:r>
            <a:r>
              <a:rPr lang="en-US" dirty="0" smtClean="0"/>
              <a:t>area.  </a:t>
            </a:r>
          </a:p>
          <a:p>
            <a:pPr>
              <a:lnSpc>
                <a:spcPct val="120000"/>
              </a:lnSpc>
              <a:spcBef>
                <a:spcPts val="600"/>
              </a:spcBef>
            </a:pPr>
            <a:r>
              <a:rPr lang="en-US" dirty="0"/>
              <a:t>Plans can begin marketing on December 1, </a:t>
            </a:r>
            <a:r>
              <a:rPr lang="en-US" dirty="0" smtClean="0"/>
              <a:t>2014, for Region I and on March 1, 2015, for Region II.</a:t>
            </a:r>
            <a:endParaRPr lang="en-US" dirty="0"/>
          </a:p>
          <a:p>
            <a:pPr marL="0" indent="0">
              <a:buNone/>
            </a:pPr>
            <a:endParaRPr lang="en-US" dirty="0"/>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67</a:t>
            </a:r>
            <a:endParaRPr lang="en-US" sz="1000" dirty="0">
              <a:solidFill>
                <a:srgbClr val="1B587C">
                  <a:lumMod val="75000"/>
                </a:srgbClr>
              </a:solidFill>
            </a:endParaRPr>
          </a:p>
        </p:txBody>
      </p:sp>
    </p:spTree>
    <p:extLst>
      <p:ext uri="{BB962C8B-B14F-4D97-AF65-F5344CB8AC3E}">
        <p14:creationId xmlns:p14="http://schemas.microsoft.com/office/powerpoint/2010/main" val="11017120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Provider Marketing </a:t>
            </a:r>
            <a:r>
              <a:rPr lang="en-US" dirty="0"/>
              <a:t>Activities</a:t>
            </a:r>
          </a:p>
        </p:txBody>
      </p:sp>
      <p:sp>
        <p:nvSpPr>
          <p:cNvPr id="3" name="Content Placeholder 2"/>
          <p:cNvSpPr>
            <a:spLocks noGrp="1"/>
          </p:cNvSpPr>
          <p:nvPr>
            <p:ph idx="1"/>
          </p:nvPr>
        </p:nvSpPr>
        <p:spPr>
          <a:xfrm>
            <a:off x="186813" y="1909920"/>
            <a:ext cx="8790039" cy="4038599"/>
          </a:xfrm>
        </p:spPr>
        <p:txBody>
          <a:bodyPr>
            <a:noAutofit/>
          </a:bodyPr>
          <a:lstStyle/>
          <a:p>
            <a:pPr marL="338328" lvl="1">
              <a:buClr>
                <a:schemeClr val="tx1">
                  <a:lumMod val="75000"/>
                </a:schemeClr>
              </a:buClr>
            </a:pPr>
            <a:r>
              <a:rPr lang="en-US" dirty="0" smtClean="0"/>
              <a:t>Participating Providers: </a:t>
            </a:r>
          </a:p>
          <a:p>
            <a:pPr marL="685800" lvl="2" indent="-342900">
              <a:buClr>
                <a:srgbClr val="C00000"/>
              </a:buClr>
            </a:pPr>
            <a:r>
              <a:rPr lang="en-US" sz="2000" dirty="0" smtClean="0"/>
              <a:t>May provide </a:t>
            </a:r>
            <a:r>
              <a:rPr lang="en-US" sz="2000" dirty="0"/>
              <a:t>objective and neutral information to Participants and Potential Participants and assistance with Enrollment to the extent allowed by </a:t>
            </a:r>
            <a:r>
              <a:rPr lang="en-US" sz="2000" dirty="0" smtClean="0"/>
              <a:t>Medicare </a:t>
            </a:r>
            <a:r>
              <a:rPr lang="en-US" sz="2000" dirty="0"/>
              <a:t>Marketing </a:t>
            </a:r>
            <a:r>
              <a:rPr lang="en-US" sz="2000" dirty="0" smtClean="0"/>
              <a:t>Guidelines and Enrollment Guidance.  </a:t>
            </a:r>
          </a:p>
          <a:p>
            <a:pPr marL="681038" lvl="2">
              <a:buClr>
                <a:srgbClr val="C00000"/>
              </a:buClr>
            </a:pPr>
            <a:r>
              <a:rPr lang="en-US" sz="2000" dirty="0"/>
              <a:t>M</a:t>
            </a:r>
            <a:r>
              <a:rPr lang="en-US" sz="2000" dirty="0" smtClean="0"/>
              <a:t>ake available or distribute FIDA Plan marketing materials. </a:t>
            </a:r>
          </a:p>
          <a:p>
            <a:pPr marL="681038" lvl="2">
              <a:buClr>
                <a:srgbClr val="C00000"/>
              </a:buClr>
            </a:pPr>
            <a:r>
              <a:rPr lang="en-US" sz="2000" dirty="0" smtClean="0"/>
              <a:t>May announce a new affiliation once through direct communication to Participants or Potential Participants – such as direct mail, e-mail, or by phone – and multiple times if done though advertising or if the communication includes all of the FIDA Plans that Participating Provider has contracts with, pending CMS approval of all marketing materials. </a:t>
            </a:r>
          </a:p>
          <a:p>
            <a:pPr>
              <a:spcBef>
                <a:spcPts val="600"/>
              </a:spcBef>
            </a:pPr>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68</a:t>
            </a:r>
            <a:endParaRPr lang="en-US" sz="1000" dirty="0">
              <a:solidFill>
                <a:srgbClr val="1B587C">
                  <a:lumMod val="75000"/>
                </a:srgbClr>
              </a:solidFill>
            </a:endParaRPr>
          </a:p>
        </p:txBody>
      </p:sp>
    </p:spTree>
    <p:extLst>
      <p:ext uri="{BB962C8B-B14F-4D97-AF65-F5344CB8AC3E}">
        <p14:creationId xmlns:p14="http://schemas.microsoft.com/office/powerpoint/2010/main" val="12260997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Provider Marketing </a:t>
            </a:r>
            <a:r>
              <a:rPr lang="en-US" dirty="0"/>
              <a:t>Activities</a:t>
            </a:r>
          </a:p>
        </p:txBody>
      </p:sp>
      <p:sp>
        <p:nvSpPr>
          <p:cNvPr id="3" name="Content Placeholder 2"/>
          <p:cNvSpPr>
            <a:spLocks noGrp="1"/>
          </p:cNvSpPr>
          <p:nvPr>
            <p:ph idx="1"/>
          </p:nvPr>
        </p:nvSpPr>
        <p:spPr/>
        <p:txBody>
          <a:bodyPr>
            <a:normAutofit fontScale="92500" lnSpcReduction="10000"/>
          </a:bodyPr>
          <a:lstStyle/>
          <a:p>
            <a:pPr marL="338328" lvl="1">
              <a:buClr>
                <a:schemeClr val="tx1">
                  <a:lumMod val="75000"/>
                </a:schemeClr>
              </a:buClr>
            </a:pPr>
            <a:r>
              <a:rPr lang="en-US" sz="2400" dirty="0"/>
              <a:t>FIDA Plans with continuing affiliations may continue to use Participating Providers to distribute written materials only if the contracted Providers includes a list of all Plans with which the Provider contracts</a:t>
            </a:r>
            <a:r>
              <a:rPr lang="en-US" sz="2400" dirty="0" smtClean="0"/>
              <a:t>.</a:t>
            </a:r>
          </a:p>
          <a:p>
            <a:pPr marL="338328" lvl="1">
              <a:buClr>
                <a:schemeClr val="tx1">
                  <a:lumMod val="75000"/>
                </a:schemeClr>
              </a:buClr>
            </a:pPr>
            <a:r>
              <a:rPr lang="en-US" sz="2400" dirty="0" smtClean="0"/>
              <a:t>Providers may answer direct questions from patients asking what FIDA Plans they are associated with.</a:t>
            </a:r>
            <a:endParaRPr lang="en-US" sz="2400" dirty="0"/>
          </a:p>
          <a:p>
            <a:r>
              <a:rPr lang="en-US" dirty="0"/>
              <a:t>Staff in health care settings such as long-term care facilities, day care settings, and chronic and psychiatric hospitals for dual eligible individuals (post-stabilization) may provide residents </a:t>
            </a:r>
            <a:r>
              <a:rPr lang="en-US" dirty="0" smtClean="0"/>
              <a:t>who meet </a:t>
            </a:r>
            <a:r>
              <a:rPr lang="en-US" dirty="0"/>
              <a:t>eligibility criteria with an explanatory brochure for each FIDA Plan with which the facility contracts. </a:t>
            </a:r>
          </a:p>
          <a:p>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69</a:t>
            </a:r>
            <a:endParaRPr lang="en-US" sz="1000" dirty="0">
              <a:solidFill>
                <a:srgbClr val="1B587C">
                  <a:lumMod val="75000"/>
                </a:srgbClr>
              </a:solidFill>
            </a:endParaRPr>
          </a:p>
        </p:txBody>
      </p:sp>
    </p:spTree>
    <p:extLst>
      <p:ext uri="{BB962C8B-B14F-4D97-AF65-F5344CB8AC3E}">
        <p14:creationId xmlns:p14="http://schemas.microsoft.com/office/powerpoint/2010/main" val="1944589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11955" y="1889022"/>
            <a:ext cx="2756521" cy="4567917"/>
          </a:xfrm>
          <a:prstGeom prst="rect">
            <a:avLst/>
          </a:prstGeom>
        </p:spPr>
        <p:txBody>
          <a:bodyPr wrap="square">
            <a:spAutoFit/>
          </a:bodyPr>
          <a:lstStyle/>
          <a:p>
            <a:pPr marL="0" lvl="1" defTabSz="800100">
              <a:lnSpc>
                <a:spcPts val="1900"/>
              </a:lnSpc>
              <a:spcBef>
                <a:spcPct val="0"/>
              </a:spcBef>
              <a:spcAft>
                <a:spcPts val="900"/>
              </a:spcAft>
            </a:pPr>
            <a:r>
              <a:rPr lang="en-US" b="1" dirty="0" smtClean="0"/>
              <a:t>Must be:</a:t>
            </a:r>
          </a:p>
          <a:p>
            <a:pPr marL="171450" lvl="1" indent="-171450" defTabSz="800100">
              <a:lnSpc>
                <a:spcPts val="1900"/>
              </a:lnSpc>
              <a:spcBef>
                <a:spcPct val="0"/>
              </a:spcBef>
              <a:spcAft>
                <a:spcPts val="900"/>
              </a:spcAft>
              <a:buFontTx/>
              <a:buChar char="••"/>
            </a:pPr>
            <a:r>
              <a:rPr lang="en-US" dirty="0" smtClean="0">
                <a:solidFill>
                  <a:prstClr val="black">
                    <a:hueOff val="0"/>
                    <a:satOff val="0"/>
                    <a:lumOff val="0"/>
                    <a:alphaOff val="0"/>
                  </a:prstClr>
                </a:solidFill>
              </a:rPr>
              <a:t>Age </a:t>
            </a:r>
            <a:r>
              <a:rPr lang="en-US" dirty="0">
                <a:solidFill>
                  <a:prstClr val="black">
                    <a:hueOff val="0"/>
                    <a:satOff val="0"/>
                    <a:lumOff val="0"/>
                    <a:alphaOff val="0"/>
                  </a:prstClr>
                </a:solidFill>
              </a:rPr>
              <a:t>21 years of age or older;</a:t>
            </a:r>
          </a:p>
          <a:p>
            <a:pPr marL="171450" lvl="1" indent="-171450" defTabSz="800100">
              <a:lnSpc>
                <a:spcPts val="1900"/>
              </a:lnSpc>
              <a:spcBef>
                <a:spcPct val="0"/>
              </a:spcBef>
              <a:spcAft>
                <a:spcPts val="900"/>
              </a:spcAft>
              <a:buFontTx/>
              <a:buChar char="••"/>
            </a:pPr>
            <a:r>
              <a:rPr lang="en-US" dirty="0">
                <a:solidFill>
                  <a:prstClr val="black">
                    <a:hueOff val="0"/>
                    <a:satOff val="0"/>
                    <a:lumOff val="0"/>
                    <a:alphaOff val="0"/>
                  </a:prstClr>
                </a:solidFill>
              </a:rPr>
              <a:t>Entitled to benefits under Medicare Part A and enrolled under Part B and D and receiving full Medicaid benefits;</a:t>
            </a:r>
          </a:p>
          <a:p>
            <a:pPr marL="171450" lvl="1" indent="-171450" defTabSz="800100">
              <a:lnSpc>
                <a:spcPts val="1900"/>
              </a:lnSpc>
              <a:spcBef>
                <a:spcPct val="0"/>
              </a:spcBef>
              <a:spcAft>
                <a:spcPts val="900"/>
              </a:spcAft>
              <a:buFontTx/>
              <a:buChar char="••"/>
            </a:pPr>
            <a:r>
              <a:rPr lang="en-US" dirty="0" smtClean="0">
                <a:solidFill>
                  <a:prstClr val="black">
                    <a:hueOff val="0"/>
                    <a:satOff val="0"/>
                    <a:lumOff val="0"/>
                    <a:alphaOff val="0"/>
                  </a:prstClr>
                </a:solidFill>
              </a:rPr>
              <a:t>Living </a:t>
            </a:r>
            <a:r>
              <a:rPr lang="en-US" dirty="0">
                <a:solidFill>
                  <a:prstClr val="black">
                    <a:hueOff val="0"/>
                    <a:satOff val="0"/>
                    <a:lumOff val="0"/>
                    <a:alphaOff val="0"/>
                  </a:prstClr>
                </a:solidFill>
              </a:rPr>
              <a:t>in a demonstration county:</a:t>
            </a:r>
          </a:p>
          <a:p>
            <a:pPr marL="548640" lvl="2" defTabSz="800100">
              <a:lnSpc>
                <a:spcPts val="1900"/>
              </a:lnSpc>
              <a:spcBef>
                <a:spcPct val="0"/>
              </a:spcBef>
              <a:spcAft>
                <a:spcPts val="900"/>
              </a:spcAft>
            </a:pPr>
            <a:r>
              <a:rPr lang="en-US" b="1" dirty="0">
                <a:solidFill>
                  <a:prstClr val="black">
                    <a:hueOff val="0"/>
                    <a:satOff val="0"/>
                    <a:lumOff val="0"/>
                    <a:alphaOff val="0"/>
                  </a:prstClr>
                </a:solidFill>
              </a:rPr>
              <a:t>Region 1</a:t>
            </a:r>
            <a:r>
              <a:rPr lang="en-US" dirty="0">
                <a:solidFill>
                  <a:prstClr val="black">
                    <a:hueOff val="0"/>
                    <a:satOff val="0"/>
                    <a:lumOff val="0"/>
                    <a:alphaOff val="0"/>
                  </a:prstClr>
                </a:solidFill>
              </a:rPr>
              <a:t>: Bronx, Kings, New York, Queens, Richmond, and Nassau. </a:t>
            </a:r>
          </a:p>
          <a:p>
            <a:pPr marL="548640" lvl="2" defTabSz="800100">
              <a:lnSpc>
                <a:spcPts val="1900"/>
              </a:lnSpc>
              <a:spcBef>
                <a:spcPct val="0"/>
              </a:spcBef>
              <a:spcAft>
                <a:spcPts val="900"/>
              </a:spcAft>
            </a:pPr>
            <a:r>
              <a:rPr lang="en-US" b="1" dirty="0">
                <a:solidFill>
                  <a:prstClr val="black">
                    <a:hueOff val="0"/>
                    <a:satOff val="0"/>
                    <a:lumOff val="0"/>
                    <a:alphaOff val="0"/>
                  </a:prstClr>
                </a:solidFill>
              </a:rPr>
              <a:t>Region II</a:t>
            </a:r>
            <a:r>
              <a:rPr lang="en-US" dirty="0">
                <a:solidFill>
                  <a:prstClr val="black">
                    <a:hueOff val="0"/>
                    <a:satOff val="0"/>
                    <a:lumOff val="0"/>
                    <a:alphaOff val="0"/>
                  </a:prstClr>
                </a:solidFill>
              </a:rPr>
              <a:t>: Suffolk and Westchester.</a:t>
            </a:r>
          </a:p>
        </p:txBody>
      </p:sp>
      <p:sp>
        <p:nvSpPr>
          <p:cNvPr id="2" name="Title 1"/>
          <p:cNvSpPr>
            <a:spLocks noGrp="1"/>
          </p:cNvSpPr>
          <p:nvPr>
            <p:ph type="title"/>
          </p:nvPr>
        </p:nvSpPr>
        <p:spPr/>
        <p:txBody>
          <a:bodyPr/>
          <a:lstStyle/>
          <a:p>
            <a:r>
              <a:rPr lang="en-US" dirty="0" smtClean="0"/>
              <a:t>Eligibility </a:t>
            </a:r>
            <a:r>
              <a:rPr lang="en-US" dirty="0"/>
              <a:t>for FIDA</a:t>
            </a:r>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7</a:t>
            </a:r>
            <a:endParaRPr lang="en-US" sz="1000" dirty="0">
              <a:solidFill>
                <a:srgbClr val="1B587C">
                  <a:lumMod val="75000"/>
                </a:srgbClr>
              </a:solidFill>
            </a:endParaRPr>
          </a:p>
        </p:txBody>
      </p:sp>
      <p:sp>
        <p:nvSpPr>
          <p:cNvPr id="12" name="Rectangle 11"/>
          <p:cNvSpPr/>
          <p:nvPr/>
        </p:nvSpPr>
        <p:spPr>
          <a:xfrm>
            <a:off x="245528" y="2696901"/>
            <a:ext cx="3302000" cy="36429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endParaRPr lang="en-US" sz="1800" kern="1200" dirty="0"/>
          </a:p>
        </p:txBody>
      </p:sp>
      <p:grpSp>
        <p:nvGrpSpPr>
          <p:cNvPr id="31" name="Group 30"/>
          <p:cNvGrpSpPr/>
          <p:nvPr/>
        </p:nvGrpSpPr>
        <p:grpSpPr>
          <a:xfrm>
            <a:off x="3429004" y="1675602"/>
            <a:ext cx="5469467" cy="3242733"/>
            <a:chOff x="3674533" y="1598199"/>
            <a:chExt cx="5469467" cy="3242733"/>
          </a:xfrm>
        </p:grpSpPr>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19512" y="1598199"/>
              <a:ext cx="5324488" cy="3242733"/>
            </a:xfrm>
            <a:prstGeom prst="rect">
              <a:avLst/>
            </a:prstGeom>
            <a:effectLst>
              <a:outerShdw blurRad="50800" dist="38100" dir="5400000" sx="101000" sy="101000" algn="tr" rotWithShape="0">
                <a:prstClr val="black">
                  <a:alpha val="40000"/>
                </a:prstClr>
              </a:outerShdw>
            </a:effectLst>
          </p:spPr>
        </p:pic>
        <p:grpSp>
          <p:nvGrpSpPr>
            <p:cNvPr id="30" name="Group 29"/>
            <p:cNvGrpSpPr/>
            <p:nvPr/>
          </p:nvGrpSpPr>
          <p:grpSpPr>
            <a:xfrm>
              <a:off x="3674533" y="1613784"/>
              <a:ext cx="5469467" cy="3221930"/>
              <a:chOff x="3674533" y="1613784"/>
              <a:chExt cx="5469467" cy="3221930"/>
            </a:xfrm>
          </p:grpSpPr>
          <p:pic>
            <p:nvPicPr>
              <p:cNvPr id="21" name="Picture 2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19512" y="1613784"/>
                <a:ext cx="5324488" cy="3221930"/>
              </a:xfrm>
              <a:prstGeom prst="rect">
                <a:avLst/>
              </a:prstGeom>
              <a:effectLst>
                <a:outerShdw blurRad="50800" dist="50800" dir="5400000" algn="ctr" rotWithShape="0">
                  <a:srgbClr val="000000">
                    <a:alpha val="0"/>
                  </a:srgbClr>
                </a:outerShdw>
              </a:effectLst>
            </p:spPr>
          </p:pic>
          <p:sp>
            <p:nvSpPr>
              <p:cNvPr id="13" name="TextBox 12"/>
              <p:cNvSpPr txBox="1"/>
              <p:nvPr/>
            </p:nvSpPr>
            <p:spPr>
              <a:xfrm>
                <a:off x="4411133" y="2090662"/>
                <a:ext cx="1236133" cy="307777"/>
              </a:xfrm>
              <a:prstGeom prst="rect">
                <a:avLst/>
              </a:prstGeom>
              <a:noFill/>
            </p:spPr>
            <p:txBody>
              <a:bodyPr wrap="square" rtlCol="0">
                <a:spAutoFit/>
              </a:bodyPr>
              <a:lstStyle/>
              <a:p>
                <a:r>
                  <a:rPr lang="en-US" sz="1400" dirty="0" smtClean="0"/>
                  <a:t>Westchester</a:t>
                </a:r>
                <a:endParaRPr lang="en-US" sz="1400" dirty="0"/>
              </a:p>
            </p:txBody>
          </p:sp>
          <p:sp>
            <p:nvSpPr>
              <p:cNvPr id="14" name="TextBox 13"/>
              <p:cNvSpPr txBox="1"/>
              <p:nvPr/>
            </p:nvSpPr>
            <p:spPr>
              <a:xfrm>
                <a:off x="5855222" y="3269028"/>
                <a:ext cx="1236133" cy="307777"/>
              </a:xfrm>
              <a:prstGeom prst="rect">
                <a:avLst/>
              </a:prstGeom>
              <a:noFill/>
            </p:spPr>
            <p:txBody>
              <a:bodyPr wrap="square" rtlCol="0">
                <a:spAutoFit/>
              </a:bodyPr>
              <a:lstStyle/>
              <a:p>
                <a:r>
                  <a:rPr lang="en-US" sz="1400" dirty="0" smtClean="0"/>
                  <a:t>Suffolk</a:t>
                </a:r>
                <a:endParaRPr lang="en-US" sz="1400" dirty="0"/>
              </a:p>
            </p:txBody>
          </p:sp>
          <p:sp>
            <p:nvSpPr>
              <p:cNvPr id="15" name="TextBox 14"/>
              <p:cNvSpPr txBox="1"/>
              <p:nvPr/>
            </p:nvSpPr>
            <p:spPr>
              <a:xfrm>
                <a:off x="4952994" y="3594963"/>
                <a:ext cx="702734" cy="307777"/>
              </a:xfrm>
              <a:prstGeom prst="rect">
                <a:avLst/>
              </a:prstGeom>
              <a:noFill/>
            </p:spPr>
            <p:txBody>
              <a:bodyPr wrap="square" rtlCol="0">
                <a:spAutoFit/>
              </a:bodyPr>
              <a:lstStyle/>
              <a:p>
                <a:r>
                  <a:rPr lang="en-US" sz="1400" dirty="0" smtClean="0"/>
                  <a:t>Nassau</a:t>
                </a:r>
                <a:endParaRPr lang="en-US" sz="1400" dirty="0"/>
              </a:p>
            </p:txBody>
          </p:sp>
          <p:sp>
            <p:nvSpPr>
              <p:cNvPr id="16" name="TextBox 15"/>
              <p:cNvSpPr txBox="1"/>
              <p:nvPr/>
            </p:nvSpPr>
            <p:spPr>
              <a:xfrm>
                <a:off x="3674533" y="3931942"/>
                <a:ext cx="1236133" cy="261610"/>
              </a:xfrm>
              <a:prstGeom prst="rect">
                <a:avLst/>
              </a:prstGeom>
              <a:noFill/>
            </p:spPr>
            <p:txBody>
              <a:bodyPr wrap="square" rtlCol="0">
                <a:spAutoFit/>
              </a:bodyPr>
              <a:lstStyle/>
              <a:p>
                <a:r>
                  <a:rPr lang="en-US" sz="1100" dirty="0" smtClean="0"/>
                  <a:t>Richmond</a:t>
                </a:r>
                <a:endParaRPr lang="en-US" sz="1100" dirty="0"/>
              </a:p>
            </p:txBody>
          </p:sp>
          <p:sp>
            <p:nvSpPr>
              <p:cNvPr id="17" name="TextBox 16"/>
              <p:cNvSpPr txBox="1"/>
              <p:nvPr/>
            </p:nvSpPr>
            <p:spPr>
              <a:xfrm>
                <a:off x="4504266" y="3494839"/>
                <a:ext cx="1236133" cy="261610"/>
              </a:xfrm>
              <a:prstGeom prst="rect">
                <a:avLst/>
              </a:prstGeom>
              <a:noFill/>
            </p:spPr>
            <p:txBody>
              <a:bodyPr wrap="square" rtlCol="0">
                <a:spAutoFit/>
              </a:bodyPr>
              <a:lstStyle/>
              <a:p>
                <a:r>
                  <a:rPr lang="en-US" sz="1100" dirty="0" smtClean="0"/>
                  <a:t>Queens</a:t>
                </a:r>
                <a:endParaRPr lang="en-US" sz="1100" dirty="0"/>
              </a:p>
            </p:txBody>
          </p:sp>
          <p:sp>
            <p:nvSpPr>
              <p:cNvPr id="18" name="TextBox 17"/>
              <p:cNvSpPr txBox="1"/>
              <p:nvPr/>
            </p:nvSpPr>
            <p:spPr>
              <a:xfrm>
                <a:off x="4334928" y="3781427"/>
                <a:ext cx="1236133" cy="261610"/>
              </a:xfrm>
              <a:prstGeom prst="rect">
                <a:avLst/>
              </a:prstGeom>
              <a:noFill/>
            </p:spPr>
            <p:txBody>
              <a:bodyPr wrap="square" rtlCol="0">
                <a:spAutoFit/>
              </a:bodyPr>
              <a:lstStyle/>
              <a:p>
                <a:r>
                  <a:rPr lang="en-US" sz="1100" dirty="0" smtClean="0"/>
                  <a:t>Kings</a:t>
                </a:r>
                <a:endParaRPr lang="en-US" sz="1100" dirty="0"/>
              </a:p>
            </p:txBody>
          </p:sp>
          <p:sp>
            <p:nvSpPr>
              <p:cNvPr id="19" name="TextBox 18"/>
              <p:cNvSpPr txBox="1"/>
              <p:nvPr/>
            </p:nvSpPr>
            <p:spPr>
              <a:xfrm>
                <a:off x="4411133" y="3138224"/>
                <a:ext cx="1236133" cy="261610"/>
              </a:xfrm>
              <a:prstGeom prst="rect">
                <a:avLst/>
              </a:prstGeom>
              <a:noFill/>
            </p:spPr>
            <p:txBody>
              <a:bodyPr wrap="square" rtlCol="0">
                <a:spAutoFit/>
              </a:bodyPr>
              <a:lstStyle/>
              <a:p>
                <a:r>
                  <a:rPr lang="en-US" sz="1100" dirty="0" smtClean="0"/>
                  <a:t>Bronx</a:t>
                </a:r>
                <a:endParaRPr lang="en-US" sz="1100" dirty="0"/>
              </a:p>
            </p:txBody>
          </p:sp>
          <p:sp>
            <p:nvSpPr>
              <p:cNvPr id="20" name="TextBox 19"/>
              <p:cNvSpPr txBox="1"/>
              <p:nvPr/>
            </p:nvSpPr>
            <p:spPr>
              <a:xfrm>
                <a:off x="3894665" y="3422917"/>
                <a:ext cx="778933" cy="261610"/>
              </a:xfrm>
              <a:prstGeom prst="rect">
                <a:avLst/>
              </a:prstGeom>
              <a:noFill/>
            </p:spPr>
            <p:txBody>
              <a:bodyPr wrap="square" rtlCol="0">
                <a:spAutoFit/>
              </a:bodyPr>
              <a:lstStyle/>
              <a:p>
                <a:r>
                  <a:rPr lang="en-US" sz="1100" dirty="0" smtClean="0"/>
                  <a:t>New York</a:t>
                </a:r>
                <a:endParaRPr lang="en-US" sz="1100" dirty="0"/>
              </a:p>
            </p:txBody>
          </p:sp>
        </p:grpSp>
      </p:grpSp>
      <p:pic>
        <p:nvPicPr>
          <p:cNvPr id="24" name="Picture 23"/>
          <p:cNvPicPr>
            <a:picLocks noChangeAspect="1"/>
          </p:cNvPicPr>
          <p:nvPr/>
        </p:nvPicPr>
        <p:blipFill>
          <a:blip r:embed="rId4"/>
          <a:stretch>
            <a:fillRect/>
          </a:stretch>
        </p:blipFill>
        <p:spPr>
          <a:xfrm>
            <a:off x="540660" y="4820361"/>
            <a:ext cx="287868" cy="298460"/>
          </a:xfrm>
          <a:prstGeom prst="rect">
            <a:avLst/>
          </a:prstGeom>
          <a:ln w="3175">
            <a:noFill/>
          </a:ln>
          <a:effectLst>
            <a:outerShdw blurRad="50800" dist="38100" dir="8100000" algn="tr" rotWithShape="0">
              <a:prstClr val="black">
                <a:alpha val="40000"/>
              </a:prstClr>
            </a:outerShdw>
          </a:effectLst>
        </p:spPr>
      </p:pic>
      <p:sp>
        <p:nvSpPr>
          <p:cNvPr id="26" name="Rectangle 25"/>
          <p:cNvSpPr/>
          <p:nvPr/>
        </p:nvSpPr>
        <p:spPr>
          <a:xfrm>
            <a:off x="540660" y="5909788"/>
            <a:ext cx="287868" cy="298460"/>
          </a:xfrm>
          <a:prstGeom prst="rect">
            <a:avLst/>
          </a:prstGeom>
          <a:solidFill>
            <a:schemeClr val="bg1">
              <a:lumMod val="50000"/>
            </a:schemeClr>
          </a:soli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3366014" y="4738051"/>
            <a:ext cx="5680014" cy="1797928"/>
          </a:xfrm>
          <a:prstGeom prst="rect">
            <a:avLst/>
          </a:prstGeom>
        </p:spPr>
        <p:txBody>
          <a:bodyPr wrap="square">
            <a:spAutoFit/>
          </a:bodyPr>
          <a:lstStyle/>
          <a:p>
            <a:pPr>
              <a:spcAft>
                <a:spcPts val="600"/>
              </a:spcAft>
            </a:pPr>
            <a:r>
              <a:rPr lang="en-US" b="1" dirty="0" smtClean="0"/>
              <a:t>And meet </a:t>
            </a:r>
            <a:r>
              <a:rPr lang="en-US" b="1" dirty="0"/>
              <a:t>one of the following three criteria:</a:t>
            </a:r>
            <a:endParaRPr lang="en-US" dirty="0"/>
          </a:p>
          <a:p>
            <a:pPr marL="285750" lvl="0" indent="-285750">
              <a:lnSpc>
                <a:spcPts val="1900"/>
              </a:lnSpc>
              <a:spcAft>
                <a:spcPts val="400"/>
              </a:spcAft>
              <a:buFont typeface="Arial" panose="020B0604020202020204" pitchFamily="34" charset="0"/>
              <a:buChar char="•"/>
            </a:pPr>
            <a:r>
              <a:rPr lang="en-US" dirty="0" smtClean="0"/>
              <a:t>Are </a:t>
            </a:r>
            <a:r>
              <a:rPr lang="en-US" dirty="0"/>
              <a:t>Nursing Facility Clinically Eligible and receiving facility-based LTSS,</a:t>
            </a:r>
          </a:p>
          <a:p>
            <a:pPr marL="285750" lvl="0" indent="-285750">
              <a:lnSpc>
                <a:spcPts val="1900"/>
              </a:lnSpc>
              <a:spcAft>
                <a:spcPts val="400"/>
              </a:spcAft>
              <a:buFont typeface="Arial" panose="020B0604020202020204" pitchFamily="34" charset="0"/>
              <a:buChar char="•"/>
            </a:pPr>
            <a:r>
              <a:rPr lang="en-US" dirty="0"/>
              <a:t>Are eligible for the Nursing Home Transition Diversion Waiver program, or</a:t>
            </a:r>
          </a:p>
          <a:p>
            <a:pPr marL="285750" lvl="0" indent="-285750">
              <a:lnSpc>
                <a:spcPts val="1900"/>
              </a:lnSpc>
              <a:spcAft>
                <a:spcPts val="400"/>
              </a:spcAft>
              <a:buFont typeface="Arial" panose="020B0604020202020204" pitchFamily="34" charset="0"/>
              <a:buChar char="•"/>
            </a:pPr>
            <a:r>
              <a:rPr lang="en-US" dirty="0"/>
              <a:t>Require community-based LTSS for more than 120 days.</a:t>
            </a:r>
          </a:p>
        </p:txBody>
      </p:sp>
    </p:spTree>
    <p:extLst>
      <p:ext uri="{BB962C8B-B14F-4D97-AF65-F5344CB8AC3E}">
        <p14:creationId xmlns:p14="http://schemas.microsoft.com/office/powerpoint/2010/main" val="212966741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Responsibilities in Marketing</a:t>
            </a:r>
            <a:endParaRPr lang="en-US" dirty="0"/>
          </a:p>
        </p:txBody>
      </p:sp>
      <p:sp>
        <p:nvSpPr>
          <p:cNvPr id="3" name="Content Placeholder 2"/>
          <p:cNvSpPr>
            <a:spLocks noGrp="1"/>
          </p:cNvSpPr>
          <p:nvPr>
            <p:ph idx="1"/>
          </p:nvPr>
        </p:nvSpPr>
        <p:spPr/>
        <p:txBody>
          <a:bodyPr/>
          <a:lstStyle/>
          <a:p>
            <a:r>
              <a:rPr lang="en-US" dirty="0" smtClean="0"/>
              <a:t>Provider marketing responsibilities:</a:t>
            </a:r>
          </a:p>
          <a:p>
            <a:pPr lvl="1"/>
            <a:r>
              <a:rPr lang="en-US" sz="2400" dirty="0" smtClean="0"/>
              <a:t>make </a:t>
            </a:r>
            <a:r>
              <a:rPr lang="en-US" sz="2400" dirty="0"/>
              <a:t>sure that their information is current with each of the </a:t>
            </a:r>
            <a:r>
              <a:rPr lang="en-US" sz="2400" dirty="0" smtClean="0"/>
              <a:t>plans. </a:t>
            </a:r>
          </a:p>
          <a:p>
            <a:pPr lvl="1"/>
            <a:r>
              <a:rPr lang="en-US" sz="2400" dirty="0" smtClean="0"/>
              <a:t>make </a:t>
            </a:r>
            <a:r>
              <a:rPr lang="en-US" sz="2400" dirty="0"/>
              <a:t>sure their </a:t>
            </a:r>
            <a:r>
              <a:rPr lang="en-US" sz="2400" dirty="0" smtClean="0"/>
              <a:t>activities </a:t>
            </a:r>
            <a:r>
              <a:rPr lang="en-US" sz="2400" dirty="0"/>
              <a:t>are within the parameters of what is permissible under the marketing </a:t>
            </a:r>
            <a:r>
              <a:rPr lang="en-US" sz="2400" dirty="0" smtClean="0"/>
              <a:t>rules.</a:t>
            </a:r>
            <a:endParaRPr lang="en-US" sz="2400" dirty="0"/>
          </a:p>
          <a:p>
            <a:pPr lvl="1"/>
            <a:r>
              <a:rPr lang="en-US" sz="2400" dirty="0"/>
              <a:t>e</a:t>
            </a:r>
            <a:r>
              <a:rPr lang="en-US" sz="2400" dirty="0" smtClean="0"/>
              <a:t>ncouraged to </a:t>
            </a:r>
            <a:r>
              <a:rPr lang="en-US" sz="2400" dirty="0"/>
              <a:t>report any marketing activity they believe is in conflict with the requirements and their identity will be kept </a:t>
            </a:r>
            <a:r>
              <a:rPr lang="en-US" sz="2400" dirty="0" smtClean="0"/>
              <a:t>confidential.</a:t>
            </a:r>
            <a:endParaRPr lang="en-US" sz="2400"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70</a:t>
            </a:r>
            <a:endParaRPr lang="en-US" sz="1000" dirty="0">
              <a:solidFill>
                <a:srgbClr val="1B587C">
                  <a:lumMod val="75000"/>
                </a:srgbClr>
              </a:solidFill>
            </a:endParaRPr>
          </a:p>
        </p:txBody>
      </p:sp>
    </p:spTree>
    <p:extLst>
      <p:ext uri="{BB962C8B-B14F-4D97-AF65-F5344CB8AC3E}">
        <p14:creationId xmlns:p14="http://schemas.microsoft.com/office/powerpoint/2010/main" val="39342012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Marketing Requirements</a:t>
            </a:r>
            <a:endParaRPr lang="en-US" dirty="0"/>
          </a:p>
        </p:txBody>
      </p:sp>
      <p:sp>
        <p:nvSpPr>
          <p:cNvPr id="3" name="Content Placeholder 2"/>
          <p:cNvSpPr>
            <a:spLocks noGrp="1"/>
          </p:cNvSpPr>
          <p:nvPr>
            <p:ph idx="1"/>
          </p:nvPr>
        </p:nvSpPr>
        <p:spPr/>
        <p:txBody>
          <a:bodyPr>
            <a:normAutofit fontScale="92500"/>
          </a:bodyPr>
          <a:lstStyle/>
          <a:p>
            <a:r>
              <a:rPr lang="en-US" dirty="0" smtClean="0"/>
              <a:t>FIDA </a:t>
            </a:r>
            <a:r>
              <a:rPr lang="en-US" dirty="0"/>
              <a:t>Plans may not send marketing materials to </a:t>
            </a:r>
            <a:r>
              <a:rPr lang="en-US" dirty="0" smtClean="0"/>
              <a:t>current </a:t>
            </a:r>
            <a:r>
              <a:rPr lang="en-US" dirty="0"/>
              <a:t>FIDA </a:t>
            </a:r>
            <a:r>
              <a:rPr lang="en-US" dirty="0" smtClean="0"/>
              <a:t>Participants </a:t>
            </a:r>
            <a:r>
              <a:rPr lang="en-US" dirty="0"/>
              <a:t>about other Medicare products they offer, </a:t>
            </a:r>
            <a:r>
              <a:rPr lang="en-US" dirty="0" smtClean="0"/>
              <a:t>and may not ask for Participants</a:t>
            </a:r>
            <a:r>
              <a:rPr lang="en-US" dirty="0"/>
              <a:t>’ </a:t>
            </a:r>
            <a:r>
              <a:rPr lang="en-US" dirty="0" smtClean="0"/>
              <a:t>authorization </a:t>
            </a:r>
            <a:r>
              <a:rPr lang="en-US" dirty="0"/>
              <a:t>to receive </a:t>
            </a:r>
            <a:r>
              <a:rPr lang="en-US" dirty="0" smtClean="0"/>
              <a:t>such materials. </a:t>
            </a:r>
          </a:p>
          <a:p>
            <a:r>
              <a:rPr lang="en-US" dirty="0" smtClean="0"/>
              <a:t>Such </a:t>
            </a:r>
            <a:r>
              <a:rPr lang="en-US" dirty="0"/>
              <a:t>materials may only be sent when a current FIDA </a:t>
            </a:r>
            <a:r>
              <a:rPr lang="en-US" dirty="0" smtClean="0"/>
              <a:t>Participant </a:t>
            </a:r>
            <a:r>
              <a:rPr lang="en-US" dirty="0"/>
              <a:t>proactively makes a request for information </a:t>
            </a:r>
            <a:r>
              <a:rPr lang="en-US" dirty="0" smtClean="0"/>
              <a:t>about </a:t>
            </a:r>
            <a:r>
              <a:rPr lang="en-US" dirty="0"/>
              <a:t>other Medicare products. </a:t>
            </a:r>
            <a:endParaRPr lang="en-US" dirty="0" smtClean="0"/>
          </a:p>
          <a:p>
            <a:r>
              <a:rPr lang="en-US" dirty="0"/>
              <a:t>FIDA Plans </a:t>
            </a:r>
            <a:r>
              <a:rPr lang="en-US" dirty="0" smtClean="0"/>
              <a:t>will </a:t>
            </a:r>
            <a:r>
              <a:rPr lang="en-US" dirty="0"/>
              <a:t>not be permitted to distribute materials developed by a non-benefit/non-health service providing third-party entity that is not affiliated or contracted with the FIDA Plan. </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71</a:t>
            </a:r>
            <a:endParaRPr lang="en-US" sz="1000" dirty="0">
              <a:solidFill>
                <a:srgbClr val="1B587C">
                  <a:lumMod val="75000"/>
                </a:srgbClr>
              </a:solidFill>
            </a:endParaRPr>
          </a:p>
        </p:txBody>
      </p:sp>
    </p:spTree>
    <p:extLst>
      <p:ext uri="{BB962C8B-B14F-4D97-AF65-F5344CB8AC3E}">
        <p14:creationId xmlns:p14="http://schemas.microsoft.com/office/powerpoint/2010/main" val="126242952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Marketing Requirements </a:t>
            </a:r>
            <a:endParaRPr lang="en-US" dirty="0"/>
          </a:p>
        </p:txBody>
      </p:sp>
      <p:sp>
        <p:nvSpPr>
          <p:cNvPr id="3" name="Content Placeholder 2"/>
          <p:cNvSpPr>
            <a:spLocks noGrp="1"/>
          </p:cNvSpPr>
          <p:nvPr>
            <p:ph idx="1"/>
          </p:nvPr>
        </p:nvSpPr>
        <p:spPr>
          <a:xfrm>
            <a:off x="361336" y="2057400"/>
            <a:ext cx="8229600" cy="4038599"/>
          </a:xfrm>
        </p:spPr>
        <p:txBody>
          <a:bodyPr>
            <a:normAutofit/>
          </a:bodyPr>
          <a:lstStyle/>
          <a:p>
            <a:r>
              <a:rPr lang="en-US" dirty="0"/>
              <a:t>The use of independent agents and brokers is not permitted. All enrollment transactions must be processed by New York’s enrollment broker. </a:t>
            </a:r>
            <a:endParaRPr lang="en-US" dirty="0" smtClean="0"/>
          </a:p>
          <a:p>
            <a:r>
              <a:rPr lang="en-US" dirty="0" smtClean="0"/>
              <a:t>FIDA </a:t>
            </a:r>
            <a:r>
              <a:rPr lang="en-US" dirty="0"/>
              <a:t>Plans may not offer financial or other incentives of any kind to induce potential </a:t>
            </a:r>
            <a:r>
              <a:rPr lang="en-US" dirty="0" smtClean="0"/>
              <a:t>Participants </a:t>
            </a:r>
            <a:r>
              <a:rPr lang="en-US" dirty="0"/>
              <a:t>to enroll with the </a:t>
            </a:r>
            <a:r>
              <a:rPr lang="en-US" dirty="0" smtClean="0"/>
              <a:t>Plan </a:t>
            </a:r>
            <a:r>
              <a:rPr lang="en-US" dirty="0"/>
              <a:t>or to refer a friend, neighbor, or other </a:t>
            </a:r>
            <a:r>
              <a:rPr lang="en-US" dirty="0" smtClean="0"/>
              <a:t>person. This </a:t>
            </a:r>
            <a:r>
              <a:rPr lang="en-US" dirty="0"/>
              <a:t>includes promotional items </a:t>
            </a:r>
            <a:r>
              <a:rPr lang="en-US" dirty="0" smtClean="0"/>
              <a:t>and </a:t>
            </a:r>
            <a:r>
              <a:rPr lang="en-US" dirty="0"/>
              <a:t>nominal gifts provided </a:t>
            </a:r>
            <a:r>
              <a:rPr lang="en-US" dirty="0" smtClean="0"/>
              <a:t>at targeted events.</a:t>
            </a:r>
          </a:p>
          <a:p>
            <a:r>
              <a:rPr lang="en-US" dirty="0" smtClean="0"/>
              <a:t>Plans cannot make telephone </a:t>
            </a:r>
            <a:r>
              <a:rPr lang="en-US" dirty="0"/>
              <a:t>solicitation </a:t>
            </a:r>
            <a:r>
              <a:rPr lang="en-US" dirty="0" smtClean="0"/>
              <a:t>calls.</a:t>
            </a:r>
          </a:p>
          <a:p>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72</a:t>
            </a:r>
            <a:endParaRPr lang="en-US" sz="1000" dirty="0">
              <a:solidFill>
                <a:srgbClr val="1B587C">
                  <a:lumMod val="75000"/>
                </a:srgbClr>
              </a:solidFill>
            </a:endParaRPr>
          </a:p>
        </p:txBody>
      </p:sp>
    </p:spTree>
    <p:extLst>
      <p:ext uri="{BB962C8B-B14F-4D97-AF65-F5344CB8AC3E}">
        <p14:creationId xmlns:p14="http://schemas.microsoft.com/office/powerpoint/2010/main" val="415237307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Marketing Requirements</a:t>
            </a:r>
            <a:endParaRPr lang="en-US" dirty="0"/>
          </a:p>
        </p:txBody>
      </p:sp>
      <p:sp>
        <p:nvSpPr>
          <p:cNvPr id="3" name="Content Placeholder 2"/>
          <p:cNvSpPr>
            <a:spLocks noGrp="1"/>
          </p:cNvSpPr>
          <p:nvPr>
            <p:ph idx="1"/>
          </p:nvPr>
        </p:nvSpPr>
        <p:spPr>
          <a:xfrm>
            <a:off x="265471" y="1870591"/>
            <a:ext cx="8421329" cy="4664075"/>
          </a:xfrm>
        </p:spPr>
        <p:txBody>
          <a:bodyPr>
            <a:normAutofit fontScale="77500" lnSpcReduction="20000"/>
          </a:bodyPr>
          <a:lstStyle/>
          <a:p>
            <a:r>
              <a:rPr lang="en-US" sz="2600" dirty="0" smtClean="0"/>
              <a:t>Materials that must </a:t>
            </a:r>
            <a:r>
              <a:rPr lang="en-US" sz="2600" dirty="0"/>
              <a:t>be provided to Participants at the time of enrollment and annually thereafter: </a:t>
            </a:r>
          </a:p>
          <a:p>
            <a:pPr lvl="1"/>
            <a:r>
              <a:rPr lang="en-US" sz="2600" dirty="0" smtClean="0"/>
              <a:t>A Welcome </a:t>
            </a:r>
            <a:r>
              <a:rPr lang="en-US" sz="2600" dirty="0"/>
              <a:t>Letter </a:t>
            </a:r>
          </a:p>
          <a:p>
            <a:pPr lvl="1"/>
            <a:r>
              <a:rPr lang="en-US" sz="2600" dirty="0" smtClean="0"/>
              <a:t>An annual </a:t>
            </a:r>
            <a:r>
              <a:rPr lang="en-US" sz="2600" dirty="0"/>
              <a:t>Notice of Change/Evidence of Coverage </a:t>
            </a:r>
            <a:r>
              <a:rPr lang="en-US" sz="2600" dirty="0" smtClean="0"/>
              <a:t>(EOC), </a:t>
            </a:r>
            <a:r>
              <a:rPr lang="en-US" sz="2600" dirty="0"/>
              <a:t>or simply an </a:t>
            </a:r>
            <a:r>
              <a:rPr lang="en-US" sz="2600" dirty="0" smtClean="0"/>
              <a:t>EOC </a:t>
            </a:r>
            <a:endParaRPr lang="en-US" sz="2600" dirty="0"/>
          </a:p>
          <a:p>
            <a:pPr lvl="1"/>
            <a:r>
              <a:rPr lang="en-US" sz="2600" dirty="0" smtClean="0"/>
              <a:t>A </a:t>
            </a:r>
            <a:r>
              <a:rPr lang="en-US" sz="2600" dirty="0"/>
              <a:t>comprehensive integrated formulary (List of Covered Drugs) that includes Medicare and Medicaid outpatient prescription drugs and over-the-counter pharmacy drugs or products provided under the FIDA </a:t>
            </a:r>
            <a:r>
              <a:rPr lang="en-US" sz="2600" dirty="0" smtClean="0"/>
              <a:t>Plan </a:t>
            </a:r>
            <a:endParaRPr lang="en-US" sz="2600" dirty="0"/>
          </a:p>
          <a:p>
            <a:pPr lvl="1"/>
            <a:r>
              <a:rPr lang="en-US" sz="2600" dirty="0" smtClean="0"/>
              <a:t>A </a:t>
            </a:r>
            <a:r>
              <a:rPr lang="en-US" sz="2600" dirty="0"/>
              <a:t>combined provider and pharmacy directory </a:t>
            </a:r>
            <a:r>
              <a:rPr lang="en-US" sz="2600" dirty="0" smtClean="0"/>
              <a:t>that </a:t>
            </a:r>
            <a:r>
              <a:rPr lang="en-US" sz="2600" dirty="0"/>
              <a:t>includes all providers of Medicare, Medicaid, and additional </a:t>
            </a:r>
            <a:r>
              <a:rPr lang="en-US" sz="2600" dirty="0" smtClean="0"/>
              <a:t>benefits </a:t>
            </a:r>
            <a:endParaRPr lang="en-US" sz="2600" dirty="0"/>
          </a:p>
          <a:p>
            <a:pPr lvl="1"/>
            <a:r>
              <a:rPr lang="en-US" sz="2600" dirty="0" smtClean="0"/>
              <a:t>A single ID </a:t>
            </a:r>
            <a:r>
              <a:rPr lang="en-US" sz="2600" dirty="0"/>
              <a:t>card for accessing all covered </a:t>
            </a:r>
            <a:r>
              <a:rPr lang="en-US" sz="2600" dirty="0" smtClean="0"/>
              <a:t>services</a:t>
            </a:r>
          </a:p>
          <a:p>
            <a:pPr lvl="1"/>
            <a:r>
              <a:rPr lang="en-US" sz="2600" dirty="0" smtClean="0"/>
              <a:t>A summary of benefits for individuals passively enrolled </a:t>
            </a:r>
            <a:endParaRPr lang="en-US" sz="2600" dirty="0"/>
          </a:p>
          <a:p>
            <a:pPr marL="0" indent="0">
              <a:buNone/>
            </a:pPr>
            <a:endParaRPr lang="en-US" dirty="0"/>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73</a:t>
            </a:r>
            <a:endParaRPr lang="en-US" sz="1000" dirty="0">
              <a:solidFill>
                <a:srgbClr val="1B587C">
                  <a:lumMod val="75000"/>
                </a:srgbClr>
              </a:solidFill>
            </a:endParaRPr>
          </a:p>
        </p:txBody>
      </p:sp>
    </p:spTree>
    <p:extLst>
      <p:ext uri="{BB962C8B-B14F-4D97-AF65-F5344CB8AC3E}">
        <p14:creationId xmlns:p14="http://schemas.microsoft.com/office/powerpoint/2010/main" val="12038112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7880" y="289878"/>
            <a:ext cx="6629400" cy="1143000"/>
          </a:xfrm>
        </p:spPr>
        <p:txBody>
          <a:bodyPr/>
          <a:lstStyle/>
          <a:p>
            <a:r>
              <a:rPr lang="en-US" dirty="0" smtClean="0"/>
              <a:t>Marketing Enforcement</a:t>
            </a:r>
            <a:endParaRPr lang="en-US" dirty="0"/>
          </a:p>
        </p:txBody>
      </p:sp>
      <p:sp>
        <p:nvSpPr>
          <p:cNvPr id="3" name="Content Placeholder 2"/>
          <p:cNvSpPr>
            <a:spLocks noGrp="1"/>
          </p:cNvSpPr>
          <p:nvPr>
            <p:ph idx="1"/>
          </p:nvPr>
        </p:nvSpPr>
        <p:spPr/>
        <p:txBody>
          <a:bodyPr>
            <a:normAutofit fontScale="92500" lnSpcReduction="20000"/>
          </a:bodyPr>
          <a:lstStyle/>
          <a:p>
            <a:pPr lvl="0">
              <a:lnSpc>
                <a:spcPts val="2400"/>
              </a:lnSpc>
            </a:pPr>
            <a:r>
              <a:rPr lang="en-US" dirty="0"/>
              <a:t>CMS and NYSDOH will have a surveillance team to monitor Plans and Providers.</a:t>
            </a:r>
          </a:p>
          <a:p>
            <a:pPr>
              <a:lnSpc>
                <a:spcPts val="2400"/>
              </a:lnSpc>
            </a:pPr>
            <a:r>
              <a:rPr lang="en-US" dirty="0"/>
              <a:t>Surveillance will focus on compliance with applicable marketing and enrollment laws, regulations, and policies, for the purposes of identifying any inappropriate or illegal marketing practices and marketplace trends</a:t>
            </a:r>
            <a:r>
              <a:rPr lang="en-US" dirty="0" smtClean="0"/>
              <a:t>.</a:t>
            </a:r>
          </a:p>
          <a:p>
            <a:pPr lvl="0"/>
            <a:r>
              <a:rPr lang="en-US" dirty="0" smtClean="0"/>
              <a:t>Any </a:t>
            </a:r>
            <a:r>
              <a:rPr lang="en-US" dirty="0"/>
              <a:t>FIDA Plan whose parent company operates a Medicaid Managed Care plan for which the State has terminated or suspended Enrollment and marketing activities </a:t>
            </a:r>
            <a:r>
              <a:rPr lang="en-US" dirty="0" smtClean="0"/>
              <a:t>is </a:t>
            </a:r>
            <a:r>
              <a:rPr lang="en-US" dirty="0"/>
              <a:t>not permitted to conduct marketing activities related to the FIDA Plan until the Medicaid Managed Care plan deficiencies are resolved or may be disqualified from the FIDA Demonstration. </a:t>
            </a:r>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74</a:t>
            </a:r>
            <a:endParaRPr lang="en-US" sz="1000" dirty="0">
              <a:solidFill>
                <a:srgbClr val="1B587C">
                  <a:lumMod val="75000"/>
                </a:srgbClr>
              </a:solidFill>
            </a:endParaRPr>
          </a:p>
        </p:txBody>
      </p:sp>
    </p:spTree>
    <p:extLst>
      <p:ext uri="{BB962C8B-B14F-4D97-AF65-F5344CB8AC3E}">
        <p14:creationId xmlns:p14="http://schemas.microsoft.com/office/powerpoint/2010/main" val="18013014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Enforcement</a:t>
            </a:r>
            <a:endParaRPr lang="en-US" dirty="0"/>
          </a:p>
        </p:txBody>
      </p:sp>
      <p:sp>
        <p:nvSpPr>
          <p:cNvPr id="3" name="Content Placeholder 2"/>
          <p:cNvSpPr>
            <a:spLocks noGrp="1"/>
          </p:cNvSpPr>
          <p:nvPr>
            <p:ph idx="1"/>
          </p:nvPr>
        </p:nvSpPr>
        <p:spPr/>
        <p:txBody>
          <a:bodyPr>
            <a:normAutofit fontScale="77500" lnSpcReduction="20000"/>
          </a:bodyPr>
          <a:lstStyle/>
          <a:p>
            <a:pPr marL="338328" lvl="4" indent="-338328">
              <a:buClr>
                <a:schemeClr val="tx1">
                  <a:lumMod val="75000"/>
                </a:schemeClr>
              </a:buClr>
            </a:pPr>
            <a:r>
              <a:rPr lang="en-US" sz="2400" dirty="0"/>
              <a:t>CMS and NYSDOH will monitor any unusual shifts in </a:t>
            </a:r>
            <a:r>
              <a:rPr lang="en-US" sz="2400" dirty="0" smtClean="0"/>
              <a:t>enrollment of individuals </a:t>
            </a:r>
            <a:r>
              <a:rPr lang="en-US" sz="2400" dirty="0"/>
              <a:t>identified for Passive </a:t>
            </a:r>
            <a:r>
              <a:rPr lang="en-US" sz="2400" dirty="0" smtClean="0"/>
              <a:t>Enrollment.  If these shifts appear to be due to any inappropriate </a:t>
            </a:r>
            <a:r>
              <a:rPr lang="en-US" sz="2400" dirty="0"/>
              <a:t>or illegal </a:t>
            </a:r>
            <a:r>
              <a:rPr lang="en-US" sz="2400" dirty="0" smtClean="0"/>
              <a:t>marketing, </a:t>
            </a:r>
            <a:r>
              <a:rPr lang="en-US" sz="2400" dirty="0"/>
              <a:t>CMS and NYSDOH may discontinue further e</a:t>
            </a:r>
            <a:r>
              <a:rPr lang="en-US" sz="2400" dirty="0" smtClean="0"/>
              <a:t>nrollment.  </a:t>
            </a:r>
          </a:p>
          <a:p>
            <a:pPr marL="338328" lvl="4" indent="-338328">
              <a:buClr>
                <a:schemeClr val="tx1">
                  <a:lumMod val="75000"/>
                </a:schemeClr>
              </a:buClr>
            </a:pPr>
            <a:r>
              <a:rPr lang="en-US" sz="2400" dirty="0"/>
              <a:t>Any FIDA Plan under sanction </a:t>
            </a:r>
            <a:r>
              <a:rPr lang="en-US" sz="2400" dirty="0" smtClean="0"/>
              <a:t>will </a:t>
            </a:r>
            <a:r>
              <a:rPr lang="en-US" sz="2400" dirty="0"/>
              <a:t>not be permitted to conduct </a:t>
            </a:r>
            <a:r>
              <a:rPr lang="en-US" sz="2400" dirty="0" smtClean="0"/>
              <a:t>enrollment </a:t>
            </a:r>
            <a:r>
              <a:rPr lang="en-US" sz="2400" dirty="0"/>
              <a:t>or </a:t>
            </a:r>
            <a:r>
              <a:rPr lang="en-US" sz="2400" dirty="0" smtClean="0"/>
              <a:t>marketing </a:t>
            </a:r>
            <a:r>
              <a:rPr lang="en-US" sz="2400" dirty="0"/>
              <a:t>activities related to the FIDA Plan until </a:t>
            </a:r>
            <a:r>
              <a:rPr lang="en-US" sz="2400" dirty="0" smtClean="0"/>
              <a:t>it is </a:t>
            </a:r>
            <a:r>
              <a:rPr lang="en-US" sz="2400" dirty="0"/>
              <a:t>no longer under such sanction</a:t>
            </a:r>
            <a:r>
              <a:rPr lang="en-US" sz="2400" dirty="0" smtClean="0"/>
              <a:t>.</a:t>
            </a:r>
          </a:p>
          <a:p>
            <a:pPr marL="342900" lvl="2" indent="-342900">
              <a:buClr>
                <a:schemeClr val="tx1"/>
              </a:buClr>
            </a:pPr>
            <a:r>
              <a:rPr lang="en-US" dirty="0"/>
              <a:t>In addition to termination, CMS and NYSDOH may impose any or all of the sanctions outlined in the contract. However, CMS and NYSDOH will only impose </a:t>
            </a:r>
            <a:r>
              <a:rPr lang="en-US" dirty="0" smtClean="0"/>
              <a:t>sanctions if </a:t>
            </a:r>
            <a:r>
              <a:rPr lang="en-US" dirty="0"/>
              <a:t>they determine to be reasonable and appropriate for the specific violations identified.</a:t>
            </a:r>
          </a:p>
          <a:p>
            <a:pPr marL="342900" lvl="2" indent="-342900">
              <a:buClr>
                <a:schemeClr val="tx1"/>
              </a:buClr>
            </a:pPr>
            <a:r>
              <a:rPr lang="en-US" dirty="0"/>
              <a:t>Sanctions, including penalties and suspension of marketing, may be imposed if the FIDA Plan violates restrictions or other marketing requirements.</a:t>
            </a:r>
          </a:p>
          <a:p>
            <a:pPr marL="0" lvl="4" indent="0">
              <a:buClr>
                <a:schemeClr val="tx1">
                  <a:lumMod val="75000"/>
                </a:schemeClr>
              </a:buClr>
              <a:buNone/>
            </a:pPr>
            <a:endParaRPr lang="en-US" dirty="0"/>
          </a:p>
          <a:p>
            <a:pPr marL="338328" lvl="4" indent="-338328">
              <a:buClr>
                <a:schemeClr val="tx1">
                  <a:lumMod val="75000"/>
                </a:schemeClr>
              </a:buClr>
            </a:pPr>
            <a:endParaRPr lang="en-US" dirty="0"/>
          </a:p>
          <a:p>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75</a:t>
            </a:r>
            <a:endParaRPr lang="en-US" sz="1000" dirty="0">
              <a:solidFill>
                <a:srgbClr val="1B587C">
                  <a:lumMod val="75000"/>
                </a:srgbClr>
              </a:solidFill>
            </a:endParaRPr>
          </a:p>
        </p:txBody>
      </p:sp>
    </p:spTree>
    <p:extLst>
      <p:ext uri="{BB962C8B-B14F-4D97-AF65-F5344CB8AC3E}">
        <p14:creationId xmlns:p14="http://schemas.microsoft.com/office/powerpoint/2010/main" val="227003979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3600" dirty="0" smtClean="0"/>
          </a:p>
          <a:p>
            <a:pPr marL="0" indent="0" algn="ctr">
              <a:buNone/>
            </a:pPr>
            <a:endParaRPr lang="en-US" sz="3600" dirty="0"/>
          </a:p>
          <a:p>
            <a:pPr marL="0" indent="0" algn="ctr">
              <a:buNone/>
            </a:pPr>
            <a:r>
              <a:rPr lang="en-US" sz="3600" b="1" dirty="0" smtClean="0"/>
              <a:t>QUESTIONS?</a:t>
            </a:r>
            <a:endParaRPr lang="en-US" sz="3600" b="1" dirty="0"/>
          </a:p>
        </p:txBody>
      </p:sp>
    </p:spTree>
    <p:extLst>
      <p:ext uri="{BB962C8B-B14F-4D97-AF65-F5344CB8AC3E}">
        <p14:creationId xmlns:p14="http://schemas.microsoft.com/office/powerpoint/2010/main" val="4904513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normAutofit fontScale="92500"/>
          </a:bodyPr>
          <a:lstStyle/>
          <a:p>
            <a:pPr marL="0" indent="0" algn="ctr">
              <a:buNone/>
            </a:pPr>
            <a:r>
              <a:rPr lang="en-US" dirty="0"/>
              <a:t>Questions and/or comments:</a:t>
            </a:r>
          </a:p>
          <a:p>
            <a:pPr marL="0" indent="0" algn="ctr">
              <a:buNone/>
            </a:pPr>
            <a:r>
              <a:rPr lang="en-US" dirty="0"/>
              <a:t>FIDA e-mail: </a:t>
            </a:r>
            <a:r>
              <a:rPr lang="en-US" dirty="0" smtClean="0">
                <a:hlinkClick r:id="rId2"/>
              </a:rPr>
              <a:t>FIDA@health.ny.gov</a:t>
            </a:r>
            <a:endParaRPr lang="en-US" dirty="0" smtClean="0"/>
          </a:p>
          <a:p>
            <a:pPr marL="0" indent="0" algn="ctr">
              <a:buNone/>
            </a:pPr>
            <a:r>
              <a:rPr lang="en-US" dirty="0" smtClean="0"/>
              <a:t>MRT </a:t>
            </a:r>
            <a:r>
              <a:rPr lang="en-US" dirty="0"/>
              <a:t>website: </a:t>
            </a:r>
            <a:r>
              <a:rPr lang="en-US" sz="2200" dirty="0">
                <a:hlinkClick r:id="rId3"/>
              </a:rPr>
              <a:t>http://</a:t>
            </a:r>
            <a:r>
              <a:rPr lang="en-US" sz="2200" dirty="0" smtClean="0">
                <a:hlinkClick r:id="rId3"/>
              </a:rPr>
              <a:t>www.health.ny.gov/health_care/medicaid/redesign/mrt_101.htm</a:t>
            </a:r>
            <a:endParaRPr lang="en-US" sz="2200" dirty="0" smtClean="0"/>
          </a:p>
          <a:p>
            <a:pPr marL="0" indent="0" algn="ctr">
              <a:buNone/>
            </a:pPr>
            <a:r>
              <a:rPr lang="en-US" dirty="0" smtClean="0"/>
              <a:t>Subscribe </a:t>
            </a:r>
            <a:r>
              <a:rPr lang="en-US" dirty="0"/>
              <a:t>to our listserv: </a:t>
            </a:r>
            <a:r>
              <a:rPr lang="en-US" dirty="0">
                <a:hlinkClick r:id="rId4"/>
              </a:rPr>
              <a:t>http://www.health.ny.gov/health_care/medicaid/redesign/listserv.htm</a:t>
            </a:r>
            <a:endParaRPr lang="en-US" dirty="0"/>
          </a:p>
          <a:p>
            <a:pPr marL="0" indent="0" algn="ctr">
              <a:buNone/>
            </a:pPr>
            <a:r>
              <a:rPr lang="en-US" dirty="0" smtClean="0"/>
              <a:t>‘</a:t>
            </a:r>
            <a:r>
              <a:rPr lang="en-US" dirty="0"/>
              <a:t>Like’ the MRT on Facebook: </a:t>
            </a:r>
            <a:r>
              <a:rPr lang="en-US" dirty="0">
                <a:hlinkClick r:id="rId5"/>
              </a:rPr>
              <a:t>http://www.facebook.com/NewYorkMRT</a:t>
            </a:r>
            <a:endParaRPr lang="en-US" dirty="0"/>
          </a:p>
          <a:p>
            <a:pPr marL="0" indent="0" algn="ctr">
              <a:buNone/>
            </a:pPr>
            <a:r>
              <a:rPr lang="en-US" dirty="0" smtClean="0"/>
              <a:t>Follow </a:t>
            </a:r>
            <a:r>
              <a:rPr lang="en-US" dirty="0"/>
              <a:t>the MRT on Twitter: @NewYorkMRT</a:t>
            </a:r>
          </a:p>
          <a:p>
            <a:endParaRPr lang="en-US" dirty="0"/>
          </a:p>
        </p:txBody>
      </p:sp>
    </p:spTree>
    <p:extLst>
      <p:ext uri="{BB962C8B-B14F-4D97-AF65-F5344CB8AC3E}">
        <p14:creationId xmlns:p14="http://schemas.microsoft.com/office/powerpoint/2010/main" val="2299336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Eligible for FIDA</a:t>
            </a:r>
            <a:endParaRPr lang="en-US" dirty="0"/>
          </a:p>
        </p:txBody>
      </p:sp>
      <p:sp>
        <p:nvSpPr>
          <p:cNvPr id="3" name="Content Placeholder 2"/>
          <p:cNvSpPr>
            <a:spLocks noGrp="1"/>
          </p:cNvSpPr>
          <p:nvPr>
            <p:ph idx="1"/>
          </p:nvPr>
        </p:nvSpPr>
        <p:spPr>
          <a:xfrm>
            <a:off x="97280" y="2385349"/>
            <a:ext cx="4387174" cy="3821141"/>
          </a:xfrm>
          <a:solidFill>
            <a:schemeClr val="accent1">
              <a:lumMod val="20000"/>
              <a:lumOff val="80000"/>
            </a:schemeClr>
          </a:solidFill>
          <a:effectLst>
            <a:outerShdw blurRad="50800" dist="38100" dir="8100000" algn="tr" rotWithShape="0">
              <a:prstClr val="black">
                <a:alpha val="40000"/>
              </a:prstClr>
            </a:outerShdw>
          </a:effectLst>
        </p:spPr>
        <p:txBody>
          <a:bodyPr>
            <a:noAutofit/>
          </a:bodyPr>
          <a:lstStyle/>
          <a:p>
            <a:pPr marL="0" lvl="1" indent="0">
              <a:lnSpc>
                <a:spcPts val="1800"/>
              </a:lnSpc>
              <a:spcBef>
                <a:spcPts val="0"/>
              </a:spcBef>
              <a:spcAft>
                <a:spcPts val="600"/>
              </a:spcAft>
              <a:buNone/>
            </a:pPr>
            <a:r>
              <a:rPr lang="en-US" sz="1600" dirty="0"/>
              <a:t>W</a:t>
            </a:r>
            <a:r>
              <a:rPr lang="en-US" sz="1600" dirty="0" smtClean="0"/>
              <a:t>ith </a:t>
            </a:r>
            <a:r>
              <a:rPr lang="en-US" sz="1600" dirty="0"/>
              <a:t>a "county of fiscal </a:t>
            </a:r>
            <a:r>
              <a:rPr lang="en-US" sz="1600" dirty="0" smtClean="0"/>
              <a:t>responsibility” code 97, 98, or 99</a:t>
            </a:r>
            <a:endParaRPr lang="en-US" sz="1600" dirty="0"/>
          </a:p>
          <a:p>
            <a:pPr marL="0" lvl="1" indent="0">
              <a:lnSpc>
                <a:spcPts val="1800"/>
              </a:lnSpc>
              <a:spcBef>
                <a:spcPts val="0"/>
              </a:spcBef>
              <a:spcAft>
                <a:spcPts val="600"/>
              </a:spcAft>
              <a:buNone/>
            </a:pPr>
            <a:r>
              <a:rPr lang="en-US" sz="1600" dirty="0" smtClean="0"/>
              <a:t>ICF/IIDD program residents</a:t>
            </a:r>
            <a:endParaRPr lang="en-US" sz="1600" dirty="0"/>
          </a:p>
          <a:p>
            <a:pPr marL="0" lvl="1" indent="0">
              <a:lnSpc>
                <a:spcPts val="1800"/>
              </a:lnSpc>
              <a:spcBef>
                <a:spcPts val="0"/>
              </a:spcBef>
              <a:spcAft>
                <a:spcPts val="600"/>
              </a:spcAft>
              <a:buNone/>
            </a:pPr>
            <a:r>
              <a:rPr lang="en-US" sz="1600" dirty="0"/>
              <a:t>E</a:t>
            </a:r>
            <a:r>
              <a:rPr lang="en-US" sz="1600" dirty="0" smtClean="0"/>
              <a:t>ligible to live in </a:t>
            </a:r>
            <a:r>
              <a:rPr lang="en-US" sz="1600" dirty="0"/>
              <a:t>an ICF/IIDD, but choose not </a:t>
            </a:r>
            <a:r>
              <a:rPr lang="en-US" sz="1600" dirty="0" smtClean="0"/>
              <a:t>to</a:t>
            </a:r>
            <a:endParaRPr lang="en-US" sz="1600" dirty="0"/>
          </a:p>
          <a:p>
            <a:pPr marL="0" lvl="1" indent="0">
              <a:lnSpc>
                <a:spcPts val="1800"/>
              </a:lnSpc>
              <a:spcBef>
                <a:spcPts val="0"/>
              </a:spcBef>
              <a:spcAft>
                <a:spcPts val="600"/>
              </a:spcAft>
              <a:buNone/>
            </a:pPr>
            <a:r>
              <a:rPr lang="en-US" sz="1600" dirty="0"/>
              <a:t>A</a:t>
            </a:r>
            <a:r>
              <a:rPr lang="en-US" sz="1600" dirty="0" smtClean="0"/>
              <a:t>lcohol/substance </a:t>
            </a:r>
            <a:r>
              <a:rPr lang="en-US" sz="1600" dirty="0"/>
              <a:t>abuse long-term r</a:t>
            </a:r>
            <a:r>
              <a:rPr lang="en-US" sz="1600" dirty="0" smtClean="0"/>
              <a:t>esidential </a:t>
            </a:r>
            <a:r>
              <a:rPr lang="en-US" sz="1600" dirty="0"/>
              <a:t>treatment </a:t>
            </a:r>
            <a:r>
              <a:rPr lang="en-US" sz="1600" dirty="0" smtClean="0"/>
              <a:t>program residents</a:t>
            </a:r>
            <a:endParaRPr lang="en-US" sz="1600" dirty="0"/>
          </a:p>
          <a:p>
            <a:pPr marL="0" lvl="1" indent="0">
              <a:lnSpc>
                <a:spcPts val="1800"/>
              </a:lnSpc>
              <a:spcBef>
                <a:spcPts val="0"/>
              </a:spcBef>
              <a:spcAft>
                <a:spcPts val="600"/>
              </a:spcAft>
              <a:buNone/>
            </a:pPr>
            <a:r>
              <a:rPr lang="en-US" sz="1600" dirty="0"/>
              <a:t>E</a:t>
            </a:r>
            <a:r>
              <a:rPr lang="en-US" sz="1600" dirty="0" smtClean="0"/>
              <a:t>ligible </a:t>
            </a:r>
            <a:r>
              <a:rPr lang="en-US" sz="1600" dirty="0"/>
              <a:t>for Emergency </a:t>
            </a:r>
            <a:r>
              <a:rPr lang="en-US" sz="1600" dirty="0" smtClean="0"/>
              <a:t>Medicaid</a:t>
            </a:r>
            <a:endParaRPr lang="en-US" sz="1600" dirty="0"/>
          </a:p>
          <a:p>
            <a:pPr marL="0" lvl="1" indent="0">
              <a:lnSpc>
                <a:spcPts val="1800"/>
              </a:lnSpc>
              <a:spcBef>
                <a:spcPts val="0"/>
              </a:spcBef>
              <a:spcAft>
                <a:spcPts val="600"/>
              </a:spcAft>
              <a:buNone/>
            </a:pPr>
            <a:r>
              <a:rPr lang="en-US" sz="1600" dirty="0"/>
              <a:t>I</a:t>
            </a:r>
            <a:r>
              <a:rPr lang="en-US" sz="1600" dirty="0" smtClean="0"/>
              <a:t>n </a:t>
            </a:r>
            <a:r>
              <a:rPr lang="en-US" sz="1600" dirty="0"/>
              <a:t>the OPWDD HCBS waiver </a:t>
            </a:r>
            <a:r>
              <a:rPr lang="en-US" sz="1600" dirty="0" smtClean="0"/>
              <a:t>program</a:t>
            </a:r>
            <a:endParaRPr lang="en-US" sz="1600" dirty="0"/>
          </a:p>
          <a:p>
            <a:pPr marL="0" lvl="1" indent="0">
              <a:lnSpc>
                <a:spcPts val="1800"/>
              </a:lnSpc>
              <a:spcBef>
                <a:spcPts val="0"/>
              </a:spcBef>
              <a:spcAft>
                <a:spcPts val="600"/>
              </a:spcAft>
              <a:buNone/>
            </a:pPr>
            <a:r>
              <a:rPr lang="en-US" sz="1600" dirty="0"/>
              <a:t>I</a:t>
            </a:r>
            <a:r>
              <a:rPr lang="en-US" sz="1600" dirty="0" smtClean="0"/>
              <a:t>n </a:t>
            </a:r>
            <a:r>
              <a:rPr lang="en-US" sz="1600" dirty="0"/>
              <a:t>the Traumatic Brain Injury (TBI) waiver </a:t>
            </a:r>
            <a:r>
              <a:rPr lang="en-US" sz="1600" dirty="0" smtClean="0"/>
              <a:t>program</a:t>
            </a:r>
            <a:endParaRPr lang="en-US" sz="1600" dirty="0"/>
          </a:p>
          <a:p>
            <a:pPr marL="0" lvl="1" indent="0">
              <a:lnSpc>
                <a:spcPts val="1800"/>
              </a:lnSpc>
              <a:spcBef>
                <a:spcPts val="0"/>
              </a:spcBef>
              <a:spcAft>
                <a:spcPts val="600"/>
              </a:spcAft>
              <a:buNone/>
            </a:pPr>
            <a:r>
              <a:rPr lang="en-US" sz="1600" dirty="0" smtClean="0"/>
              <a:t>Residents in an Assisted </a:t>
            </a:r>
            <a:r>
              <a:rPr lang="en-US" sz="1600" dirty="0"/>
              <a:t>Living </a:t>
            </a:r>
            <a:r>
              <a:rPr lang="en-US" sz="1600" dirty="0" smtClean="0"/>
              <a:t>Program</a:t>
            </a:r>
            <a:endParaRPr lang="en-US" sz="1600" dirty="0"/>
          </a:p>
          <a:p>
            <a:pPr marL="0" lvl="1" indent="0">
              <a:lnSpc>
                <a:spcPts val="1800"/>
              </a:lnSpc>
              <a:spcBef>
                <a:spcPts val="0"/>
              </a:spcBef>
              <a:spcAft>
                <a:spcPts val="600"/>
              </a:spcAft>
              <a:buNone/>
            </a:pPr>
            <a:r>
              <a:rPr lang="en-US" sz="1600" dirty="0"/>
              <a:t>I</a:t>
            </a:r>
            <a:r>
              <a:rPr lang="en-US" sz="1600" dirty="0" smtClean="0"/>
              <a:t>n </a:t>
            </a:r>
            <a:r>
              <a:rPr lang="en-US" sz="1600" dirty="0"/>
              <a:t>the Foster Family Care </a:t>
            </a:r>
            <a:r>
              <a:rPr lang="en-US" sz="1600" dirty="0" smtClean="0"/>
              <a:t>Demonstration</a:t>
            </a:r>
          </a:p>
          <a:p>
            <a:pPr marL="0" lvl="1" indent="0">
              <a:lnSpc>
                <a:spcPts val="1800"/>
              </a:lnSpc>
              <a:spcBef>
                <a:spcPts val="0"/>
              </a:spcBef>
              <a:spcAft>
                <a:spcPts val="600"/>
              </a:spcAft>
              <a:buClr>
                <a:srgbClr val="9F2936"/>
              </a:buClr>
              <a:buNone/>
            </a:pPr>
            <a:r>
              <a:rPr lang="en-US" sz="1600" dirty="0" smtClean="0">
                <a:solidFill>
                  <a:prstClr val="black"/>
                </a:solidFill>
              </a:rPr>
              <a:t>Residents </a:t>
            </a:r>
            <a:r>
              <a:rPr lang="en-US" sz="1600" dirty="0">
                <a:solidFill>
                  <a:prstClr val="black"/>
                </a:solidFill>
              </a:rPr>
              <a:t>of an OMH facility or of a psychiatric </a:t>
            </a:r>
            <a:r>
              <a:rPr lang="en-US" sz="1600" dirty="0" smtClean="0">
                <a:solidFill>
                  <a:prstClr val="black"/>
                </a:solidFill>
              </a:rPr>
              <a:t>facility</a:t>
            </a:r>
            <a:endParaRPr lang="en-US" sz="1600" dirty="0"/>
          </a:p>
        </p:txBody>
      </p:sp>
      <p:sp>
        <p:nvSpPr>
          <p:cNvPr id="6" name="Rectangle 5"/>
          <p:cNvSpPr/>
          <p:nvPr/>
        </p:nvSpPr>
        <p:spPr>
          <a:xfrm>
            <a:off x="4588676" y="2387411"/>
            <a:ext cx="4294974" cy="3824124"/>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txBody>
          <a:bodyPr wrap="square">
            <a:spAutoFit/>
          </a:bodyPr>
          <a:lstStyle/>
          <a:p>
            <a:pPr marL="0" lvl="1">
              <a:lnSpc>
                <a:spcPts val="1700"/>
              </a:lnSpc>
              <a:spcAft>
                <a:spcPts val="600"/>
              </a:spcAft>
              <a:buClr>
                <a:srgbClr val="9F2936"/>
              </a:buClr>
              <a:buSzPct val="80000"/>
            </a:pPr>
            <a:r>
              <a:rPr lang="en-US" sz="1600" dirty="0">
                <a:solidFill>
                  <a:prstClr val="black"/>
                </a:solidFill>
              </a:rPr>
              <a:t>Under the age of </a:t>
            </a:r>
            <a:r>
              <a:rPr lang="en-US" sz="1600" dirty="0" smtClean="0">
                <a:solidFill>
                  <a:prstClr val="black"/>
                </a:solidFill>
              </a:rPr>
              <a:t>21</a:t>
            </a:r>
            <a:endParaRPr lang="en-US" sz="1600" dirty="0">
              <a:solidFill>
                <a:prstClr val="black"/>
              </a:solidFill>
            </a:endParaRPr>
          </a:p>
          <a:p>
            <a:pPr marL="0" lvl="1">
              <a:lnSpc>
                <a:spcPts val="1700"/>
              </a:lnSpc>
              <a:spcAft>
                <a:spcPts val="600"/>
              </a:spcAft>
              <a:buClr>
                <a:srgbClr val="9F2936"/>
              </a:buClr>
              <a:buSzPct val="80000"/>
            </a:pPr>
            <a:r>
              <a:rPr lang="en-US" sz="1600" dirty="0" smtClean="0">
                <a:solidFill>
                  <a:prstClr val="black"/>
                </a:solidFill>
              </a:rPr>
              <a:t>Receiving </a:t>
            </a:r>
            <a:r>
              <a:rPr lang="en-US" sz="1600" dirty="0">
                <a:solidFill>
                  <a:prstClr val="black"/>
                </a:solidFill>
              </a:rPr>
              <a:t>services from the OPWDD </a:t>
            </a:r>
            <a:r>
              <a:rPr lang="en-US" sz="1600" dirty="0" smtClean="0">
                <a:solidFill>
                  <a:prstClr val="black"/>
                </a:solidFill>
              </a:rPr>
              <a:t>system</a:t>
            </a:r>
            <a:endParaRPr lang="en-US" sz="1600" dirty="0">
              <a:solidFill>
                <a:prstClr val="black"/>
              </a:solidFill>
            </a:endParaRPr>
          </a:p>
          <a:p>
            <a:pPr marL="0" lvl="1">
              <a:lnSpc>
                <a:spcPts val="1700"/>
              </a:lnSpc>
              <a:spcAft>
                <a:spcPts val="600"/>
              </a:spcAft>
              <a:buClr>
                <a:srgbClr val="9F2936"/>
              </a:buClr>
              <a:buSzPct val="80000"/>
            </a:pPr>
            <a:r>
              <a:rPr lang="en-US" sz="1600" dirty="0">
                <a:solidFill>
                  <a:prstClr val="black"/>
                </a:solidFill>
              </a:rPr>
              <a:t>A</a:t>
            </a:r>
            <a:r>
              <a:rPr lang="en-US" sz="1600" dirty="0" smtClean="0">
                <a:solidFill>
                  <a:prstClr val="black"/>
                </a:solidFill>
              </a:rPr>
              <a:t>uthorized </a:t>
            </a:r>
            <a:r>
              <a:rPr lang="en-US" sz="1600" dirty="0">
                <a:solidFill>
                  <a:prstClr val="black"/>
                </a:solidFill>
              </a:rPr>
              <a:t>for only Medicaid eligibility for less than six </a:t>
            </a:r>
            <a:r>
              <a:rPr lang="en-US" sz="1600" dirty="0" smtClean="0">
                <a:solidFill>
                  <a:prstClr val="black"/>
                </a:solidFill>
              </a:rPr>
              <a:t>months</a:t>
            </a:r>
            <a:endParaRPr lang="en-US" sz="1600" dirty="0">
              <a:solidFill>
                <a:prstClr val="black"/>
              </a:solidFill>
            </a:endParaRPr>
          </a:p>
          <a:p>
            <a:pPr marL="0" lvl="1">
              <a:lnSpc>
                <a:spcPts val="1700"/>
              </a:lnSpc>
              <a:spcAft>
                <a:spcPts val="600"/>
              </a:spcAft>
              <a:buClr>
                <a:srgbClr val="9F2936"/>
              </a:buClr>
              <a:buSzPct val="80000"/>
            </a:pPr>
            <a:r>
              <a:rPr lang="en-US" sz="1600" dirty="0">
                <a:solidFill>
                  <a:prstClr val="black"/>
                </a:solidFill>
              </a:rPr>
              <a:t>E</a:t>
            </a:r>
            <a:r>
              <a:rPr lang="en-US" sz="1600" dirty="0" smtClean="0">
                <a:solidFill>
                  <a:prstClr val="black"/>
                </a:solidFill>
              </a:rPr>
              <a:t>ligible </a:t>
            </a:r>
            <a:r>
              <a:rPr lang="en-US" sz="1600" dirty="0">
                <a:solidFill>
                  <a:prstClr val="black"/>
                </a:solidFill>
              </a:rPr>
              <a:t>for Medicaid benefits only for tuberculosis-related </a:t>
            </a:r>
            <a:r>
              <a:rPr lang="en-US" sz="1600" dirty="0" smtClean="0">
                <a:solidFill>
                  <a:prstClr val="black"/>
                </a:solidFill>
              </a:rPr>
              <a:t>services</a:t>
            </a:r>
            <a:endParaRPr lang="en-US" sz="1600" dirty="0">
              <a:solidFill>
                <a:prstClr val="black"/>
              </a:solidFill>
            </a:endParaRPr>
          </a:p>
          <a:p>
            <a:pPr marL="0" lvl="1">
              <a:lnSpc>
                <a:spcPts val="1700"/>
              </a:lnSpc>
              <a:spcAft>
                <a:spcPts val="600"/>
              </a:spcAft>
              <a:buClr>
                <a:srgbClr val="9F2936"/>
              </a:buClr>
              <a:buSzPct val="80000"/>
            </a:pPr>
            <a:r>
              <a:rPr lang="en-US" sz="1600" dirty="0">
                <a:solidFill>
                  <a:prstClr val="black"/>
                </a:solidFill>
              </a:rPr>
              <a:t>U</a:t>
            </a:r>
            <a:r>
              <a:rPr lang="en-US" sz="1600" dirty="0" smtClean="0">
                <a:solidFill>
                  <a:prstClr val="black"/>
                </a:solidFill>
              </a:rPr>
              <a:t>nder </a:t>
            </a:r>
            <a:r>
              <a:rPr lang="en-US" sz="1600" dirty="0">
                <a:solidFill>
                  <a:prstClr val="black"/>
                </a:solidFill>
              </a:rPr>
              <a:t>65 (screened and require treatment) in the Centers for Disease Control and Prevention Breast </a:t>
            </a:r>
            <a:r>
              <a:rPr lang="en-US" sz="1600" dirty="0" smtClean="0">
                <a:solidFill>
                  <a:prstClr val="black"/>
                </a:solidFill>
              </a:rPr>
              <a:t>or </a:t>
            </a:r>
            <a:r>
              <a:rPr lang="en-US" sz="1600" dirty="0">
                <a:solidFill>
                  <a:prstClr val="black"/>
                </a:solidFill>
              </a:rPr>
              <a:t>Cervical Cancer Early Detection program and need treatment for breast or cervical cancer, and are not otherwise covered under creditable health </a:t>
            </a:r>
            <a:r>
              <a:rPr lang="en-US" sz="1600" dirty="0" smtClean="0">
                <a:solidFill>
                  <a:prstClr val="black"/>
                </a:solidFill>
              </a:rPr>
              <a:t>coverage</a:t>
            </a:r>
            <a:endParaRPr lang="en-US" sz="1600" dirty="0">
              <a:solidFill>
                <a:prstClr val="black"/>
              </a:solidFill>
            </a:endParaRPr>
          </a:p>
          <a:p>
            <a:pPr marL="0" lvl="1">
              <a:lnSpc>
                <a:spcPts val="1700"/>
              </a:lnSpc>
              <a:spcAft>
                <a:spcPts val="600"/>
              </a:spcAft>
              <a:buClr>
                <a:srgbClr val="9F2936"/>
              </a:buClr>
              <a:buSzPct val="80000"/>
            </a:pPr>
            <a:r>
              <a:rPr lang="en-US" sz="1600" dirty="0" smtClean="0">
                <a:solidFill>
                  <a:prstClr val="black"/>
                </a:solidFill>
              </a:rPr>
              <a:t>Receiving </a:t>
            </a:r>
            <a:r>
              <a:rPr lang="en-US" sz="1600" dirty="0">
                <a:solidFill>
                  <a:prstClr val="black"/>
                </a:solidFill>
              </a:rPr>
              <a:t>hospice services (at time of enrollment</a:t>
            </a:r>
            <a:r>
              <a:rPr lang="en-US" sz="1600" dirty="0" smtClean="0">
                <a:solidFill>
                  <a:prstClr val="black"/>
                </a:solidFill>
              </a:rPr>
              <a:t>)</a:t>
            </a:r>
            <a:endParaRPr lang="en-US" sz="1600" dirty="0">
              <a:solidFill>
                <a:prstClr val="black"/>
              </a:solidFill>
            </a:endParaRPr>
          </a:p>
          <a:p>
            <a:pPr marL="0" lvl="1">
              <a:lnSpc>
                <a:spcPts val="1700"/>
              </a:lnSpc>
              <a:spcAft>
                <a:spcPts val="600"/>
              </a:spcAft>
              <a:buClr>
                <a:srgbClr val="9F2936"/>
              </a:buClr>
              <a:buSzPct val="80000"/>
            </a:pPr>
            <a:r>
              <a:rPr lang="en-US" sz="1600" dirty="0">
                <a:solidFill>
                  <a:prstClr val="black"/>
                </a:solidFill>
              </a:rPr>
              <a:t>E</a:t>
            </a:r>
            <a:r>
              <a:rPr lang="en-US" sz="1600" dirty="0" smtClean="0">
                <a:solidFill>
                  <a:prstClr val="black"/>
                </a:solidFill>
              </a:rPr>
              <a:t>ligible </a:t>
            </a:r>
            <a:r>
              <a:rPr lang="en-US" sz="1600" dirty="0">
                <a:solidFill>
                  <a:prstClr val="black"/>
                </a:solidFill>
              </a:rPr>
              <a:t>for the family planning expansion </a:t>
            </a:r>
            <a:r>
              <a:rPr lang="en-US" sz="1600" dirty="0" smtClean="0">
                <a:solidFill>
                  <a:prstClr val="black"/>
                </a:solidFill>
              </a:rPr>
              <a:t>program</a:t>
            </a:r>
            <a:endParaRPr lang="en-US" sz="1600" dirty="0">
              <a:solidFill>
                <a:prstClr val="black"/>
              </a:solidFill>
            </a:endParaRPr>
          </a:p>
        </p:txBody>
      </p:sp>
      <p:sp>
        <p:nvSpPr>
          <p:cNvPr id="7" name="Rectangle 6"/>
          <p:cNvSpPr/>
          <p:nvPr/>
        </p:nvSpPr>
        <p:spPr>
          <a:xfrm>
            <a:off x="381000" y="1832074"/>
            <a:ext cx="3115020" cy="523220"/>
          </a:xfrm>
          <a:prstGeom prst="rect">
            <a:avLst/>
          </a:prstGeom>
        </p:spPr>
        <p:txBody>
          <a:bodyPr wrap="none">
            <a:spAutoFit/>
          </a:bodyPr>
          <a:lstStyle/>
          <a:p>
            <a:r>
              <a:rPr lang="en-US" sz="2800" dirty="0"/>
              <a:t>Individuals who are:</a:t>
            </a:r>
          </a:p>
        </p:txBody>
      </p:sp>
      <p:sp>
        <p:nvSpPr>
          <p:cNvPr id="5" name="Footer Placeholder 4"/>
          <p:cNvSpPr>
            <a:spLocks noGrp="1"/>
          </p:cNvSpPr>
          <p:nvPr>
            <p:ph type="ftr" sz="quarter" idx="11"/>
          </p:nvPr>
        </p:nvSpPr>
        <p:spPr/>
        <p:txBody>
          <a:bodyPr/>
          <a:lstStyle/>
          <a:p>
            <a:r>
              <a:rPr lang="en-US" sz="1000" dirty="0" smtClean="0">
                <a:solidFill>
                  <a:srgbClr val="1B587C">
                    <a:lumMod val="75000"/>
                  </a:srgbClr>
                </a:solidFill>
              </a:rPr>
              <a:t>8</a:t>
            </a:r>
            <a:endParaRPr lang="en-US" sz="1000" dirty="0">
              <a:solidFill>
                <a:srgbClr val="1B587C">
                  <a:lumMod val="75000"/>
                </a:srgbClr>
              </a:solidFill>
            </a:endParaRPr>
          </a:p>
        </p:txBody>
      </p:sp>
    </p:spTree>
    <p:extLst>
      <p:ext uri="{BB962C8B-B14F-4D97-AF65-F5344CB8AC3E}">
        <p14:creationId xmlns:p14="http://schemas.microsoft.com/office/powerpoint/2010/main" val="2129915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FIDA Enrollment</a:t>
            </a:r>
            <a:endParaRPr lang="en-US" dirty="0"/>
          </a:p>
        </p:txBody>
      </p:sp>
      <p:sp>
        <p:nvSpPr>
          <p:cNvPr id="3" name="Content Placeholder 2"/>
          <p:cNvSpPr>
            <a:spLocks noGrp="1"/>
          </p:cNvSpPr>
          <p:nvPr>
            <p:ph idx="1"/>
          </p:nvPr>
        </p:nvSpPr>
        <p:spPr/>
        <p:txBody>
          <a:bodyPr>
            <a:normAutofit/>
          </a:bodyPr>
          <a:lstStyle/>
          <a:p>
            <a:r>
              <a:rPr lang="en-US" dirty="0" smtClean="0"/>
              <a:t>There </a:t>
            </a:r>
            <a:r>
              <a:rPr lang="en-US" dirty="0"/>
              <a:t>are two types of enrollment:  </a:t>
            </a:r>
            <a:endParaRPr lang="en-US" dirty="0" smtClean="0"/>
          </a:p>
          <a:p>
            <a:pPr lvl="1"/>
            <a:r>
              <a:rPr lang="en-US" b="1" dirty="0" smtClean="0"/>
              <a:t>Opt-in Enrollment, </a:t>
            </a:r>
            <a:r>
              <a:rPr lang="en-US" dirty="0"/>
              <a:t>which is initiated by </a:t>
            </a:r>
            <a:r>
              <a:rPr lang="en-US" dirty="0" smtClean="0"/>
              <a:t>an individual</a:t>
            </a:r>
            <a:r>
              <a:rPr lang="en-US" dirty="0" smtClean="0">
                <a:cs typeface="Arial" charset="0"/>
              </a:rPr>
              <a:t>.</a:t>
            </a:r>
            <a:endParaRPr lang="en-US" dirty="0">
              <a:cs typeface="Arial" charset="0"/>
            </a:endParaRPr>
          </a:p>
          <a:p>
            <a:pPr lvl="1"/>
            <a:r>
              <a:rPr lang="en-US" b="1" dirty="0" smtClean="0"/>
              <a:t>Passive Enrollment, </a:t>
            </a:r>
            <a:r>
              <a:rPr lang="en-US" dirty="0"/>
              <a:t>which is enrollment by the </a:t>
            </a:r>
            <a:r>
              <a:rPr lang="en-US" dirty="0" smtClean="0"/>
              <a:t>State </a:t>
            </a:r>
            <a:r>
              <a:rPr lang="en-US" dirty="0"/>
              <a:t>which the </a:t>
            </a:r>
            <a:r>
              <a:rPr lang="en-US" dirty="0" smtClean="0"/>
              <a:t>individual </a:t>
            </a:r>
            <a:r>
              <a:rPr lang="en-US" dirty="0"/>
              <a:t>can decline by opting out</a:t>
            </a:r>
            <a:r>
              <a:rPr lang="en-US" dirty="0" smtClean="0"/>
              <a:t>.</a:t>
            </a:r>
          </a:p>
          <a:p>
            <a:r>
              <a:rPr lang="en-US" dirty="0">
                <a:solidFill>
                  <a:srgbClr val="000000"/>
                </a:solidFill>
              </a:rPr>
              <a:t>All enrollments </a:t>
            </a:r>
            <a:r>
              <a:rPr lang="en-US" dirty="0" smtClean="0">
                <a:solidFill>
                  <a:srgbClr val="000000"/>
                </a:solidFill>
              </a:rPr>
              <a:t>(opt-in </a:t>
            </a:r>
            <a:r>
              <a:rPr lang="en-US" dirty="0">
                <a:solidFill>
                  <a:srgbClr val="000000"/>
                </a:solidFill>
              </a:rPr>
              <a:t>and </a:t>
            </a:r>
            <a:r>
              <a:rPr lang="en-US" dirty="0" smtClean="0">
                <a:solidFill>
                  <a:srgbClr val="000000"/>
                </a:solidFill>
              </a:rPr>
              <a:t>passive) </a:t>
            </a:r>
            <a:r>
              <a:rPr lang="en-US" dirty="0">
                <a:solidFill>
                  <a:srgbClr val="000000"/>
                </a:solidFill>
              </a:rPr>
              <a:t>will be through the Enrollment Broker, New York Medicaid </a:t>
            </a:r>
            <a:r>
              <a:rPr lang="en-US" dirty="0" smtClean="0">
                <a:solidFill>
                  <a:srgbClr val="000000"/>
                </a:solidFill>
              </a:rPr>
              <a:t>Choice. </a:t>
            </a:r>
            <a:endParaRPr lang="en-US" dirty="0">
              <a:solidFill>
                <a:srgbClr val="000000"/>
              </a:solidFill>
            </a:endParaRPr>
          </a:p>
          <a:p>
            <a:r>
              <a:rPr lang="en-US" dirty="0">
                <a:solidFill>
                  <a:srgbClr val="000000"/>
                </a:solidFill>
              </a:rPr>
              <a:t>Participants may disenroll at any time during the demonstration.</a:t>
            </a:r>
          </a:p>
          <a:p>
            <a:pPr lvl="1"/>
            <a:endParaRPr lang="en-US" dirty="0"/>
          </a:p>
        </p:txBody>
      </p:sp>
      <p:sp>
        <p:nvSpPr>
          <p:cNvPr id="4" name="Footer Placeholder 3"/>
          <p:cNvSpPr>
            <a:spLocks noGrp="1"/>
          </p:cNvSpPr>
          <p:nvPr>
            <p:ph type="ftr" sz="quarter" idx="11"/>
          </p:nvPr>
        </p:nvSpPr>
        <p:spPr/>
        <p:txBody>
          <a:bodyPr/>
          <a:lstStyle/>
          <a:p>
            <a:r>
              <a:rPr lang="en-US" sz="1000" dirty="0" smtClean="0">
                <a:solidFill>
                  <a:srgbClr val="1B587C">
                    <a:lumMod val="75000"/>
                  </a:srgbClr>
                </a:solidFill>
              </a:rPr>
              <a:t>9</a:t>
            </a:r>
            <a:endParaRPr lang="en-US" sz="1000" dirty="0">
              <a:solidFill>
                <a:srgbClr val="1B587C">
                  <a:lumMod val="75000"/>
                </a:srgbClr>
              </a:solidFill>
            </a:endParaRPr>
          </a:p>
        </p:txBody>
      </p:sp>
    </p:spTree>
    <p:extLst>
      <p:ext uri="{BB962C8B-B14F-4D97-AF65-F5344CB8AC3E}">
        <p14:creationId xmlns:p14="http://schemas.microsoft.com/office/powerpoint/2010/main" val="4036320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gnyhav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18989</TotalTime>
  <Words>6630</Words>
  <Application>Microsoft Office PowerPoint</Application>
  <PresentationFormat>On-screen Show (4:3)</PresentationFormat>
  <Paragraphs>654</Paragraphs>
  <Slides>77</Slides>
  <Notes>10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1_gnyhav2</vt:lpstr>
      <vt:lpstr>Fully Integrated Duals Advantage (FIDA) Overview </vt:lpstr>
      <vt:lpstr>Fully Integrated Duals Advantage (FIDA) Agenda</vt:lpstr>
      <vt:lpstr>Fully Integrated Duals Advantage (FIDA)</vt:lpstr>
      <vt:lpstr>Care Management for All</vt:lpstr>
      <vt:lpstr>FIDA Status</vt:lpstr>
      <vt:lpstr>   FIDA Eligibility &amp; Enrollment    </vt:lpstr>
      <vt:lpstr>Eligibility for FIDA</vt:lpstr>
      <vt:lpstr>Not Eligible for FIDA</vt:lpstr>
      <vt:lpstr>FIDA Enrollment</vt:lpstr>
      <vt:lpstr>FIDA Enrollment</vt:lpstr>
      <vt:lpstr>FIDA Enrollment</vt:lpstr>
      <vt:lpstr>FIDA Enrollment</vt:lpstr>
      <vt:lpstr>FIDA Enrollment</vt:lpstr>
      <vt:lpstr>Provider’s Role in Enrollment</vt:lpstr>
      <vt:lpstr>  Covered Items and Services   </vt:lpstr>
      <vt:lpstr>Covered Items and Services</vt:lpstr>
      <vt:lpstr>Covered Items and Services</vt:lpstr>
      <vt:lpstr>Covered Items and Services</vt:lpstr>
      <vt:lpstr>Covered Items and Services</vt:lpstr>
      <vt:lpstr>   Payment Provisions    </vt:lpstr>
      <vt:lpstr>FIDA Impact on Providers</vt:lpstr>
      <vt:lpstr>FIDA Impact on Providers</vt:lpstr>
      <vt:lpstr>FIDA Rates</vt:lpstr>
      <vt:lpstr>   Transition of Care    </vt:lpstr>
      <vt:lpstr>FIDA Transition of Care</vt:lpstr>
      <vt:lpstr>FIDA Transition of Care</vt:lpstr>
      <vt:lpstr> FIDA Transition of Care </vt:lpstr>
      <vt:lpstr>   Care Planning and the Interdisciplinary Team (IDT) Process    </vt:lpstr>
      <vt:lpstr>Interdisciplinary Team (IDT)</vt:lpstr>
      <vt:lpstr>Comprehensive Assessment</vt:lpstr>
      <vt:lpstr>Comprehensive Assessment</vt:lpstr>
      <vt:lpstr>Comprehensive Reassessment</vt:lpstr>
      <vt:lpstr>Patient Centered Service Planning (PCSP) Requirements</vt:lpstr>
      <vt:lpstr>Establishing the IDT</vt:lpstr>
      <vt:lpstr>IDT Composition</vt:lpstr>
      <vt:lpstr>IDT Composition</vt:lpstr>
      <vt:lpstr>IDT Responsibilities</vt:lpstr>
      <vt:lpstr>IDT Responsibilities</vt:lpstr>
      <vt:lpstr>IDT Authorization</vt:lpstr>
      <vt:lpstr>IDT Authorization</vt:lpstr>
      <vt:lpstr>IDT Authorization</vt:lpstr>
      <vt:lpstr>IDT Authorization</vt:lpstr>
      <vt:lpstr>   Integrated Grievance &amp; Appeals Process (G &amp; A)    </vt:lpstr>
      <vt:lpstr>Integrated Grievances and Appeals (G &amp; A) Process</vt:lpstr>
      <vt:lpstr>Grievance Process</vt:lpstr>
      <vt:lpstr>Appeal Process</vt:lpstr>
      <vt:lpstr>Appeal Process</vt:lpstr>
      <vt:lpstr>Appeal Process</vt:lpstr>
      <vt:lpstr>FIDA Participant Ombudsman</vt:lpstr>
      <vt:lpstr>   Provider Networks    </vt:lpstr>
      <vt:lpstr>Network Adequacy</vt:lpstr>
      <vt:lpstr>Network Adequacy</vt:lpstr>
      <vt:lpstr>Network Adequacy</vt:lpstr>
      <vt:lpstr>Provider Credentialing</vt:lpstr>
      <vt:lpstr>Provider Accessibility</vt:lpstr>
      <vt:lpstr>Provider Accessibility</vt:lpstr>
      <vt:lpstr>Provider Termination</vt:lpstr>
      <vt:lpstr>   Provider Education and Training    </vt:lpstr>
      <vt:lpstr>Provider Education and Training </vt:lpstr>
      <vt:lpstr>Provider Education and Training</vt:lpstr>
      <vt:lpstr>Provider Education and Training</vt:lpstr>
      <vt:lpstr>Provider Education and Training</vt:lpstr>
      <vt:lpstr>Provider Education and Training</vt:lpstr>
      <vt:lpstr>Provider Education and Training</vt:lpstr>
      <vt:lpstr>Provider Education and Training</vt:lpstr>
      <vt:lpstr>   Marketing    </vt:lpstr>
      <vt:lpstr>Plan Marketing Requirements</vt:lpstr>
      <vt:lpstr>Provider Marketing Activities</vt:lpstr>
      <vt:lpstr>Provider Marketing Activities</vt:lpstr>
      <vt:lpstr>Provider Responsibilities in Marketing</vt:lpstr>
      <vt:lpstr>Plan Marketing Requirements</vt:lpstr>
      <vt:lpstr>Plan Marketing Requirements </vt:lpstr>
      <vt:lpstr>Plan Marketing Requirements</vt:lpstr>
      <vt:lpstr>Marketing Enforcement</vt:lpstr>
      <vt:lpstr>Marketing Enforcement</vt:lpstr>
      <vt:lpstr>PowerPoint Presentation</vt:lpstr>
      <vt:lpstr>Contact Us:</vt:lpstr>
    </vt:vector>
  </TitlesOfParts>
  <Company>Greater New York Hospital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kshure;michelle.dibacco@health.ny.gov</dc:creator>
  <cp:lastModifiedBy>Cheryl Udell</cp:lastModifiedBy>
  <cp:revision>2501</cp:revision>
  <cp:lastPrinted>2014-09-17T21:44:39Z</cp:lastPrinted>
  <dcterms:created xsi:type="dcterms:W3CDTF">2011-02-07T17:11:06Z</dcterms:created>
  <dcterms:modified xsi:type="dcterms:W3CDTF">2014-09-29T19:08:16Z</dcterms:modified>
</cp:coreProperties>
</file>