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35"/>
  </p:notesMasterIdLst>
  <p:handoutMasterIdLst>
    <p:handoutMasterId r:id="rId36"/>
  </p:handoutMasterIdLst>
  <p:sldIdLst>
    <p:sldId id="264" r:id="rId4"/>
    <p:sldId id="265" r:id="rId5"/>
    <p:sldId id="296" r:id="rId6"/>
    <p:sldId id="297" r:id="rId7"/>
    <p:sldId id="298" r:id="rId8"/>
    <p:sldId id="299" r:id="rId9"/>
    <p:sldId id="300" r:id="rId10"/>
    <p:sldId id="293" r:id="rId11"/>
    <p:sldId id="277" r:id="rId12"/>
    <p:sldId id="273" r:id="rId13"/>
    <p:sldId id="312" r:id="rId14"/>
    <p:sldId id="285" r:id="rId15"/>
    <p:sldId id="308" r:id="rId16"/>
    <p:sldId id="309" r:id="rId17"/>
    <p:sldId id="301" r:id="rId18"/>
    <p:sldId id="290" r:id="rId19"/>
    <p:sldId id="294" r:id="rId20"/>
    <p:sldId id="295" r:id="rId21"/>
    <p:sldId id="310" r:id="rId22"/>
    <p:sldId id="311" r:id="rId23"/>
    <p:sldId id="307" r:id="rId24"/>
    <p:sldId id="302" r:id="rId25"/>
    <p:sldId id="303" r:id="rId26"/>
    <p:sldId id="304" r:id="rId27"/>
    <p:sldId id="305" r:id="rId28"/>
    <p:sldId id="306" r:id="rId29"/>
    <p:sldId id="286" r:id="rId30"/>
    <p:sldId id="287" r:id="rId31"/>
    <p:sldId id="288" r:id="rId32"/>
    <p:sldId id="289" r:id="rId33"/>
    <p:sldId id="276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30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89333-0345-46BF-BFA3-BFAEC6D01B86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D9A34-DBD8-4760-90C4-DA671D2F6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13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74AB87-8458-4932-BBA5-FE23F2EF0449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671F64-A5AA-48F7-9464-7795DBFD3C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7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1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84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2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8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7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5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10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18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13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18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27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7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30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51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31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8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14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86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64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YSOO_DOH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482600"/>
            <a:ext cx="4804253" cy="108102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953000"/>
            <a:ext cx="12192000" cy="1981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0" y="4953000"/>
            <a:ext cx="12192000" cy="1016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ate Placeholder 1"/>
          <p:cNvSpPr txBox="1">
            <a:spLocks/>
          </p:cNvSpPr>
          <p:nvPr userDrawn="1"/>
        </p:nvSpPr>
        <p:spPr>
          <a:xfrm>
            <a:off x="609600" y="5257800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867" smtClean="0">
                <a:solidFill>
                  <a:schemeClr val="bg1"/>
                </a:solidFill>
              </a:rPr>
              <a:pPr/>
              <a:t>July 11, 2017</a:t>
            </a:fld>
            <a:endParaRPr lang="en-US" sz="1867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2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YSOO_DOH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272" y="6015223"/>
            <a:ext cx="2284729" cy="51409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2108200"/>
            <a:ext cx="7112000" cy="36576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 userDrawn="1"/>
        </p:nvSpPr>
        <p:spPr>
          <a:xfrm>
            <a:off x="0" y="2053938"/>
            <a:ext cx="7112000" cy="10852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ate Placeholder 1"/>
          <p:cNvSpPr txBox="1">
            <a:spLocks/>
          </p:cNvSpPr>
          <p:nvPr userDrawn="1"/>
        </p:nvSpPr>
        <p:spPr>
          <a:xfrm>
            <a:off x="203200" y="117474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600" smtClean="0">
                <a:solidFill>
                  <a:srgbClr val="002D73"/>
                </a:solidFill>
              </a:rPr>
              <a:pPr/>
              <a:t>July 11, 2017</a:t>
            </a:fld>
            <a:endParaRPr lang="en-US" sz="16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11074400" y="117474"/>
            <a:ext cx="914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600" smtClean="0">
                <a:solidFill>
                  <a:srgbClr val="002D73"/>
                </a:solidFill>
              </a:rPr>
              <a:pPr/>
              <a:t>‹#›</a:t>
            </a:fld>
            <a:endParaRPr lang="en-US" sz="1600" dirty="0">
              <a:solidFill>
                <a:srgbClr val="002D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1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83126"/>
            <a:ext cx="12192000" cy="399473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Date Placeholder 1"/>
          <p:cNvSpPr txBox="1">
            <a:spLocks/>
          </p:cNvSpPr>
          <p:nvPr userDrawn="1"/>
        </p:nvSpPr>
        <p:spPr>
          <a:xfrm>
            <a:off x="203200" y="117474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600" smtClean="0"/>
              <a:pPr/>
              <a:t>July 11, 2017</a:t>
            </a:fld>
            <a:endParaRPr lang="en-US" sz="1600" dirty="0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11074400" y="117474"/>
            <a:ext cx="914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600" smtClean="0"/>
              <a:pPr/>
              <a:t>‹#›</a:t>
            </a:fld>
            <a:endParaRPr lang="en-US" sz="16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-25400"/>
            <a:ext cx="12192000" cy="10852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7" name="Picture 6" descr="NYSOO_DOH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272" y="6015223"/>
            <a:ext cx="2284729" cy="51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6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iles.health.ny.gov/home_care/view/13897#inspections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09600" y="2413000"/>
            <a:ext cx="10261600" cy="17336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5333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LHCSA Statistical Report Workgroup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1200" y="5664201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kern="0" dirty="0">
                <a:solidFill>
                  <a:schemeClr val="bg1"/>
                </a:solidFill>
              </a:rPr>
              <a:t>Rebecca Fuller Gray, Director</a:t>
            </a:r>
          </a:p>
          <a:p>
            <a:pPr defTabSz="1219170"/>
            <a:r>
              <a:rPr lang="en-US" sz="2400" kern="0" dirty="0">
                <a:solidFill>
                  <a:schemeClr val="bg1"/>
                </a:solidFill>
              </a:rPr>
              <a:t>Division of Home and Community Based Services</a:t>
            </a:r>
          </a:p>
        </p:txBody>
      </p:sp>
    </p:spTree>
    <p:extLst>
      <p:ext uri="{BB962C8B-B14F-4D97-AF65-F5344CB8AC3E}">
        <p14:creationId xmlns:p14="http://schemas.microsoft.com/office/powerpoint/2010/main" val="383578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599" y="2413001"/>
            <a:ext cx="639611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 Updates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66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 Updates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Enforcements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second wave of 29 enforcement letters were sent to agencies on 6/12/17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date, only 3 of the 29 agencies have requested to have the survey opened.  5 of the 29 agencies have recently closed.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Stipulation and Orders for enforced LHCSAs are being posted on the Profiles webpage on the “Inspections” tab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https://profiles.health.ny.gov/home_care/view/13897#inspections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584"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Licensure 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Licensure Renewals/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Recertifications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Counties for Initial Licensure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Referrals to rescind the license of non-operational LHCSAs </a:t>
            </a:r>
          </a:p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3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 Updates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52384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Training for 2016 LHCSA Statistical Report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Webinar will be recorded and available for viewing prior to the survey posting</a:t>
            </a:r>
          </a:p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Alignment of Reports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Report Crosswalk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Reconciliation Report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LHCSA Statistical Report</a:t>
            </a:r>
          </a:p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599" y="2413001"/>
            <a:ext cx="6396111" cy="29238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Written Recommendations Received after the </a:t>
            </a:r>
          </a:p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7 Meeting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66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39574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from the following groups were received: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973" lvl="2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HCA</a:t>
            </a:r>
          </a:p>
          <a:p>
            <a:pPr marL="1523973" lvl="2" indent="-457189">
              <a:lnSpc>
                <a:spcPts val="15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973" lvl="2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HCP</a:t>
            </a:r>
          </a:p>
          <a:p>
            <a:pPr marL="1523973" lvl="2" indent="-457189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973" lvl="2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Leading Age</a:t>
            </a:r>
          </a:p>
          <a:p>
            <a:pPr marL="1523973" lvl="2" indent="-457189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1199 SEIU</a:t>
            </a:r>
          </a:p>
          <a:p>
            <a:pPr marL="1409684" lvl="2" indent="-34290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OPCHSM Aging and Long Term Care Team </a:t>
            </a:r>
          </a:p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36215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General recommendations included: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clear instructions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Improve technology for reporting such as Excel Spreadsheets or CSV files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Separate certain components for ease of information gathering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uniform terminology with consistent/same meaning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Adopt a version of the Minimum Data Set for the Direct Care Workforce for State evaluation purposes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2039600" cy="49218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number of the written recommendations received from the stakeholders fell into three categories:</a:t>
            </a:r>
          </a:p>
          <a:p>
            <a:pPr marL="609573" indent="-457189">
              <a:lnSpc>
                <a:spcPts val="15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Streamlining Forms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Clarifying Terms and Definitions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Add/Delete questions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Streamlining recommendations include: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 forms that can be prefilled with the information from the previous year</a:t>
            </a: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Consolidate the Length of Stay categories on LSR2 – Patient Form</a:t>
            </a: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the information provided on the PCA Cost Report, when available</a:t>
            </a: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Combine LSR3 and LSR4 - Direct and Contract Revenue forms 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5663" y="93102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8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48731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for Clarifying Definitions and Terms include: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Distinguish between contracted on LSR3 – Contract Revenue Form and subcontracted on LSR8 – Contract Form</a:t>
            </a:r>
          </a:p>
          <a:p>
            <a:pPr marL="1409684" lvl="2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Capture services calculated by hours and/or by visits on LSR3 – Contract Revenue Form and LSR4 – Direct Revenue Form</a:t>
            </a:r>
          </a:p>
          <a:p>
            <a:pPr marL="1409684" lvl="2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Define Wages and Base Wages</a:t>
            </a:r>
          </a:p>
          <a:p>
            <a:pPr marL="952484" lvl="1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Define Full Time and Part Time</a:t>
            </a:r>
          </a:p>
          <a:p>
            <a:pPr marL="1409684" lvl="2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diagnosis codes that should be used on LSR7 – Services by County Form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9391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86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604420"/>
            <a:ext cx="11684000" cy="43499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to add specific questions include the addition of: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Hospice and Adult Care Facilities provider types to the referrals and discharges categories on LSR2 – Patient Form</a:t>
            </a:r>
          </a:p>
          <a:p>
            <a:pPr marL="952484" lvl="1" indent="-342900">
              <a:lnSpc>
                <a:spcPts val="8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Various questions for LHCSAs that operate PCA/HHA training programs</a:t>
            </a:r>
          </a:p>
          <a:p>
            <a:pPr marL="952484" lvl="1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Various questions for LHCSA Fiscal Intermediaries that “employ” Consumer Directed Personal Care Aides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LHCSA Fiscal Intermediary issues a W2 </a:t>
            </a:r>
          </a:p>
          <a:p>
            <a:pPr marL="1409684" lvl="2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sorted by zip code rather than County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33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379332"/>
            <a:ext cx="11684000" cy="39908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to add specific questions regarding the Minimum Data Set for the Direct Care Work Force include the addition of:</a:t>
            </a:r>
          </a:p>
          <a:p>
            <a:pPr marL="952484" lvl="1" indent="-342900">
              <a:lnSpc>
                <a:spcPts val="8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Questions to LSR2 – Patient Form on: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 payment type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Waitlists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Frequency an agency is unable to admit a patient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number of cases without full staff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cases that require certain ranges of hours per week</a:t>
            </a:r>
          </a:p>
          <a:p>
            <a:pPr marL="952484" lvl="1" indent="-342900">
              <a:lnSpc>
                <a:spcPts val="8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3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13001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3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 of May 1 meeting</a:t>
            </a:r>
          </a:p>
        </p:txBody>
      </p:sp>
    </p:spTree>
    <p:extLst>
      <p:ext uri="{BB962C8B-B14F-4D97-AF65-F5344CB8AC3E}">
        <p14:creationId xmlns:p14="http://schemas.microsoft.com/office/powerpoint/2010/main" val="1417543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379332"/>
            <a:ext cx="11684000" cy="49962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to add specific questions regarding the Minimum Data Set for the Direct Care Work Force include the addition of:</a:t>
            </a:r>
          </a:p>
          <a:p>
            <a:pPr marL="952484" lvl="1" indent="-342900">
              <a:lnSpc>
                <a:spcPts val="8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Questions to LSR 6 – Staff and Wages Form on: 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Staff turnover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Vacant positions 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Average hourly wage (consistent with other cost reporting)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Employer provided benefits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Workers Compensation Claims</a:t>
            </a:r>
          </a:p>
          <a:p>
            <a:pPr marL="1409684" lvl="2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question to LSR7 – Services by County Form asking for the number of new admissions in the reporting year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33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Recommendations to delete specific questions include: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Eliminate the question requiring the number of W2s issued</a:t>
            </a:r>
          </a:p>
          <a:p>
            <a:pPr marL="952484" lvl="1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Remove the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Wellcare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Section on LSR7 – Services by County Form</a:t>
            </a:r>
          </a:p>
          <a:p>
            <a:pPr marL="952484" lvl="1" indent="-342900">
              <a:lnSpc>
                <a:spcPts val="1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Delete the questions for subcontractor contract dates and license numbers on LSR8 – Contract Form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33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43601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is the Minimum Data Set for the Direct Care Workforce?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CMS through its National Direct Service Workforce Resource Center developed a recommended Minimum Data Set for the Direct Care Workforce to be collected regularly:</a:t>
            </a:r>
          </a:p>
          <a:p>
            <a:pPr marL="1409684" lvl="2" indent="-34290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measure and analyze workforce trends</a:t>
            </a:r>
          </a:p>
          <a:p>
            <a:pPr marL="1866884" lvl="3" indent="-34290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 Policy</a:t>
            </a:r>
          </a:p>
          <a:p>
            <a:pPr marL="1866884" lvl="3" indent="-34290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942052"/>
            <a:ext cx="11684000" cy="28982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95284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Minimum Data Set questions for the Direct Care Workforce center around the following measures:</a:t>
            </a: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</a:p>
          <a:p>
            <a:pPr marL="1409684" lvl="2" indent="-34290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</a:p>
          <a:p>
            <a:pPr marL="1409684" lvl="2" indent="-342900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9684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Compensation of the Workforce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871712"/>
            <a:ext cx="11684000" cy="47807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95284" indent="-34290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does each measure do?</a:t>
            </a:r>
          </a:p>
          <a:p>
            <a:pPr marL="495284" indent="-342900"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itchFamily="34" charset="0"/>
              <a:buChar char="•"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Workforce Volume Measures</a:t>
            </a:r>
          </a:p>
          <a:p>
            <a:pPr marL="952484" lvl="1" indent="-342900">
              <a:lnSpc>
                <a:spcPts val="1000"/>
              </a:lnSpc>
              <a:buFont typeface="Arial" pitchFamily="34" charset="0"/>
              <a:buChar char="•"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Illustrate trends over time</a:t>
            </a: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resources may be most useful to create capacity to meet demand</a:t>
            </a:r>
          </a:p>
          <a:p>
            <a:pPr marL="1409684" lvl="2" indent="-342900"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itchFamily="34" charset="0"/>
              <a:buChar char="•"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Stability Measures</a:t>
            </a:r>
          </a:p>
          <a:p>
            <a:pPr marL="952484" lvl="1" indent="-342900">
              <a:lnSpc>
                <a:spcPts val="1000"/>
              </a:lnSpc>
              <a:buFont typeface="Arial" pitchFamily="34" charset="0"/>
              <a:buChar char="•"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Demonstrate if resources are effective in producing anticipated results such as:</a:t>
            </a:r>
          </a:p>
          <a:p>
            <a:pPr marL="1409684" lvl="2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Reducing vacancy and turnover rates</a:t>
            </a:r>
          </a:p>
          <a:p>
            <a:pPr marL="1409684" lvl="2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Improve retention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956120"/>
            <a:ext cx="11684000" cy="20672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95284" indent="-34290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does each measure do?</a:t>
            </a:r>
          </a:p>
          <a:p>
            <a:pPr marL="495284" indent="-342900"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84" indent="-342900">
              <a:buFont typeface="Arial" pitchFamily="34" charset="0"/>
              <a:buChar char="•"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Workforce Compensation Measures</a:t>
            </a:r>
          </a:p>
          <a:p>
            <a:pPr marL="952484" lvl="1" indent="-342900">
              <a:lnSpc>
                <a:spcPts val="1000"/>
              </a:lnSpc>
              <a:buFont typeface="Arial" pitchFamily="34" charset="0"/>
              <a:buChar char="•"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Illustrate how home and community based jobs are keeping up with other low-wage jobs and how compensation changes within job titles over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(continued)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956120"/>
            <a:ext cx="11684000" cy="33034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95284" indent="-34290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does this Align with the Statistical Report Workgroup Goals?</a:t>
            </a:r>
          </a:p>
          <a:p>
            <a:pPr marL="495284" indent="-342900"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Captures Data Relevant to service delivery</a:t>
            </a:r>
          </a:p>
          <a:p>
            <a:pPr marL="952484" lvl="1" indent="-342900">
              <a:lnSpc>
                <a:spcPts val="1000"/>
              </a:lnSpc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Reporting can be used to inform the current and future home care landscape for both policy makers</a:t>
            </a:r>
          </a:p>
          <a:p>
            <a:pPr marL="952484" lvl="1" indent="-342900">
              <a:lnSpc>
                <a:spcPts val="1000"/>
              </a:lnSpc>
              <a:buFont typeface="Arial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484" lvl="1" indent="-342900"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data will provide a better understanding of the scope of workforce issues of building informed policies and programs to address the needs of these workers, the provider agencies, and the individuals they care for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3459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13001"/>
            <a:ext cx="6096000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Data Collection System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75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Data Collection System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58374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Accessed through the Healthcare Financial Data Gateway on Health Commerce System</a:t>
            </a:r>
          </a:p>
          <a:p>
            <a:pPr marL="152384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Users download free software for use with system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Uses the same software that will be used for cost reporting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software can only be used on a Windows OS</a:t>
            </a:r>
          </a:p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forms look like Excel spreadsheets</a:t>
            </a:r>
          </a:p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Allows users to run edits before submitting and the software will identify missing information and alert the user if the data does not meet conditions set up by DOH</a:t>
            </a:r>
          </a:p>
          <a:p>
            <a:pPr marL="609573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84"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1255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48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Data Collection System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1759168"/>
            <a:ext cx="11684000" cy="39908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52384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Users will have distinct roles identified (similar to the HCS roles).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DOH will work with agencies and DOH IT to set up roles for all the users</a:t>
            </a:r>
          </a:p>
          <a:p>
            <a:pPr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will be entered in columns and rows.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Eliminates the need for repeating sections on forms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Will provide ease of use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columns that are formatted to total – the total can be seen when numbers are entered, rather than clicking “save” to see a total number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1595" y="79034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748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803401"/>
            <a:ext cx="11684000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Initial meeting was held on May 1, 2017</a:t>
            </a:r>
          </a:p>
          <a:p>
            <a:pPr marL="457189" indent="-457189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Approximately 30 people were in attendance representing DOH staff, Home Care Providers, and Provider Associations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goals of the workgroup are: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the compliance rates for the LHCSA Statistical Report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Capture data relevant to service delivery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quality data is collected in a timely manner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terminology in the report is used universally across the industry</a:t>
            </a: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Streamline data reporting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66786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</a:p>
        </p:txBody>
      </p:sp>
    </p:spTree>
    <p:extLst>
      <p:ext uri="{BB962C8B-B14F-4D97-AF65-F5344CB8AC3E}">
        <p14:creationId xmlns:p14="http://schemas.microsoft.com/office/powerpoint/2010/main" val="1117618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13001"/>
            <a:ext cx="6323860" cy="29238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UDCS Demonstration</a:t>
            </a:r>
          </a:p>
          <a:p>
            <a:pPr defTabSz="1219170"/>
            <a:endParaRPr lang="en-US" sz="40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US" sz="40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1219170"/>
            <a:r>
              <a:rPr lang="en-US" sz="3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Sandie </a:t>
            </a:r>
            <a:r>
              <a:rPr lang="en-US" sz="32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DeLorenzo</a:t>
            </a:r>
            <a:endParaRPr lang="en-US" sz="32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1219170"/>
            <a:r>
              <a:rPr lang="en-US" sz="32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Nikifor</a:t>
            </a:r>
            <a:r>
              <a:rPr lang="en-US" sz="32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Nikiforov</a:t>
            </a:r>
            <a:r>
              <a:rPr lang="en-US" dirty="0"/>
              <a:t> 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016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13001"/>
            <a:ext cx="6096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0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75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Workgroup Input on Compliance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936566"/>
            <a:ext cx="1168400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Workgroup identified the need to: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Focus on enforcement of non-compliant LHCSAs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non operational LHCSAs – compliance may be higher than it appears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Publish the names of LHCSAs that failed to submit on the DOH website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7321" y="98354"/>
            <a:ext cx="4856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</a:p>
        </p:txBody>
      </p:sp>
    </p:spTree>
    <p:extLst>
      <p:ext uri="{BB962C8B-B14F-4D97-AF65-F5344CB8AC3E}">
        <p14:creationId xmlns:p14="http://schemas.microsoft.com/office/powerpoint/2010/main" val="342462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Workgroup Input on Licensure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936566"/>
            <a:ext cx="11684000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Initial recommendations:</a:t>
            </a:r>
          </a:p>
          <a:p>
            <a:pPr lvl="1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the number of counties approved on the initial application.  Allow expansion of service areas once a compliance history has been established</a:t>
            </a:r>
          </a:p>
          <a:p>
            <a:pPr lvl="2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Create a License Renewal process where LHCSAs would need to reapply periodically</a:t>
            </a:r>
          </a:p>
          <a:p>
            <a:pPr lvl="2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 a recertification or attestation of operation as part of the LHCSA Statistical Report for all LHCSAs</a:t>
            </a:r>
          </a:p>
        </p:txBody>
      </p:sp>
      <p:sp>
        <p:nvSpPr>
          <p:cNvPr id="5" name="Rectangle 4"/>
          <p:cNvSpPr/>
          <p:nvPr/>
        </p:nvSpPr>
        <p:spPr>
          <a:xfrm>
            <a:off x="3667867" y="93102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6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1118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  <a:p>
            <a:pPr algn="ctr" defTabSz="1219170"/>
            <a:r>
              <a:rPr lang="en-US" sz="2400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Workgroup Input on the Survey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936566"/>
            <a:ext cx="11684000" cy="36215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Areas of potential improvement to the survey forms were identified: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Divide the report into multiple reports (i.e. one for Patient Information, one for Cost Information)</a:t>
            </a:r>
          </a:p>
          <a:p>
            <a:pPr lvl="1">
              <a:lnSpc>
                <a:spcPts val="16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 Cost Report data to be completed only by those entities not required to complete the Medicaid Cost Report for Personal Care Providers</a:t>
            </a:r>
          </a:p>
          <a:p>
            <a:pPr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773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annual training on completion of the survey forms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8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413001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3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 of June 7 meeting</a:t>
            </a:r>
          </a:p>
        </p:txBody>
      </p:sp>
    </p:spTree>
    <p:extLst>
      <p:ext uri="{BB962C8B-B14F-4D97-AF65-F5344CB8AC3E}">
        <p14:creationId xmlns:p14="http://schemas.microsoft.com/office/powerpoint/2010/main" val="303206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748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803401"/>
            <a:ext cx="11684000" cy="24878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workgroup meeting was held on June 7, 2017</a:t>
            </a:r>
          </a:p>
          <a:p>
            <a:pPr marL="457189" indent="-457189">
              <a:lnSpc>
                <a:spcPts val="14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Approximately 35 people were in attendance representing DOH staff, Home Care Providers, and Provider Associations</a:t>
            </a:r>
          </a:p>
          <a:p>
            <a:pPr marL="1066773" lvl="1" indent="-457189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73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Dan Carmody (OHIP) presented information on the Provider Reconciliation Cost Report which will be used for reporting on wage parity requirements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97527" y="107170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8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584200"/>
            <a:ext cx="11582400" cy="748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19170"/>
            <a:r>
              <a:rPr lang="en-US" sz="4267" b="1" kern="0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LHCSA Statistical Report Workgroup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3200" y="1803401"/>
            <a:ext cx="11684000" cy="32265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 workgroup recommendations included:</a:t>
            </a:r>
          </a:p>
          <a:p>
            <a:pPr>
              <a:lnSpc>
                <a:spcPts val="14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389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Divide the report into multiple, shorter, focused reports</a:t>
            </a:r>
          </a:p>
          <a:p>
            <a:pPr marL="914389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Collapse age groups</a:t>
            </a:r>
          </a:p>
          <a:p>
            <a:pPr marL="914389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Consolidate the report for agencies with multiple licenses</a:t>
            </a:r>
          </a:p>
          <a:p>
            <a:pPr marL="914389" lvl="1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sufficient lead time to accommodate software changes for data collection purposes</a:t>
            </a:r>
          </a:p>
          <a:p>
            <a:pPr marL="914389" lvl="1" indent="-457189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workgroup was asked to send additional suggestions in writing to DOH</a:t>
            </a:r>
          </a:p>
        </p:txBody>
      </p:sp>
      <p:sp>
        <p:nvSpPr>
          <p:cNvPr id="5" name="Rectangle 4"/>
          <p:cNvSpPr/>
          <p:nvPr/>
        </p:nvSpPr>
        <p:spPr>
          <a:xfrm>
            <a:off x="3625663" y="79034"/>
            <a:ext cx="4856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Division of Home and Community Based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620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1692</Words>
  <Application>Microsoft Office PowerPoint</Application>
  <PresentationFormat>Widescreen</PresentationFormat>
  <Paragraphs>292</Paragraphs>
  <Slides>31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Cover Master</vt:lpstr>
      <vt:lpstr>Section Master</vt:lpstr>
      <vt:lpstr>Content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Simonds, Nancy B (HEALTH)</dc:creator>
  <cp:lastModifiedBy>Cheryl Udell</cp:lastModifiedBy>
  <cp:revision>72</cp:revision>
  <cp:lastPrinted>2017-07-10T15:31:58Z</cp:lastPrinted>
  <dcterms:created xsi:type="dcterms:W3CDTF">2017-06-02T14:41:35Z</dcterms:created>
  <dcterms:modified xsi:type="dcterms:W3CDTF">2017-07-11T18:30:05Z</dcterms:modified>
</cp:coreProperties>
</file>