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32"/>
  </p:notesMasterIdLst>
  <p:handoutMasterIdLst>
    <p:handoutMasterId r:id="rId33"/>
  </p:handoutMasterIdLst>
  <p:sldIdLst>
    <p:sldId id="276" r:id="rId2"/>
    <p:sldId id="300" r:id="rId3"/>
    <p:sldId id="301" r:id="rId4"/>
    <p:sldId id="321" r:id="rId5"/>
    <p:sldId id="302" r:id="rId6"/>
    <p:sldId id="314" r:id="rId7"/>
    <p:sldId id="316" r:id="rId8"/>
    <p:sldId id="322" r:id="rId9"/>
    <p:sldId id="323" r:id="rId10"/>
    <p:sldId id="315" r:id="rId11"/>
    <p:sldId id="324" r:id="rId12"/>
    <p:sldId id="327" r:id="rId13"/>
    <p:sldId id="328" r:id="rId14"/>
    <p:sldId id="329" r:id="rId15"/>
    <p:sldId id="333" r:id="rId16"/>
    <p:sldId id="309" r:id="rId17"/>
    <p:sldId id="303" r:id="rId18"/>
    <p:sldId id="307" r:id="rId19"/>
    <p:sldId id="318" r:id="rId20"/>
    <p:sldId id="319" r:id="rId21"/>
    <p:sldId id="330" r:id="rId22"/>
    <p:sldId id="331" r:id="rId23"/>
    <p:sldId id="320" r:id="rId24"/>
    <p:sldId id="326" r:id="rId25"/>
    <p:sldId id="304" r:id="rId26"/>
    <p:sldId id="334" r:id="rId27"/>
    <p:sldId id="311" r:id="rId28"/>
    <p:sldId id="332" r:id="rId29"/>
    <p:sldId id="306" r:id="rId30"/>
    <p:sldId id="31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061" autoAdjust="0"/>
    <p:restoredTop sz="93931" autoAdjust="0"/>
  </p:normalViewPr>
  <p:slideViewPr>
    <p:cSldViewPr>
      <p:cViewPr varScale="1">
        <p:scale>
          <a:sx n="65" d="100"/>
          <a:sy n="65" d="100"/>
        </p:scale>
        <p:origin x="1732"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115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FEAEDDCB-069D-4C53-B611-89EFDF3272D6}" srcId="{FCC2D5A2-2648-441D-886E-FBFCFEE2564D}" destId="{C9D7C41B-2458-4E10-B0CD-B096FE381CD0}" srcOrd="0" destOrd="0" parTransId="{0A0C60C5-C706-48B9-995E-A488798C9F2E}" sibTransId="{2A8DDC20-F70F-473B-9F8E-AB194C4E21A2}"/>
    <dgm:cxn modelId="{52190B54-3B6C-41E2-B7E2-7B40DF4BAFD8}" type="presOf" srcId="{9F150001-DB0C-406F-9A3F-57A28CE6770D}" destId="{695AD7B6-8693-49C8-A6A3-10FA9D26045F}" srcOrd="0" destOrd="0" presId="urn:microsoft.com/office/officeart/2005/8/layout/cycle1"/>
    <dgm:cxn modelId="{5D111555-CE41-41EF-9B3C-2EC75DB9AFDA}" type="presOf" srcId="{5BDBC498-A2B6-4254-BE47-090F0729E8F8}" destId="{43764AAE-3CB5-427D-8D34-9BEF7F699D17}" srcOrd="0" destOrd="0" presId="urn:microsoft.com/office/officeart/2005/8/layout/cycle1"/>
    <dgm:cxn modelId="{CCB81922-20DE-4A73-B667-7B019CBED8EC}" type="presOf" srcId="{397A921E-02C0-4A34-B61F-E808010A8BE2}" destId="{C4A1B6D8-E1A9-4E5D-88B2-67D5CA1BF43E}" srcOrd="0" destOrd="0" presId="urn:microsoft.com/office/officeart/2005/8/layout/cycle1"/>
    <dgm:cxn modelId="{D2B69E6C-74B3-482E-B363-B2455864A7CB}" type="presOf" srcId="{8B2557B0-EA9E-4044-8F24-7BD0DD1CDA47}" destId="{D15EFBE0-5E71-43D6-8BEF-A4E514CD43F5}" srcOrd="0" destOrd="0" presId="urn:microsoft.com/office/officeart/2005/8/layout/cycle1"/>
    <dgm:cxn modelId="{8002C93C-5ECC-4BD6-B3F9-119D2D07A505}" type="presOf" srcId="{14EB3EA9-D4F0-4B47-AB62-EABAD72DFE4A}" destId="{23011174-8D9A-4182-86C8-1DF75B59DE28}"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6F87C2AD-5B02-41D8-8EE4-39A59B1BA48C}" srcId="{FCC2D5A2-2648-441D-886E-FBFCFEE2564D}" destId="{14EB3EA9-D4F0-4B47-AB62-EABAD72DFE4A}" srcOrd="2" destOrd="0" parTransId="{D5EF5B8F-E2B2-4EAB-8B7E-E5357546671C}" sibTransId="{397A921E-02C0-4A34-B61F-E808010A8BE2}"/>
    <dgm:cxn modelId="{1FCF5187-5B60-47BB-BA26-BF0E4070F2BE}" type="presOf" srcId="{C9D7C41B-2458-4E10-B0CD-B096FE381CD0}" destId="{203CF8CD-E385-4216-A519-06CD9D747BE6}" srcOrd="0" destOrd="0" presId="urn:microsoft.com/office/officeart/2005/8/layout/cycle1"/>
    <dgm:cxn modelId="{1EAEE478-E101-44A7-9B14-FAA0BE39B38B}" type="presOf" srcId="{0373D090-4C6D-4D20-A0CD-5842F2A3B967}" destId="{DB3C95C6-132D-4D03-916C-6A2E15EDBC75}" srcOrd="0" destOrd="0" presId="urn:microsoft.com/office/officeart/2005/8/layout/cycle1"/>
    <dgm:cxn modelId="{A0FC0312-B40C-45F1-908B-2E4FC859F997}" type="presOf" srcId="{FCC2D5A2-2648-441D-886E-FBFCFEE2564D}" destId="{7AD44568-F12E-4516-A34B-218396103CE2}" srcOrd="0" destOrd="0" presId="urn:microsoft.com/office/officeart/2005/8/layout/cycle1"/>
    <dgm:cxn modelId="{A8E0B17E-9BA0-485C-94B0-8A695C632ACC}" type="presOf" srcId="{2A8DDC20-F70F-473B-9F8E-AB194C4E21A2}" destId="{E4E99182-7810-485D-847B-84AC2032BE89}" srcOrd="0" destOrd="0" presId="urn:microsoft.com/office/officeart/2005/8/layout/cycle1"/>
    <dgm:cxn modelId="{5D91D1C3-2414-4CCA-A34C-592CF98B02C1}" srcId="{FCC2D5A2-2648-441D-886E-FBFCFEE2564D}" destId="{5BDBC498-A2B6-4254-BE47-090F0729E8F8}" srcOrd="3" destOrd="0" parTransId="{ADFEF54D-244D-461E-B730-89ECCA20F6B0}" sibTransId="{8B2557B0-EA9E-4044-8F24-7BD0DD1CDA47}"/>
    <dgm:cxn modelId="{F80960A4-4ED9-47FA-A1FF-B666B57289E8}" type="presParOf" srcId="{7AD44568-F12E-4516-A34B-218396103CE2}" destId="{BEBF08FB-385A-43D8-B420-64A3AAAD7358}" srcOrd="0" destOrd="0" presId="urn:microsoft.com/office/officeart/2005/8/layout/cycle1"/>
    <dgm:cxn modelId="{133803CC-D0FA-4BCD-A997-0DEEB39978BB}" type="presParOf" srcId="{7AD44568-F12E-4516-A34B-218396103CE2}" destId="{203CF8CD-E385-4216-A519-06CD9D747BE6}" srcOrd="1" destOrd="0" presId="urn:microsoft.com/office/officeart/2005/8/layout/cycle1"/>
    <dgm:cxn modelId="{690D3E38-273F-4170-B692-195FC6F2F8F0}" type="presParOf" srcId="{7AD44568-F12E-4516-A34B-218396103CE2}" destId="{E4E99182-7810-485D-847B-84AC2032BE89}" srcOrd="2" destOrd="0" presId="urn:microsoft.com/office/officeart/2005/8/layout/cycle1"/>
    <dgm:cxn modelId="{E509181D-C372-4521-B5B6-526B66757116}" type="presParOf" srcId="{7AD44568-F12E-4516-A34B-218396103CE2}" destId="{1E78247B-BCC3-4CDE-AF1F-AAF325037514}" srcOrd="3" destOrd="0" presId="urn:microsoft.com/office/officeart/2005/8/layout/cycle1"/>
    <dgm:cxn modelId="{D4AF7F89-BE8A-49E1-A5B0-0AC31D4621F2}" type="presParOf" srcId="{7AD44568-F12E-4516-A34B-218396103CE2}" destId="{DB3C95C6-132D-4D03-916C-6A2E15EDBC75}" srcOrd="4" destOrd="0" presId="urn:microsoft.com/office/officeart/2005/8/layout/cycle1"/>
    <dgm:cxn modelId="{1CC7FAC0-0FBC-491F-8F19-FD243A6637B3}" type="presParOf" srcId="{7AD44568-F12E-4516-A34B-218396103CE2}" destId="{695AD7B6-8693-49C8-A6A3-10FA9D26045F}" srcOrd="5" destOrd="0" presId="urn:microsoft.com/office/officeart/2005/8/layout/cycle1"/>
    <dgm:cxn modelId="{5AF30A80-660A-4EDF-A7E0-05ADA6380EFF}" type="presParOf" srcId="{7AD44568-F12E-4516-A34B-218396103CE2}" destId="{EB76DEBF-397D-455F-8ADC-8CCED1830A99}" srcOrd="6" destOrd="0" presId="urn:microsoft.com/office/officeart/2005/8/layout/cycle1"/>
    <dgm:cxn modelId="{7FF41EB3-AB83-418F-BF96-7FD9AEDD317C}" type="presParOf" srcId="{7AD44568-F12E-4516-A34B-218396103CE2}" destId="{23011174-8D9A-4182-86C8-1DF75B59DE28}" srcOrd="7" destOrd="0" presId="urn:microsoft.com/office/officeart/2005/8/layout/cycle1"/>
    <dgm:cxn modelId="{991BAE63-B6B3-4B99-B06F-8D142E106A87}" type="presParOf" srcId="{7AD44568-F12E-4516-A34B-218396103CE2}" destId="{C4A1B6D8-E1A9-4E5D-88B2-67D5CA1BF43E}" srcOrd="8" destOrd="0" presId="urn:microsoft.com/office/officeart/2005/8/layout/cycle1"/>
    <dgm:cxn modelId="{B7B41EE2-55CB-4202-96F4-93473137A004}" type="presParOf" srcId="{7AD44568-F12E-4516-A34B-218396103CE2}" destId="{490D168D-BEC4-4E33-802F-6ECC7E30FF07}" srcOrd="9" destOrd="0" presId="urn:microsoft.com/office/officeart/2005/8/layout/cycle1"/>
    <dgm:cxn modelId="{F8D2387A-16CB-4598-B91C-B133AD1D68E8}" type="presParOf" srcId="{7AD44568-F12E-4516-A34B-218396103CE2}" destId="{43764AAE-3CB5-427D-8D34-9BEF7F699D17}" srcOrd="10" destOrd="0" presId="urn:microsoft.com/office/officeart/2005/8/layout/cycle1"/>
    <dgm:cxn modelId="{1C0067A4-D2FD-4439-9736-766FE6BF7756}"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C2D5A2-2648-441D-886E-FBFCFEE2564D}"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US"/>
        </a:p>
      </dgm:t>
    </dgm:pt>
    <dgm:pt modelId="{C9D7C41B-2458-4E10-B0CD-B096FE381CD0}">
      <dgm:prSet phldrT="[Text]"/>
      <dgm:spPr/>
      <dgm:t>
        <a:bodyPr/>
        <a:lstStyle/>
        <a:p>
          <a:r>
            <a:rPr lang="en-US" dirty="0"/>
            <a:t>Understand</a:t>
          </a:r>
        </a:p>
      </dgm:t>
    </dgm:pt>
    <dgm:pt modelId="{0A0C60C5-C706-48B9-995E-A488798C9F2E}" type="parTrans" cxnId="{FEAEDDCB-069D-4C53-B611-89EFDF3272D6}">
      <dgm:prSet/>
      <dgm:spPr/>
      <dgm:t>
        <a:bodyPr/>
        <a:lstStyle/>
        <a:p>
          <a:endParaRPr lang="en-US"/>
        </a:p>
      </dgm:t>
    </dgm:pt>
    <dgm:pt modelId="{2A8DDC20-F70F-473B-9F8E-AB194C4E21A2}" type="sibTrans" cxnId="{FEAEDDCB-069D-4C53-B611-89EFDF3272D6}">
      <dgm:prSet/>
      <dgm:spPr/>
      <dgm:t>
        <a:bodyPr/>
        <a:lstStyle/>
        <a:p>
          <a:endParaRPr lang="en-US"/>
        </a:p>
      </dgm:t>
    </dgm:pt>
    <dgm:pt modelId="{0373D090-4C6D-4D20-A0CD-5842F2A3B967}">
      <dgm:prSet phldrT="[Text]"/>
      <dgm:spPr/>
      <dgm:t>
        <a:bodyPr/>
        <a:lstStyle/>
        <a:p>
          <a:r>
            <a:rPr lang="en-US" dirty="0"/>
            <a:t>Inform</a:t>
          </a:r>
        </a:p>
      </dgm:t>
    </dgm:pt>
    <dgm:pt modelId="{DE3A3E21-8F40-42F4-B853-446B551963C0}" type="parTrans" cxnId="{C447140E-16E0-4944-8480-0C16AFC9F2EA}">
      <dgm:prSet/>
      <dgm:spPr/>
      <dgm:t>
        <a:bodyPr/>
        <a:lstStyle/>
        <a:p>
          <a:endParaRPr lang="en-US"/>
        </a:p>
      </dgm:t>
    </dgm:pt>
    <dgm:pt modelId="{9F150001-DB0C-406F-9A3F-57A28CE6770D}" type="sibTrans" cxnId="{C447140E-16E0-4944-8480-0C16AFC9F2EA}">
      <dgm:prSet/>
      <dgm:spPr/>
      <dgm:t>
        <a:bodyPr/>
        <a:lstStyle/>
        <a:p>
          <a:endParaRPr lang="en-US"/>
        </a:p>
      </dgm:t>
    </dgm:pt>
    <dgm:pt modelId="{14EB3EA9-D4F0-4B47-AB62-EABAD72DFE4A}">
      <dgm:prSet phldrT="[Text]"/>
      <dgm:spPr/>
      <dgm:t>
        <a:bodyPr/>
        <a:lstStyle/>
        <a:p>
          <a:r>
            <a:rPr lang="en-US" dirty="0"/>
            <a:t>Limitations</a:t>
          </a:r>
        </a:p>
      </dgm:t>
    </dgm:pt>
    <dgm:pt modelId="{D5EF5B8F-E2B2-4EAB-8B7E-E5357546671C}" type="parTrans" cxnId="{6F87C2AD-5B02-41D8-8EE4-39A59B1BA48C}">
      <dgm:prSet/>
      <dgm:spPr/>
      <dgm:t>
        <a:bodyPr/>
        <a:lstStyle/>
        <a:p>
          <a:endParaRPr lang="en-US"/>
        </a:p>
      </dgm:t>
    </dgm:pt>
    <dgm:pt modelId="{397A921E-02C0-4A34-B61F-E808010A8BE2}" type="sibTrans" cxnId="{6F87C2AD-5B02-41D8-8EE4-39A59B1BA48C}">
      <dgm:prSet/>
      <dgm:spPr/>
      <dgm:t>
        <a:bodyPr/>
        <a:lstStyle/>
        <a:p>
          <a:endParaRPr lang="en-US"/>
        </a:p>
      </dgm:t>
    </dgm:pt>
    <dgm:pt modelId="{5BDBC498-A2B6-4254-BE47-090F0729E8F8}">
      <dgm:prSet phldrT="[Text]"/>
      <dgm:spPr/>
      <dgm:t>
        <a:bodyPr/>
        <a:lstStyle/>
        <a:p>
          <a:r>
            <a:rPr lang="en-US" dirty="0"/>
            <a:t>Monitor</a:t>
          </a:r>
        </a:p>
      </dgm:t>
    </dgm:pt>
    <dgm:pt modelId="{ADFEF54D-244D-461E-B730-89ECCA20F6B0}" type="parTrans" cxnId="{5D91D1C3-2414-4CCA-A34C-592CF98B02C1}">
      <dgm:prSet/>
      <dgm:spPr/>
      <dgm:t>
        <a:bodyPr/>
        <a:lstStyle/>
        <a:p>
          <a:endParaRPr lang="en-US"/>
        </a:p>
      </dgm:t>
    </dgm:pt>
    <dgm:pt modelId="{8B2557B0-EA9E-4044-8F24-7BD0DD1CDA47}" type="sibTrans" cxnId="{5D91D1C3-2414-4CCA-A34C-592CF98B02C1}">
      <dgm:prSet/>
      <dgm:spPr/>
      <dgm:t>
        <a:bodyPr/>
        <a:lstStyle/>
        <a:p>
          <a:endParaRPr lang="en-US"/>
        </a:p>
      </dgm:t>
    </dgm:pt>
    <dgm:pt modelId="{7AD44568-F12E-4516-A34B-218396103CE2}" type="pres">
      <dgm:prSet presAssocID="{FCC2D5A2-2648-441D-886E-FBFCFEE2564D}" presName="cycle" presStyleCnt="0">
        <dgm:presLayoutVars>
          <dgm:dir/>
          <dgm:resizeHandles val="exact"/>
        </dgm:presLayoutVars>
      </dgm:prSet>
      <dgm:spPr/>
    </dgm:pt>
    <dgm:pt modelId="{BEBF08FB-385A-43D8-B420-64A3AAAD7358}" type="pres">
      <dgm:prSet presAssocID="{C9D7C41B-2458-4E10-B0CD-B096FE381CD0}" presName="dummy" presStyleCnt="0"/>
      <dgm:spPr/>
    </dgm:pt>
    <dgm:pt modelId="{203CF8CD-E385-4216-A519-06CD9D747BE6}" type="pres">
      <dgm:prSet presAssocID="{C9D7C41B-2458-4E10-B0CD-B096FE381CD0}" presName="node" presStyleLbl="revTx" presStyleIdx="0" presStyleCnt="4">
        <dgm:presLayoutVars>
          <dgm:bulletEnabled val="1"/>
        </dgm:presLayoutVars>
      </dgm:prSet>
      <dgm:spPr/>
    </dgm:pt>
    <dgm:pt modelId="{E4E99182-7810-485D-847B-84AC2032BE89}" type="pres">
      <dgm:prSet presAssocID="{2A8DDC20-F70F-473B-9F8E-AB194C4E21A2}" presName="sibTrans" presStyleLbl="node1" presStyleIdx="0" presStyleCnt="4"/>
      <dgm:spPr/>
    </dgm:pt>
    <dgm:pt modelId="{1E78247B-BCC3-4CDE-AF1F-AAF325037514}" type="pres">
      <dgm:prSet presAssocID="{0373D090-4C6D-4D20-A0CD-5842F2A3B967}" presName="dummy" presStyleCnt="0"/>
      <dgm:spPr/>
    </dgm:pt>
    <dgm:pt modelId="{DB3C95C6-132D-4D03-916C-6A2E15EDBC75}" type="pres">
      <dgm:prSet presAssocID="{0373D090-4C6D-4D20-A0CD-5842F2A3B967}" presName="node" presStyleLbl="revTx" presStyleIdx="1" presStyleCnt="4">
        <dgm:presLayoutVars>
          <dgm:bulletEnabled val="1"/>
        </dgm:presLayoutVars>
      </dgm:prSet>
      <dgm:spPr/>
    </dgm:pt>
    <dgm:pt modelId="{695AD7B6-8693-49C8-A6A3-10FA9D26045F}" type="pres">
      <dgm:prSet presAssocID="{9F150001-DB0C-406F-9A3F-57A28CE6770D}" presName="sibTrans" presStyleLbl="node1" presStyleIdx="1" presStyleCnt="4"/>
      <dgm:spPr/>
    </dgm:pt>
    <dgm:pt modelId="{EB76DEBF-397D-455F-8ADC-8CCED1830A99}" type="pres">
      <dgm:prSet presAssocID="{14EB3EA9-D4F0-4B47-AB62-EABAD72DFE4A}" presName="dummy" presStyleCnt="0"/>
      <dgm:spPr/>
    </dgm:pt>
    <dgm:pt modelId="{23011174-8D9A-4182-86C8-1DF75B59DE28}" type="pres">
      <dgm:prSet presAssocID="{14EB3EA9-D4F0-4B47-AB62-EABAD72DFE4A}" presName="node" presStyleLbl="revTx" presStyleIdx="2" presStyleCnt="4">
        <dgm:presLayoutVars>
          <dgm:bulletEnabled val="1"/>
        </dgm:presLayoutVars>
      </dgm:prSet>
      <dgm:spPr/>
    </dgm:pt>
    <dgm:pt modelId="{C4A1B6D8-E1A9-4E5D-88B2-67D5CA1BF43E}" type="pres">
      <dgm:prSet presAssocID="{397A921E-02C0-4A34-B61F-E808010A8BE2}" presName="sibTrans" presStyleLbl="node1" presStyleIdx="2" presStyleCnt="4"/>
      <dgm:spPr/>
    </dgm:pt>
    <dgm:pt modelId="{490D168D-BEC4-4E33-802F-6ECC7E30FF07}" type="pres">
      <dgm:prSet presAssocID="{5BDBC498-A2B6-4254-BE47-090F0729E8F8}" presName="dummy" presStyleCnt="0"/>
      <dgm:spPr/>
    </dgm:pt>
    <dgm:pt modelId="{43764AAE-3CB5-427D-8D34-9BEF7F699D17}" type="pres">
      <dgm:prSet presAssocID="{5BDBC498-A2B6-4254-BE47-090F0729E8F8}" presName="node" presStyleLbl="revTx" presStyleIdx="3" presStyleCnt="4">
        <dgm:presLayoutVars>
          <dgm:bulletEnabled val="1"/>
        </dgm:presLayoutVars>
      </dgm:prSet>
      <dgm:spPr/>
    </dgm:pt>
    <dgm:pt modelId="{D15EFBE0-5E71-43D6-8BEF-A4E514CD43F5}" type="pres">
      <dgm:prSet presAssocID="{8B2557B0-EA9E-4044-8F24-7BD0DD1CDA47}" presName="sibTrans" presStyleLbl="node1" presStyleIdx="3" presStyleCnt="4"/>
      <dgm:spPr/>
    </dgm:pt>
  </dgm:ptLst>
  <dgm:cxnLst>
    <dgm:cxn modelId="{5D91D1C3-2414-4CCA-A34C-592CF98B02C1}" srcId="{FCC2D5A2-2648-441D-886E-FBFCFEE2564D}" destId="{5BDBC498-A2B6-4254-BE47-090F0729E8F8}" srcOrd="3" destOrd="0" parTransId="{ADFEF54D-244D-461E-B730-89ECCA20F6B0}" sibTransId="{8B2557B0-EA9E-4044-8F24-7BD0DD1CDA47}"/>
    <dgm:cxn modelId="{2866E5FE-3A08-4D52-968E-7035ED4E6310}" type="presOf" srcId="{397A921E-02C0-4A34-B61F-E808010A8BE2}" destId="{C4A1B6D8-E1A9-4E5D-88B2-67D5CA1BF43E}" srcOrd="0" destOrd="0" presId="urn:microsoft.com/office/officeart/2005/8/layout/cycle1"/>
    <dgm:cxn modelId="{FEAEDDCB-069D-4C53-B611-89EFDF3272D6}" srcId="{FCC2D5A2-2648-441D-886E-FBFCFEE2564D}" destId="{C9D7C41B-2458-4E10-B0CD-B096FE381CD0}" srcOrd="0" destOrd="0" parTransId="{0A0C60C5-C706-48B9-995E-A488798C9F2E}" sibTransId="{2A8DDC20-F70F-473B-9F8E-AB194C4E21A2}"/>
    <dgm:cxn modelId="{B68A0BD4-7900-46DB-B7E0-453E5FE05A6F}" type="presOf" srcId="{14EB3EA9-D4F0-4B47-AB62-EABAD72DFE4A}" destId="{23011174-8D9A-4182-86C8-1DF75B59DE28}" srcOrd="0" destOrd="0" presId="urn:microsoft.com/office/officeart/2005/8/layout/cycle1"/>
    <dgm:cxn modelId="{DF5F343F-8732-4269-A972-25AB5DC6A85C}" type="presOf" srcId="{5BDBC498-A2B6-4254-BE47-090F0729E8F8}" destId="{43764AAE-3CB5-427D-8D34-9BEF7F699D17}" srcOrd="0" destOrd="0" presId="urn:microsoft.com/office/officeart/2005/8/layout/cycle1"/>
    <dgm:cxn modelId="{88D80D62-9242-44A5-BB2C-4B1A6A3C18F8}" type="presOf" srcId="{9F150001-DB0C-406F-9A3F-57A28CE6770D}" destId="{695AD7B6-8693-49C8-A6A3-10FA9D26045F}" srcOrd="0" destOrd="0" presId="urn:microsoft.com/office/officeart/2005/8/layout/cycle1"/>
    <dgm:cxn modelId="{C239BCAD-9FD4-44DE-BCA4-9520775F3EB1}" type="presOf" srcId="{2A8DDC20-F70F-473B-9F8E-AB194C4E21A2}" destId="{E4E99182-7810-485D-847B-84AC2032BE89}" srcOrd="0" destOrd="0" presId="urn:microsoft.com/office/officeart/2005/8/layout/cycle1"/>
    <dgm:cxn modelId="{610FAEE1-8CEC-4722-B079-CE934DFCFB57}" type="presOf" srcId="{C9D7C41B-2458-4E10-B0CD-B096FE381CD0}" destId="{203CF8CD-E385-4216-A519-06CD9D747BE6}" srcOrd="0" destOrd="0" presId="urn:microsoft.com/office/officeart/2005/8/layout/cycle1"/>
    <dgm:cxn modelId="{C447140E-16E0-4944-8480-0C16AFC9F2EA}" srcId="{FCC2D5A2-2648-441D-886E-FBFCFEE2564D}" destId="{0373D090-4C6D-4D20-A0CD-5842F2A3B967}" srcOrd="1" destOrd="0" parTransId="{DE3A3E21-8F40-42F4-B853-446B551963C0}" sibTransId="{9F150001-DB0C-406F-9A3F-57A28CE6770D}"/>
    <dgm:cxn modelId="{E48CE148-31F5-4E4E-A11E-C00D498D6ADF}" type="presOf" srcId="{0373D090-4C6D-4D20-A0CD-5842F2A3B967}" destId="{DB3C95C6-132D-4D03-916C-6A2E15EDBC75}" srcOrd="0" destOrd="0" presId="urn:microsoft.com/office/officeart/2005/8/layout/cycle1"/>
    <dgm:cxn modelId="{6F87C2AD-5B02-41D8-8EE4-39A59B1BA48C}" srcId="{FCC2D5A2-2648-441D-886E-FBFCFEE2564D}" destId="{14EB3EA9-D4F0-4B47-AB62-EABAD72DFE4A}" srcOrd="2" destOrd="0" parTransId="{D5EF5B8F-E2B2-4EAB-8B7E-E5357546671C}" sibTransId="{397A921E-02C0-4A34-B61F-E808010A8BE2}"/>
    <dgm:cxn modelId="{C955C81E-2EA3-45B5-91D3-C94669A18D75}" type="presOf" srcId="{FCC2D5A2-2648-441D-886E-FBFCFEE2564D}" destId="{7AD44568-F12E-4516-A34B-218396103CE2}" srcOrd="0" destOrd="0" presId="urn:microsoft.com/office/officeart/2005/8/layout/cycle1"/>
    <dgm:cxn modelId="{7133E5FD-3DD5-4D76-A659-09D402DE0643}" type="presOf" srcId="{8B2557B0-EA9E-4044-8F24-7BD0DD1CDA47}" destId="{D15EFBE0-5E71-43D6-8BEF-A4E514CD43F5}" srcOrd="0" destOrd="0" presId="urn:microsoft.com/office/officeart/2005/8/layout/cycle1"/>
    <dgm:cxn modelId="{907D8A39-8C47-4D12-8B27-B5157E52EFEC}" type="presParOf" srcId="{7AD44568-F12E-4516-A34B-218396103CE2}" destId="{BEBF08FB-385A-43D8-B420-64A3AAAD7358}" srcOrd="0" destOrd="0" presId="urn:microsoft.com/office/officeart/2005/8/layout/cycle1"/>
    <dgm:cxn modelId="{7AACBF7B-3323-45C7-95C0-BAE9616DA18F}" type="presParOf" srcId="{7AD44568-F12E-4516-A34B-218396103CE2}" destId="{203CF8CD-E385-4216-A519-06CD9D747BE6}" srcOrd="1" destOrd="0" presId="urn:microsoft.com/office/officeart/2005/8/layout/cycle1"/>
    <dgm:cxn modelId="{C44DFEE0-2943-4698-8841-970C86987A6C}" type="presParOf" srcId="{7AD44568-F12E-4516-A34B-218396103CE2}" destId="{E4E99182-7810-485D-847B-84AC2032BE89}" srcOrd="2" destOrd="0" presId="urn:microsoft.com/office/officeart/2005/8/layout/cycle1"/>
    <dgm:cxn modelId="{A0D4DACB-F73A-4858-B158-41F1EE8A7C96}" type="presParOf" srcId="{7AD44568-F12E-4516-A34B-218396103CE2}" destId="{1E78247B-BCC3-4CDE-AF1F-AAF325037514}" srcOrd="3" destOrd="0" presId="urn:microsoft.com/office/officeart/2005/8/layout/cycle1"/>
    <dgm:cxn modelId="{DBDA7536-89B0-46FC-A411-1F2C70596257}" type="presParOf" srcId="{7AD44568-F12E-4516-A34B-218396103CE2}" destId="{DB3C95C6-132D-4D03-916C-6A2E15EDBC75}" srcOrd="4" destOrd="0" presId="urn:microsoft.com/office/officeart/2005/8/layout/cycle1"/>
    <dgm:cxn modelId="{F0B93EBC-2C28-4DDD-B0FC-19BFBCBAA788}" type="presParOf" srcId="{7AD44568-F12E-4516-A34B-218396103CE2}" destId="{695AD7B6-8693-49C8-A6A3-10FA9D26045F}" srcOrd="5" destOrd="0" presId="urn:microsoft.com/office/officeart/2005/8/layout/cycle1"/>
    <dgm:cxn modelId="{C5BD6133-3FF1-4255-B909-BDF36A6F0FA0}" type="presParOf" srcId="{7AD44568-F12E-4516-A34B-218396103CE2}" destId="{EB76DEBF-397D-455F-8ADC-8CCED1830A99}" srcOrd="6" destOrd="0" presId="urn:microsoft.com/office/officeart/2005/8/layout/cycle1"/>
    <dgm:cxn modelId="{336B7A35-45A3-4E74-B418-D41582A5C416}" type="presParOf" srcId="{7AD44568-F12E-4516-A34B-218396103CE2}" destId="{23011174-8D9A-4182-86C8-1DF75B59DE28}" srcOrd="7" destOrd="0" presId="urn:microsoft.com/office/officeart/2005/8/layout/cycle1"/>
    <dgm:cxn modelId="{4FADE533-B602-46C9-ADFA-5783506E06E4}" type="presParOf" srcId="{7AD44568-F12E-4516-A34B-218396103CE2}" destId="{C4A1B6D8-E1A9-4E5D-88B2-67D5CA1BF43E}" srcOrd="8" destOrd="0" presId="urn:microsoft.com/office/officeart/2005/8/layout/cycle1"/>
    <dgm:cxn modelId="{5F4CC7A1-544D-43EF-90D4-FBC9CC7B5996}" type="presParOf" srcId="{7AD44568-F12E-4516-A34B-218396103CE2}" destId="{490D168D-BEC4-4E33-802F-6ECC7E30FF07}" srcOrd="9" destOrd="0" presId="urn:microsoft.com/office/officeart/2005/8/layout/cycle1"/>
    <dgm:cxn modelId="{654B1ABD-1C56-417E-A6D0-CADD56459AA1}" type="presParOf" srcId="{7AD44568-F12E-4516-A34B-218396103CE2}" destId="{43764AAE-3CB5-427D-8D34-9BEF7F699D17}" srcOrd="10" destOrd="0" presId="urn:microsoft.com/office/officeart/2005/8/layout/cycle1"/>
    <dgm:cxn modelId="{8C93EE07-D5EE-4BA1-9CD9-110C54D4C2AA}" type="presParOf" srcId="{7AD44568-F12E-4516-A34B-218396103CE2}" destId="{D15EFBE0-5E71-43D6-8BEF-A4E514CD43F5}"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3CF8CD-E385-4216-A519-06CD9D747BE6}">
      <dsp:nvSpPr>
        <dsp:cNvPr id="0" name=""/>
        <dsp:cNvSpPr/>
      </dsp:nvSpPr>
      <dsp:spPr>
        <a:xfrm>
          <a:off x="3106432"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Understand</a:t>
          </a:r>
        </a:p>
      </dsp:txBody>
      <dsp:txXfrm>
        <a:off x="3106432" y="101858"/>
        <a:ext cx="1616608" cy="1616608"/>
      </dsp:txXfrm>
    </dsp:sp>
    <dsp:sp modelId="{E4E99182-7810-485D-847B-84AC2032BE89}">
      <dsp:nvSpPr>
        <dsp:cNvPr id="0" name=""/>
        <dsp:cNvSpPr/>
      </dsp:nvSpPr>
      <dsp:spPr>
        <a:xfrm>
          <a:off x="261243" y="407"/>
          <a:ext cx="4563247" cy="4563247"/>
        </a:xfrm>
        <a:prstGeom prst="circularArrow">
          <a:avLst>
            <a:gd name="adj1" fmla="val 6908"/>
            <a:gd name="adj2" fmla="val 465840"/>
            <a:gd name="adj3" fmla="val 547362"/>
            <a:gd name="adj4" fmla="val 20586798"/>
            <a:gd name="adj5" fmla="val 806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B3C95C6-132D-4D03-916C-6A2E15EDBC75}">
      <dsp:nvSpPr>
        <dsp:cNvPr id="0" name=""/>
        <dsp:cNvSpPr/>
      </dsp:nvSpPr>
      <dsp:spPr>
        <a:xfrm>
          <a:off x="3106432"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Inform</a:t>
          </a:r>
        </a:p>
      </dsp:txBody>
      <dsp:txXfrm>
        <a:off x="3106432" y="2845595"/>
        <a:ext cx="1616608" cy="1616608"/>
      </dsp:txXfrm>
    </dsp:sp>
    <dsp:sp modelId="{695AD7B6-8693-49C8-A6A3-10FA9D26045F}">
      <dsp:nvSpPr>
        <dsp:cNvPr id="0" name=""/>
        <dsp:cNvSpPr/>
      </dsp:nvSpPr>
      <dsp:spPr>
        <a:xfrm>
          <a:off x="261243" y="407"/>
          <a:ext cx="4563247" cy="4563247"/>
        </a:xfrm>
        <a:prstGeom prst="circularArrow">
          <a:avLst>
            <a:gd name="adj1" fmla="val 6908"/>
            <a:gd name="adj2" fmla="val 465840"/>
            <a:gd name="adj3" fmla="val 5947362"/>
            <a:gd name="adj4" fmla="val 4386798"/>
            <a:gd name="adj5" fmla="val 806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23011174-8D9A-4182-86C8-1DF75B59DE28}">
      <dsp:nvSpPr>
        <dsp:cNvPr id="0" name=""/>
        <dsp:cNvSpPr/>
      </dsp:nvSpPr>
      <dsp:spPr>
        <a:xfrm>
          <a:off x="362694" y="2845595"/>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Limitations</a:t>
          </a:r>
        </a:p>
      </dsp:txBody>
      <dsp:txXfrm>
        <a:off x="362694" y="2845595"/>
        <a:ext cx="1616608" cy="1616608"/>
      </dsp:txXfrm>
    </dsp:sp>
    <dsp:sp modelId="{C4A1B6D8-E1A9-4E5D-88B2-67D5CA1BF43E}">
      <dsp:nvSpPr>
        <dsp:cNvPr id="0" name=""/>
        <dsp:cNvSpPr/>
      </dsp:nvSpPr>
      <dsp:spPr>
        <a:xfrm>
          <a:off x="261243" y="407"/>
          <a:ext cx="4563247" cy="4563247"/>
        </a:xfrm>
        <a:prstGeom prst="circularArrow">
          <a:avLst>
            <a:gd name="adj1" fmla="val 6908"/>
            <a:gd name="adj2" fmla="val 465840"/>
            <a:gd name="adj3" fmla="val 11347362"/>
            <a:gd name="adj4" fmla="val 9786798"/>
            <a:gd name="adj5" fmla="val 806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43764AAE-3CB5-427D-8D34-9BEF7F699D17}">
      <dsp:nvSpPr>
        <dsp:cNvPr id="0" name=""/>
        <dsp:cNvSpPr/>
      </dsp:nvSpPr>
      <dsp:spPr>
        <a:xfrm>
          <a:off x="362694" y="101858"/>
          <a:ext cx="1616608" cy="161660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r>
            <a:rPr lang="en-US" sz="2500" kern="1200" dirty="0"/>
            <a:t>Monitor</a:t>
          </a:r>
        </a:p>
      </dsp:txBody>
      <dsp:txXfrm>
        <a:off x="362694" y="101858"/>
        <a:ext cx="1616608" cy="1616608"/>
      </dsp:txXfrm>
    </dsp:sp>
    <dsp:sp modelId="{D15EFBE0-5E71-43D6-8BEF-A4E514CD43F5}">
      <dsp:nvSpPr>
        <dsp:cNvPr id="0" name=""/>
        <dsp:cNvSpPr/>
      </dsp:nvSpPr>
      <dsp:spPr>
        <a:xfrm>
          <a:off x="261243" y="407"/>
          <a:ext cx="4563247" cy="4563247"/>
        </a:xfrm>
        <a:prstGeom prst="circularArrow">
          <a:avLst>
            <a:gd name="adj1" fmla="val 6908"/>
            <a:gd name="adj2" fmla="val 465840"/>
            <a:gd name="adj3" fmla="val 16747362"/>
            <a:gd name="adj4" fmla="val 15186798"/>
            <a:gd name="adj5" fmla="val 806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BFF665-A431-423A-8E99-46A6AC10A599}" type="datetimeFigureOut">
              <a:rPr lang="en-US" smtClean="0"/>
              <a:pPr/>
              <a:t>2/24/2017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B63D2D-29C9-4FD8-AA42-E975D4858AF2}" type="slidenum">
              <a:rPr lang="en-US" smtClean="0"/>
              <a:pPr/>
              <a:t>‹#›</a:t>
            </a:fld>
            <a:endParaRPr lang="en-US"/>
          </a:p>
        </p:txBody>
      </p:sp>
    </p:spTree>
    <p:extLst>
      <p:ext uri="{BB962C8B-B14F-4D97-AF65-F5344CB8AC3E}">
        <p14:creationId xmlns:p14="http://schemas.microsoft.com/office/powerpoint/2010/main" val="3814268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C13FF-8D04-4BEC-B8D1-66B1A302CC68}" type="datetimeFigureOut">
              <a:rPr lang="en-US" smtClean="0"/>
              <a:pPr/>
              <a:t>2/24/2017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583AE9-5228-4641-AE46-DAC04049BDD6}" type="slidenum">
              <a:rPr lang="en-US" smtClean="0"/>
              <a:pPr/>
              <a:t>‹#›</a:t>
            </a:fld>
            <a:endParaRPr lang="en-US"/>
          </a:p>
        </p:txBody>
      </p:sp>
    </p:spTree>
    <p:extLst>
      <p:ext uri="{BB962C8B-B14F-4D97-AF65-F5344CB8AC3E}">
        <p14:creationId xmlns:p14="http://schemas.microsoft.com/office/powerpoint/2010/main" val="4009568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training</a:t>
            </a:r>
            <a:r>
              <a:rPr lang="en-US" baseline="0" dirty="0"/>
              <a:t> is designed to provide you with an overview of the new resident visitation regulations, definitions and staff roles and responsibilities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a:t>
            </a:fld>
            <a:endParaRPr lang="en-US"/>
          </a:p>
        </p:txBody>
      </p:sp>
    </p:spTree>
    <p:extLst>
      <p:ext uri="{BB962C8B-B14F-4D97-AF65-F5344CB8AC3E}">
        <p14:creationId xmlns:p14="http://schemas.microsoft.com/office/powerpoint/2010/main" val="266792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lvl="1" indent="0" fontAlgn="base">
              <a:buFont typeface="Arial" panose="020B0604020202020204" pitchFamily="34" charset="0"/>
              <a:buNone/>
            </a:pPr>
            <a:r>
              <a:rPr lang="en-US" sz="1200" kern="1200" dirty="0">
                <a:solidFill>
                  <a:schemeClr val="tx1"/>
                </a:solidFill>
                <a:effectLst/>
                <a:latin typeface="+mn-lt"/>
                <a:ea typeface="+mn-ea"/>
                <a:cs typeface="+mn-cs"/>
              </a:rPr>
              <a:t>The IDT will consist of:</a:t>
            </a:r>
          </a:p>
          <a:p>
            <a:pPr marL="628650" lvl="1" indent="-171450" fontAlgn="base">
              <a:buFont typeface="Arial" panose="020B0604020202020204" pitchFamily="34" charset="0"/>
              <a:buChar char="•"/>
            </a:pPr>
            <a:r>
              <a:rPr lang="en-US" sz="1200" kern="1200" dirty="0">
                <a:solidFill>
                  <a:schemeClr val="tx1"/>
                </a:solidFill>
                <a:effectLst/>
                <a:latin typeface="+mn-lt"/>
                <a:ea typeface="+mn-ea"/>
                <a:cs typeface="+mn-cs"/>
              </a:rPr>
              <a:t>The resident’s physician</a:t>
            </a:r>
          </a:p>
          <a:p>
            <a:pPr marL="628650" lvl="1" indent="-171450" fontAlgn="base">
              <a:buFont typeface="Arial" panose="020B0604020202020204" pitchFamily="34" charset="0"/>
              <a:buChar char="•"/>
            </a:pPr>
            <a:r>
              <a:rPr lang="en-US" sz="1200" kern="1200" dirty="0">
                <a:solidFill>
                  <a:schemeClr val="tx1"/>
                </a:solidFill>
                <a:effectLst/>
                <a:latin typeface="+mn-lt"/>
                <a:ea typeface="+mn-ea"/>
                <a:cs typeface="+mn-cs"/>
              </a:rPr>
              <a:t>A RN with responsibility for the resident</a:t>
            </a:r>
          </a:p>
          <a:p>
            <a:pPr marL="628650" lvl="1" indent="-171450" fontAlgn="base">
              <a:buFont typeface="Arial" panose="020B0604020202020204" pitchFamily="34" charset="0"/>
              <a:buChar char="•"/>
            </a:pPr>
            <a:r>
              <a:rPr lang="en-US" sz="1200" kern="1200" dirty="0">
                <a:solidFill>
                  <a:schemeClr val="tx1"/>
                </a:solidFill>
                <a:effectLst/>
                <a:latin typeface="+mn-lt"/>
                <a:ea typeface="+mn-ea"/>
                <a:cs typeface="+mn-cs"/>
              </a:rPr>
              <a:t>A nurse aide with responsibility for the resident</a:t>
            </a:r>
          </a:p>
          <a:p>
            <a:pPr marL="1085850" lvl="2" indent="-171450" fontAlgn="base">
              <a:buFont typeface="Arial" panose="020B0604020202020204" pitchFamily="34" charset="0"/>
              <a:buChar char="•"/>
            </a:pPr>
            <a:r>
              <a:rPr lang="en-US" sz="1200" kern="1200" dirty="0">
                <a:solidFill>
                  <a:schemeClr val="tx1"/>
                </a:solidFill>
                <a:effectLst/>
                <a:latin typeface="+mn-lt"/>
                <a:ea typeface="+mn-ea"/>
                <a:cs typeface="+mn-cs"/>
              </a:rPr>
              <a:t>Nurse aide input for a resident’s discharge plan will be documented in the medical record and included in the development of the resident’s care plan.</a:t>
            </a:r>
          </a:p>
          <a:p>
            <a:pPr marL="628650" lvl="1" indent="-171450" fontAlgn="base">
              <a:buFont typeface="Arial" panose="020B0604020202020204" pitchFamily="34" charset="0"/>
              <a:buChar char="•"/>
            </a:pPr>
            <a:r>
              <a:rPr lang="en-US" sz="1200" kern="1200" dirty="0">
                <a:solidFill>
                  <a:schemeClr val="tx1"/>
                </a:solidFill>
                <a:effectLst/>
                <a:latin typeface="+mn-lt"/>
                <a:ea typeface="+mn-ea"/>
                <a:cs typeface="+mn-cs"/>
              </a:rPr>
              <a:t>A member of the nutrition services staff</a:t>
            </a:r>
          </a:p>
          <a:p>
            <a:pPr marL="628650" lvl="1" indent="-171450" fontAlgn="base">
              <a:buFont typeface="Arial" panose="020B0604020202020204" pitchFamily="34" charset="0"/>
              <a:buChar char="•"/>
            </a:pPr>
            <a:r>
              <a:rPr lang="en-US" sz="1200" kern="1200" dirty="0">
                <a:solidFill>
                  <a:schemeClr val="tx1"/>
                </a:solidFill>
                <a:effectLst/>
                <a:latin typeface="+mn-lt"/>
                <a:ea typeface="+mn-ea"/>
                <a:cs typeface="+mn-cs"/>
              </a:rPr>
              <a:t>Other professionals based on the resident’s needs and at the resident’s request</a:t>
            </a:r>
          </a:p>
          <a:p>
            <a:pPr marL="628650" lvl="1" indent="-171450" fontAlgn="base">
              <a:buFont typeface="Arial" panose="020B0604020202020204" pitchFamily="34" charset="0"/>
              <a:buChar char="•"/>
            </a:pPr>
            <a:r>
              <a:rPr lang="en-US" sz="1200" kern="1200" dirty="0">
                <a:solidFill>
                  <a:schemeClr val="tx1"/>
                </a:solidFill>
                <a:effectLst/>
                <a:latin typeface="+mn-lt"/>
                <a:ea typeface="+mn-ea"/>
                <a:cs typeface="+mn-cs"/>
              </a:rPr>
              <a:t>The resident and representative</a:t>
            </a:r>
          </a:p>
          <a:p>
            <a:pPr marL="457200" lvl="1" indent="0" fontAlgn="base">
              <a:buFont typeface="Arial" panose="020B0604020202020204" pitchFamily="34" charset="0"/>
              <a:buNone/>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10</a:t>
            </a:fld>
            <a:endParaRPr lang="en-US"/>
          </a:p>
        </p:txBody>
      </p:sp>
    </p:spTree>
    <p:extLst>
      <p:ext uri="{BB962C8B-B14F-4D97-AF65-F5344CB8AC3E}">
        <p14:creationId xmlns:p14="http://schemas.microsoft.com/office/powerpoint/2010/main" val="2689285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An assessment will include:</a:t>
            </a:r>
            <a:endParaRPr lang="en-US" dirty="0">
              <a:effectLst/>
            </a:endParaRPr>
          </a:p>
          <a:p>
            <a:pPr lvl="1"/>
            <a:r>
              <a:rPr lang="en-US" sz="1200" kern="1200" dirty="0">
                <a:solidFill>
                  <a:schemeClr val="tx1"/>
                </a:solidFill>
                <a:effectLst/>
                <a:latin typeface="+mn-lt"/>
                <a:ea typeface="+mn-ea"/>
                <a:cs typeface="+mn-cs"/>
              </a:rPr>
              <a:t>Medical condition/Diagnoses</a:t>
            </a:r>
          </a:p>
          <a:p>
            <a:pPr lvl="1"/>
            <a:r>
              <a:rPr lang="en-US" sz="1200" kern="1200" dirty="0">
                <a:solidFill>
                  <a:schemeClr val="tx1"/>
                </a:solidFill>
                <a:effectLst/>
                <a:latin typeface="+mn-lt"/>
                <a:ea typeface="+mn-ea"/>
                <a:cs typeface="+mn-cs"/>
              </a:rPr>
              <a:t>Functional Status </a:t>
            </a:r>
          </a:p>
          <a:p>
            <a:pPr lvl="1"/>
            <a:r>
              <a:rPr lang="en-US" sz="1200" kern="1200" dirty="0">
                <a:solidFill>
                  <a:schemeClr val="tx1"/>
                </a:solidFill>
                <a:effectLst/>
                <a:latin typeface="+mn-lt"/>
                <a:ea typeface="+mn-ea"/>
                <a:cs typeface="+mn-cs"/>
              </a:rPr>
              <a:t>Cognitive Status</a:t>
            </a:r>
          </a:p>
          <a:p>
            <a:pPr lvl="1"/>
            <a:r>
              <a:rPr lang="en-US" sz="1200" kern="1200" dirty="0">
                <a:solidFill>
                  <a:schemeClr val="tx1"/>
                </a:solidFill>
                <a:effectLst/>
                <a:latin typeface="+mn-lt"/>
                <a:ea typeface="+mn-ea"/>
                <a:cs typeface="+mn-cs"/>
              </a:rPr>
              <a:t>Medications</a:t>
            </a:r>
          </a:p>
          <a:p>
            <a:pPr lvl="1"/>
            <a:r>
              <a:rPr lang="en-US" sz="1200" kern="1200" dirty="0">
                <a:solidFill>
                  <a:schemeClr val="tx1"/>
                </a:solidFill>
                <a:effectLst/>
                <a:latin typeface="+mn-lt"/>
                <a:ea typeface="+mn-ea"/>
                <a:cs typeface="+mn-cs"/>
              </a:rPr>
              <a:t>Treatments </a:t>
            </a:r>
          </a:p>
          <a:p>
            <a:pPr lvl="1"/>
            <a:r>
              <a:rPr lang="en-US" sz="1200" kern="1200" dirty="0">
                <a:solidFill>
                  <a:schemeClr val="tx1"/>
                </a:solidFill>
                <a:effectLst/>
                <a:latin typeface="+mn-lt"/>
                <a:ea typeface="+mn-ea"/>
                <a:cs typeface="+mn-cs"/>
              </a:rPr>
              <a:t>Support Services for Care following Discharge</a:t>
            </a:r>
          </a:p>
          <a:p>
            <a:pPr lvl="1"/>
            <a:r>
              <a:rPr lang="en-US" sz="1200" kern="1200" dirty="0">
                <a:solidFill>
                  <a:schemeClr val="tx1"/>
                </a:solidFill>
                <a:effectLst/>
                <a:latin typeface="+mn-lt"/>
                <a:ea typeface="+mn-ea"/>
                <a:cs typeface="+mn-cs"/>
              </a:rPr>
              <a:t>Resident’s goals and treatment preferences</a:t>
            </a:r>
          </a:p>
          <a:p>
            <a:pPr lvl="1"/>
            <a:r>
              <a:rPr lang="en-US" sz="1200" kern="1200" dirty="0">
                <a:solidFill>
                  <a:schemeClr val="tx1"/>
                </a:solidFill>
                <a:effectLst/>
                <a:latin typeface="+mn-lt"/>
                <a:ea typeface="+mn-ea"/>
                <a:cs typeface="+mn-cs"/>
              </a:rPr>
              <a:t>Resident’s desire and preference for discharge</a:t>
            </a:r>
          </a:p>
          <a:p>
            <a:pPr lvl="1"/>
            <a:r>
              <a:rPr lang="en-US" sz="1200" kern="1200" dirty="0">
                <a:solidFill>
                  <a:schemeClr val="tx1"/>
                </a:solidFill>
                <a:effectLst/>
                <a:latin typeface="+mn-lt"/>
                <a:ea typeface="+mn-ea"/>
                <a:cs typeface="+mn-cs"/>
              </a:rPr>
              <a:t>Post discharge location (if known)</a:t>
            </a:r>
          </a:p>
          <a:p>
            <a:pPr lvl="1"/>
            <a:r>
              <a:rPr lang="en-US" sz="1200" kern="1200" dirty="0">
                <a:solidFill>
                  <a:schemeClr val="tx1"/>
                </a:solidFill>
                <a:effectLst/>
                <a:latin typeface="+mn-lt"/>
                <a:ea typeface="+mn-ea"/>
                <a:cs typeface="+mn-cs"/>
              </a:rPr>
              <a:t>Availability, capability and capacity of caregiver/support person</a:t>
            </a:r>
          </a:p>
          <a:p>
            <a:pPr lvl="1"/>
            <a:r>
              <a:rPr lang="en-US" sz="1200" kern="1200" dirty="0">
                <a:solidFill>
                  <a:schemeClr val="tx1"/>
                </a:solidFill>
                <a:effectLst/>
                <a:latin typeface="+mn-lt"/>
                <a:ea typeface="+mn-ea"/>
                <a:cs typeface="+mn-cs"/>
              </a:rPr>
              <a:t>The resident and representative’s education and skills needed for post-discharge</a:t>
            </a:r>
          </a:p>
          <a:p>
            <a:pPr lvl="1"/>
            <a:r>
              <a:rPr lang="en-US" sz="1200" kern="1200" dirty="0">
                <a:solidFill>
                  <a:schemeClr val="tx1"/>
                </a:solidFill>
                <a:effectLst/>
                <a:latin typeface="+mn-lt"/>
                <a:ea typeface="+mn-ea"/>
                <a:cs typeface="+mn-cs"/>
              </a:rPr>
              <a:t>The feasibility of discharge for the resident</a:t>
            </a:r>
          </a:p>
          <a:p>
            <a:pPr lvl="1"/>
            <a:r>
              <a:rPr lang="en-US" sz="1200" kern="1200" dirty="0">
                <a:solidFill>
                  <a:schemeClr val="tx1"/>
                </a:solidFill>
                <a:effectLst/>
                <a:latin typeface="+mn-lt"/>
                <a:ea typeface="+mn-ea"/>
                <a:cs typeface="+mn-cs"/>
              </a:rPr>
              <a:t>Risk factors for preventable re-hospitalization</a:t>
            </a:r>
          </a:p>
          <a:p>
            <a:pPr lvl="1"/>
            <a:r>
              <a:rPr lang="en-US" sz="1200" kern="1200" dirty="0">
                <a:solidFill>
                  <a:schemeClr val="tx1"/>
                </a:solidFill>
                <a:effectLst/>
                <a:latin typeface="+mn-lt"/>
                <a:ea typeface="+mn-ea"/>
                <a:cs typeface="+mn-cs"/>
              </a:rPr>
              <a:t>Need for referral to local contact agency/ advocacy agency</a:t>
            </a:r>
          </a:p>
          <a:p>
            <a:pPr lvl="1"/>
            <a:r>
              <a:rPr lang="en-US" sz="1200" kern="1200" dirty="0" err="1">
                <a:solidFill>
                  <a:schemeClr val="tx1"/>
                </a:solidFill>
                <a:effectLst/>
                <a:latin typeface="+mn-lt"/>
                <a:ea typeface="+mn-ea"/>
                <a:cs typeface="+mn-cs"/>
              </a:rPr>
              <a:t>PASARR</a:t>
            </a:r>
            <a:r>
              <a:rPr lang="en-US" sz="1200" kern="1200" dirty="0">
                <a:solidFill>
                  <a:schemeClr val="tx1"/>
                </a:solidFill>
                <a:effectLst/>
                <a:latin typeface="+mn-lt"/>
                <a:ea typeface="+mn-ea"/>
                <a:cs typeface="+mn-cs"/>
              </a:rPr>
              <a:t> recommendations</a:t>
            </a:r>
          </a:p>
        </p:txBody>
      </p:sp>
      <p:sp>
        <p:nvSpPr>
          <p:cNvPr id="4" name="Slide Number Placeholder 3"/>
          <p:cNvSpPr>
            <a:spLocks noGrp="1"/>
          </p:cNvSpPr>
          <p:nvPr>
            <p:ph type="sldNum" sz="quarter" idx="10"/>
          </p:nvPr>
        </p:nvSpPr>
        <p:spPr/>
        <p:txBody>
          <a:bodyPr/>
          <a:lstStyle/>
          <a:p>
            <a:fld id="{62583AE9-5228-4641-AE46-DAC04049BDD6}" type="slidenum">
              <a:rPr lang="en-US" smtClean="0"/>
              <a:pPr/>
              <a:t>11</a:t>
            </a:fld>
            <a:endParaRPr lang="en-US"/>
          </a:p>
        </p:txBody>
      </p:sp>
    </p:spTree>
    <p:extLst>
      <p:ext uri="{BB962C8B-B14F-4D97-AF65-F5344CB8AC3E}">
        <p14:creationId xmlns:p14="http://schemas.microsoft.com/office/powerpoint/2010/main" val="2002870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Comprehensive Care Plan – Discharge Plan Update</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The Interdisciplinary Team will re-evaluate the Discharge Care Plan on a regular basis at a minimum via the RAI process or more often as needed, with the resident and resident representative, to identify any need for modifications and will update the plan of care to reflect changes.  When the care plan is updated with the modifications,</a:t>
            </a:r>
            <a:r>
              <a:rPr lang="en-US" sz="1200" kern="1200" baseline="0" dirty="0">
                <a:solidFill>
                  <a:schemeClr val="tx1"/>
                </a:solidFill>
                <a:effectLst/>
                <a:latin typeface="+mn-lt"/>
                <a:ea typeface="+mn-ea"/>
                <a:cs typeface="+mn-cs"/>
              </a:rPr>
              <a:t> it is essential to communicate these updates to the resident and resident representative.</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Discuss.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12</a:t>
            </a:fld>
            <a:endParaRPr lang="en-US"/>
          </a:p>
        </p:txBody>
      </p:sp>
    </p:spTree>
    <p:extLst>
      <p:ext uri="{BB962C8B-B14F-4D97-AF65-F5344CB8AC3E}">
        <p14:creationId xmlns:p14="http://schemas.microsoft.com/office/powerpoint/2010/main" val="15719540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sure documentation</a:t>
            </a:r>
            <a:r>
              <a:rPr lang="en-US" baseline="0" dirty="0"/>
              <a:t> substantiates documentation of referrals.</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13</a:t>
            </a:fld>
            <a:endParaRPr lang="en-US"/>
          </a:p>
        </p:txBody>
      </p:sp>
    </p:spTree>
    <p:extLst>
      <p:ext uri="{BB962C8B-B14F-4D97-AF65-F5344CB8AC3E}">
        <p14:creationId xmlns:p14="http://schemas.microsoft.com/office/powerpoint/2010/main" val="3076683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An evaluation of the residents discharge needs will be documented in the resident record on a timely basis.  The results of this evaluation will be discussed with the resident or resident representative.  </a:t>
            </a:r>
            <a:endParaRPr lang="en-US" dirty="0">
              <a:effectLst/>
            </a:endParaRPr>
          </a:p>
          <a:p>
            <a:pPr lvl="1"/>
            <a:r>
              <a:rPr lang="en-US" sz="1200" kern="1200" dirty="0">
                <a:solidFill>
                  <a:schemeClr val="tx1"/>
                </a:solidFill>
                <a:effectLst/>
                <a:latin typeface="+mn-lt"/>
                <a:ea typeface="+mn-ea"/>
                <a:cs typeface="+mn-cs"/>
              </a:rPr>
              <a:t>Relevant resident information will be incorporated into the discharge plan to facilitate implementation and avoid unnecessary delays in resident discharge or transfer.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14</a:t>
            </a:fld>
            <a:endParaRPr lang="en-US"/>
          </a:p>
        </p:txBody>
      </p:sp>
    </p:spTree>
    <p:extLst>
      <p:ext uri="{BB962C8B-B14F-4D97-AF65-F5344CB8AC3E}">
        <p14:creationId xmlns:p14="http://schemas.microsoft.com/office/powerpoint/2010/main" val="3697501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fontAlgn="base"/>
            <a:r>
              <a:rPr lang="en-US" sz="1200" kern="1200" dirty="0">
                <a:solidFill>
                  <a:schemeClr val="tx1"/>
                </a:solidFill>
                <a:effectLst/>
                <a:latin typeface="+mn-lt"/>
                <a:ea typeface="+mn-ea"/>
                <a:cs typeface="+mn-cs"/>
              </a:rPr>
              <a:t>The facility will provide the resident with sufficient preparation and orientation to the upcoming discharge to ensure that the discharge is safe and orderly. The orientation will be provided to the resident and resident representative in a form and manner that can be understood. </a:t>
            </a:r>
          </a:p>
          <a:p>
            <a:pPr lvl="1" fontAlgn="base"/>
            <a:r>
              <a:rPr lang="en-US" sz="1200" kern="1200" dirty="0">
                <a:solidFill>
                  <a:schemeClr val="tx1"/>
                </a:solidFill>
                <a:effectLst/>
                <a:latin typeface="+mn-lt"/>
                <a:ea typeface="+mn-ea"/>
                <a:cs typeface="+mn-cs"/>
              </a:rPr>
              <a:t>The resident will be provided with information about where he/she is going.</a:t>
            </a:r>
          </a:p>
          <a:p>
            <a:pPr lvl="1" fontAlgn="base"/>
            <a:r>
              <a:rPr lang="en-US" sz="1200" kern="1200" dirty="0">
                <a:solidFill>
                  <a:schemeClr val="tx1"/>
                </a:solidFill>
                <a:effectLst/>
                <a:latin typeface="+mn-lt"/>
                <a:ea typeface="+mn-ea"/>
                <a:cs typeface="+mn-cs"/>
              </a:rPr>
              <a:t>The facility will work with the resident and family to ensure that valued possessions are not left behind</a:t>
            </a:r>
          </a:p>
          <a:p>
            <a:pPr lvl="1" fontAlgn="base"/>
            <a:r>
              <a:rPr lang="en-US" sz="1200" kern="1200" dirty="0">
                <a:solidFill>
                  <a:schemeClr val="tx1"/>
                </a:solidFill>
                <a:effectLst/>
                <a:latin typeface="+mn-lt"/>
                <a:ea typeface="+mn-ea"/>
                <a:cs typeface="+mn-cs"/>
              </a:rPr>
              <a:t>The facility will coordinate with the financial departments to ensure the transition of resident funds to the appropriate entities.  Funds will be transferred at the time of discharge</a:t>
            </a:r>
          </a:p>
          <a:p>
            <a:pPr lvl="1" fontAlgn="base"/>
            <a:r>
              <a:rPr lang="en-US" sz="1200" kern="1200" dirty="0">
                <a:solidFill>
                  <a:schemeClr val="tx1"/>
                </a:solidFill>
                <a:effectLst/>
                <a:latin typeface="+mn-lt"/>
                <a:ea typeface="+mn-ea"/>
                <a:cs typeface="+mn-cs"/>
              </a:rPr>
              <a:t>The facility will orient the staff in the receiving facility about the care needs of the resident, the daily patterns and preferences  </a:t>
            </a:r>
          </a:p>
          <a:p>
            <a:pPr lvl="1" fontAlgn="base"/>
            <a:r>
              <a:rPr lang="en-US" sz="1200" kern="1200" dirty="0">
                <a:solidFill>
                  <a:schemeClr val="tx1"/>
                </a:solidFill>
                <a:effectLst/>
                <a:latin typeface="+mn-lt"/>
                <a:ea typeface="+mn-ea"/>
                <a:cs typeface="+mn-cs"/>
              </a:rPr>
              <a:t>The facility will minimize unnecessary and avoidable anxiety or depression for the discharging resident.</a:t>
            </a:r>
          </a:p>
          <a:p>
            <a:pPr fontAlgn="base"/>
            <a:r>
              <a:rPr lang="en-US" sz="1200" kern="1200" dirty="0">
                <a:solidFill>
                  <a:schemeClr val="tx1"/>
                </a:solidFill>
                <a:effectLst/>
                <a:latin typeface="+mn-lt"/>
                <a:ea typeface="+mn-ea"/>
                <a:cs typeface="+mn-cs"/>
              </a:rPr>
              <a:t> </a:t>
            </a:r>
          </a:p>
          <a:p>
            <a:pPr lvl="1" fontAlgn="base"/>
            <a:r>
              <a:rPr lang="en-US" sz="1200" kern="1200" dirty="0">
                <a:solidFill>
                  <a:schemeClr val="tx1"/>
                </a:solidFill>
                <a:effectLst/>
                <a:latin typeface="+mn-lt"/>
                <a:ea typeface="+mn-ea"/>
                <a:cs typeface="+mn-cs"/>
              </a:rPr>
              <a:t>The facility will provide the appropriate education related to medication, treatments, medical care and services, psychosocial needs, care interventions and approaches and other applicable approaches for a safe care transition</a:t>
            </a:r>
          </a:p>
          <a:p>
            <a:pPr fontAlgn="base"/>
            <a:r>
              <a:rPr lang="en-US" sz="1200" kern="1200" dirty="0">
                <a:solidFill>
                  <a:schemeClr val="tx1"/>
                </a:solidFill>
                <a:effectLst/>
                <a:latin typeface="+mn-lt"/>
                <a:ea typeface="+mn-ea"/>
                <a:cs typeface="+mn-cs"/>
              </a:rPr>
              <a:t> </a:t>
            </a:r>
          </a:p>
          <a:p>
            <a:pPr fontAlgn="base"/>
            <a:r>
              <a:rPr lang="en-US" sz="1200" b="1" kern="1200" dirty="0">
                <a:solidFill>
                  <a:schemeClr val="tx1"/>
                </a:solidFill>
                <a:effectLst/>
                <a:latin typeface="+mn-lt"/>
                <a:ea typeface="+mn-ea"/>
                <a:cs typeface="+mn-cs"/>
              </a:rPr>
              <a:t>7. Information for the receiving provider</a:t>
            </a:r>
            <a:endParaRPr lang="en-US" sz="1200" kern="1200" dirty="0">
              <a:solidFill>
                <a:schemeClr val="tx1"/>
              </a:solidFill>
              <a:effectLst/>
              <a:latin typeface="+mn-lt"/>
              <a:ea typeface="+mn-ea"/>
              <a:cs typeface="+mn-cs"/>
            </a:endParaRPr>
          </a:p>
          <a:p>
            <a:pPr fontAlgn="base"/>
            <a:r>
              <a:rPr lang="en-US"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fontAlgn="base"/>
            <a:r>
              <a:rPr lang="en-US" sz="1200" kern="1200" dirty="0">
                <a:solidFill>
                  <a:schemeClr val="tx1"/>
                </a:solidFill>
                <a:effectLst/>
                <a:latin typeface="+mn-lt"/>
                <a:ea typeface="+mn-ea"/>
                <a:cs typeface="+mn-cs"/>
              </a:rPr>
              <a:t>The facility will share relevant information with the post-discharge care provider, including:</a:t>
            </a:r>
          </a:p>
          <a:p>
            <a:pPr fontAlgn="base"/>
            <a:r>
              <a:rPr lang="en-US" sz="1200" kern="1200" dirty="0">
                <a:solidFill>
                  <a:schemeClr val="tx1"/>
                </a:solidFill>
                <a:effectLst/>
                <a:latin typeface="+mn-lt"/>
                <a:ea typeface="+mn-ea"/>
                <a:cs typeface="+mn-cs"/>
              </a:rPr>
              <a:t>a. The resident’s primary care physician and other consulting practitioners as well as their respective and contact information</a:t>
            </a:r>
          </a:p>
          <a:p>
            <a:pPr lvl="0" fontAlgn="base"/>
            <a:r>
              <a:rPr lang="en-US" sz="1200" kern="1200" dirty="0">
                <a:solidFill>
                  <a:schemeClr val="tx1"/>
                </a:solidFill>
                <a:effectLst/>
                <a:latin typeface="+mn-lt"/>
                <a:ea typeface="+mn-ea"/>
                <a:cs typeface="+mn-cs"/>
              </a:rPr>
              <a:t>The resident representative’s contact information</a:t>
            </a:r>
          </a:p>
          <a:p>
            <a:pPr lvl="0" fontAlgn="base"/>
            <a:r>
              <a:rPr lang="en-US" sz="1200" kern="1200" dirty="0">
                <a:solidFill>
                  <a:schemeClr val="tx1"/>
                </a:solidFill>
                <a:effectLst/>
                <a:latin typeface="+mn-lt"/>
                <a:ea typeface="+mn-ea"/>
                <a:cs typeface="+mn-cs"/>
              </a:rPr>
              <a:t>The resident’s Advance Directives</a:t>
            </a:r>
          </a:p>
          <a:p>
            <a:pPr lvl="0" fontAlgn="base"/>
            <a:r>
              <a:rPr lang="en-US" sz="1200" kern="1200" dirty="0">
                <a:solidFill>
                  <a:schemeClr val="tx1"/>
                </a:solidFill>
                <a:effectLst/>
                <a:latin typeface="+mn-lt"/>
                <a:ea typeface="+mn-ea"/>
                <a:cs typeface="+mn-cs"/>
              </a:rPr>
              <a:t>All special instructions or precautions and for ongoing care as appropriate </a:t>
            </a:r>
          </a:p>
          <a:p>
            <a:pPr lvl="0" fontAlgn="base"/>
            <a:r>
              <a:rPr lang="en-US" sz="1200" kern="1200" dirty="0">
                <a:solidFill>
                  <a:schemeClr val="tx1"/>
                </a:solidFill>
                <a:effectLst/>
                <a:latin typeface="+mn-lt"/>
                <a:ea typeface="+mn-ea"/>
                <a:cs typeface="+mn-cs"/>
              </a:rPr>
              <a:t>The resident’s comprehensive care plan goals</a:t>
            </a:r>
          </a:p>
          <a:p>
            <a:pPr lvl="0" fontAlgn="base"/>
            <a:r>
              <a:rPr lang="en-US" sz="1200" kern="1200" dirty="0">
                <a:solidFill>
                  <a:schemeClr val="tx1"/>
                </a:solidFill>
                <a:effectLst/>
                <a:latin typeface="+mn-lt"/>
                <a:ea typeface="+mn-ea"/>
                <a:cs typeface="+mn-cs"/>
              </a:rPr>
              <a:t>A copy of the discharge summary</a:t>
            </a:r>
          </a:p>
          <a:p>
            <a:pPr lvl="0" fontAlgn="base"/>
            <a:r>
              <a:rPr lang="en-US" sz="1200" kern="1200" dirty="0">
                <a:solidFill>
                  <a:schemeClr val="tx1"/>
                </a:solidFill>
                <a:effectLst/>
                <a:latin typeface="+mn-lt"/>
                <a:ea typeface="+mn-ea"/>
                <a:cs typeface="+mn-cs"/>
              </a:rPr>
              <a:t>Any other necessary or relevant information or documentations to facilitate safe and effective transition of care</a:t>
            </a:r>
          </a:p>
          <a:p>
            <a:pPr lvl="0" fontAlgn="base"/>
            <a:r>
              <a:rPr lang="en-US" sz="1200" b="1" kern="1200" dirty="0">
                <a:solidFill>
                  <a:schemeClr val="tx1"/>
                </a:solidFill>
                <a:effectLst/>
                <a:latin typeface="+mn-lt"/>
                <a:ea typeface="+mn-ea"/>
                <a:cs typeface="+mn-cs"/>
              </a:rPr>
              <a:t>(Insert facility specific requirements here)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15</a:t>
            </a:fld>
            <a:endParaRPr lang="en-US"/>
          </a:p>
        </p:txBody>
      </p:sp>
    </p:spTree>
    <p:extLst>
      <p:ext uri="{BB962C8B-B14F-4D97-AF65-F5344CB8AC3E}">
        <p14:creationId xmlns:p14="http://schemas.microsoft.com/office/powerpoint/2010/main" val="690287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response to these updated regulations includes:</a:t>
            </a:r>
          </a:p>
          <a:p>
            <a:endParaRPr lang="en-US" dirty="0"/>
          </a:p>
          <a:p>
            <a:r>
              <a:rPr lang="en-US" dirty="0"/>
              <a:t>Understand</a:t>
            </a:r>
            <a:r>
              <a:rPr lang="en-US" baseline="0" dirty="0"/>
              <a:t> – understanding the new regulations and our Discharge Care Plan policy.  Todays training will walk us through the changes and our roles and responsibilities. </a:t>
            </a:r>
          </a:p>
          <a:p>
            <a:r>
              <a:rPr lang="en-US" baseline="0" dirty="0"/>
              <a:t>Inform – how we will inform our residents and the appropriate individuals of the process for comprehensive assessment, planning of care, implementation of  interventions, adequate and complete documentation and re-evaluation to keep resident at their highest practicable level of well being.</a:t>
            </a:r>
          </a:p>
          <a:p>
            <a:r>
              <a:rPr lang="en-US" baseline="0" dirty="0"/>
              <a:t>Limitations and Concerns – we will discuss how we handle any limitations and concerns.</a:t>
            </a:r>
          </a:p>
          <a:p>
            <a:r>
              <a:rPr lang="en-US" baseline="0" dirty="0"/>
              <a:t>Monitor – we will monitor our policy via our QAPI program as applicable. </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16</a:t>
            </a:fld>
            <a:endParaRPr lang="en-US"/>
          </a:p>
        </p:txBody>
      </p:sp>
    </p:spTree>
    <p:extLst>
      <p:ext uri="{BB962C8B-B14F-4D97-AF65-F5344CB8AC3E}">
        <p14:creationId xmlns:p14="http://schemas.microsoft.com/office/powerpoint/2010/main" val="3710634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comprehensive assessment process (that includes resident preferences</a:t>
            </a:r>
            <a:r>
              <a:rPr lang="en-US" baseline="0" dirty="0"/>
              <a:t> for discharge and care) </a:t>
            </a:r>
            <a:r>
              <a:rPr lang="en-US" dirty="0"/>
              <a:t> will provide the information to develop a person-centered discharge care plan.</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17</a:t>
            </a:fld>
            <a:endParaRPr lang="en-US"/>
          </a:p>
        </p:txBody>
      </p:sp>
    </p:spTree>
    <p:extLst>
      <p:ext uri="{BB962C8B-B14F-4D97-AF65-F5344CB8AC3E}">
        <p14:creationId xmlns:p14="http://schemas.microsoft.com/office/powerpoint/2010/main" val="1001326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18</a:t>
            </a:fld>
            <a:endParaRPr lang="en-US"/>
          </a:p>
        </p:txBody>
      </p:sp>
    </p:spTree>
    <p:extLst>
      <p:ext uri="{BB962C8B-B14F-4D97-AF65-F5344CB8AC3E}">
        <p14:creationId xmlns:p14="http://schemas.microsoft.com/office/powerpoint/2010/main" val="249357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19</a:t>
            </a:fld>
            <a:endParaRPr lang="en-US"/>
          </a:p>
        </p:txBody>
      </p:sp>
    </p:spTree>
    <p:extLst>
      <p:ext uri="{BB962C8B-B14F-4D97-AF65-F5344CB8AC3E}">
        <p14:creationId xmlns:p14="http://schemas.microsoft.com/office/powerpoint/2010/main" val="3480035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the objectives</a:t>
            </a:r>
            <a:r>
              <a:rPr lang="en-US" baseline="0" dirty="0"/>
              <a:t> of today’s training.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a:t>
            </a:fld>
            <a:endParaRPr lang="en-US"/>
          </a:p>
        </p:txBody>
      </p:sp>
    </p:spTree>
    <p:extLst>
      <p:ext uri="{BB962C8B-B14F-4D97-AF65-F5344CB8AC3E}">
        <p14:creationId xmlns:p14="http://schemas.microsoft.com/office/powerpoint/2010/main" val="3791925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20</a:t>
            </a:fld>
            <a:endParaRPr lang="en-US"/>
          </a:p>
        </p:txBody>
      </p:sp>
    </p:spTree>
    <p:extLst>
      <p:ext uri="{BB962C8B-B14F-4D97-AF65-F5344CB8AC3E}">
        <p14:creationId xmlns:p14="http://schemas.microsoft.com/office/powerpoint/2010/main" val="41680034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Nothing in this rule is intended to expand the scope of authority of any resident representative beyond that authority specifically authorized by the resident, State or Federal law, or a court of competent jurisdiction.</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21</a:t>
            </a:fld>
            <a:endParaRPr lang="en-US"/>
          </a:p>
        </p:txBody>
      </p:sp>
    </p:spTree>
    <p:extLst>
      <p:ext uri="{BB962C8B-B14F-4D97-AF65-F5344CB8AC3E}">
        <p14:creationId xmlns:p14="http://schemas.microsoft.com/office/powerpoint/2010/main" val="26514913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Resident,</a:t>
            </a:r>
            <a:r>
              <a:rPr lang="en-US" sz="1200" b="1" kern="1200" baseline="0" dirty="0">
                <a:solidFill>
                  <a:schemeClr val="tx1"/>
                </a:solidFill>
                <a:effectLst/>
                <a:latin typeface="+mn-lt"/>
                <a:ea typeface="+mn-ea"/>
                <a:cs typeface="+mn-cs"/>
              </a:rPr>
              <a:t> Resident Representative, Front line staff, practitioners and IDT</a:t>
            </a:r>
            <a:r>
              <a:rPr lang="en-US" sz="1200" kern="1200" baseline="0" dirty="0">
                <a:solidFill>
                  <a:schemeClr val="tx1"/>
                </a:solidFill>
                <a:effectLst/>
                <a:latin typeface="+mn-lt"/>
                <a:ea typeface="+mn-ea"/>
                <a:cs typeface="+mn-cs"/>
              </a:rPr>
              <a:t>:  Communication regarding the comprehensive assessment and person-centered discharge care plan is essential for understanding and to provide person-centered directions in care.</a:t>
            </a: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Communication of ongoing assessment of resident progress, participation resident response to care and teaching  concerns, outcome of interventions and ongoing care plan updates to meet resident needs is essential to:</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Resident/Resident Representative</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The Care Team (including the physician)</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Entities for continuation of care (i.e. Home health agency, AL, etc.)</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The Local Contact Agency is to be notified of any resident needing community services upon discharge.  </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The State Ombudsman is to be notified of all resident discharges to the community. </a:t>
            </a:r>
          </a:p>
          <a:p>
            <a:endParaRPr lang="en-US" sz="1200" kern="1200" baseline="0" dirty="0">
              <a:solidFill>
                <a:schemeClr val="tx1"/>
              </a:solidFill>
              <a:effectLst/>
              <a:latin typeface="+mn-lt"/>
              <a:ea typeface="+mn-ea"/>
              <a:cs typeface="+mn-cs"/>
            </a:endParaRPr>
          </a:p>
          <a:p>
            <a:endParaRPr lang="en-US" sz="1200" kern="1200" baseline="0" dirty="0">
              <a:solidFill>
                <a:schemeClr val="tx1"/>
              </a:solidFill>
              <a:effectLst/>
              <a:latin typeface="+mn-lt"/>
              <a:ea typeface="+mn-ea"/>
              <a:cs typeface="+mn-cs"/>
            </a:endParaRPr>
          </a:p>
          <a:p>
            <a:r>
              <a:rPr lang="en-US" sz="1200" kern="1200" baseline="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62583AE9-5228-4641-AE46-DAC04049BDD6}" type="slidenum">
              <a:rPr lang="en-US" smtClean="0"/>
              <a:pPr/>
              <a:t>23</a:t>
            </a:fld>
            <a:endParaRPr lang="en-US"/>
          </a:p>
        </p:txBody>
      </p:sp>
    </p:spTree>
    <p:extLst>
      <p:ext uri="{BB962C8B-B14F-4D97-AF65-F5344CB8AC3E}">
        <p14:creationId xmlns:p14="http://schemas.microsoft.com/office/powerpoint/2010/main" val="20263303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dirty="0"/>
          </a:p>
          <a:p>
            <a:r>
              <a:rPr lang="en-US" dirty="0"/>
              <a:t>Documentation is a form of communication—the following are</a:t>
            </a:r>
            <a:r>
              <a:rPr lang="en-US" baseline="0" dirty="0"/>
              <a:t> examples of communication formats that are essential with this process</a:t>
            </a:r>
            <a:r>
              <a:rPr lang="en-US" dirty="0"/>
              <a:t>:</a:t>
            </a:r>
          </a:p>
          <a:p>
            <a:r>
              <a:rPr lang="en-US" dirty="0"/>
              <a:t>Discharge Plan</a:t>
            </a:r>
          </a:p>
          <a:p>
            <a:r>
              <a:rPr lang="en-US" dirty="0"/>
              <a:t>Notifications</a:t>
            </a:r>
          </a:p>
          <a:p>
            <a:r>
              <a:rPr lang="en-US" dirty="0"/>
              <a:t>Teaching logs</a:t>
            </a:r>
          </a:p>
          <a:p>
            <a:r>
              <a:rPr lang="en-US" dirty="0"/>
              <a:t>Discharge</a:t>
            </a:r>
            <a:r>
              <a:rPr lang="en-US" baseline="0" dirty="0"/>
              <a:t> Care Plan and updates</a:t>
            </a:r>
          </a:p>
          <a:p>
            <a:r>
              <a:rPr lang="en-US" baseline="0" dirty="0"/>
              <a:t>Discharge Summary</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24</a:t>
            </a:fld>
            <a:endParaRPr lang="en-US"/>
          </a:p>
        </p:txBody>
      </p:sp>
    </p:spTree>
    <p:extLst>
      <p:ext uri="{BB962C8B-B14F-4D97-AF65-F5344CB8AC3E}">
        <p14:creationId xmlns:p14="http://schemas.microsoft.com/office/powerpoint/2010/main" val="30936313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Resident desires to be discharged home and has not progressed to goal</a:t>
            </a:r>
          </a:p>
          <a:p>
            <a:pPr marL="628650" lvl="1" indent="-171450">
              <a:buFont typeface="Arial" panose="020B0604020202020204" pitchFamily="34" charset="0"/>
              <a:buChar char="•"/>
            </a:pPr>
            <a:r>
              <a:rPr lang="en-US" dirty="0"/>
              <a:t>Identify</a:t>
            </a:r>
            <a:r>
              <a:rPr lang="en-US" baseline="0" dirty="0"/>
              <a:t> with resident, resident representative and care team, new interventions that will be attempted to assist resident to meet discharge care plan goals.  If goals are not met, meet to identify care options.</a:t>
            </a:r>
          </a:p>
          <a:p>
            <a:pPr marL="457200" lvl="1" indent="0">
              <a:buFont typeface="Arial" panose="020B0604020202020204" pitchFamily="34" charset="0"/>
              <a:buNone/>
            </a:pPr>
            <a:endParaRPr lang="en-US" dirty="0"/>
          </a:p>
          <a:p>
            <a:pPr marL="171450" indent="-171450">
              <a:buFont typeface="Arial" panose="020B0604020202020204" pitchFamily="34" charset="0"/>
              <a:buChar char="•"/>
            </a:pPr>
            <a:r>
              <a:rPr lang="en-US" dirty="0"/>
              <a:t>Resident is unable to perform return demonstration for medications, treatment and health care needs.</a:t>
            </a:r>
          </a:p>
          <a:p>
            <a:pPr marL="628650" lvl="1" indent="-171450">
              <a:buFont typeface="Arial" panose="020B0604020202020204" pitchFamily="34" charset="0"/>
              <a:buChar char="•"/>
            </a:pPr>
            <a:r>
              <a:rPr lang="en-US" dirty="0"/>
              <a:t>Identify options for care assistance to meet resident needs when resident is unable to care for self at new location following discharge (i.e. due</a:t>
            </a:r>
            <a:r>
              <a:rPr lang="en-US" baseline="0" dirty="0"/>
              <a:t> to cognitive or physical status—what options for ongoing care that is individualized for the resident are available for a smooth discharge transition).</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25</a:t>
            </a:fld>
            <a:endParaRPr lang="en-US"/>
          </a:p>
        </p:txBody>
      </p:sp>
    </p:spTree>
    <p:extLst>
      <p:ext uri="{BB962C8B-B14F-4D97-AF65-F5344CB8AC3E}">
        <p14:creationId xmlns:p14="http://schemas.microsoft.com/office/powerpoint/2010/main" val="2050794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t>Important in this whole process is the post discharge follow up process.  Transition</a:t>
            </a:r>
            <a:r>
              <a:rPr lang="en-US" b="1" baseline="0" dirty="0"/>
              <a:t> of care from one level of care to the next relies on a solid DC plan as well as care coordination from one level of service to the next.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baseline="0" dirty="0"/>
              <a:t>Monitoring the process begins with post DC follow up.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baseline="0" dirty="0"/>
          </a:p>
          <a:p>
            <a:r>
              <a:rPr lang="en-US" sz="1200" b="1" kern="1200" dirty="0">
                <a:solidFill>
                  <a:schemeClr val="tx1"/>
                </a:solidFill>
                <a:effectLst/>
                <a:latin typeface="+mn-lt"/>
                <a:ea typeface="+mn-ea"/>
                <a:cs typeface="+mn-cs"/>
              </a:rPr>
              <a:t>Discharge Follow Up Process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Upon discharge (internally or externally), social services or designee will complete follow up calls or visits with the resident, resident representative and receiving location (insert facility and state specific information here) for an appropriate transition of care.  </a:t>
            </a:r>
            <a:endParaRPr lang="en-US" dirty="0">
              <a:effectLst/>
            </a:endParaRPr>
          </a:p>
          <a:p>
            <a:pPr lvl="0"/>
            <a:r>
              <a:rPr lang="en-US" sz="1200" kern="1200" dirty="0">
                <a:solidFill>
                  <a:schemeClr val="tx1"/>
                </a:solidFill>
                <a:effectLst/>
                <a:latin typeface="+mn-lt"/>
                <a:ea typeface="+mn-ea"/>
                <a:cs typeface="+mn-cs"/>
              </a:rPr>
              <a:t>If areas of additional care coordination are needed, the facility representative and applicable team members will assist in the care coordination process  (insert transition of care policy information here).</a:t>
            </a:r>
            <a:endParaRPr lang="en-US" dirty="0">
              <a:effectLst/>
            </a:endParaRPr>
          </a:p>
          <a:p>
            <a:pPr lvl="0"/>
            <a:r>
              <a:rPr lang="en-US" sz="1200" kern="1200" dirty="0">
                <a:solidFill>
                  <a:schemeClr val="tx1"/>
                </a:solidFill>
                <a:effectLst/>
                <a:latin typeface="+mn-lt"/>
                <a:ea typeface="+mn-ea"/>
                <a:cs typeface="+mn-cs"/>
              </a:rPr>
              <a:t>Documentation of discharge follow up will be completed per policy  (insert transition of care policy information here).</a:t>
            </a:r>
            <a:endParaRPr lang="en-US" dirty="0">
              <a:effectLst/>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Discuss facility time frames</a:t>
            </a:r>
            <a:r>
              <a:rPr lang="en-US" baseline="0" dirty="0"/>
              <a:t> for follow up and process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24 hours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Days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Weeks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Pre 30 days (remember unnecessary readmissions)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26</a:t>
            </a:fld>
            <a:endParaRPr lang="en-US"/>
          </a:p>
        </p:txBody>
      </p:sp>
    </p:spTree>
    <p:extLst>
      <p:ext uri="{BB962C8B-B14F-4D97-AF65-F5344CB8AC3E}">
        <p14:creationId xmlns:p14="http://schemas.microsoft.com/office/powerpoint/2010/main" val="13267855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final step in our process is how we monitor the effectiveness of our Discharge Plan Process.</a:t>
            </a:r>
          </a:p>
          <a:p>
            <a:endParaRPr lang="en-US" baseline="0" dirty="0"/>
          </a:p>
          <a:p>
            <a:r>
              <a:rPr lang="en-US" baseline="0" dirty="0"/>
              <a:t>Discuss with the team and review roles and responsibilities as well.</a:t>
            </a:r>
          </a:p>
          <a:p>
            <a:endParaRPr lang="en-US" b="1" baseline="0" dirty="0"/>
          </a:p>
          <a:p>
            <a:r>
              <a:rPr lang="en-US" b="1" dirty="0"/>
              <a:t>Admission Process:  </a:t>
            </a:r>
            <a:r>
              <a:rPr lang="en-US" dirty="0"/>
              <a:t>A comprehensive assessment and reassessments will assist</a:t>
            </a:r>
            <a:r>
              <a:rPr lang="en-US" baseline="0" dirty="0"/>
              <a:t> with a person-centered discharge care plan</a:t>
            </a:r>
            <a:endParaRPr lang="en-US" dirty="0"/>
          </a:p>
          <a:p>
            <a:r>
              <a:rPr lang="en-US" b="1" dirty="0"/>
              <a:t>Social Service Assessment Process:  </a:t>
            </a:r>
            <a:r>
              <a:rPr lang="en-US" b="0" dirty="0"/>
              <a:t>In addition to the RAI Process, Social</a:t>
            </a:r>
            <a:r>
              <a:rPr lang="en-US" b="0" baseline="0" dirty="0"/>
              <a:t> Services will assist with coordination of discharge planning to include resident/resident representative communication, referral to local contact agency, assistance with coordination of housing/location, referrals to home health, hospice, managed care plans, insurance, etc., assist with needs for durable medical equipment, medical transportation and other services necessary based on the resident assessed needs.</a:t>
            </a:r>
            <a:endParaRPr lang="en-US" b="1" dirty="0"/>
          </a:p>
          <a:p>
            <a:r>
              <a:rPr lang="en-US" b="1" dirty="0"/>
              <a:t>Nursing documentation of resident</a:t>
            </a:r>
            <a:r>
              <a:rPr lang="en-US" b="1" baseline="0" dirty="0"/>
              <a:t> assessment:  </a:t>
            </a:r>
            <a:r>
              <a:rPr lang="en-US" b="0" baseline="0" dirty="0"/>
              <a:t>In order to plan for resident discharge teaching and planning needs</a:t>
            </a:r>
            <a:endParaRPr lang="en-US" b="1" baseline="0" dirty="0"/>
          </a:p>
          <a:p>
            <a:r>
              <a:rPr lang="en-US" b="1" baseline="0" dirty="0"/>
              <a:t>MDS 3.0 RAI process (MDS, CAA’s and Care Plan)</a:t>
            </a:r>
            <a:r>
              <a:rPr lang="en-US" b="0" baseline="0" dirty="0"/>
              <a:t>:  Part of the ongoing assessment and reassessment process</a:t>
            </a:r>
            <a:endParaRPr lang="en-US" b="1" dirty="0"/>
          </a:p>
          <a:p>
            <a:r>
              <a:rPr lang="en-US" b="1" dirty="0"/>
              <a:t>Observations</a:t>
            </a:r>
            <a:r>
              <a:rPr lang="en-US" b="0" dirty="0"/>
              <a:t>:  All staff observations of resident progress, assessed needs and follow through</a:t>
            </a:r>
            <a:endParaRPr lang="en-US" b="1" dirty="0"/>
          </a:p>
          <a:p>
            <a:r>
              <a:rPr lang="en-US" b="1" dirty="0"/>
              <a:t>Ongoing re-evaluation</a:t>
            </a:r>
          </a:p>
          <a:p>
            <a:r>
              <a:rPr lang="en-US" b="1" dirty="0"/>
              <a:t>QAPI</a:t>
            </a: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27</a:t>
            </a:fld>
            <a:endParaRPr lang="en-US"/>
          </a:p>
        </p:txBody>
      </p:sp>
    </p:spTree>
    <p:extLst>
      <p:ext uri="{BB962C8B-B14F-4D97-AF65-F5344CB8AC3E}">
        <p14:creationId xmlns:p14="http://schemas.microsoft.com/office/powerpoint/2010/main" val="24428213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Summarize with</a:t>
            </a:r>
            <a:r>
              <a:rPr lang="en-US" baseline="0" dirty="0"/>
              <a:t> the group</a:t>
            </a:r>
          </a:p>
          <a:p>
            <a:endParaRPr lang="en-US" baseline="0" dirty="0"/>
          </a:p>
          <a:p>
            <a:r>
              <a:rPr lang="en-US" baseline="0" dirty="0"/>
              <a:t>Facilities will need to understand the regulatory requirements of ensuring an adequate person-centered discharge plan of care is designed for a resident based upon the comprehensive assessment and choice.  There are items in the regulation for referrals, areas to assess, notifications, documentation and follow up.  All of these items will assist the facility to strive for a safe, quality driven discharge process for each resident that is individualized and implemented for quality care transition.</a:t>
            </a:r>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28</a:t>
            </a:fld>
            <a:endParaRPr lang="en-US"/>
          </a:p>
        </p:txBody>
      </p:sp>
    </p:spTree>
    <p:extLst>
      <p:ext uri="{BB962C8B-B14F-4D97-AF65-F5344CB8AC3E}">
        <p14:creationId xmlns:p14="http://schemas.microsoft.com/office/powerpoint/2010/main" val="4321219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29</a:t>
            </a:fld>
            <a:endParaRPr lang="en-US"/>
          </a:p>
        </p:txBody>
      </p:sp>
    </p:spTree>
    <p:extLst>
      <p:ext uri="{BB962C8B-B14F-4D97-AF65-F5344CB8AC3E}">
        <p14:creationId xmlns:p14="http://schemas.microsoft.com/office/powerpoint/2010/main" val="730494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9DA1A54-E777-4EF1-B51C-A307AA47CB5F}" type="slidenum">
              <a:rPr lang="en-US" smtClean="0"/>
              <a:t>30</a:t>
            </a:fld>
            <a:endParaRPr lang="en-US"/>
          </a:p>
        </p:txBody>
      </p:sp>
    </p:spTree>
    <p:extLst>
      <p:ext uri="{BB962C8B-B14F-4D97-AF65-F5344CB8AC3E}">
        <p14:creationId xmlns:p14="http://schemas.microsoft.com/office/powerpoint/2010/main" val="3532310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purposes of this education, we will refer to the regulations for the updates in requirement</a:t>
            </a:r>
            <a:r>
              <a:rPr lang="en-US" baseline="0" dirty="0"/>
              <a:t> related to the IDT teams roles and responsibilities related to discharge care planning</a:t>
            </a:r>
          </a:p>
          <a:p>
            <a:endParaRPr lang="en-US" dirty="0"/>
          </a:p>
          <a:p>
            <a:r>
              <a:rPr lang="en-US" dirty="0"/>
              <a:t>Nursing homes that accept payments from Medicare and Medicaid must meet minimum standards for the</a:t>
            </a:r>
            <a:r>
              <a:rPr lang="en-US" baseline="0" dirty="0"/>
              <a:t> quality of the care and services they provide.  Today’s training will discuss the updated federal regulations related to discharge care plan.  </a:t>
            </a:r>
          </a:p>
          <a:p>
            <a:endParaRPr lang="en-US" baseline="0" dirty="0"/>
          </a:p>
          <a:p>
            <a:r>
              <a:rPr lang="en-US" baseline="0" dirty="0"/>
              <a:t>The federal regulations were rewritten in 2016 for the first time since 1991 – the updates were completed in order to modernize the language and reflect changes that have happened in care, resident populations and quality standards.</a:t>
            </a:r>
          </a:p>
          <a:p>
            <a:endParaRPr lang="en-US" baseline="0" dirty="0"/>
          </a:p>
          <a:p>
            <a:r>
              <a:rPr lang="en-US" baseline="0" dirty="0"/>
              <a:t>The changes are being called the “Mega-Rule” because there are over 700 pages of regulations. There are three phases of implementation: Phase 1 was effective November 28, 2016, phase 2 is effective November 28, 2017 and phase 3 is effective on November 28, 2019.</a:t>
            </a:r>
          </a:p>
          <a:p>
            <a:endParaRPr lang="en-US" baseline="0" dirty="0"/>
          </a:p>
          <a:p>
            <a:r>
              <a:rPr lang="en-US" baseline="0" dirty="0"/>
              <a:t>Today we will review the changes made to the federal regulations about Discharge Care Plans. There are changes in the definitions of some words, new access rights added to the overall visitation policy for our facility. </a:t>
            </a:r>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3</a:t>
            </a:fld>
            <a:endParaRPr lang="en-US"/>
          </a:p>
        </p:txBody>
      </p:sp>
    </p:spTree>
    <p:extLst>
      <p:ext uri="{BB962C8B-B14F-4D97-AF65-F5344CB8AC3E}">
        <p14:creationId xmlns:p14="http://schemas.microsoft.com/office/powerpoint/2010/main" val="3542256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There are multiple sections of the revised regulations that we will review today related to discharge care plan.  This training will review the updated requirements for discharge</a:t>
            </a:r>
            <a:r>
              <a:rPr lang="en-US" b="1" baseline="0" dirty="0"/>
              <a:t> care plan that includes a process of </a:t>
            </a:r>
            <a:r>
              <a:rPr lang="en-US" b="1" dirty="0"/>
              <a:t>comprehensive assessment, individualized care plan and requirements necessary for quality of care and compliance.</a:t>
            </a:r>
          </a:p>
          <a:p>
            <a:endParaRPr lang="en-US" b="1" dirty="0"/>
          </a:p>
          <a:p>
            <a:r>
              <a:rPr lang="en-US" sz="1200" kern="1200" dirty="0">
                <a:solidFill>
                  <a:schemeClr val="tx1"/>
                </a:solidFill>
                <a:effectLst/>
                <a:latin typeface="+mn-lt"/>
                <a:ea typeface="+mn-ea"/>
                <a:cs typeface="+mn-cs"/>
              </a:rPr>
              <a:t>The assessment must include at least the following:</a:t>
            </a:r>
          </a:p>
          <a:p>
            <a:r>
              <a:rPr lang="en-US" sz="1200" kern="1200" dirty="0">
                <a:solidFill>
                  <a:schemeClr val="tx1"/>
                </a:solidFill>
                <a:effectLst/>
                <a:latin typeface="+mn-lt"/>
                <a:ea typeface="+mn-ea"/>
                <a:cs typeface="+mn-cs"/>
              </a:rPr>
              <a:t>(xvi) Discharge planning.</a:t>
            </a:r>
          </a:p>
          <a:p>
            <a:r>
              <a:rPr lang="en-US" sz="1200" kern="1200" dirty="0">
                <a:solidFill>
                  <a:schemeClr val="tx1"/>
                </a:solidFill>
                <a:effectLst/>
                <a:latin typeface="+mn-lt"/>
                <a:ea typeface="+mn-ea"/>
                <a:cs typeface="+mn-cs"/>
              </a:rPr>
              <a:t>(xviii) Documentation of participation in assessment. The assessment process must include direct observation and communication with the resident, as well as communication with licensed and non-licensed direct care staff members on all shifts.</a:t>
            </a:r>
          </a:p>
          <a:p>
            <a:endParaRPr lang="en-US" dirty="0"/>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4</a:t>
            </a:fld>
            <a:endParaRPr lang="en-US"/>
          </a:p>
        </p:txBody>
      </p:sp>
    </p:spTree>
    <p:extLst>
      <p:ext uri="{BB962C8B-B14F-4D97-AF65-F5344CB8AC3E}">
        <p14:creationId xmlns:p14="http://schemas.microsoft.com/office/powerpoint/2010/main" val="11785403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regulation</a:t>
            </a:r>
            <a:r>
              <a:rPr lang="en-US" sz="120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Today facility's are really expected to meet the individualized, person centered needs of each individually – not only clinical, social, psycho social aspects of their live.  Person centered approach means that we are not just there for their clinical needs – we are there for all of their needs.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A comprehensive care plan must be</a:t>
            </a:r>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 (ii) Prepared by an interdisciplinary team, that includes but is not limited to—</a:t>
            </a:r>
          </a:p>
          <a:p>
            <a:pPr lvl="1"/>
            <a:r>
              <a:rPr lang="en-US" sz="1200" kern="1200" dirty="0">
                <a:solidFill>
                  <a:schemeClr val="tx1"/>
                </a:solidFill>
                <a:effectLst/>
                <a:latin typeface="+mn-lt"/>
                <a:ea typeface="+mn-ea"/>
                <a:cs typeface="+mn-cs"/>
              </a:rPr>
              <a:t>(A) The attending physician.</a:t>
            </a:r>
          </a:p>
          <a:p>
            <a:pPr lvl="1"/>
            <a:r>
              <a:rPr lang="en-US" sz="1200" kern="1200" dirty="0">
                <a:solidFill>
                  <a:schemeClr val="tx1"/>
                </a:solidFill>
                <a:effectLst/>
                <a:latin typeface="+mn-lt"/>
                <a:ea typeface="+mn-ea"/>
                <a:cs typeface="+mn-cs"/>
              </a:rPr>
              <a:t>(B) A registered nurse with responsibility for the resident.</a:t>
            </a:r>
          </a:p>
          <a:p>
            <a:pPr lvl="1"/>
            <a:r>
              <a:rPr lang="en-US" sz="1200" kern="1200" dirty="0">
                <a:solidFill>
                  <a:schemeClr val="tx1"/>
                </a:solidFill>
                <a:effectLst/>
                <a:latin typeface="+mn-lt"/>
                <a:ea typeface="+mn-ea"/>
                <a:cs typeface="+mn-cs"/>
              </a:rPr>
              <a:t>(C) A nurse aide with responsibility for the resident.</a:t>
            </a:r>
          </a:p>
          <a:p>
            <a:pPr lvl="1"/>
            <a:r>
              <a:rPr lang="en-US" sz="1200" kern="1200" dirty="0">
                <a:solidFill>
                  <a:schemeClr val="tx1"/>
                </a:solidFill>
                <a:effectLst/>
                <a:latin typeface="+mn-lt"/>
                <a:ea typeface="+mn-ea"/>
                <a:cs typeface="+mn-cs"/>
              </a:rPr>
              <a:t>(D) A member of food and nutrition services staff.</a:t>
            </a:r>
          </a:p>
          <a:p>
            <a:pPr lvl="1"/>
            <a:r>
              <a:rPr lang="en-US" sz="1200" kern="1200" dirty="0">
                <a:solidFill>
                  <a:schemeClr val="tx1"/>
                </a:solidFill>
                <a:effectLst/>
                <a:latin typeface="+mn-lt"/>
                <a:ea typeface="+mn-ea"/>
                <a:cs typeface="+mn-cs"/>
              </a:rPr>
              <a:t>(E) To the extent practicable, the participation of the resident and the resident’s representative(s). An explanation must be included in a resident’s medical record if the participation of the resident and their resident representative is determined not practicable for the development of the resident’s care plan.</a:t>
            </a:r>
          </a:p>
          <a:p>
            <a:pPr lvl="1"/>
            <a:r>
              <a:rPr lang="en-US" sz="1200" kern="1200" dirty="0">
                <a:solidFill>
                  <a:schemeClr val="tx1"/>
                </a:solidFill>
                <a:effectLst/>
                <a:latin typeface="+mn-lt"/>
                <a:ea typeface="+mn-ea"/>
                <a:cs typeface="+mn-cs"/>
              </a:rPr>
              <a:t>(F) Other appropriate staff or professionals in disciplines as determined by the resident’s needs or as requested by the resident.</a:t>
            </a:r>
          </a:p>
          <a:p>
            <a:r>
              <a:rPr lang="en-US" sz="1200" kern="1200" dirty="0">
                <a:solidFill>
                  <a:schemeClr val="tx1"/>
                </a:solidFill>
                <a:effectLst/>
                <a:latin typeface="+mn-lt"/>
                <a:ea typeface="+mn-ea"/>
                <a:cs typeface="+mn-cs"/>
              </a:rPr>
              <a:t>(iii) Reviewed and revised by the interdisciplinary team after each assessment, including both the comprehensive and quarterly review assessments.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5</a:t>
            </a:fld>
            <a:endParaRPr lang="en-US"/>
          </a:p>
        </p:txBody>
      </p:sp>
    </p:spTree>
    <p:extLst>
      <p:ext uri="{BB962C8B-B14F-4D97-AF65-F5344CB8AC3E}">
        <p14:creationId xmlns:p14="http://schemas.microsoft.com/office/powerpoint/2010/main" val="876200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a:solidFill>
                  <a:schemeClr val="tx1"/>
                </a:solidFill>
                <a:effectLst/>
                <a:latin typeface="+mn-lt"/>
                <a:ea typeface="+mn-ea"/>
                <a:cs typeface="+mn-cs"/>
              </a:rPr>
              <a:t>(</a:t>
            </a:r>
            <a:r>
              <a:rPr lang="en-US" sz="1200" kern="1200" dirty="0" err="1">
                <a:solidFill>
                  <a:schemeClr val="tx1"/>
                </a:solidFill>
                <a:effectLst/>
                <a:latin typeface="+mn-lt"/>
                <a:ea typeface="+mn-ea"/>
                <a:cs typeface="+mn-cs"/>
              </a:rPr>
              <a:t>i</a:t>
            </a:r>
            <a:r>
              <a:rPr lang="en-US" sz="1200" kern="1200" dirty="0">
                <a:solidFill>
                  <a:schemeClr val="tx1"/>
                </a:solidFill>
                <a:effectLst/>
                <a:latin typeface="+mn-lt"/>
                <a:ea typeface="+mn-ea"/>
                <a:cs typeface="+mn-cs"/>
              </a:rPr>
              <a:t>) Ensure that the discharge needs of each resident are identified and result in the development of a discharge plan for each resident.</a:t>
            </a:r>
          </a:p>
          <a:p>
            <a:r>
              <a:rPr lang="en-US" sz="1200" kern="1200" dirty="0">
                <a:solidFill>
                  <a:schemeClr val="tx1"/>
                </a:solidFill>
                <a:effectLst/>
                <a:latin typeface="+mn-lt"/>
                <a:ea typeface="+mn-ea"/>
                <a:cs typeface="+mn-cs"/>
              </a:rPr>
              <a:t>(ii) Include regular re-evaluation of residents to identify changes that require modification of the discharge plan. The discharge plan must be updated, as needed, to reflect these changes.</a:t>
            </a:r>
          </a:p>
          <a:p>
            <a:r>
              <a:rPr lang="en-US" sz="1200" kern="1200" dirty="0">
                <a:solidFill>
                  <a:schemeClr val="tx1"/>
                </a:solidFill>
                <a:effectLst/>
                <a:latin typeface="+mn-lt"/>
                <a:ea typeface="+mn-ea"/>
                <a:cs typeface="+mn-cs"/>
              </a:rPr>
              <a:t>(iii) Involve the interdisciplinary team</a:t>
            </a:r>
          </a:p>
          <a:p>
            <a:r>
              <a:rPr lang="en-US" sz="1200" kern="1200" dirty="0">
                <a:solidFill>
                  <a:schemeClr val="tx1"/>
                </a:solidFill>
                <a:effectLst/>
                <a:latin typeface="+mn-lt"/>
                <a:ea typeface="+mn-ea"/>
                <a:cs typeface="+mn-cs"/>
              </a:rPr>
              <a:t>(iv) Consider caregiver/support person availability and the resident’s or caregiver’s/support person(s) capacity and capability to perform required care, as part of the identification of discharge needs.</a:t>
            </a:r>
          </a:p>
          <a:p>
            <a:r>
              <a:rPr lang="en-US" sz="1200" kern="1200" dirty="0">
                <a:solidFill>
                  <a:schemeClr val="tx1"/>
                </a:solidFill>
                <a:effectLst/>
                <a:latin typeface="+mn-lt"/>
                <a:ea typeface="+mn-ea"/>
                <a:cs typeface="+mn-cs"/>
              </a:rPr>
              <a:t>(v) Involve the resident and resident representative in the development of the discharge plan and inform the resident and resident representative of the final plan.</a:t>
            </a:r>
          </a:p>
          <a:p>
            <a:r>
              <a:rPr lang="en-US" sz="1200" kern="1200" dirty="0">
                <a:solidFill>
                  <a:schemeClr val="tx1"/>
                </a:solidFill>
                <a:effectLst/>
                <a:latin typeface="+mn-lt"/>
                <a:ea typeface="+mn-ea"/>
                <a:cs typeface="+mn-cs"/>
              </a:rPr>
              <a:t>(vi) Address the resident’s goals of care and treatment preferences. </a:t>
            </a:r>
          </a:p>
          <a:p>
            <a:r>
              <a:rPr lang="en-US" sz="1200" kern="1200" dirty="0">
                <a:solidFill>
                  <a:schemeClr val="tx1"/>
                </a:solidFill>
                <a:effectLst/>
                <a:latin typeface="+mn-lt"/>
                <a:ea typeface="+mn-ea"/>
                <a:cs typeface="+mn-cs"/>
              </a:rPr>
              <a:t>(vii) Document that a resident has been asked about their interest in receiving information regarding returning to the community.</a:t>
            </a:r>
          </a:p>
          <a:p>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6</a:t>
            </a:fld>
            <a:endParaRPr lang="en-US"/>
          </a:p>
        </p:txBody>
      </p:sp>
    </p:spTree>
    <p:extLst>
      <p:ext uri="{BB962C8B-B14F-4D97-AF65-F5344CB8AC3E}">
        <p14:creationId xmlns:p14="http://schemas.microsoft.com/office/powerpoint/2010/main" val="2441721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regulation</a:t>
            </a:r>
            <a:r>
              <a:rPr lang="en-US" baseline="0" dirty="0"/>
              <a:t> continues.</a:t>
            </a:r>
          </a:p>
          <a:p>
            <a:endParaRPr lang="en-US" baseline="0" dirty="0"/>
          </a:p>
          <a:p>
            <a:r>
              <a:rPr lang="en-US" baseline="0" dirty="0"/>
              <a:t>***Documentation, as you can see, will be a crucial component in determining compliance with the regulations.</a:t>
            </a:r>
            <a:endParaRPr lang="en-US" dirty="0"/>
          </a:p>
        </p:txBody>
      </p:sp>
      <p:sp>
        <p:nvSpPr>
          <p:cNvPr id="4" name="Slide Number Placeholder 3"/>
          <p:cNvSpPr>
            <a:spLocks noGrp="1"/>
          </p:cNvSpPr>
          <p:nvPr>
            <p:ph type="sldNum" sz="quarter" idx="10"/>
          </p:nvPr>
        </p:nvSpPr>
        <p:spPr/>
        <p:txBody>
          <a:bodyPr/>
          <a:lstStyle/>
          <a:p>
            <a:fld id="{62583AE9-5228-4641-AE46-DAC04049BDD6}" type="slidenum">
              <a:rPr lang="en-US" smtClean="0"/>
              <a:pPr/>
              <a:t>7</a:t>
            </a:fld>
            <a:endParaRPr lang="en-US"/>
          </a:p>
        </p:txBody>
      </p:sp>
    </p:spTree>
    <p:extLst>
      <p:ext uri="{BB962C8B-B14F-4D97-AF65-F5344CB8AC3E}">
        <p14:creationId xmlns:p14="http://schemas.microsoft.com/office/powerpoint/2010/main" val="2410195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A </a:t>
            </a:r>
            <a:r>
              <a:rPr lang="en-US" b="1" dirty="0"/>
              <a:t>post-discharge plan of care </a:t>
            </a:r>
            <a:r>
              <a:rPr lang="en-US" dirty="0"/>
              <a:t>that is developed with the participation of the resident and, with the resident’s consent, the resident representative(s), which will assist the resident to adjust to his or her new living environment.</a:t>
            </a:r>
          </a:p>
          <a:p>
            <a:r>
              <a:rPr lang="en-US" dirty="0"/>
              <a:t>The post-discharge plan of care must indicate where the individual plans to reside, any arrangements that have been made for the resident’s follow up care and any post-discharge medical and non-medical services.</a:t>
            </a:r>
          </a:p>
        </p:txBody>
      </p:sp>
      <p:sp>
        <p:nvSpPr>
          <p:cNvPr id="4" name="Slide Number Placeholder 3"/>
          <p:cNvSpPr>
            <a:spLocks noGrp="1"/>
          </p:cNvSpPr>
          <p:nvPr>
            <p:ph type="sldNum" sz="quarter" idx="10"/>
          </p:nvPr>
        </p:nvSpPr>
        <p:spPr/>
        <p:txBody>
          <a:bodyPr/>
          <a:lstStyle/>
          <a:p>
            <a:fld id="{62583AE9-5228-4641-AE46-DAC04049BDD6}" type="slidenum">
              <a:rPr lang="en-US" smtClean="0"/>
              <a:pPr/>
              <a:t>8</a:t>
            </a:fld>
            <a:endParaRPr lang="en-US"/>
          </a:p>
        </p:txBody>
      </p:sp>
    </p:spTree>
    <p:extLst>
      <p:ext uri="{BB962C8B-B14F-4D97-AF65-F5344CB8AC3E}">
        <p14:creationId xmlns:p14="http://schemas.microsoft.com/office/powerpoint/2010/main" val="1764661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where it is going to be very</a:t>
            </a:r>
            <a:r>
              <a:rPr lang="en-US" baseline="0" dirty="0"/>
              <a:t> important to prepare the resident and resident representative for discharge.</a:t>
            </a:r>
          </a:p>
          <a:p>
            <a:pPr marL="171450" indent="-171450">
              <a:buFont typeface="Arial" panose="020B0604020202020204" pitchFamily="34" charset="0"/>
              <a:buChar char="•"/>
            </a:pPr>
            <a:r>
              <a:rPr lang="en-US" baseline="0" dirty="0"/>
              <a:t>Discharge teaching should begin as soon as discharge is anticipated. </a:t>
            </a:r>
          </a:p>
          <a:p>
            <a:pPr marL="628650" lvl="1" indent="-171450">
              <a:buFont typeface="Arial" panose="020B0604020202020204" pitchFamily="34" charset="0"/>
              <a:buChar char="•"/>
            </a:pPr>
            <a:r>
              <a:rPr lang="en-US" baseline="0" dirty="0"/>
              <a:t>Documentation of teaching and return demonstration is essential.</a:t>
            </a:r>
          </a:p>
          <a:p>
            <a:pPr marL="1085850" lvl="2" indent="-171450">
              <a:buFont typeface="Arial" panose="020B0604020202020204" pitchFamily="34" charset="0"/>
              <a:buChar char="•"/>
            </a:pPr>
            <a:r>
              <a:rPr lang="en-US" baseline="0" dirty="0"/>
              <a:t>i.e. medications, treatments, understanding health care or self care instructions.</a:t>
            </a:r>
          </a:p>
        </p:txBody>
      </p:sp>
      <p:sp>
        <p:nvSpPr>
          <p:cNvPr id="4" name="Slide Number Placeholder 3"/>
          <p:cNvSpPr>
            <a:spLocks noGrp="1"/>
          </p:cNvSpPr>
          <p:nvPr>
            <p:ph type="sldNum" sz="quarter" idx="10"/>
          </p:nvPr>
        </p:nvSpPr>
        <p:spPr/>
        <p:txBody>
          <a:bodyPr/>
          <a:lstStyle/>
          <a:p>
            <a:fld id="{62583AE9-5228-4641-AE46-DAC04049BDD6}" type="slidenum">
              <a:rPr lang="en-US" smtClean="0"/>
              <a:pPr/>
              <a:t>9</a:t>
            </a:fld>
            <a:endParaRPr lang="en-US"/>
          </a:p>
        </p:txBody>
      </p:sp>
    </p:spTree>
    <p:extLst>
      <p:ext uri="{BB962C8B-B14F-4D97-AF65-F5344CB8AC3E}">
        <p14:creationId xmlns:p14="http://schemas.microsoft.com/office/powerpoint/2010/main" val="2105617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Footer Placeholder 4"/>
          <p:cNvSpPr>
            <a:spLocks noGrp="1"/>
          </p:cNvSpPr>
          <p:nvPr>
            <p:ph type="ftr" sz="quarter" idx="11"/>
          </p:nvPr>
        </p:nvSpPr>
        <p:spPr>
          <a:xfrm>
            <a:off x="457200" y="6356350"/>
            <a:ext cx="5943600" cy="365125"/>
          </a:xfrm>
        </p:spPr>
        <p:txBody>
          <a:bodyPr/>
          <a:lstStyle>
            <a:lvl1pPr>
              <a:defRPr sz="800" baseline="0">
                <a:latin typeface="Calibri" panose="020F0502020204030204" pitchFamily="34" charset="0"/>
              </a:defRPr>
            </a:lvl1pPr>
          </a:lstStyle>
          <a:p>
            <a:r>
              <a:rPr lang="en-US" dirty="0"/>
              <a:t>This document is for general informational purposes only.  </a:t>
            </a:r>
          </a:p>
          <a:p>
            <a:r>
              <a:rPr lang="en-US" dirty="0"/>
              <a:t>It does not represent legal advice nor relied upon as supporting documentation or advice with CMS or other regulatory entities.</a:t>
            </a:r>
          </a:p>
          <a:p>
            <a:r>
              <a:rPr lang="en-US" dirty="0"/>
              <a:t>© Pathway Health Services, Inc. – All Rights Reserved – Copy with Permission Only - Requirements of Participation P&amp;P Manual 2017</a:t>
            </a:r>
          </a:p>
          <a:p>
            <a:endParaRPr lang="en-US" dirty="0">
              <a:solidFill>
                <a:prstClr val="black"/>
              </a:solidFill>
            </a:endParaRPr>
          </a:p>
        </p:txBody>
      </p:sp>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1522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dirty="0">
              <a:solidFill>
                <a:prstClr val="black"/>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013287"/>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5" name="Footer Placeholder 4"/>
          <p:cNvSpPr>
            <a:spLocks noGrp="1"/>
          </p:cNvSpPr>
          <p:nvPr>
            <p:ph type="ftr" sz="quarter" idx="11"/>
          </p:nvPr>
        </p:nvSpPr>
        <p:spPr/>
        <p:txBody>
          <a:bodyPr/>
          <a:lstStyle/>
          <a:p>
            <a:endParaRPr lang="en-US">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6914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8" name="Footer Placeholder 7"/>
          <p:cNvSpPr>
            <a:spLocks noGrp="1"/>
          </p:cNvSpPr>
          <p:nvPr>
            <p:ph type="ftr" sz="quarter" idx="11"/>
          </p:nvPr>
        </p:nvSpPr>
        <p:spPr/>
        <p:txBody>
          <a:bodyPr/>
          <a:lstStyle/>
          <a:p>
            <a:endParaRPr lang="en-US">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4" name="Footer Placeholder 3"/>
          <p:cNvSpPr>
            <a:spLocks noGrp="1"/>
          </p:cNvSpPr>
          <p:nvPr>
            <p:ph type="ftr" sz="quarter" idx="11"/>
          </p:nvPr>
        </p:nvSpPr>
        <p:spPr/>
        <p:txBody>
          <a:bodyPr/>
          <a:lstStyle/>
          <a:p>
            <a:endParaRPr lang="en-US">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3" name="Footer Placeholder 2"/>
          <p:cNvSpPr>
            <a:spLocks noGrp="1"/>
          </p:cNvSpPr>
          <p:nvPr>
            <p:ph type="ftr" sz="quarter" idx="11"/>
          </p:nvPr>
        </p:nvSpPr>
        <p:spPr/>
        <p:txBody>
          <a:bodyPr/>
          <a:lstStyle/>
          <a:p>
            <a:endParaRPr lang="en-US">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B36801-8505-4C0E-A75F-6C61E9D43F90}" type="datetimeFigureOut">
              <a:rPr lang="en-US" smtClean="0">
                <a:solidFill>
                  <a:prstClr val="black"/>
                </a:solidFill>
              </a:rPr>
              <a:pPr/>
              <a:t>2/24/2017</a:t>
            </a:fld>
            <a:endParaRPr lang="en-US">
              <a:solidFill>
                <a:prstClr val="black"/>
              </a:solidFill>
            </a:endParaRPr>
          </a:p>
        </p:txBody>
      </p:sp>
      <p:sp>
        <p:nvSpPr>
          <p:cNvPr id="6" name="Footer Placeholder 5"/>
          <p:cNvSpPr>
            <a:spLocks noGrp="1"/>
          </p:cNvSpPr>
          <p:nvPr>
            <p:ph type="ftr" sz="quarter" idx="11"/>
          </p:nvPr>
        </p:nvSpPr>
        <p:spPr/>
        <p:txBody>
          <a:bodyPr/>
          <a:lstStyle/>
          <a:p>
            <a:endParaRPr lang="en-US">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a:solidFill>
                <a:prstClr val="black"/>
              </a:solidFill>
            </a:endParaRPr>
          </a:p>
        </p:txBody>
      </p:sp>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B6B36801-8505-4C0E-A75F-6C61E9D43F90}" type="datetimeFigureOut">
              <a:rPr lang="en-US" smtClean="0">
                <a:solidFill>
                  <a:prstClr val="black"/>
                </a:solidFill>
              </a:rPr>
              <a:pPr/>
              <a:t>2/24/2017</a:t>
            </a:fld>
            <a:endParaRPr lang="en-US" dirty="0">
              <a:solidFill>
                <a:prstClr val="black"/>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8ED21966-C764-4C40-97C3-3CEDFB59A7F5}" type="slidenum">
              <a:rPr lang="en-US" smtClean="0">
                <a:solidFill>
                  <a:prstClr val="black"/>
                </a:solidFill>
              </a:rPr>
              <a:pPr/>
              <a:t>‹#›</a:t>
            </a:fld>
            <a:endParaRPr lang="en-US" dirty="0">
              <a:solidFill>
                <a:prstClr val="black"/>
              </a:solidFill>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743700" y="6070579"/>
            <a:ext cx="2209800" cy="650896"/>
          </a:xfrm>
          <a:prstGeom prst="rect">
            <a:avLst/>
          </a:prstGeom>
        </p:spPr>
      </p:pic>
      <p:sp>
        <p:nvSpPr>
          <p:cNvPr id="7" name="TextBox 6"/>
          <p:cNvSpPr txBox="1"/>
          <p:nvPr userDrawn="1"/>
        </p:nvSpPr>
        <p:spPr>
          <a:xfrm>
            <a:off x="2590800" y="625981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 Requirements of Participation P&amp;P Manual 2017</a:t>
            </a:r>
          </a:p>
        </p:txBody>
      </p:sp>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federalregister.gov/documents/2016/10/04/2016-23503/medicare-and-medicaid-programs-reform-of-requirements-for-long-term-care-facilities"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hyperlink" Target="https://www.cms.gov/Medicare/Quality-Initiatives-patient-assessment-instruments/NursingHomeQualityInits/MDS30RAIManual.html" TargetMode="External"/><Relationship Id="rId4" Type="http://schemas.openxmlformats.org/officeDocument/2006/relationships/hyperlink" Target="https://www.cms.gov/Medicare/Provider-Enrollment-and-Certification/SurveyCertificationGenInfo/Downloads/Survey-and-Cert-Letter-17-07.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219200"/>
            <a:ext cx="7772400" cy="1162050"/>
          </a:xfrm>
        </p:spPr>
        <p:txBody>
          <a:bodyPr>
            <a:noAutofit/>
          </a:bodyPr>
          <a:lstStyle/>
          <a:p>
            <a:r>
              <a:rPr lang="en-US" sz="4800" b="1" dirty="0">
                <a:solidFill>
                  <a:schemeClr val="bg1"/>
                </a:solidFill>
                <a:latin typeface="+mn-lt"/>
              </a:rPr>
              <a:t>Discharge Care Plan</a:t>
            </a:r>
            <a:br>
              <a:rPr lang="en-US" sz="4800" b="1" dirty="0">
                <a:solidFill>
                  <a:schemeClr val="bg1"/>
                </a:solidFill>
                <a:latin typeface="+mn-lt"/>
              </a:rPr>
            </a:br>
            <a:r>
              <a:rPr lang="en-US" sz="4800" b="1" dirty="0">
                <a:solidFill>
                  <a:schemeClr val="bg1"/>
                </a:solidFill>
                <a:latin typeface="+mn-lt"/>
              </a:rPr>
              <a:t>Policy and Procedure </a:t>
            </a:r>
            <a:endParaRPr lang="en-US" sz="4800" dirty="0">
              <a:solidFill>
                <a:schemeClr val="bg1"/>
              </a:solidFill>
              <a:latin typeface="+mn-lt"/>
            </a:endParaRPr>
          </a:p>
        </p:txBody>
      </p:sp>
      <p:sp>
        <p:nvSpPr>
          <p:cNvPr id="2" name="Subtitle 1"/>
          <p:cNvSpPr>
            <a:spLocks noGrp="1"/>
          </p:cNvSpPr>
          <p:nvPr>
            <p:ph type="subTitle" idx="1"/>
          </p:nvPr>
        </p:nvSpPr>
        <p:spPr>
          <a:xfrm>
            <a:off x="1524000" y="2971800"/>
            <a:ext cx="6400800" cy="914400"/>
          </a:xfrm>
        </p:spPr>
        <p:txBody>
          <a:bodyPr/>
          <a:lstStyle/>
          <a:p>
            <a:r>
              <a:rPr lang="en-US" dirty="0">
                <a:solidFill>
                  <a:schemeClr val="bg1"/>
                </a:solidFill>
                <a:latin typeface="+mj-lt"/>
              </a:rPr>
              <a:t>Interdisciplinary Team Training </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0" y="4191000"/>
            <a:ext cx="3048000" cy="2033016"/>
          </a:xfrm>
          <a:prstGeom prst="rect">
            <a:avLst/>
          </a:prstGeom>
        </p:spPr>
      </p:pic>
      <p:pic>
        <p:nvPicPr>
          <p:cNvPr id="5" name="Picture 4"/>
          <p:cNvPicPr/>
          <p:nvPr/>
        </p:nvPicPr>
        <p:blipFill>
          <a:blip r:embed="rId5">
            <a:extLst>
              <a:ext uri="{28A0092B-C50C-407E-A947-70E740481C1C}">
                <a14:useLocalDpi xmlns:a14="http://schemas.microsoft.com/office/drawing/2010/main" val="0"/>
              </a:ext>
            </a:extLst>
          </a:blip>
          <a:srcRect/>
          <a:stretch>
            <a:fillRect/>
          </a:stretch>
        </p:blipFill>
        <p:spPr bwMode="auto">
          <a:xfrm>
            <a:off x="381000" y="5629021"/>
            <a:ext cx="1687195" cy="594995"/>
          </a:xfrm>
          <a:prstGeom prst="rect">
            <a:avLst/>
          </a:prstGeom>
          <a:noFill/>
        </p:spPr>
      </p:pic>
    </p:spTree>
    <p:extLst>
      <p:ext uri="{BB962C8B-B14F-4D97-AF65-F5344CB8AC3E}">
        <p14:creationId xmlns:p14="http://schemas.microsoft.com/office/powerpoint/2010/main" val="3509872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Procedure</a:t>
            </a:r>
          </a:p>
        </p:txBody>
      </p:sp>
      <p:sp>
        <p:nvSpPr>
          <p:cNvPr id="3" name="Content Placeholder 2"/>
          <p:cNvSpPr>
            <a:spLocks noGrp="1"/>
          </p:cNvSpPr>
          <p:nvPr>
            <p:ph idx="1"/>
          </p:nvPr>
        </p:nvSpPr>
        <p:spPr>
          <a:xfrm>
            <a:off x="447675" y="1384300"/>
            <a:ext cx="8229600" cy="4525963"/>
          </a:xfrm>
        </p:spPr>
        <p:txBody>
          <a:bodyPr>
            <a:normAutofit/>
          </a:bodyPr>
          <a:lstStyle/>
          <a:p>
            <a:r>
              <a:rPr lang="en-US" dirty="0"/>
              <a:t>Comprehensive admission assessment</a:t>
            </a:r>
          </a:p>
          <a:p>
            <a:pPr lvl="1"/>
            <a:r>
              <a:rPr lang="en-US" dirty="0"/>
              <a:t>As part of the comprehensive admission assessment, the Interdisciplinary Team (IDT) will identify the resident’s desire and preferences for discharge. Based on the comprehensive assessment of the resident, a comprehensive discharge plan will be developed. </a:t>
            </a:r>
          </a:p>
          <a:p>
            <a:pPr lvl="1"/>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57800" y="5181600"/>
            <a:ext cx="1562100" cy="1038797"/>
          </a:xfrm>
          <a:prstGeom prst="rect">
            <a:avLst/>
          </a:prstGeom>
        </p:spPr>
      </p:pic>
    </p:spTree>
    <p:extLst>
      <p:ext uri="{BB962C8B-B14F-4D97-AF65-F5344CB8AC3E}">
        <p14:creationId xmlns:p14="http://schemas.microsoft.com/office/powerpoint/2010/main" val="3763441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a:t>
            </a:r>
          </a:p>
        </p:txBody>
      </p:sp>
      <p:sp>
        <p:nvSpPr>
          <p:cNvPr id="3" name="Content Placeholder 2"/>
          <p:cNvSpPr>
            <a:spLocks noGrp="1"/>
          </p:cNvSpPr>
          <p:nvPr>
            <p:ph idx="1"/>
          </p:nvPr>
        </p:nvSpPr>
        <p:spPr>
          <a:xfrm>
            <a:off x="457200" y="1429670"/>
            <a:ext cx="8229600" cy="4525963"/>
          </a:xfrm>
        </p:spPr>
        <p:txBody>
          <a:bodyPr/>
          <a:lstStyle/>
          <a:p>
            <a:pPr marL="0" indent="0">
              <a:buNone/>
            </a:pPr>
            <a:r>
              <a:rPr lang="en-US" dirty="0"/>
              <a:t>Upon admission to the facility and on an ongoing basis, resident will be evaluated based upon a comprehensive assessment and resident choice for discharge from the facility.</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3863181"/>
            <a:ext cx="1371600" cy="2056372"/>
          </a:xfrm>
          <a:prstGeom prst="rect">
            <a:avLst/>
          </a:prstGeom>
        </p:spPr>
      </p:pic>
    </p:spTree>
    <p:extLst>
      <p:ext uri="{BB962C8B-B14F-4D97-AF65-F5344CB8AC3E}">
        <p14:creationId xmlns:p14="http://schemas.microsoft.com/office/powerpoint/2010/main" val="1745123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Discharge Plan</a:t>
            </a:r>
          </a:p>
        </p:txBody>
      </p:sp>
      <p:sp>
        <p:nvSpPr>
          <p:cNvPr id="3" name="Content Placeholder 2"/>
          <p:cNvSpPr>
            <a:spLocks noGrp="1"/>
          </p:cNvSpPr>
          <p:nvPr>
            <p:ph idx="1"/>
          </p:nvPr>
        </p:nvSpPr>
        <p:spPr>
          <a:xfrm>
            <a:off x="457200" y="1429670"/>
            <a:ext cx="8229600" cy="4525963"/>
          </a:xfrm>
        </p:spPr>
        <p:txBody>
          <a:bodyPr>
            <a:normAutofit fontScale="77500" lnSpcReduction="20000"/>
          </a:bodyPr>
          <a:lstStyle/>
          <a:p>
            <a:r>
              <a:rPr lang="en-US" dirty="0"/>
              <a:t>Resident desires and choices</a:t>
            </a:r>
          </a:p>
          <a:p>
            <a:r>
              <a:rPr lang="en-US" dirty="0"/>
              <a:t>Resident Representative involvement </a:t>
            </a:r>
          </a:p>
          <a:p>
            <a:r>
              <a:rPr lang="en-US" dirty="0"/>
              <a:t>Teaching with Resident/Resident Representative and Care Giver Support Needs</a:t>
            </a:r>
          </a:p>
          <a:p>
            <a:r>
              <a:rPr lang="en-US" dirty="0"/>
              <a:t>Medical Condition</a:t>
            </a:r>
          </a:p>
          <a:p>
            <a:r>
              <a:rPr lang="en-US" dirty="0"/>
              <a:t>Medications</a:t>
            </a:r>
          </a:p>
          <a:p>
            <a:r>
              <a:rPr lang="en-US" dirty="0"/>
              <a:t>Treatments</a:t>
            </a:r>
          </a:p>
          <a:p>
            <a:r>
              <a:rPr lang="en-US" dirty="0"/>
              <a:t>Functional Needs</a:t>
            </a:r>
          </a:p>
          <a:p>
            <a:r>
              <a:rPr lang="en-US" dirty="0"/>
              <a:t>Advance Directives</a:t>
            </a:r>
          </a:p>
          <a:p>
            <a:r>
              <a:rPr lang="en-US" dirty="0"/>
              <a:t>Supplies and Durable Medical Equipment</a:t>
            </a:r>
          </a:p>
          <a:p>
            <a:r>
              <a:rPr lang="en-US" dirty="0"/>
              <a:t>Urgent/Emergency Contacts</a:t>
            </a:r>
          </a:p>
          <a:p>
            <a:r>
              <a:rPr lang="en-US" dirty="0"/>
              <a:t>Follow up Appointments (including transportation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3600" y="2971800"/>
            <a:ext cx="2284858" cy="1524000"/>
          </a:xfrm>
          <a:prstGeom prst="rect">
            <a:avLst/>
          </a:prstGeom>
        </p:spPr>
      </p:pic>
    </p:spTree>
    <p:extLst>
      <p:ext uri="{BB962C8B-B14F-4D97-AF65-F5344CB8AC3E}">
        <p14:creationId xmlns:p14="http://schemas.microsoft.com/office/powerpoint/2010/main" val="19100422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Procedure</a:t>
            </a:r>
          </a:p>
        </p:txBody>
      </p:sp>
      <p:sp>
        <p:nvSpPr>
          <p:cNvPr id="3" name="Content Placeholder 2"/>
          <p:cNvSpPr>
            <a:spLocks noGrp="1"/>
          </p:cNvSpPr>
          <p:nvPr>
            <p:ph idx="1"/>
          </p:nvPr>
        </p:nvSpPr>
        <p:spPr/>
        <p:txBody>
          <a:bodyPr>
            <a:normAutofit lnSpcReduction="10000"/>
          </a:bodyPr>
          <a:lstStyle/>
          <a:p>
            <a:r>
              <a:rPr lang="en-US" dirty="0"/>
              <a:t>If the resident desires returning to the community, document any referrals to Local Contact Agencies or other appropriate entities for the purpose of discharge (if applicable).</a:t>
            </a:r>
          </a:p>
          <a:p>
            <a:r>
              <a:rPr lang="en-US" dirty="0"/>
              <a:t>Update the resident’s comprehensive care plan and discharge plan (if applicable) with any information received form referrals to local contact agencies or other appropriate entities.</a:t>
            </a:r>
          </a:p>
        </p:txBody>
      </p:sp>
    </p:spTree>
    <p:extLst>
      <p:ext uri="{BB962C8B-B14F-4D97-AF65-F5344CB8AC3E}">
        <p14:creationId xmlns:p14="http://schemas.microsoft.com/office/powerpoint/2010/main" val="2400397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Documentation</a:t>
            </a:r>
          </a:p>
        </p:txBody>
      </p:sp>
      <p:sp>
        <p:nvSpPr>
          <p:cNvPr id="3" name="Content Placeholder 2"/>
          <p:cNvSpPr>
            <a:spLocks noGrp="1"/>
          </p:cNvSpPr>
          <p:nvPr>
            <p:ph idx="1"/>
          </p:nvPr>
        </p:nvSpPr>
        <p:spPr>
          <a:xfrm>
            <a:off x="457200" y="1417638"/>
            <a:ext cx="8534400" cy="4708525"/>
          </a:xfrm>
        </p:spPr>
        <p:txBody>
          <a:bodyPr>
            <a:normAutofit lnSpcReduction="10000"/>
          </a:bodyPr>
          <a:lstStyle/>
          <a:p>
            <a:r>
              <a:rPr lang="en-US" dirty="0"/>
              <a:t>The resident needs and discharge plan must be documented in the medical record. </a:t>
            </a:r>
          </a:p>
          <a:p>
            <a:r>
              <a:rPr lang="en-US" dirty="0"/>
              <a:t>If discharge to the community is determined to not be feasible, document who made the determination and reason.</a:t>
            </a:r>
          </a:p>
          <a:p>
            <a:r>
              <a:rPr lang="en-US" dirty="0"/>
              <a:t>Document resident and resident representative notification of the final discharge plan</a:t>
            </a:r>
          </a:p>
          <a:p>
            <a:r>
              <a:rPr lang="en-US" dirty="0"/>
              <a:t>The Discharge Care Plan needs to be maintained in the medical record</a:t>
            </a:r>
          </a:p>
        </p:txBody>
      </p:sp>
    </p:spTree>
    <p:extLst>
      <p:ext uri="{BB962C8B-B14F-4D97-AF65-F5344CB8AC3E}">
        <p14:creationId xmlns:p14="http://schemas.microsoft.com/office/powerpoint/2010/main" val="1883450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Orientation </a:t>
            </a:r>
          </a:p>
        </p:txBody>
      </p:sp>
      <p:sp>
        <p:nvSpPr>
          <p:cNvPr id="3" name="Content Placeholder 2"/>
          <p:cNvSpPr>
            <a:spLocks noGrp="1"/>
          </p:cNvSpPr>
          <p:nvPr>
            <p:ph idx="1"/>
          </p:nvPr>
        </p:nvSpPr>
        <p:spPr>
          <a:xfrm>
            <a:off x="457200" y="1417638"/>
            <a:ext cx="8534400" cy="4708525"/>
          </a:xfrm>
        </p:spPr>
        <p:txBody>
          <a:bodyPr/>
          <a:lstStyle/>
          <a:p>
            <a:r>
              <a:rPr lang="en-US" dirty="0"/>
              <a:t>Resident</a:t>
            </a:r>
          </a:p>
          <a:p>
            <a:pPr lvl="1"/>
            <a:r>
              <a:rPr lang="en-US" dirty="0"/>
              <a:t>Resident Representative</a:t>
            </a:r>
          </a:p>
          <a:p>
            <a:pPr lvl="1"/>
            <a:r>
              <a:rPr lang="en-US" dirty="0"/>
              <a:t>Form and Manner of Understanding</a:t>
            </a:r>
          </a:p>
          <a:p>
            <a:pPr lvl="1"/>
            <a:r>
              <a:rPr lang="en-US" dirty="0"/>
              <a:t>Education </a:t>
            </a:r>
          </a:p>
          <a:p>
            <a:r>
              <a:rPr lang="en-US" dirty="0"/>
              <a:t>Receiving Entity </a:t>
            </a:r>
          </a:p>
          <a:p>
            <a:pPr lvl="1"/>
            <a:r>
              <a:rPr lang="en-US" dirty="0"/>
              <a:t>Information needed</a:t>
            </a:r>
          </a:p>
          <a:p>
            <a:pPr lvl="1"/>
            <a:r>
              <a:rPr lang="en-US" dirty="0"/>
              <a:t>Transition of Care process</a:t>
            </a:r>
          </a:p>
          <a:p>
            <a:r>
              <a:rPr lang="en-US" dirty="0"/>
              <a:t>Signs and Symptoms of Relocation Stress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5279" y="3124200"/>
            <a:ext cx="2284858" cy="1524000"/>
          </a:xfrm>
          <a:prstGeom prst="rect">
            <a:avLst/>
          </a:prstGeom>
        </p:spPr>
      </p:pic>
    </p:spTree>
    <p:extLst>
      <p:ext uri="{BB962C8B-B14F-4D97-AF65-F5344CB8AC3E}">
        <p14:creationId xmlns:p14="http://schemas.microsoft.com/office/powerpoint/2010/main" val="1564445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dirty="0"/>
              <a:t>Facility Response</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extLst>
              <p:ext uri="{D42A27DB-BD31-4B8C-83A1-F6EECF244321}">
                <p14:modId xmlns:p14="http://schemas.microsoft.com/office/powerpoint/2010/main" val="525022707"/>
              </p:ext>
            </p:extLst>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4224147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Understand –Assessment Process for Discharge Care Plan</a:t>
            </a:r>
          </a:p>
        </p:txBody>
      </p:sp>
      <p:sp>
        <p:nvSpPr>
          <p:cNvPr id="3" name="Content Placeholder 2"/>
          <p:cNvSpPr>
            <a:spLocks noGrp="1"/>
          </p:cNvSpPr>
          <p:nvPr>
            <p:ph idx="1"/>
          </p:nvPr>
        </p:nvSpPr>
        <p:spPr/>
        <p:txBody>
          <a:bodyPr>
            <a:normAutofit/>
          </a:bodyPr>
          <a:lstStyle/>
          <a:p>
            <a:pPr marL="457200" lvl="1" indent="0">
              <a:buNone/>
            </a:pPr>
            <a:endParaRPr lang="en-US" sz="3000" dirty="0"/>
          </a:p>
          <a:p>
            <a:pPr marL="0" indent="0">
              <a:buNone/>
            </a:pP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8292" y="1905000"/>
            <a:ext cx="2033016" cy="3048000"/>
          </a:xfrm>
          <a:prstGeom prst="rect">
            <a:avLst/>
          </a:prstGeom>
        </p:spPr>
      </p:pic>
      <p:sp>
        <p:nvSpPr>
          <p:cNvPr id="4" name="Rectangle 3"/>
          <p:cNvSpPr/>
          <p:nvPr/>
        </p:nvSpPr>
        <p:spPr>
          <a:xfrm>
            <a:off x="457200" y="1905000"/>
            <a:ext cx="5334000" cy="3898375"/>
          </a:xfrm>
          <a:prstGeom prst="rect">
            <a:avLst/>
          </a:prstGeom>
        </p:spPr>
        <p:txBody>
          <a:bodyPr wrap="square">
            <a:spAutoFit/>
          </a:bodyPr>
          <a:lstStyle/>
          <a:p>
            <a:pPr marL="0" marR="0">
              <a:lnSpc>
                <a:spcPct val="107000"/>
              </a:lnSpc>
              <a:spcBef>
                <a:spcPts val="0"/>
              </a:spcBef>
              <a:spcAft>
                <a:spcPts val="800"/>
              </a:spcAft>
            </a:pPr>
            <a:r>
              <a:rPr lang="en-US" sz="3200" b="1" dirty="0">
                <a:latin typeface="Calibri" panose="020F0502020204030204" pitchFamily="34" charset="0"/>
                <a:ea typeface="Calibri" panose="020F0502020204030204" pitchFamily="34" charset="0"/>
                <a:cs typeface="Melior-Italic"/>
              </a:rPr>
              <a:t>Assessment process includes:</a:t>
            </a:r>
          </a:p>
          <a:p>
            <a:pPr marL="285750" marR="0" indent="-285750">
              <a:lnSpc>
                <a:spcPct val="107000"/>
              </a:lnSpc>
              <a:spcBef>
                <a:spcPts val="0"/>
              </a:spcBef>
              <a:spcAft>
                <a:spcPts val="80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History and Physical</a:t>
            </a:r>
          </a:p>
          <a:p>
            <a:pPr marL="285750" marR="0" indent="-285750">
              <a:lnSpc>
                <a:spcPct val="107000"/>
              </a:lnSpc>
              <a:spcBef>
                <a:spcPts val="0"/>
              </a:spcBef>
              <a:spcAft>
                <a:spcPts val="80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Preadmission information</a:t>
            </a:r>
          </a:p>
          <a:p>
            <a:pPr marL="285750" marR="0" indent="-285750">
              <a:lnSpc>
                <a:spcPct val="107000"/>
              </a:lnSpc>
              <a:spcBef>
                <a:spcPts val="0"/>
              </a:spcBef>
              <a:spcAft>
                <a:spcPts val="80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Resident choice/preferences</a:t>
            </a:r>
          </a:p>
          <a:p>
            <a:pPr marL="285750" marR="0" indent="-285750">
              <a:lnSpc>
                <a:spcPct val="107000"/>
              </a:lnSpc>
              <a:spcBef>
                <a:spcPts val="0"/>
              </a:spcBef>
              <a:spcAft>
                <a:spcPts val="80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RAI Process (MDS, CAA’s, Care Plan)</a:t>
            </a:r>
          </a:p>
          <a:p>
            <a:pPr marL="285750" marR="0" indent="-285750">
              <a:lnSpc>
                <a:spcPct val="107000"/>
              </a:lnSpc>
              <a:spcBef>
                <a:spcPts val="0"/>
              </a:spcBef>
              <a:spcAft>
                <a:spcPts val="800"/>
              </a:spcAft>
              <a:buFont typeface="Arial" panose="020B0604020202020204" pitchFamily="34" charset="0"/>
              <a:buChar char="•"/>
            </a:pPr>
            <a:r>
              <a:rPr lang="en-US" sz="2800" dirty="0">
                <a:latin typeface="Calibri" panose="020F0502020204030204" pitchFamily="34" charset="0"/>
                <a:ea typeface="Times New Roman" panose="02020603050405020304" pitchFamily="18" charset="0"/>
              </a:rPr>
              <a:t>Facility Ancillary Assessments</a:t>
            </a:r>
            <a:endParaRPr lang="en-US" sz="28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45868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lstStyle/>
          <a:p>
            <a:r>
              <a:rPr lang="en-US" dirty="0"/>
              <a:t>Understand – Definitions</a:t>
            </a:r>
          </a:p>
        </p:txBody>
      </p:sp>
      <p:sp>
        <p:nvSpPr>
          <p:cNvPr id="3" name="Content Placeholder 2"/>
          <p:cNvSpPr>
            <a:spLocks noGrp="1"/>
          </p:cNvSpPr>
          <p:nvPr>
            <p:ph idx="1"/>
          </p:nvPr>
        </p:nvSpPr>
        <p:spPr>
          <a:xfrm>
            <a:off x="471948" y="1524000"/>
            <a:ext cx="6081252" cy="4495801"/>
          </a:xfrm>
        </p:spPr>
        <p:txBody>
          <a:bodyPr>
            <a:normAutofit/>
          </a:bodyPr>
          <a:lstStyle/>
          <a:p>
            <a:pPr marL="457200" lvl="1" indent="0">
              <a:buNone/>
            </a:pPr>
            <a:endParaRPr lang="en-US" sz="3000"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53200" y="2022987"/>
            <a:ext cx="2033016" cy="3048000"/>
          </a:xfrm>
          <a:prstGeom prst="rect">
            <a:avLst/>
          </a:prstGeom>
        </p:spPr>
      </p:pic>
      <p:sp>
        <p:nvSpPr>
          <p:cNvPr id="5" name="Rectangle 4"/>
          <p:cNvSpPr/>
          <p:nvPr/>
        </p:nvSpPr>
        <p:spPr>
          <a:xfrm>
            <a:off x="609599" y="2022988"/>
            <a:ext cx="5029201" cy="3253968"/>
          </a:xfrm>
          <a:prstGeom prst="rect">
            <a:avLst/>
          </a:prstGeom>
        </p:spPr>
        <p:txBody>
          <a:bodyPr wrap="square">
            <a:spAutoFit/>
          </a:bodyPr>
          <a:lstStyle/>
          <a:p>
            <a:pPr marL="0" marR="0">
              <a:lnSpc>
                <a:spcPct val="107000"/>
              </a:lnSpc>
              <a:spcBef>
                <a:spcPts val="0"/>
              </a:spcBef>
              <a:spcAft>
                <a:spcPts val="800"/>
              </a:spcAft>
            </a:pPr>
            <a:r>
              <a:rPr lang="en-US" sz="3200" b="1" dirty="0">
                <a:latin typeface="Calibri" panose="020F0502020204030204" pitchFamily="34" charset="0"/>
                <a:ea typeface="Calibri" panose="020F0502020204030204" pitchFamily="34" charset="0"/>
                <a:cs typeface="Melior-Italic"/>
              </a:rPr>
              <a:t>“Anticipates”</a:t>
            </a:r>
            <a:r>
              <a:rPr lang="en-US" sz="3200" dirty="0">
                <a:latin typeface="Calibri" panose="020F0502020204030204" pitchFamily="34" charset="0"/>
                <a:ea typeface="Calibri" panose="020F0502020204030204" pitchFamily="34" charset="0"/>
                <a:cs typeface="Melior-Italic"/>
              </a:rPr>
              <a:t> means that the discharge was not an emergency discharge (e.g., hospitalization for an acute condition) or due to the resident’s death. </a:t>
            </a:r>
            <a:endParaRPr lang="en-US" sz="32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51029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7374"/>
            <a:ext cx="8229600" cy="1143000"/>
          </a:xfrm>
        </p:spPr>
        <p:txBody>
          <a:bodyPr/>
          <a:lstStyle/>
          <a:p>
            <a:r>
              <a:rPr lang="en-US" dirty="0"/>
              <a:t>Understand – Definitions</a:t>
            </a:r>
          </a:p>
        </p:txBody>
      </p:sp>
      <p:sp>
        <p:nvSpPr>
          <p:cNvPr id="3" name="Content Placeholder 2"/>
          <p:cNvSpPr>
            <a:spLocks noGrp="1"/>
          </p:cNvSpPr>
          <p:nvPr>
            <p:ph idx="1"/>
          </p:nvPr>
        </p:nvSpPr>
        <p:spPr>
          <a:xfrm>
            <a:off x="0" y="1524000"/>
            <a:ext cx="6553200" cy="4495801"/>
          </a:xfrm>
        </p:spPr>
        <p:txBody>
          <a:bodyPr>
            <a:normAutofit/>
          </a:bodyPr>
          <a:lstStyle/>
          <a:p>
            <a:pPr marL="457200" lvl="1" indent="0">
              <a:buNone/>
            </a:pPr>
            <a:r>
              <a:rPr lang="en-US" b="1" dirty="0"/>
              <a:t>“</a:t>
            </a:r>
            <a:r>
              <a:rPr lang="en-US" sz="3200" b="1" dirty="0"/>
              <a:t>Adjust to his or her living environment”</a:t>
            </a:r>
            <a:r>
              <a:rPr lang="en-US" sz="3200" dirty="0"/>
              <a:t> </a:t>
            </a:r>
          </a:p>
          <a:p>
            <a:pPr marL="457200" lvl="1" indent="0">
              <a:buNone/>
            </a:pPr>
            <a:r>
              <a:rPr lang="en-US" sz="3200" dirty="0"/>
              <a:t>-</a:t>
            </a:r>
            <a:r>
              <a:rPr lang="en-US" dirty="0"/>
              <a:t>means that the post-discharge plan, as appropriate, should describe the resident’s and family’s preferences for care, how the resident and family will access these services, and how care should be coordinated if continuing treatment involves multiple caregivers</a:t>
            </a:r>
            <a:endParaRPr lang="en-US" sz="3000"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8418" y="2209800"/>
            <a:ext cx="1903130" cy="2853268"/>
          </a:xfrm>
          <a:prstGeom prst="rect">
            <a:avLst/>
          </a:prstGeom>
        </p:spPr>
      </p:pic>
    </p:spTree>
    <p:extLst>
      <p:ext uri="{BB962C8B-B14F-4D97-AF65-F5344CB8AC3E}">
        <p14:creationId xmlns:p14="http://schemas.microsoft.com/office/powerpoint/2010/main" val="398381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Discharge Care Plan</a:t>
            </a:r>
          </a:p>
        </p:txBody>
      </p:sp>
      <p:sp>
        <p:nvSpPr>
          <p:cNvPr id="3" name="Content Placeholder 2"/>
          <p:cNvSpPr>
            <a:spLocks noGrp="1"/>
          </p:cNvSpPr>
          <p:nvPr>
            <p:ph idx="1"/>
          </p:nvPr>
        </p:nvSpPr>
        <p:spPr/>
        <p:txBody>
          <a:bodyPr/>
          <a:lstStyle/>
          <a:p>
            <a:pPr marL="0" indent="0">
              <a:buNone/>
            </a:pPr>
            <a:r>
              <a:rPr lang="en-US" dirty="0"/>
              <a:t>Objectives</a:t>
            </a:r>
          </a:p>
          <a:p>
            <a:r>
              <a:rPr lang="en-US" dirty="0"/>
              <a:t>Obtain a basic understanding of the updates in regulations related to the discharge care plan to include:  assessment, care planning, coordination of care, notifications and documentation.</a:t>
            </a:r>
          </a:p>
          <a:p>
            <a:r>
              <a:rPr lang="en-US" dirty="0"/>
              <a:t>Review the Discharge Care Plan Policy and Procedure </a:t>
            </a:r>
          </a:p>
          <a:p>
            <a:endParaRPr lang="en-US" dirty="0"/>
          </a:p>
        </p:txBody>
      </p:sp>
    </p:spTree>
    <p:extLst>
      <p:ext uri="{BB962C8B-B14F-4D97-AF65-F5344CB8AC3E}">
        <p14:creationId xmlns:p14="http://schemas.microsoft.com/office/powerpoint/2010/main" val="2601687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948" y="131507"/>
            <a:ext cx="8229600" cy="1143000"/>
          </a:xfrm>
        </p:spPr>
        <p:txBody>
          <a:bodyPr/>
          <a:lstStyle/>
          <a:p>
            <a:r>
              <a:rPr lang="en-US" dirty="0"/>
              <a:t>Understand – Definitions </a:t>
            </a:r>
          </a:p>
        </p:txBody>
      </p:sp>
      <p:sp>
        <p:nvSpPr>
          <p:cNvPr id="3" name="Content Placeholder 2"/>
          <p:cNvSpPr>
            <a:spLocks noGrp="1"/>
          </p:cNvSpPr>
          <p:nvPr>
            <p:ph idx="1"/>
          </p:nvPr>
        </p:nvSpPr>
        <p:spPr>
          <a:xfrm>
            <a:off x="471948" y="1600200"/>
            <a:ext cx="8062452" cy="4648201"/>
          </a:xfrm>
        </p:spPr>
        <p:txBody>
          <a:bodyPr>
            <a:normAutofit/>
          </a:bodyPr>
          <a:lstStyle/>
          <a:p>
            <a:pPr marL="457200" lvl="1" indent="0">
              <a:buNone/>
            </a:pPr>
            <a:r>
              <a:rPr lang="en-US" sz="3600" b="1" dirty="0"/>
              <a:t>“Discharge potential”</a:t>
            </a:r>
            <a:r>
              <a:rPr lang="en-US" sz="3600" dirty="0"/>
              <a:t> refers to the facility’s expectation of discharging the resident from the facility within the next 3 months.</a:t>
            </a:r>
          </a:p>
          <a:p>
            <a:pPr marL="457200" lvl="1" indent="0">
              <a:buNone/>
            </a:pPr>
            <a:endParaRPr lang="en-US" sz="3600" dirty="0"/>
          </a:p>
          <a:p>
            <a:pPr lvl="1"/>
            <a:endParaRPr lang="en-US" sz="3600" dirty="0"/>
          </a:p>
          <a:p>
            <a:endParaRPr lang="en-US" sz="36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7600" y="4038600"/>
            <a:ext cx="2029539" cy="1676400"/>
          </a:xfrm>
          <a:prstGeom prst="rect">
            <a:avLst/>
          </a:prstGeom>
        </p:spPr>
      </p:pic>
    </p:spTree>
    <p:extLst>
      <p:ext uri="{BB962C8B-B14F-4D97-AF65-F5344CB8AC3E}">
        <p14:creationId xmlns:p14="http://schemas.microsoft.com/office/powerpoint/2010/main" val="15799213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 - Definitions</a:t>
            </a:r>
          </a:p>
        </p:txBody>
      </p:sp>
      <p:sp>
        <p:nvSpPr>
          <p:cNvPr id="3" name="Content Placeholder 2"/>
          <p:cNvSpPr>
            <a:spLocks noGrp="1"/>
          </p:cNvSpPr>
          <p:nvPr>
            <p:ph idx="1"/>
          </p:nvPr>
        </p:nvSpPr>
        <p:spPr>
          <a:xfrm>
            <a:off x="457200" y="1417638"/>
            <a:ext cx="8229600" cy="4525963"/>
          </a:xfrm>
        </p:spPr>
        <p:txBody>
          <a:bodyPr/>
          <a:lstStyle/>
          <a:p>
            <a:pPr marL="0" indent="0">
              <a:buNone/>
            </a:pPr>
            <a:r>
              <a:rPr lang="en-US" b="1" dirty="0"/>
              <a:t>“Resident representative</a:t>
            </a:r>
            <a:r>
              <a:rPr lang="en-US" b="1" i="1" dirty="0"/>
              <a:t>”</a:t>
            </a:r>
          </a:p>
          <a:p>
            <a:r>
              <a:rPr lang="en-US" sz="2400" dirty="0"/>
              <a:t>(1) An individual chosen by the resident to act on behalf of the resident</a:t>
            </a:r>
          </a:p>
          <a:p>
            <a:r>
              <a:rPr lang="en-US" sz="2400" dirty="0"/>
              <a:t>(2) A person authorized by State or Federal law (including but not limited to agents under power of attorney, representative payees, and other fiduciaries) to act on behalf of the resident</a:t>
            </a:r>
          </a:p>
          <a:p>
            <a:r>
              <a:rPr lang="en-US" sz="2400" dirty="0"/>
              <a:t>(3) Legal representative</a:t>
            </a:r>
          </a:p>
          <a:p>
            <a:r>
              <a:rPr lang="en-US" sz="2400" dirty="0"/>
              <a:t>(4) The court-appointed guardian or conservator of a resident</a:t>
            </a:r>
          </a:p>
          <a:p>
            <a:endParaRPr lang="en-US" sz="24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5029200"/>
            <a:ext cx="1596939" cy="1180138"/>
          </a:xfrm>
          <a:prstGeom prst="rect">
            <a:avLst/>
          </a:prstGeom>
        </p:spPr>
      </p:pic>
    </p:spTree>
    <p:extLst>
      <p:ext uri="{BB962C8B-B14F-4D97-AF65-F5344CB8AC3E}">
        <p14:creationId xmlns:p14="http://schemas.microsoft.com/office/powerpoint/2010/main" val="13909050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 - Definitions</a:t>
            </a:r>
          </a:p>
        </p:txBody>
      </p:sp>
      <p:sp>
        <p:nvSpPr>
          <p:cNvPr id="3" name="Content Placeholder 2"/>
          <p:cNvSpPr>
            <a:spLocks noGrp="1"/>
          </p:cNvSpPr>
          <p:nvPr>
            <p:ph idx="1"/>
          </p:nvPr>
        </p:nvSpPr>
        <p:spPr/>
        <p:txBody>
          <a:bodyPr>
            <a:normAutofit fontScale="85000" lnSpcReduction="20000"/>
          </a:bodyPr>
          <a:lstStyle/>
          <a:p>
            <a:pPr fontAlgn="base"/>
            <a:r>
              <a:rPr lang="en-US" b="1" dirty="0"/>
              <a:t>“Transfer and discharge”</a:t>
            </a:r>
            <a:r>
              <a:rPr lang="en-US" b="1" i="1" dirty="0"/>
              <a:t> </a:t>
            </a:r>
            <a:r>
              <a:rPr lang="en-US" dirty="0"/>
              <a:t>includes movement of a resident to a bed outside of the certified facility whether that bed is in the same physical plant or not. Transfer and discharge does not refer to movement of a resident to a bed within the same certified facility.</a:t>
            </a:r>
          </a:p>
          <a:p>
            <a:pPr marL="0" indent="0" fontAlgn="base">
              <a:buNone/>
            </a:pPr>
            <a:endParaRPr lang="en-US" dirty="0"/>
          </a:p>
          <a:p>
            <a:pPr fontAlgn="base"/>
            <a:r>
              <a:rPr lang="en-US" b="1" dirty="0"/>
              <a:t>“Sufficient preparation”</a:t>
            </a:r>
            <a:r>
              <a:rPr lang="en-US" dirty="0"/>
              <a:t> means the facility informs the resident where he or she is going and takes steps under its control to assure safe transportation. The facility should actively involve, to the extent possible, the resident and the resident’s family in selecting the new residence</a:t>
            </a:r>
          </a:p>
          <a:p>
            <a:endParaRPr lang="en-US" dirty="0"/>
          </a:p>
        </p:txBody>
      </p:sp>
    </p:spTree>
    <p:extLst>
      <p:ext uri="{BB962C8B-B14F-4D97-AF65-F5344CB8AC3E}">
        <p14:creationId xmlns:p14="http://schemas.microsoft.com/office/powerpoint/2010/main" val="2374272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Inform – Communication</a:t>
            </a:r>
          </a:p>
        </p:txBody>
      </p:sp>
      <p:sp>
        <p:nvSpPr>
          <p:cNvPr id="3" name="Content Placeholder 2"/>
          <p:cNvSpPr>
            <a:spLocks noGrp="1"/>
          </p:cNvSpPr>
          <p:nvPr>
            <p:ph idx="1"/>
          </p:nvPr>
        </p:nvSpPr>
        <p:spPr>
          <a:xfrm>
            <a:off x="457200" y="1600201"/>
            <a:ext cx="8458200" cy="4191000"/>
          </a:xfrm>
        </p:spPr>
        <p:txBody>
          <a:bodyPr>
            <a:normAutofit fontScale="92500" lnSpcReduction="20000"/>
          </a:bodyPr>
          <a:lstStyle/>
          <a:p>
            <a:r>
              <a:rPr lang="en-US" dirty="0"/>
              <a:t>Resident </a:t>
            </a:r>
          </a:p>
          <a:p>
            <a:r>
              <a:rPr lang="en-US" dirty="0"/>
              <a:t>Resident Representative</a:t>
            </a:r>
          </a:p>
          <a:p>
            <a:r>
              <a:rPr lang="en-US" dirty="0"/>
              <a:t>Front line staff</a:t>
            </a:r>
          </a:p>
          <a:p>
            <a:r>
              <a:rPr lang="en-US" dirty="0"/>
              <a:t>Interdisciplinary Team</a:t>
            </a:r>
          </a:p>
          <a:p>
            <a:r>
              <a:rPr lang="en-US" dirty="0"/>
              <a:t>Physician</a:t>
            </a:r>
          </a:p>
          <a:p>
            <a:r>
              <a:rPr lang="en-US" dirty="0"/>
              <a:t>Referral to Local Contact Agency</a:t>
            </a:r>
          </a:p>
          <a:p>
            <a:r>
              <a:rPr lang="en-US" dirty="0"/>
              <a:t>Notification of the State Ombudsman</a:t>
            </a:r>
          </a:p>
          <a:p>
            <a:r>
              <a:rPr lang="en-US" dirty="0"/>
              <a:t>Other entities as indicated with consent (i.e. home health agency, etc.)</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0" y="1612233"/>
            <a:ext cx="1697356" cy="2544762"/>
          </a:xfrm>
          <a:prstGeom prst="rect">
            <a:avLst/>
          </a:prstGeom>
        </p:spPr>
      </p:pic>
    </p:spTree>
    <p:extLst>
      <p:ext uri="{BB962C8B-B14F-4D97-AF65-F5344CB8AC3E}">
        <p14:creationId xmlns:p14="http://schemas.microsoft.com/office/powerpoint/2010/main" val="1922286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Inform-Communication</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2643981"/>
            <a:ext cx="3655772" cy="2438400"/>
          </a:xfrm>
          <a:prstGeom prst="rect">
            <a:avLst/>
          </a:prstGeom>
        </p:spPr>
      </p:pic>
    </p:spTree>
    <p:extLst>
      <p:ext uri="{BB962C8B-B14F-4D97-AF65-F5344CB8AC3E}">
        <p14:creationId xmlns:p14="http://schemas.microsoft.com/office/powerpoint/2010/main" val="38291152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Limitation or Obstacle  </a:t>
            </a:r>
          </a:p>
        </p:txBody>
      </p:sp>
      <p:sp>
        <p:nvSpPr>
          <p:cNvPr id="3" name="Content Placeholder 2"/>
          <p:cNvSpPr>
            <a:spLocks noGrp="1"/>
          </p:cNvSpPr>
          <p:nvPr>
            <p:ph idx="1"/>
          </p:nvPr>
        </p:nvSpPr>
        <p:spPr>
          <a:xfrm>
            <a:off x="228171" y="1417638"/>
            <a:ext cx="5715000" cy="4248943"/>
          </a:xfrm>
        </p:spPr>
        <p:txBody>
          <a:bodyPr>
            <a:noAutofit/>
          </a:bodyPr>
          <a:lstStyle/>
          <a:p>
            <a:pPr marL="0" indent="0">
              <a:buNone/>
            </a:pPr>
            <a:r>
              <a:rPr lang="en-US" dirty="0"/>
              <a:t>EXAMPLES:</a:t>
            </a:r>
          </a:p>
          <a:p>
            <a:r>
              <a:rPr lang="en-US" dirty="0"/>
              <a:t>Resident desires to be discharged home and has not progressed to goal</a:t>
            </a:r>
          </a:p>
          <a:p>
            <a:r>
              <a:rPr lang="en-US" dirty="0"/>
              <a:t>Resident is unable to perform return demonstration for medications, treatment and health care needs</a:t>
            </a:r>
          </a:p>
        </p:txBody>
      </p:sp>
      <p:pic>
        <p:nvPicPr>
          <p:cNvPr id="5" name="Picture 4"/>
          <p:cNvPicPr>
            <a:picLocks noChangeAspect="1"/>
          </p:cNvPicPr>
          <p:nvPr/>
        </p:nvPicPr>
        <p:blipFill>
          <a:blip r:embed="rId3"/>
          <a:stretch>
            <a:fillRect/>
          </a:stretch>
        </p:blipFill>
        <p:spPr>
          <a:xfrm>
            <a:off x="5943171" y="3800871"/>
            <a:ext cx="3048856" cy="2033587"/>
          </a:xfrm>
          <a:prstGeom prst="rect">
            <a:avLst/>
          </a:prstGeom>
        </p:spPr>
      </p:pic>
    </p:spTree>
    <p:extLst>
      <p:ext uri="{BB962C8B-B14F-4D97-AF65-F5344CB8AC3E}">
        <p14:creationId xmlns:p14="http://schemas.microsoft.com/office/powerpoint/2010/main" val="2374278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 – Discharge Follow Up </a:t>
            </a:r>
          </a:p>
        </p:txBody>
      </p:sp>
      <p:sp>
        <p:nvSpPr>
          <p:cNvPr id="3" name="Content Placeholder 2"/>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8400" y="2643981"/>
            <a:ext cx="3655772" cy="2438400"/>
          </a:xfrm>
          <a:prstGeom prst="rect">
            <a:avLst/>
          </a:prstGeom>
        </p:spPr>
      </p:pic>
    </p:spTree>
    <p:extLst>
      <p:ext uri="{BB962C8B-B14F-4D97-AF65-F5344CB8AC3E}">
        <p14:creationId xmlns:p14="http://schemas.microsoft.com/office/powerpoint/2010/main" val="25571400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 </a:t>
            </a:r>
          </a:p>
        </p:txBody>
      </p:sp>
      <p:sp>
        <p:nvSpPr>
          <p:cNvPr id="3" name="Content Placeholder 2"/>
          <p:cNvSpPr>
            <a:spLocks noGrp="1"/>
          </p:cNvSpPr>
          <p:nvPr>
            <p:ph idx="1"/>
          </p:nvPr>
        </p:nvSpPr>
        <p:spPr/>
        <p:txBody>
          <a:bodyPr>
            <a:normAutofit/>
          </a:bodyPr>
          <a:lstStyle/>
          <a:p>
            <a:r>
              <a:rPr lang="en-US" dirty="0"/>
              <a:t>Admission Process</a:t>
            </a:r>
          </a:p>
          <a:p>
            <a:r>
              <a:rPr lang="en-US" dirty="0"/>
              <a:t>Social Service Assessment</a:t>
            </a:r>
          </a:p>
          <a:p>
            <a:r>
              <a:rPr lang="en-US" dirty="0"/>
              <a:t>Nursing Documentation</a:t>
            </a:r>
          </a:p>
          <a:p>
            <a:r>
              <a:rPr lang="en-US" dirty="0"/>
              <a:t>MDS 3.0 RAI Process</a:t>
            </a:r>
          </a:p>
          <a:p>
            <a:r>
              <a:rPr lang="en-US" dirty="0"/>
              <a:t>Observations </a:t>
            </a:r>
          </a:p>
          <a:p>
            <a:r>
              <a:rPr lang="en-US" dirty="0"/>
              <a:t>Re-evaluation</a:t>
            </a:r>
          </a:p>
          <a:p>
            <a:r>
              <a:rPr lang="en-US" dirty="0"/>
              <a:t>QAPI</a:t>
            </a:r>
          </a:p>
          <a:p>
            <a:pPr marL="0" indent="0">
              <a:buNone/>
            </a:pPr>
            <a:endParaRPr lang="en-US" dirty="0"/>
          </a:p>
        </p:txBody>
      </p:sp>
      <p:pic>
        <p:nvPicPr>
          <p:cNvPr id="4" name="Picture 3"/>
          <p:cNvPicPr>
            <a:picLocks noChangeAspect="1"/>
          </p:cNvPicPr>
          <p:nvPr/>
        </p:nvPicPr>
        <p:blipFill>
          <a:blip r:embed="rId3"/>
          <a:stretch>
            <a:fillRect/>
          </a:stretch>
        </p:blipFill>
        <p:spPr>
          <a:xfrm>
            <a:off x="5293338" y="1752600"/>
            <a:ext cx="3413127" cy="3238883"/>
          </a:xfrm>
          <a:prstGeom prst="rect">
            <a:avLst/>
          </a:prstGeom>
        </p:spPr>
      </p:pic>
    </p:spTree>
    <p:extLst>
      <p:ext uri="{BB962C8B-B14F-4D97-AF65-F5344CB8AC3E}">
        <p14:creationId xmlns:p14="http://schemas.microsoft.com/office/powerpoint/2010/main" val="22664984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7535" y="160337"/>
            <a:ext cx="8229600" cy="1143000"/>
          </a:xfrm>
        </p:spPr>
        <p:txBody>
          <a:bodyPr/>
          <a:lstStyle/>
          <a:p>
            <a:r>
              <a:rPr lang="en-US" dirty="0"/>
              <a:t>Summary</a:t>
            </a:r>
          </a:p>
        </p:txBody>
      </p:sp>
      <p:sp>
        <p:nvSpPr>
          <p:cNvPr id="3" name="Content Placeholder 2"/>
          <p:cNvSpPr>
            <a:spLocks noGrp="1"/>
          </p:cNvSpPr>
          <p:nvPr>
            <p:ph idx="1"/>
          </p:nvPr>
        </p:nvSpPr>
        <p:spPr/>
        <p:txBody>
          <a:bodyPr/>
          <a:lstStyle/>
          <a:p>
            <a:r>
              <a:rPr lang="en-US" dirty="0"/>
              <a:t>Understand</a:t>
            </a:r>
          </a:p>
          <a:p>
            <a:r>
              <a:rPr lang="en-US" dirty="0"/>
              <a:t>Inform </a:t>
            </a:r>
          </a:p>
          <a:p>
            <a:r>
              <a:rPr lang="en-US" dirty="0"/>
              <a:t>Limitations</a:t>
            </a:r>
          </a:p>
          <a:p>
            <a:r>
              <a:rPr lang="en-US" dirty="0"/>
              <a:t>Monitor</a:t>
            </a:r>
          </a:p>
          <a:p>
            <a:endParaRPr lang="en-US" dirty="0"/>
          </a:p>
        </p:txBody>
      </p:sp>
      <p:graphicFrame>
        <p:nvGraphicFramePr>
          <p:cNvPr id="4" name="Diagram 3"/>
          <p:cNvGraphicFramePr/>
          <p:nvPr/>
        </p:nvGraphicFramePr>
        <p:xfrm>
          <a:off x="3581399" y="1303337"/>
          <a:ext cx="5085735" cy="4564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5181600" y="2466002"/>
            <a:ext cx="2048568" cy="2105025"/>
          </a:xfrm>
          <a:prstGeom prst="rect">
            <a:avLst/>
          </a:prstGeom>
        </p:spPr>
      </p:pic>
    </p:spTree>
    <p:extLst>
      <p:ext uri="{BB962C8B-B14F-4D97-AF65-F5344CB8AC3E}">
        <p14:creationId xmlns:p14="http://schemas.microsoft.com/office/powerpoint/2010/main" val="179250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a:t>
            </a:r>
          </a:p>
        </p:txBody>
      </p:sp>
      <p:sp>
        <p:nvSpPr>
          <p:cNvPr id="3" name="Content Placeholder 2"/>
          <p:cNvSpPr>
            <a:spLocks noGrp="1"/>
          </p:cNvSpPr>
          <p:nvPr>
            <p:ph idx="1"/>
          </p:nvPr>
        </p:nvSpPr>
        <p:spPr>
          <a:xfrm>
            <a:off x="457200" y="1143000"/>
            <a:ext cx="8077200" cy="4800600"/>
          </a:xfrm>
        </p:spPr>
        <p:txBody>
          <a:bodyPr>
            <a:normAutofit fontScale="62500" lnSpcReduction="20000"/>
          </a:bodyPr>
          <a:lstStyle/>
          <a:p>
            <a:pPr marL="0" indent="0">
              <a:buNone/>
            </a:pPr>
            <a:r>
              <a:rPr lang="en-US" sz="5800" dirty="0"/>
              <a:t>Resources:</a:t>
            </a:r>
          </a:p>
          <a:p>
            <a:pPr marL="0" indent="0">
              <a:buNone/>
            </a:pPr>
            <a:endParaRPr lang="en-US" sz="2400" dirty="0"/>
          </a:p>
          <a:p>
            <a:pPr marL="0" indent="0" fontAlgn="base">
              <a:buNone/>
            </a:pPr>
            <a:r>
              <a:rPr lang="en-US" dirty="0"/>
              <a:t>Medicare and Medicaid Programs; Reform of Requirements for Long-Term Care Facilities 10/04/16: </a:t>
            </a:r>
          </a:p>
          <a:p>
            <a:pPr lvl="0" fontAlgn="base"/>
            <a:r>
              <a:rPr lang="en-US" u="sng" dirty="0">
                <a:hlinkClick r:id="rId3"/>
              </a:rPr>
              <a:t>https://www.federalregister.gov/documents/2016/10/04/2016-23503/medicare-and-medicaid-programs-reform-of-requirements-for-long-term-care-facilities</a:t>
            </a:r>
            <a:r>
              <a:rPr lang="en-US" dirty="0"/>
              <a:t>   </a:t>
            </a:r>
          </a:p>
          <a:p>
            <a:pPr marL="0" indent="0" fontAlgn="base">
              <a:buNone/>
            </a:pPr>
            <a:r>
              <a:rPr lang="en-US" dirty="0"/>
              <a:t>CMS Memo Ref:  S&amp;C 17-07-NH:  Advance Copy – Revisions to State Operations Manual (</a:t>
            </a:r>
            <a:r>
              <a:rPr lang="en-US" dirty="0" err="1"/>
              <a:t>SOM</a:t>
            </a:r>
            <a:r>
              <a:rPr lang="en-US" dirty="0"/>
              <a:t>), Appendix PP- Revised Regulations and Tags, 11/09/16:   </a:t>
            </a:r>
          </a:p>
          <a:p>
            <a:pPr lvl="0" fontAlgn="base"/>
            <a:r>
              <a:rPr lang="en-US" u="sng" dirty="0">
                <a:hlinkClick r:id="rId4"/>
              </a:rPr>
              <a:t>https://www.cms.gov/Medicare/Provider-Enrollment-and-Certification/SurveyCertificationGenInfo/Downloads/Survey-and-Cert-Letter-17-07.pdf</a:t>
            </a:r>
            <a:r>
              <a:rPr lang="en-US" dirty="0"/>
              <a:t>  </a:t>
            </a:r>
          </a:p>
          <a:p>
            <a:pPr marL="0" indent="0" fontAlgn="base">
              <a:buNone/>
            </a:pPr>
            <a:r>
              <a:rPr lang="en-US" dirty="0"/>
              <a:t>CMS, MDS 3.0 RAI Manual:</a:t>
            </a:r>
          </a:p>
          <a:p>
            <a:pPr lvl="0" fontAlgn="base"/>
            <a:r>
              <a:rPr lang="en-US" u="sng" dirty="0">
                <a:hlinkClick r:id="rId5"/>
              </a:rPr>
              <a:t>https://www.cms.gov/Medicare/Quality-Initiatives-patient-assessment-instruments/NursingHomeQualityInits/MDS30RAIManual.html</a:t>
            </a:r>
            <a:r>
              <a:rPr lang="en-US" dirty="0"/>
              <a:t> </a:t>
            </a:r>
          </a:p>
        </p:txBody>
      </p:sp>
    </p:spTree>
    <p:extLst>
      <p:ext uri="{BB962C8B-B14F-4D97-AF65-F5344CB8AC3E}">
        <p14:creationId xmlns:p14="http://schemas.microsoft.com/office/powerpoint/2010/main" val="146585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p:txBody>
          <a:bodyPr/>
          <a:lstStyle/>
          <a:p>
            <a:r>
              <a:rPr lang="en-US" dirty="0"/>
              <a:t>The nursing home Requirements of Participation (RoP) are the regulations that set minimum standards for nursing homes.</a:t>
            </a:r>
          </a:p>
          <a:p>
            <a:r>
              <a:rPr lang="en-US" dirty="0"/>
              <a:t>The RoP were rewritten in October 2016.</a:t>
            </a:r>
          </a:p>
          <a:p>
            <a:r>
              <a:rPr lang="en-US" dirty="0"/>
              <a:t>The changes in regulations go into effect over the next three years, in phases.</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4859338"/>
            <a:ext cx="1905000" cy="1266825"/>
          </a:xfrm>
          <a:prstGeom prst="rect">
            <a:avLst/>
          </a:prstGeom>
        </p:spPr>
      </p:pic>
    </p:spTree>
    <p:extLst>
      <p:ext uri="{BB962C8B-B14F-4D97-AF65-F5344CB8AC3E}">
        <p14:creationId xmlns:p14="http://schemas.microsoft.com/office/powerpoint/2010/main" val="19430933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7886700" cy="4351338"/>
          </a:xfrm>
        </p:spPr>
        <p:txBody>
          <a:bodyPr/>
          <a:lstStyle/>
          <a:p>
            <a:pPr marL="0" indent="0" algn="ctr">
              <a:spcBef>
                <a:spcPts val="0"/>
              </a:spcBef>
              <a:buNone/>
            </a:pPr>
            <a:endParaRPr lang="en-US" sz="4800" b="1" cap="small" dirty="0">
              <a:ea typeface="Verdana" panose="020B0604030504040204" pitchFamily="34" charset="0"/>
              <a:cs typeface="Verdana" panose="020B0604030504040204" pitchFamily="34" charset="0"/>
            </a:endParaRPr>
          </a:p>
          <a:p>
            <a:pPr marL="0" indent="0" algn="ctr">
              <a:spcBef>
                <a:spcPts val="0"/>
              </a:spcBef>
              <a:buNone/>
            </a:pPr>
            <a:endParaRPr lang="en-US" sz="4800" b="1" cap="small" dirty="0">
              <a:ea typeface="Verdana" panose="020B0604030504040204" pitchFamily="34" charset="0"/>
              <a:cs typeface="Verdana" panose="020B0604030504040204" pitchFamily="34" charset="0"/>
            </a:endParaRPr>
          </a:p>
          <a:p>
            <a:pPr marL="0" indent="0" algn="ctr">
              <a:spcBef>
                <a:spcPts val="0"/>
              </a:spcBef>
              <a:buNone/>
            </a:pPr>
            <a:r>
              <a:rPr lang="en-US" sz="4800" b="1" cap="small" dirty="0">
                <a:ea typeface="Verdana" panose="020B0604030504040204" pitchFamily="34" charset="0"/>
                <a:cs typeface="Verdana" panose="020B0604030504040204" pitchFamily="34" charset="0"/>
              </a:rPr>
              <a:t>Thank you for participating in this education session!</a:t>
            </a:r>
          </a:p>
          <a:p>
            <a:endParaRPr lang="en-US" dirty="0"/>
          </a:p>
        </p:txBody>
      </p:sp>
    </p:spTree>
    <p:extLst>
      <p:ext uri="{BB962C8B-B14F-4D97-AF65-F5344CB8AC3E}">
        <p14:creationId xmlns:p14="http://schemas.microsoft.com/office/powerpoint/2010/main" val="2628888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normAutofit/>
          </a:bodyPr>
          <a:lstStyle/>
          <a:p>
            <a:pPr marL="0" indent="0">
              <a:buNone/>
            </a:pPr>
            <a:r>
              <a:rPr lang="en-US" b="1" dirty="0"/>
              <a:t>§ 483.20 Resident assessment.</a:t>
            </a:r>
            <a:endParaRPr lang="en-US" dirty="0"/>
          </a:p>
          <a:p>
            <a:r>
              <a:rPr lang="en-US" b="1" dirty="0"/>
              <a:t>(1) </a:t>
            </a:r>
            <a:r>
              <a:rPr lang="en-US" b="1" i="1" dirty="0"/>
              <a:t>Resident assessment instrument. </a:t>
            </a:r>
            <a:r>
              <a:rPr lang="en-US" sz="2800" dirty="0"/>
              <a:t>A facility must make a comprehensive assessment of a resident’s needs, strengths, goals, life history and preferences, using the resident assessment instrument (RAI) specified by CMS. </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9500" y="5041900"/>
            <a:ext cx="1905000" cy="1266825"/>
          </a:xfrm>
          <a:prstGeom prst="rect">
            <a:avLst/>
          </a:prstGeom>
        </p:spPr>
      </p:pic>
    </p:spTree>
    <p:extLst>
      <p:ext uri="{BB962C8B-B14F-4D97-AF65-F5344CB8AC3E}">
        <p14:creationId xmlns:p14="http://schemas.microsoft.com/office/powerpoint/2010/main" val="462541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461211" y="1397585"/>
            <a:ext cx="8229600" cy="4525963"/>
          </a:xfrm>
        </p:spPr>
        <p:txBody>
          <a:bodyPr>
            <a:normAutofit fontScale="92500" lnSpcReduction="20000"/>
          </a:bodyPr>
          <a:lstStyle/>
          <a:p>
            <a:pPr marL="0" indent="0">
              <a:buNone/>
            </a:pPr>
            <a:r>
              <a:rPr lang="en-US" b="1" dirty="0"/>
              <a:t>§ 483.21 Comprehensive person-centered care planning.</a:t>
            </a:r>
            <a:endParaRPr lang="en-US" dirty="0"/>
          </a:p>
          <a:p>
            <a:pPr marL="0" indent="0">
              <a:buNone/>
            </a:pPr>
            <a:r>
              <a:rPr lang="en-US" dirty="0"/>
              <a:t>(A) The resident’s goals for admission and desired outcomes. </a:t>
            </a:r>
          </a:p>
          <a:p>
            <a:pPr marL="0" indent="0">
              <a:buNone/>
            </a:pPr>
            <a:r>
              <a:rPr lang="en-US" dirty="0"/>
              <a:t>(B) The resident’s preference and potential for future discharge. Facilities must document whether the resident’s desire to return to the community was assessed and any referrals to local contact agencies and/or other appropriate entities, for this purpose.</a:t>
            </a:r>
          </a:p>
          <a:p>
            <a:pPr marL="0" indent="0">
              <a:buNone/>
            </a:pPr>
            <a:r>
              <a:rPr lang="en-US" dirty="0"/>
              <a:t>(C) Discharge plans in the comprehensive care plan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5720856"/>
            <a:ext cx="609600" cy="405384"/>
          </a:xfrm>
          <a:prstGeom prst="rect">
            <a:avLst/>
          </a:prstGeom>
        </p:spPr>
      </p:pic>
    </p:spTree>
    <p:extLst>
      <p:ext uri="{BB962C8B-B14F-4D97-AF65-F5344CB8AC3E}">
        <p14:creationId xmlns:p14="http://schemas.microsoft.com/office/powerpoint/2010/main" val="2116772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p:txBody>
          <a:bodyPr/>
          <a:lstStyle/>
          <a:p>
            <a:pPr marL="0" indent="0">
              <a:buNone/>
            </a:pPr>
            <a:r>
              <a:rPr lang="en-US" b="1" dirty="0"/>
              <a:t>§ 483.21(c)(1) Discharge planning process</a:t>
            </a:r>
            <a:r>
              <a:rPr lang="en-US" b="1" i="1" dirty="0"/>
              <a:t>. </a:t>
            </a:r>
            <a:endParaRPr lang="en-US" dirty="0"/>
          </a:p>
          <a:p>
            <a:pPr marL="0" indent="0">
              <a:buNone/>
            </a:pPr>
            <a:r>
              <a:rPr lang="en-US" sz="2800" dirty="0"/>
              <a:t>The facility must develop and implement an effective discharge planning process that focuses on the resident’s discharge goals, the preparation of residents to be </a:t>
            </a:r>
            <a:r>
              <a:rPr lang="en-US" sz="2800" dirty="0">
                <a:solidFill>
                  <a:srgbClr val="FF0000"/>
                </a:solidFill>
              </a:rPr>
              <a:t>active partners </a:t>
            </a:r>
            <a:r>
              <a:rPr lang="en-US" sz="2800" dirty="0"/>
              <a:t>and effectively transition them to post-discharge care, and the reduction of factors leading to preventable readmissions.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0000" y="5125530"/>
            <a:ext cx="1504712" cy="1000633"/>
          </a:xfrm>
          <a:prstGeom prst="rect">
            <a:avLst/>
          </a:prstGeom>
        </p:spPr>
      </p:pic>
    </p:spTree>
    <p:extLst>
      <p:ext uri="{BB962C8B-B14F-4D97-AF65-F5344CB8AC3E}">
        <p14:creationId xmlns:p14="http://schemas.microsoft.com/office/powerpoint/2010/main" val="1465113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304800" y="1417638"/>
            <a:ext cx="8229600" cy="4525963"/>
          </a:xfrm>
        </p:spPr>
        <p:txBody>
          <a:bodyPr>
            <a:normAutofit fontScale="85000" lnSpcReduction="10000"/>
          </a:bodyPr>
          <a:lstStyle/>
          <a:p>
            <a:r>
              <a:rPr lang="en-US" dirty="0"/>
              <a:t>(A) If the resident indicates an interest in returning to the community, the facility </a:t>
            </a:r>
            <a:r>
              <a:rPr lang="en-US" b="1" dirty="0"/>
              <a:t>must document </a:t>
            </a:r>
            <a:r>
              <a:rPr lang="en-US" dirty="0"/>
              <a:t>any referrals to local contact agencies or other appropriate entities made for this purpose.</a:t>
            </a:r>
          </a:p>
          <a:p>
            <a:r>
              <a:rPr lang="en-US" dirty="0"/>
              <a:t>(B) Facilities must update a resident’s comprehensive care plan and discharge plan, as appropriate, in response to information received from referrals to local contact agencies or other appropriate entities.</a:t>
            </a:r>
          </a:p>
          <a:p>
            <a:r>
              <a:rPr lang="en-US" dirty="0"/>
              <a:t>(C) If discharge to the community is determined to not be feasible, the facility </a:t>
            </a:r>
            <a:r>
              <a:rPr lang="en-US" b="1" dirty="0"/>
              <a:t>must document </a:t>
            </a:r>
            <a:r>
              <a:rPr lang="en-US" dirty="0"/>
              <a:t>who made the determination and why.</a:t>
            </a:r>
          </a:p>
          <a:p>
            <a:pPr marL="0"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5668963"/>
            <a:ext cx="825977" cy="549275"/>
          </a:xfrm>
          <a:prstGeom prst="rect">
            <a:avLst/>
          </a:prstGeom>
        </p:spPr>
      </p:pic>
    </p:spTree>
    <p:extLst>
      <p:ext uri="{BB962C8B-B14F-4D97-AF65-F5344CB8AC3E}">
        <p14:creationId xmlns:p14="http://schemas.microsoft.com/office/powerpoint/2010/main" val="2792042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457200" y="1417638"/>
            <a:ext cx="6629400" cy="4708525"/>
          </a:xfrm>
        </p:spPr>
        <p:txBody>
          <a:bodyPr>
            <a:normAutofit/>
          </a:bodyPr>
          <a:lstStyle/>
          <a:p>
            <a:pPr marL="0" indent="0">
              <a:buNone/>
            </a:pPr>
            <a:r>
              <a:rPr lang="en-US" b="1" dirty="0"/>
              <a:t> §483.21(c)(2) Discharge Summary</a:t>
            </a:r>
            <a:endParaRPr lang="en-US" dirty="0"/>
          </a:p>
          <a:p>
            <a:pPr marL="0" indent="0">
              <a:buNone/>
            </a:pPr>
            <a:r>
              <a:rPr lang="en-US" dirty="0"/>
              <a:t>When the facility anticipates discharge a resident must have a discharge summary that includes, but is not limited to, the following:</a:t>
            </a:r>
          </a:p>
          <a:p>
            <a:r>
              <a:rPr lang="en-US" dirty="0"/>
              <a:t>A recapitulation of the resident stay</a:t>
            </a:r>
          </a:p>
          <a:p>
            <a:r>
              <a:rPr lang="en-US" dirty="0"/>
              <a:t>A final summary of resident status</a:t>
            </a:r>
          </a:p>
          <a:p>
            <a:r>
              <a:rPr lang="en-US" dirty="0"/>
              <a:t>Medication Reconciliation</a:t>
            </a:r>
          </a:p>
          <a:p>
            <a:endParaRPr lang="en-US" dirty="0"/>
          </a:p>
          <a:p>
            <a:pPr marL="0" indent="0">
              <a:buNone/>
            </a:pPr>
            <a:endParaRPr lang="en-US" dirty="0"/>
          </a:p>
          <a:p>
            <a:pPr marL="0" indent="0" fontAlgn="base">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34200" y="2743200"/>
            <a:ext cx="1905000" cy="1266825"/>
          </a:xfrm>
          <a:prstGeom prst="rect">
            <a:avLst/>
          </a:prstGeom>
        </p:spPr>
      </p:pic>
    </p:spTree>
    <p:extLst>
      <p:ext uri="{BB962C8B-B14F-4D97-AF65-F5344CB8AC3E}">
        <p14:creationId xmlns:p14="http://schemas.microsoft.com/office/powerpoint/2010/main" val="280989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 of the Regulation</a:t>
            </a:r>
          </a:p>
        </p:txBody>
      </p:sp>
      <p:sp>
        <p:nvSpPr>
          <p:cNvPr id="3" name="Content Placeholder 2"/>
          <p:cNvSpPr>
            <a:spLocks noGrp="1"/>
          </p:cNvSpPr>
          <p:nvPr>
            <p:ph idx="1"/>
          </p:nvPr>
        </p:nvSpPr>
        <p:spPr>
          <a:xfrm>
            <a:off x="457200" y="1417639"/>
            <a:ext cx="8458200" cy="4449762"/>
          </a:xfrm>
        </p:spPr>
        <p:txBody>
          <a:bodyPr>
            <a:normAutofit/>
          </a:bodyPr>
          <a:lstStyle/>
          <a:p>
            <a:pPr marL="0" indent="0" fontAlgn="base">
              <a:buNone/>
            </a:pPr>
            <a:r>
              <a:rPr lang="en-US" b="1" dirty="0"/>
              <a:t>§483.15(c)(7) Orientation for transfer or discharge. </a:t>
            </a:r>
          </a:p>
          <a:p>
            <a:pPr fontAlgn="base"/>
            <a:r>
              <a:rPr lang="en-US" dirty="0"/>
              <a:t>A facility must provide and document sufficient preparation and orientation to residents to ensure safe and orderly transfer or discharge from the facility. This orientation must be provided in a form and manner that the resident can understand.</a:t>
            </a:r>
          </a:p>
          <a:p>
            <a:pPr fontAlgn="base"/>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6200" y="5506355"/>
            <a:ext cx="1085850" cy="722091"/>
          </a:xfrm>
          <a:prstGeom prst="rect">
            <a:avLst/>
          </a:prstGeom>
        </p:spPr>
      </p:pic>
    </p:spTree>
    <p:extLst>
      <p:ext uri="{BB962C8B-B14F-4D97-AF65-F5344CB8AC3E}">
        <p14:creationId xmlns:p14="http://schemas.microsoft.com/office/powerpoint/2010/main" val="2759672050"/>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2012LeadingAge_gray2PPT</Template>
  <TotalTime>1368</TotalTime>
  <Words>3411</Words>
  <Application>Microsoft Office PowerPoint</Application>
  <PresentationFormat>On-screen Show (4:3)</PresentationFormat>
  <Paragraphs>346</Paragraphs>
  <Slides>30</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Melior-Italic</vt:lpstr>
      <vt:lpstr>Times New Roman</vt:lpstr>
      <vt:lpstr>Verdana</vt:lpstr>
      <vt:lpstr>1_2012LeadingAge_gray2PPT</vt:lpstr>
      <vt:lpstr>Discharge Care Plan Policy and Procedure </vt:lpstr>
      <vt:lpstr>Discharge Care Plan</vt:lpstr>
      <vt:lpstr>Introduction</vt:lpstr>
      <vt:lpstr>Overview of the Regulation</vt:lpstr>
      <vt:lpstr>Overview of the Regulation</vt:lpstr>
      <vt:lpstr>Overview of the Regulation</vt:lpstr>
      <vt:lpstr>Overview of the Regulation</vt:lpstr>
      <vt:lpstr>Overview of the Regulation</vt:lpstr>
      <vt:lpstr>Overview of the Regulation</vt:lpstr>
      <vt:lpstr>Procedure</vt:lpstr>
      <vt:lpstr>Assessment</vt:lpstr>
      <vt:lpstr>Discharge Plan</vt:lpstr>
      <vt:lpstr>Procedure</vt:lpstr>
      <vt:lpstr>Documentation</vt:lpstr>
      <vt:lpstr>Orientation </vt:lpstr>
      <vt:lpstr>Facility Response</vt:lpstr>
      <vt:lpstr>Understand –Assessment Process for Discharge Care Plan</vt:lpstr>
      <vt:lpstr>Understand – Definitions</vt:lpstr>
      <vt:lpstr>Understand – Definitions</vt:lpstr>
      <vt:lpstr>Understand – Definitions </vt:lpstr>
      <vt:lpstr>Understand - Definitions</vt:lpstr>
      <vt:lpstr>Understand - Definitions</vt:lpstr>
      <vt:lpstr>Inform – Communication</vt:lpstr>
      <vt:lpstr>Inform-Communication</vt:lpstr>
      <vt:lpstr>Limitation or Obstacle  </vt:lpstr>
      <vt:lpstr>Monitor – Discharge Follow Up </vt:lpstr>
      <vt:lpstr>Monitor </vt:lpstr>
      <vt:lpstr>Summary</vt:lpstr>
      <vt:lpstr>Questions?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aparkhill</dc:creator>
  <cp:lastModifiedBy>Dan Heim</cp:lastModifiedBy>
  <cp:revision>165</cp:revision>
  <dcterms:created xsi:type="dcterms:W3CDTF">2012-09-27T17:39:50Z</dcterms:created>
  <dcterms:modified xsi:type="dcterms:W3CDTF">2017-02-24T16:16:42Z</dcterms:modified>
  <cp:contentStatus/>
</cp:coreProperties>
</file>