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Lst>
  <p:notesMasterIdLst>
    <p:notesMasterId r:id="rId21"/>
  </p:notesMasterIdLst>
  <p:handoutMasterIdLst>
    <p:handoutMasterId r:id="rId22"/>
  </p:handoutMasterIdLst>
  <p:sldIdLst>
    <p:sldId id="276" r:id="rId2"/>
    <p:sldId id="300" r:id="rId3"/>
    <p:sldId id="301" r:id="rId4"/>
    <p:sldId id="302" r:id="rId5"/>
    <p:sldId id="328" r:id="rId6"/>
    <p:sldId id="321" r:id="rId7"/>
    <p:sldId id="327" r:id="rId8"/>
    <p:sldId id="325" r:id="rId9"/>
    <p:sldId id="324" r:id="rId10"/>
    <p:sldId id="329" r:id="rId11"/>
    <p:sldId id="323" r:id="rId12"/>
    <p:sldId id="305" r:id="rId13"/>
    <p:sldId id="319" r:id="rId14"/>
    <p:sldId id="322" r:id="rId15"/>
    <p:sldId id="330" r:id="rId16"/>
    <p:sldId id="331" r:id="rId17"/>
    <p:sldId id="326" r:id="rId18"/>
    <p:sldId id="306" r:id="rId19"/>
    <p:sldId id="313"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48" autoAdjust="0"/>
    <p:restoredTop sz="86716" autoAdjust="0"/>
  </p:normalViewPr>
  <p:slideViewPr>
    <p:cSldViewPr>
      <p:cViewPr varScale="1">
        <p:scale>
          <a:sx n="56" d="100"/>
          <a:sy n="56" d="100"/>
        </p:scale>
        <p:origin x="1280"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934"/>
    </p:cViewPr>
  </p:sorterViewPr>
  <p:notesViewPr>
    <p:cSldViewPr>
      <p:cViewPr varScale="1">
        <p:scale>
          <a:sx n="86" d="100"/>
          <a:sy n="86" d="100"/>
        </p:scale>
        <p:origin x="115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C2D5A2-2648-441D-886E-FBFCFEE2564D}" type="doc">
      <dgm:prSet loTypeId="urn:microsoft.com/office/officeart/2005/8/layout/cycle1" loCatId="cycle" qsTypeId="urn:microsoft.com/office/officeart/2005/8/quickstyle/3d3" qsCatId="3D" csTypeId="urn:microsoft.com/office/officeart/2005/8/colors/colorful1" csCatId="colorful" phldr="1"/>
      <dgm:spPr/>
      <dgm:t>
        <a:bodyPr/>
        <a:lstStyle/>
        <a:p>
          <a:endParaRPr lang="en-US"/>
        </a:p>
      </dgm:t>
    </dgm:pt>
    <dgm:pt modelId="{C9D7C41B-2458-4E10-B0CD-B096FE381CD0}">
      <dgm:prSet phldrT="[Text]"/>
      <dgm:spPr/>
      <dgm:t>
        <a:bodyPr/>
        <a:lstStyle/>
        <a:p>
          <a:r>
            <a:rPr lang="en-US" dirty="0"/>
            <a:t>Understand</a:t>
          </a:r>
        </a:p>
      </dgm:t>
    </dgm:pt>
    <dgm:pt modelId="{0A0C60C5-C706-48B9-995E-A488798C9F2E}" type="parTrans" cxnId="{FEAEDDCB-069D-4C53-B611-89EFDF3272D6}">
      <dgm:prSet/>
      <dgm:spPr/>
      <dgm:t>
        <a:bodyPr/>
        <a:lstStyle/>
        <a:p>
          <a:endParaRPr lang="en-US"/>
        </a:p>
      </dgm:t>
    </dgm:pt>
    <dgm:pt modelId="{2A8DDC20-F70F-473B-9F8E-AB194C4E21A2}" type="sibTrans" cxnId="{FEAEDDCB-069D-4C53-B611-89EFDF3272D6}">
      <dgm:prSet/>
      <dgm:spPr/>
      <dgm:t>
        <a:bodyPr/>
        <a:lstStyle/>
        <a:p>
          <a:endParaRPr lang="en-US"/>
        </a:p>
      </dgm:t>
    </dgm:pt>
    <dgm:pt modelId="{0373D090-4C6D-4D20-A0CD-5842F2A3B967}">
      <dgm:prSet phldrT="[Text]"/>
      <dgm:spPr/>
      <dgm:t>
        <a:bodyPr/>
        <a:lstStyle/>
        <a:p>
          <a:r>
            <a:rPr lang="en-US" dirty="0"/>
            <a:t>Inform</a:t>
          </a:r>
        </a:p>
      </dgm:t>
    </dgm:pt>
    <dgm:pt modelId="{DE3A3E21-8F40-42F4-B853-446B551963C0}" type="parTrans" cxnId="{C447140E-16E0-4944-8480-0C16AFC9F2EA}">
      <dgm:prSet/>
      <dgm:spPr/>
      <dgm:t>
        <a:bodyPr/>
        <a:lstStyle/>
        <a:p>
          <a:endParaRPr lang="en-US"/>
        </a:p>
      </dgm:t>
    </dgm:pt>
    <dgm:pt modelId="{9F150001-DB0C-406F-9A3F-57A28CE6770D}" type="sibTrans" cxnId="{C447140E-16E0-4944-8480-0C16AFC9F2EA}">
      <dgm:prSet/>
      <dgm:spPr/>
      <dgm:t>
        <a:bodyPr/>
        <a:lstStyle/>
        <a:p>
          <a:endParaRPr lang="en-US"/>
        </a:p>
      </dgm:t>
    </dgm:pt>
    <dgm:pt modelId="{14EB3EA9-D4F0-4B47-AB62-EABAD72DFE4A}">
      <dgm:prSet phldrT="[Text]"/>
      <dgm:spPr/>
      <dgm:t>
        <a:bodyPr/>
        <a:lstStyle/>
        <a:p>
          <a:r>
            <a:rPr lang="en-US" dirty="0"/>
            <a:t>Limitations</a:t>
          </a:r>
        </a:p>
      </dgm:t>
    </dgm:pt>
    <dgm:pt modelId="{D5EF5B8F-E2B2-4EAB-8B7E-E5357546671C}" type="parTrans" cxnId="{6F87C2AD-5B02-41D8-8EE4-39A59B1BA48C}">
      <dgm:prSet/>
      <dgm:spPr/>
      <dgm:t>
        <a:bodyPr/>
        <a:lstStyle/>
        <a:p>
          <a:endParaRPr lang="en-US"/>
        </a:p>
      </dgm:t>
    </dgm:pt>
    <dgm:pt modelId="{397A921E-02C0-4A34-B61F-E808010A8BE2}" type="sibTrans" cxnId="{6F87C2AD-5B02-41D8-8EE4-39A59B1BA48C}">
      <dgm:prSet/>
      <dgm:spPr/>
      <dgm:t>
        <a:bodyPr/>
        <a:lstStyle/>
        <a:p>
          <a:endParaRPr lang="en-US"/>
        </a:p>
      </dgm:t>
    </dgm:pt>
    <dgm:pt modelId="{5BDBC498-A2B6-4254-BE47-090F0729E8F8}">
      <dgm:prSet phldrT="[Text]"/>
      <dgm:spPr/>
      <dgm:t>
        <a:bodyPr/>
        <a:lstStyle/>
        <a:p>
          <a:r>
            <a:rPr lang="en-US" dirty="0"/>
            <a:t>Monitor</a:t>
          </a:r>
        </a:p>
      </dgm:t>
    </dgm:pt>
    <dgm:pt modelId="{ADFEF54D-244D-461E-B730-89ECCA20F6B0}" type="parTrans" cxnId="{5D91D1C3-2414-4CCA-A34C-592CF98B02C1}">
      <dgm:prSet/>
      <dgm:spPr/>
      <dgm:t>
        <a:bodyPr/>
        <a:lstStyle/>
        <a:p>
          <a:endParaRPr lang="en-US"/>
        </a:p>
      </dgm:t>
    </dgm:pt>
    <dgm:pt modelId="{8B2557B0-EA9E-4044-8F24-7BD0DD1CDA47}" type="sibTrans" cxnId="{5D91D1C3-2414-4CCA-A34C-592CF98B02C1}">
      <dgm:prSet/>
      <dgm:spPr/>
      <dgm:t>
        <a:bodyPr/>
        <a:lstStyle/>
        <a:p>
          <a:endParaRPr lang="en-US"/>
        </a:p>
      </dgm:t>
    </dgm:pt>
    <dgm:pt modelId="{7AD44568-F12E-4516-A34B-218396103CE2}" type="pres">
      <dgm:prSet presAssocID="{FCC2D5A2-2648-441D-886E-FBFCFEE2564D}" presName="cycle" presStyleCnt="0">
        <dgm:presLayoutVars>
          <dgm:dir/>
          <dgm:resizeHandles val="exact"/>
        </dgm:presLayoutVars>
      </dgm:prSet>
      <dgm:spPr/>
    </dgm:pt>
    <dgm:pt modelId="{BEBF08FB-385A-43D8-B420-64A3AAAD7358}" type="pres">
      <dgm:prSet presAssocID="{C9D7C41B-2458-4E10-B0CD-B096FE381CD0}" presName="dummy" presStyleCnt="0"/>
      <dgm:spPr/>
    </dgm:pt>
    <dgm:pt modelId="{203CF8CD-E385-4216-A519-06CD9D747BE6}" type="pres">
      <dgm:prSet presAssocID="{C9D7C41B-2458-4E10-B0CD-B096FE381CD0}" presName="node" presStyleLbl="revTx" presStyleIdx="0" presStyleCnt="4">
        <dgm:presLayoutVars>
          <dgm:bulletEnabled val="1"/>
        </dgm:presLayoutVars>
      </dgm:prSet>
      <dgm:spPr/>
    </dgm:pt>
    <dgm:pt modelId="{E4E99182-7810-485D-847B-84AC2032BE89}" type="pres">
      <dgm:prSet presAssocID="{2A8DDC20-F70F-473B-9F8E-AB194C4E21A2}" presName="sibTrans" presStyleLbl="node1" presStyleIdx="0" presStyleCnt="4"/>
      <dgm:spPr/>
    </dgm:pt>
    <dgm:pt modelId="{1E78247B-BCC3-4CDE-AF1F-AAF325037514}" type="pres">
      <dgm:prSet presAssocID="{0373D090-4C6D-4D20-A0CD-5842F2A3B967}" presName="dummy" presStyleCnt="0"/>
      <dgm:spPr/>
    </dgm:pt>
    <dgm:pt modelId="{DB3C95C6-132D-4D03-916C-6A2E15EDBC75}" type="pres">
      <dgm:prSet presAssocID="{0373D090-4C6D-4D20-A0CD-5842F2A3B967}" presName="node" presStyleLbl="revTx" presStyleIdx="1" presStyleCnt="4">
        <dgm:presLayoutVars>
          <dgm:bulletEnabled val="1"/>
        </dgm:presLayoutVars>
      </dgm:prSet>
      <dgm:spPr/>
    </dgm:pt>
    <dgm:pt modelId="{695AD7B6-8693-49C8-A6A3-10FA9D26045F}" type="pres">
      <dgm:prSet presAssocID="{9F150001-DB0C-406F-9A3F-57A28CE6770D}" presName="sibTrans" presStyleLbl="node1" presStyleIdx="1" presStyleCnt="4"/>
      <dgm:spPr/>
    </dgm:pt>
    <dgm:pt modelId="{EB76DEBF-397D-455F-8ADC-8CCED1830A99}" type="pres">
      <dgm:prSet presAssocID="{14EB3EA9-D4F0-4B47-AB62-EABAD72DFE4A}" presName="dummy" presStyleCnt="0"/>
      <dgm:spPr/>
    </dgm:pt>
    <dgm:pt modelId="{23011174-8D9A-4182-86C8-1DF75B59DE28}" type="pres">
      <dgm:prSet presAssocID="{14EB3EA9-D4F0-4B47-AB62-EABAD72DFE4A}" presName="node" presStyleLbl="revTx" presStyleIdx="2" presStyleCnt="4">
        <dgm:presLayoutVars>
          <dgm:bulletEnabled val="1"/>
        </dgm:presLayoutVars>
      </dgm:prSet>
      <dgm:spPr/>
    </dgm:pt>
    <dgm:pt modelId="{C4A1B6D8-E1A9-4E5D-88B2-67D5CA1BF43E}" type="pres">
      <dgm:prSet presAssocID="{397A921E-02C0-4A34-B61F-E808010A8BE2}" presName="sibTrans" presStyleLbl="node1" presStyleIdx="2" presStyleCnt="4"/>
      <dgm:spPr/>
    </dgm:pt>
    <dgm:pt modelId="{490D168D-BEC4-4E33-802F-6ECC7E30FF07}" type="pres">
      <dgm:prSet presAssocID="{5BDBC498-A2B6-4254-BE47-090F0729E8F8}" presName="dummy" presStyleCnt="0"/>
      <dgm:spPr/>
    </dgm:pt>
    <dgm:pt modelId="{43764AAE-3CB5-427D-8D34-9BEF7F699D17}" type="pres">
      <dgm:prSet presAssocID="{5BDBC498-A2B6-4254-BE47-090F0729E8F8}" presName="node" presStyleLbl="revTx" presStyleIdx="3" presStyleCnt="4">
        <dgm:presLayoutVars>
          <dgm:bulletEnabled val="1"/>
        </dgm:presLayoutVars>
      </dgm:prSet>
      <dgm:spPr/>
    </dgm:pt>
    <dgm:pt modelId="{D15EFBE0-5E71-43D6-8BEF-A4E514CD43F5}" type="pres">
      <dgm:prSet presAssocID="{8B2557B0-EA9E-4044-8F24-7BD0DD1CDA47}" presName="sibTrans" presStyleLbl="node1" presStyleIdx="3" presStyleCnt="4"/>
      <dgm:spPr/>
    </dgm:pt>
  </dgm:ptLst>
  <dgm:cxnLst>
    <dgm:cxn modelId="{5D91D1C3-2414-4CCA-A34C-592CF98B02C1}" srcId="{FCC2D5A2-2648-441D-886E-FBFCFEE2564D}" destId="{5BDBC498-A2B6-4254-BE47-090F0729E8F8}" srcOrd="3" destOrd="0" parTransId="{ADFEF54D-244D-461E-B730-89ECCA20F6B0}" sibTransId="{8B2557B0-EA9E-4044-8F24-7BD0DD1CDA47}"/>
    <dgm:cxn modelId="{0F9407BE-857B-430B-9011-D5ED76F673CA}" type="presOf" srcId="{FCC2D5A2-2648-441D-886E-FBFCFEE2564D}" destId="{7AD44568-F12E-4516-A34B-218396103CE2}" srcOrd="0" destOrd="0" presId="urn:microsoft.com/office/officeart/2005/8/layout/cycle1"/>
    <dgm:cxn modelId="{FE746538-4DF6-4B50-96FE-BFCB26D5194A}" type="presOf" srcId="{14EB3EA9-D4F0-4B47-AB62-EABAD72DFE4A}" destId="{23011174-8D9A-4182-86C8-1DF75B59DE28}" srcOrd="0" destOrd="0" presId="urn:microsoft.com/office/officeart/2005/8/layout/cycle1"/>
    <dgm:cxn modelId="{7C2D22A0-DE71-444A-86C8-299853825426}" type="presOf" srcId="{0373D090-4C6D-4D20-A0CD-5842F2A3B967}" destId="{DB3C95C6-132D-4D03-916C-6A2E15EDBC75}" srcOrd="0" destOrd="0" presId="urn:microsoft.com/office/officeart/2005/8/layout/cycle1"/>
    <dgm:cxn modelId="{FEAEDDCB-069D-4C53-B611-89EFDF3272D6}" srcId="{FCC2D5A2-2648-441D-886E-FBFCFEE2564D}" destId="{C9D7C41B-2458-4E10-B0CD-B096FE381CD0}" srcOrd="0" destOrd="0" parTransId="{0A0C60C5-C706-48B9-995E-A488798C9F2E}" sibTransId="{2A8DDC20-F70F-473B-9F8E-AB194C4E21A2}"/>
    <dgm:cxn modelId="{090C4C15-07D2-4858-B236-AE6A3FC88345}" type="presOf" srcId="{9F150001-DB0C-406F-9A3F-57A28CE6770D}" destId="{695AD7B6-8693-49C8-A6A3-10FA9D26045F}" srcOrd="0" destOrd="0" presId="urn:microsoft.com/office/officeart/2005/8/layout/cycle1"/>
    <dgm:cxn modelId="{34F4C113-22D2-44A4-BAF8-4FD5FD5881B3}" type="presOf" srcId="{2A8DDC20-F70F-473B-9F8E-AB194C4E21A2}" destId="{E4E99182-7810-485D-847B-84AC2032BE89}" srcOrd="0" destOrd="0" presId="urn:microsoft.com/office/officeart/2005/8/layout/cycle1"/>
    <dgm:cxn modelId="{150F37C5-F320-4354-841B-68CF68E6B4D1}" type="presOf" srcId="{8B2557B0-EA9E-4044-8F24-7BD0DD1CDA47}" destId="{D15EFBE0-5E71-43D6-8BEF-A4E514CD43F5}" srcOrd="0" destOrd="0" presId="urn:microsoft.com/office/officeart/2005/8/layout/cycle1"/>
    <dgm:cxn modelId="{C447140E-16E0-4944-8480-0C16AFC9F2EA}" srcId="{FCC2D5A2-2648-441D-886E-FBFCFEE2564D}" destId="{0373D090-4C6D-4D20-A0CD-5842F2A3B967}" srcOrd="1" destOrd="0" parTransId="{DE3A3E21-8F40-42F4-B853-446B551963C0}" sibTransId="{9F150001-DB0C-406F-9A3F-57A28CE6770D}"/>
    <dgm:cxn modelId="{2AE832E2-64A0-4CB0-972B-782C0C126346}" type="presOf" srcId="{C9D7C41B-2458-4E10-B0CD-B096FE381CD0}" destId="{203CF8CD-E385-4216-A519-06CD9D747BE6}" srcOrd="0" destOrd="0" presId="urn:microsoft.com/office/officeart/2005/8/layout/cycle1"/>
    <dgm:cxn modelId="{DC521707-EEB7-4030-B3B2-AABBC74975F8}" type="presOf" srcId="{5BDBC498-A2B6-4254-BE47-090F0729E8F8}" destId="{43764AAE-3CB5-427D-8D34-9BEF7F699D17}" srcOrd="0" destOrd="0" presId="urn:microsoft.com/office/officeart/2005/8/layout/cycle1"/>
    <dgm:cxn modelId="{6F87C2AD-5B02-41D8-8EE4-39A59B1BA48C}" srcId="{FCC2D5A2-2648-441D-886E-FBFCFEE2564D}" destId="{14EB3EA9-D4F0-4B47-AB62-EABAD72DFE4A}" srcOrd="2" destOrd="0" parTransId="{D5EF5B8F-E2B2-4EAB-8B7E-E5357546671C}" sibTransId="{397A921E-02C0-4A34-B61F-E808010A8BE2}"/>
    <dgm:cxn modelId="{A95ED1E5-EF72-4DD1-BB7A-2E443862F9A0}" type="presOf" srcId="{397A921E-02C0-4A34-B61F-E808010A8BE2}" destId="{C4A1B6D8-E1A9-4E5D-88B2-67D5CA1BF43E}" srcOrd="0" destOrd="0" presId="urn:microsoft.com/office/officeart/2005/8/layout/cycle1"/>
    <dgm:cxn modelId="{3CBBDED5-FBC9-4005-96A6-99D16F87EA8C}" type="presParOf" srcId="{7AD44568-F12E-4516-A34B-218396103CE2}" destId="{BEBF08FB-385A-43D8-B420-64A3AAAD7358}" srcOrd="0" destOrd="0" presId="urn:microsoft.com/office/officeart/2005/8/layout/cycle1"/>
    <dgm:cxn modelId="{DD793828-C8BE-4638-88B4-36650A399E61}" type="presParOf" srcId="{7AD44568-F12E-4516-A34B-218396103CE2}" destId="{203CF8CD-E385-4216-A519-06CD9D747BE6}" srcOrd="1" destOrd="0" presId="urn:microsoft.com/office/officeart/2005/8/layout/cycle1"/>
    <dgm:cxn modelId="{4BBDEC08-21C6-445D-B908-897C7C3C3DD4}" type="presParOf" srcId="{7AD44568-F12E-4516-A34B-218396103CE2}" destId="{E4E99182-7810-485D-847B-84AC2032BE89}" srcOrd="2" destOrd="0" presId="urn:microsoft.com/office/officeart/2005/8/layout/cycle1"/>
    <dgm:cxn modelId="{AC7E102B-A34E-4696-8026-78999A0FED74}" type="presParOf" srcId="{7AD44568-F12E-4516-A34B-218396103CE2}" destId="{1E78247B-BCC3-4CDE-AF1F-AAF325037514}" srcOrd="3" destOrd="0" presId="urn:microsoft.com/office/officeart/2005/8/layout/cycle1"/>
    <dgm:cxn modelId="{3407944F-BF54-4045-BE74-900158E5EF3D}" type="presParOf" srcId="{7AD44568-F12E-4516-A34B-218396103CE2}" destId="{DB3C95C6-132D-4D03-916C-6A2E15EDBC75}" srcOrd="4" destOrd="0" presId="urn:microsoft.com/office/officeart/2005/8/layout/cycle1"/>
    <dgm:cxn modelId="{ED0C4581-33F8-4E7D-BF89-82F39D489C65}" type="presParOf" srcId="{7AD44568-F12E-4516-A34B-218396103CE2}" destId="{695AD7B6-8693-49C8-A6A3-10FA9D26045F}" srcOrd="5" destOrd="0" presId="urn:microsoft.com/office/officeart/2005/8/layout/cycle1"/>
    <dgm:cxn modelId="{2FF97578-C684-4820-B6D7-2DD99A9112FD}" type="presParOf" srcId="{7AD44568-F12E-4516-A34B-218396103CE2}" destId="{EB76DEBF-397D-455F-8ADC-8CCED1830A99}" srcOrd="6" destOrd="0" presId="urn:microsoft.com/office/officeart/2005/8/layout/cycle1"/>
    <dgm:cxn modelId="{EE2F19CE-4E5C-485E-AFBF-D0285184CB5F}" type="presParOf" srcId="{7AD44568-F12E-4516-A34B-218396103CE2}" destId="{23011174-8D9A-4182-86C8-1DF75B59DE28}" srcOrd="7" destOrd="0" presId="urn:microsoft.com/office/officeart/2005/8/layout/cycle1"/>
    <dgm:cxn modelId="{144B7911-6D0C-4E41-B366-234DF49910D3}" type="presParOf" srcId="{7AD44568-F12E-4516-A34B-218396103CE2}" destId="{C4A1B6D8-E1A9-4E5D-88B2-67D5CA1BF43E}" srcOrd="8" destOrd="0" presId="urn:microsoft.com/office/officeart/2005/8/layout/cycle1"/>
    <dgm:cxn modelId="{BB504276-BAB2-4587-8FC4-5BD8005B54D0}" type="presParOf" srcId="{7AD44568-F12E-4516-A34B-218396103CE2}" destId="{490D168D-BEC4-4E33-802F-6ECC7E30FF07}" srcOrd="9" destOrd="0" presId="urn:microsoft.com/office/officeart/2005/8/layout/cycle1"/>
    <dgm:cxn modelId="{6F1E09B2-93DC-47E2-9F65-F4DCC385558C}" type="presParOf" srcId="{7AD44568-F12E-4516-A34B-218396103CE2}" destId="{43764AAE-3CB5-427D-8D34-9BEF7F699D17}" srcOrd="10" destOrd="0" presId="urn:microsoft.com/office/officeart/2005/8/layout/cycle1"/>
    <dgm:cxn modelId="{89998C34-4C88-4DE3-9754-A2702362F168}" type="presParOf" srcId="{7AD44568-F12E-4516-A34B-218396103CE2}" destId="{D15EFBE0-5E71-43D6-8BEF-A4E514CD43F5}"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C2D5A2-2648-441D-886E-FBFCFEE2564D}" type="doc">
      <dgm:prSet loTypeId="urn:microsoft.com/office/officeart/2005/8/layout/cycle1" loCatId="cycle" qsTypeId="urn:microsoft.com/office/officeart/2005/8/quickstyle/3d3" qsCatId="3D" csTypeId="urn:microsoft.com/office/officeart/2005/8/colors/colorful1" csCatId="colorful" phldr="1"/>
      <dgm:spPr/>
      <dgm:t>
        <a:bodyPr/>
        <a:lstStyle/>
        <a:p>
          <a:endParaRPr lang="en-US"/>
        </a:p>
      </dgm:t>
    </dgm:pt>
    <dgm:pt modelId="{C9D7C41B-2458-4E10-B0CD-B096FE381CD0}">
      <dgm:prSet phldrT="[Text]"/>
      <dgm:spPr/>
      <dgm:t>
        <a:bodyPr/>
        <a:lstStyle/>
        <a:p>
          <a:r>
            <a:rPr lang="en-US" dirty="0"/>
            <a:t>Understand</a:t>
          </a:r>
        </a:p>
      </dgm:t>
    </dgm:pt>
    <dgm:pt modelId="{0A0C60C5-C706-48B9-995E-A488798C9F2E}" type="parTrans" cxnId="{FEAEDDCB-069D-4C53-B611-89EFDF3272D6}">
      <dgm:prSet/>
      <dgm:spPr/>
      <dgm:t>
        <a:bodyPr/>
        <a:lstStyle/>
        <a:p>
          <a:endParaRPr lang="en-US"/>
        </a:p>
      </dgm:t>
    </dgm:pt>
    <dgm:pt modelId="{2A8DDC20-F70F-473B-9F8E-AB194C4E21A2}" type="sibTrans" cxnId="{FEAEDDCB-069D-4C53-B611-89EFDF3272D6}">
      <dgm:prSet/>
      <dgm:spPr/>
      <dgm:t>
        <a:bodyPr/>
        <a:lstStyle/>
        <a:p>
          <a:endParaRPr lang="en-US"/>
        </a:p>
      </dgm:t>
    </dgm:pt>
    <dgm:pt modelId="{0373D090-4C6D-4D20-A0CD-5842F2A3B967}">
      <dgm:prSet phldrT="[Text]"/>
      <dgm:spPr/>
      <dgm:t>
        <a:bodyPr/>
        <a:lstStyle/>
        <a:p>
          <a:r>
            <a:rPr lang="en-US" dirty="0"/>
            <a:t>Inform</a:t>
          </a:r>
        </a:p>
      </dgm:t>
    </dgm:pt>
    <dgm:pt modelId="{DE3A3E21-8F40-42F4-B853-446B551963C0}" type="parTrans" cxnId="{C447140E-16E0-4944-8480-0C16AFC9F2EA}">
      <dgm:prSet/>
      <dgm:spPr/>
      <dgm:t>
        <a:bodyPr/>
        <a:lstStyle/>
        <a:p>
          <a:endParaRPr lang="en-US"/>
        </a:p>
      </dgm:t>
    </dgm:pt>
    <dgm:pt modelId="{9F150001-DB0C-406F-9A3F-57A28CE6770D}" type="sibTrans" cxnId="{C447140E-16E0-4944-8480-0C16AFC9F2EA}">
      <dgm:prSet/>
      <dgm:spPr/>
      <dgm:t>
        <a:bodyPr/>
        <a:lstStyle/>
        <a:p>
          <a:endParaRPr lang="en-US"/>
        </a:p>
      </dgm:t>
    </dgm:pt>
    <dgm:pt modelId="{14EB3EA9-D4F0-4B47-AB62-EABAD72DFE4A}">
      <dgm:prSet phldrT="[Text]"/>
      <dgm:spPr/>
      <dgm:t>
        <a:bodyPr/>
        <a:lstStyle/>
        <a:p>
          <a:r>
            <a:rPr lang="en-US" dirty="0"/>
            <a:t>Limitations</a:t>
          </a:r>
        </a:p>
      </dgm:t>
    </dgm:pt>
    <dgm:pt modelId="{D5EF5B8F-E2B2-4EAB-8B7E-E5357546671C}" type="parTrans" cxnId="{6F87C2AD-5B02-41D8-8EE4-39A59B1BA48C}">
      <dgm:prSet/>
      <dgm:spPr/>
      <dgm:t>
        <a:bodyPr/>
        <a:lstStyle/>
        <a:p>
          <a:endParaRPr lang="en-US"/>
        </a:p>
      </dgm:t>
    </dgm:pt>
    <dgm:pt modelId="{397A921E-02C0-4A34-B61F-E808010A8BE2}" type="sibTrans" cxnId="{6F87C2AD-5B02-41D8-8EE4-39A59B1BA48C}">
      <dgm:prSet/>
      <dgm:spPr/>
      <dgm:t>
        <a:bodyPr/>
        <a:lstStyle/>
        <a:p>
          <a:endParaRPr lang="en-US"/>
        </a:p>
      </dgm:t>
    </dgm:pt>
    <dgm:pt modelId="{5BDBC498-A2B6-4254-BE47-090F0729E8F8}">
      <dgm:prSet phldrT="[Text]"/>
      <dgm:spPr/>
      <dgm:t>
        <a:bodyPr/>
        <a:lstStyle/>
        <a:p>
          <a:r>
            <a:rPr lang="en-US" dirty="0"/>
            <a:t>Monitor</a:t>
          </a:r>
        </a:p>
      </dgm:t>
    </dgm:pt>
    <dgm:pt modelId="{ADFEF54D-244D-461E-B730-89ECCA20F6B0}" type="parTrans" cxnId="{5D91D1C3-2414-4CCA-A34C-592CF98B02C1}">
      <dgm:prSet/>
      <dgm:spPr/>
      <dgm:t>
        <a:bodyPr/>
        <a:lstStyle/>
        <a:p>
          <a:endParaRPr lang="en-US"/>
        </a:p>
      </dgm:t>
    </dgm:pt>
    <dgm:pt modelId="{8B2557B0-EA9E-4044-8F24-7BD0DD1CDA47}" type="sibTrans" cxnId="{5D91D1C3-2414-4CCA-A34C-592CF98B02C1}">
      <dgm:prSet/>
      <dgm:spPr/>
      <dgm:t>
        <a:bodyPr/>
        <a:lstStyle/>
        <a:p>
          <a:endParaRPr lang="en-US"/>
        </a:p>
      </dgm:t>
    </dgm:pt>
    <dgm:pt modelId="{7AD44568-F12E-4516-A34B-218396103CE2}" type="pres">
      <dgm:prSet presAssocID="{FCC2D5A2-2648-441D-886E-FBFCFEE2564D}" presName="cycle" presStyleCnt="0">
        <dgm:presLayoutVars>
          <dgm:dir/>
          <dgm:resizeHandles val="exact"/>
        </dgm:presLayoutVars>
      </dgm:prSet>
      <dgm:spPr/>
    </dgm:pt>
    <dgm:pt modelId="{BEBF08FB-385A-43D8-B420-64A3AAAD7358}" type="pres">
      <dgm:prSet presAssocID="{C9D7C41B-2458-4E10-B0CD-B096FE381CD0}" presName="dummy" presStyleCnt="0"/>
      <dgm:spPr/>
    </dgm:pt>
    <dgm:pt modelId="{203CF8CD-E385-4216-A519-06CD9D747BE6}" type="pres">
      <dgm:prSet presAssocID="{C9D7C41B-2458-4E10-B0CD-B096FE381CD0}" presName="node" presStyleLbl="revTx" presStyleIdx="0" presStyleCnt="4">
        <dgm:presLayoutVars>
          <dgm:bulletEnabled val="1"/>
        </dgm:presLayoutVars>
      </dgm:prSet>
      <dgm:spPr/>
    </dgm:pt>
    <dgm:pt modelId="{E4E99182-7810-485D-847B-84AC2032BE89}" type="pres">
      <dgm:prSet presAssocID="{2A8DDC20-F70F-473B-9F8E-AB194C4E21A2}" presName="sibTrans" presStyleLbl="node1" presStyleIdx="0" presStyleCnt="4"/>
      <dgm:spPr/>
    </dgm:pt>
    <dgm:pt modelId="{1E78247B-BCC3-4CDE-AF1F-AAF325037514}" type="pres">
      <dgm:prSet presAssocID="{0373D090-4C6D-4D20-A0CD-5842F2A3B967}" presName="dummy" presStyleCnt="0"/>
      <dgm:spPr/>
    </dgm:pt>
    <dgm:pt modelId="{DB3C95C6-132D-4D03-916C-6A2E15EDBC75}" type="pres">
      <dgm:prSet presAssocID="{0373D090-4C6D-4D20-A0CD-5842F2A3B967}" presName="node" presStyleLbl="revTx" presStyleIdx="1" presStyleCnt="4">
        <dgm:presLayoutVars>
          <dgm:bulletEnabled val="1"/>
        </dgm:presLayoutVars>
      </dgm:prSet>
      <dgm:spPr/>
    </dgm:pt>
    <dgm:pt modelId="{695AD7B6-8693-49C8-A6A3-10FA9D26045F}" type="pres">
      <dgm:prSet presAssocID="{9F150001-DB0C-406F-9A3F-57A28CE6770D}" presName="sibTrans" presStyleLbl="node1" presStyleIdx="1" presStyleCnt="4"/>
      <dgm:spPr/>
    </dgm:pt>
    <dgm:pt modelId="{EB76DEBF-397D-455F-8ADC-8CCED1830A99}" type="pres">
      <dgm:prSet presAssocID="{14EB3EA9-D4F0-4B47-AB62-EABAD72DFE4A}" presName="dummy" presStyleCnt="0"/>
      <dgm:spPr/>
    </dgm:pt>
    <dgm:pt modelId="{23011174-8D9A-4182-86C8-1DF75B59DE28}" type="pres">
      <dgm:prSet presAssocID="{14EB3EA9-D4F0-4B47-AB62-EABAD72DFE4A}" presName="node" presStyleLbl="revTx" presStyleIdx="2" presStyleCnt="4">
        <dgm:presLayoutVars>
          <dgm:bulletEnabled val="1"/>
        </dgm:presLayoutVars>
      </dgm:prSet>
      <dgm:spPr/>
    </dgm:pt>
    <dgm:pt modelId="{C4A1B6D8-E1A9-4E5D-88B2-67D5CA1BF43E}" type="pres">
      <dgm:prSet presAssocID="{397A921E-02C0-4A34-B61F-E808010A8BE2}" presName="sibTrans" presStyleLbl="node1" presStyleIdx="2" presStyleCnt="4"/>
      <dgm:spPr/>
    </dgm:pt>
    <dgm:pt modelId="{490D168D-BEC4-4E33-802F-6ECC7E30FF07}" type="pres">
      <dgm:prSet presAssocID="{5BDBC498-A2B6-4254-BE47-090F0729E8F8}" presName="dummy" presStyleCnt="0"/>
      <dgm:spPr/>
    </dgm:pt>
    <dgm:pt modelId="{43764AAE-3CB5-427D-8D34-9BEF7F699D17}" type="pres">
      <dgm:prSet presAssocID="{5BDBC498-A2B6-4254-BE47-090F0729E8F8}" presName="node" presStyleLbl="revTx" presStyleIdx="3" presStyleCnt="4">
        <dgm:presLayoutVars>
          <dgm:bulletEnabled val="1"/>
        </dgm:presLayoutVars>
      </dgm:prSet>
      <dgm:spPr/>
    </dgm:pt>
    <dgm:pt modelId="{D15EFBE0-5E71-43D6-8BEF-A4E514CD43F5}" type="pres">
      <dgm:prSet presAssocID="{8B2557B0-EA9E-4044-8F24-7BD0DD1CDA47}" presName="sibTrans" presStyleLbl="node1" presStyleIdx="3" presStyleCnt="4"/>
      <dgm:spPr/>
    </dgm:pt>
  </dgm:ptLst>
  <dgm:cxnLst>
    <dgm:cxn modelId="{5D91D1C3-2414-4CCA-A34C-592CF98B02C1}" srcId="{FCC2D5A2-2648-441D-886E-FBFCFEE2564D}" destId="{5BDBC498-A2B6-4254-BE47-090F0729E8F8}" srcOrd="3" destOrd="0" parTransId="{ADFEF54D-244D-461E-B730-89ECCA20F6B0}" sibTransId="{8B2557B0-EA9E-4044-8F24-7BD0DD1CDA47}"/>
    <dgm:cxn modelId="{2866E5FE-3A08-4D52-968E-7035ED4E6310}" type="presOf" srcId="{397A921E-02C0-4A34-B61F-E808010A8BE2}" destId="{C4A1B6D8-E1A9-4E5D-88B2-67D5CA1BF43E}" srcOrd="0" destOrd="0" presId="urn:microsoft.com/office/officeart/2005/8/layout/cycle1"/>
    <dgm:cxn modelId="{FEAEDDCB-069D-4C53-B611-89EFDF3272D6}" srcId="{FCC2D5A2-2648-441D-886E-FBFCFEE2564D}" destId="{C9D7C41B-2458-4E10-B0CD-B096FE381CD0}" srcOrd="0" destOrd="0" parTransId="{0A0C60C5-C706-48B9-995E-A488798C9F2E}" sibTransId="{2A8DDC20-F70F-473B-9F8E-AB194C4E21A2}"/>
    <dgm:cxn modelId="{B68A0BD4-7900-46DB-B7E0-453E5FE05A6F}" type="presOf" srcId="{14EB3EA9-D4F0-4B47-AB62-EABAD72DFE4A}" destId="{23011174-8D9A-4182-86C8-1DF75B59DE28}" srcOrd="0" destOrd="0" presId="urn:microsoft.com/office/officeart/2005/8/layout/cycle1"/>
    <dgm:cxn modelId="{DF5F343F-8732-4269-A972-25AB5DC6A85C}" type="presOf" srcId="{5BDBC498-A2B6-4254-BE47-090F0729E8F8}" destId="{43764AAE-3CB5-427D-8D34-9BEF7F699D17}" srcOrd="0" destOrd="0" presId="urn:microsoft.com/office/officeart/2005/8/layout/cycle1"/>
    <dgm:cxn modelId="{88D80D62-9242-44A5-BB2C-4B1A6A3C18F8}" type="presOf" srcId="{9F150001-DB0C-406F-9A3F-57A28CE6770D}" destId="{695AD7B6-8693-49C8-A6A3-10FA9D26045F}" srcOrd="0" destOrd="0" presId="urn:microsoft.com/office/officeart/2005/8/layout/cycle1"/>
    <dgm:cxn modelId="{C239BCAD-9FD4-44DE-BCA4-9520775F3EB1}" type="presOf" srcId="{2A8DDC20-F70F-473B-9F8E-AB194C4E21A2}" destId="{E4E99182-7810-485D-847B-84AC2032BE89}" srcOrd="0" destOrd="0" presId="urn:microsoft.com/office/officeart/2005/8/layout/cycle1"/>
    <dgm:cxn modelId="{610FAEE1-8CEC-4722-B079-CE934DFCFB57}" type="presOf" srcId="{C9D7C41B-2458-4E10-B0CD-B096FE381CD0}" destId="{203CF8CD-E385-4216-A519-06CD9D747BE6}" srcOrd="0" destOrd="0" presId="urn:microsoft.com/office/officeart/2005/8/layout/cycle1"/>
    <dgm:cxn modelId="{C447140E-16E0-4944-8480-0C16AFC9F2EA}" srcId="{FCC2D5A2-2648-441D-886E-FBFCFEE2564D}" destId="{0373D090-4C6D-4D20-A0CD-5842F2A3B967}" srcOrd="1" destOrd="0" parTransId="{DE3A3E21-8F40-42F4-B853-446B551963C0}" sibTransId="{9F150001-DB0C-406F-9A3F-57A28CE6770D}"/>
    <dgm:cxn modelId="{E48CE148-31F5-4E4E-A11E-C00D498D6ADF}" type="presOf" srcId="{0373D090-4C6D-4D20-A0CD-5842F2A3B967}" destId="{DB3C95C6-132D-4D03-916C-6A2E15EDBC75}" srcOrd="0" destOrd="0" presId="urn:microsoft.com/office/officeart/2005/8/layout/cycle1"/>
    <dgm:cxn modelId="{6F87C2AD-5B02-41D8-8EE4-39A59B1BA48C}" srcId="{FCC2D5A2-2648-441D-886E-FBFCFEE2564D}" destId="{14EB3EA9-D4F0-4B47-AB62-EABAD72DFE4A}" srcOrd="2" destOrd="0" parTransId="{D5EF5B8F-E2B2-4EAB-8B7E-E5357546671C}" sibTransId="{397A921E-02C0-4A34-B61F-E808010A8BE2}"/>
    <dgm:cxn modelId="{C955C81E-2EA3-45B5-91D3-C94669A18D75}" type="presOf" srcId="{FCC2D5A2-2648-441D-886E-FBFCFEE2564D}" destId="{7AD44568-F12E-4516-A34B-218396103CE2}" srcOrd="0" destOrd="0" presId="urn:microsoft.com/office/officeart/2005/8/layout/cycle1"/>
    <dgm:cxn modelId="{7133E5FD-3DD5-4D76-A659-09D402DE0643}" type="presOf" srcId="{8B2557B0-EA9E-4044-8F24-7BD0DD1CDA47}" destId="{D15EFBE0-5E71-43D6-8BEF-A4E514CD43F5}" srcOrd="0" destOrd="0" presId="urn:microsoft.com/office/officeart/2005/8/layout/cycle1"/>
    <dgm:cxn modelId="{907D8A39-8C47-4D12-8B27-B5157E52EFEC}" type="presParOf" srcId="{7AD44568-F12E-4516-A34B-218396103CE2}" destId="{BEBF08FB-385A-43D8-B420-64A3AAAD7358}" srcOrd="0" destOrd="0" presId="urn:microsoft.com/office/officeart/2005/8/layout/cycle1"/>
    <dgm:cxn modelId="{7AACBF7B-3323-45C7-95C0-BAE9616DA18F}" type="presParOf" srcId="{7AD44568-F12E-4516-A34B-218396103CE2}" destId="{203CF8CD-E385-4216-A519-06CD9D747BE6}" srcOrd="1" destOrd="0" presId="urn:microsoft.com/office/officeart/2005/8/layout/cycle1"/>
    <dgm:cxn modelId="{C44DFEE0-2943-4698-8841-970C86987A6C}" type="presParOf" srcId="{7AD44568-F12E-4516-A34B-218396103CE2}" destId="{E4E99182-7810-485D-847B-84AC2032BE89}" srcOrd="2" destOrd="0" presId="urn:microsoft.com/office/officeart/2005/8/layout/cycle1"/>
    <dgm:cxn modelId="{A0D4DACB-F73A-4858-B158-41F1EE8A7C96}" type="presParOf" srcId="{7AD44568-F12E-4516-A34B-218396103CE2}" destId="{1E78247B-BCC3-4CDE-AF1F-AAF325037514}" srcOrd="3" destOrd="0" presId="urn:microsoft.com/office/officeart/2005/8/layout/cycle1"/>
    <dgm:cxn modelId="{DBDA7536-89B0-46FC-A411-1F2C70596257}" type="presParOf" srcId="{7AD44568-F12E-4516-A34B-218396103CE2}" destId="{DB3C95C6-132D-4D03-916C-6A2E15EDBC75}" srcOrd="4" destOrd="0" presId="urn:microsoft.com/office/officeart/2005/8/layout/cycle1"/>
    <dgm:cxn modelId="{F0B93EBC-2C28-4DDD-B0FC-19BFBCBAA788}" type="presParOf" srcId="{7AD44568-F12E-4516-A34B-218396103CE2}" destId="{695AD7B6-8693-49C8-A6A3-10FA9D26045F}" srcOrd="5" destOrd="0" presId="urn:microsoft.com/office/officeart/2005/8/layout/cycle1"/>
    <dgm:cxn modelId="{C5BD6133-3FF1-4255-B909-BDF36A6F0FA0}" type="presParOf" srcId="{7AD44568-F12E-4516-A34B-218396103CE2}" destId="{EB76DEBF-397D-455F-8ADC-8CCED1830A99}" srcOrd="6" destOrd="0" presId="urn:microsoft.com/office/officeart/2005/8/layout/cycle1"/>
    <dgm:cxn modelId="{336B7A35-45A3-4E74-B418-D41582A5C416}" type="presParOf" srcId="{7AD44568-F12E-4516-A34B-218396103CE2}" destId="{23011174-8D9A-4182-86C8-1DF75B59DE28}" srcOrd="7" destOrd="0" presId="urn:microsoft.com/office/officeart/2005/8/layout/cycle1"/>
    <dgm:cxn modelId="{4FADE533-B602-46C9-ADFA-5783506E06E4}" type="presParOf" srcId="{7AD44568-F12E-4516-A34B-218396103CE2}" destId="{C4A1B6D8-E1A9-4E5D-88B2-67D5CA1BF43E}" srcOrd="8" destOrd="0" presId="urn:microsoft.com/office/officeart/2005/8/layout/cycle1"/>
    <dgm:cxn modelId="{5F4CC7A1-544D-43EF-90D4-FBC9CC7B5996}" type="presParOf" srcId="{7AD44568-F12E-4516-A34B-218396103CE2}" destId="{490D168D-BEC4-4E33-802F-6ECC7E30FF07}" srcOrd="9" destOrd="0" presId="urn:microsoft.com/office/officeart/2005/8/layout/cycle1"/>
    <dgm:cxn modelId="{654B1ABD-1C56-417E-A6D0-CADD56459AA1}" type="presParOf" srcId="{7AD44568-F12E-4516-A34B-218396103CE2}" destId="{43764AAE-3CB5-427D-8D34-9BEF7F699D17}" srcOrd="10" destOrd="0" presId="urn:microsoft.com/office/officeart/2005/8/layout/cycle1"/>
    <dgm:cxn modelId="{8C93EE07-D5EE-4BA1-9CD9-110C54D4C2AA}" type="presParOf" srcId="{7AD44568-F12E-4516-A34B-218396103CE2}" destId="{D15EFBE0-5E71-43D6-8BEF-A4E514CD43F5}"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CF8CD-E385-4216-A519-06CD9D747BE6}">
      <dsp:nvSpPr>
        <dsp:cNvPr id="0" name=""/>
        <dsp:cNvSpPr/>
      </dsp:nvSpPr>
      <dsp:spPr>
        <a:xfrm>
          <a:off x="3106432"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Understand</a:t>
          </a:r>
        </a:p>
      </dsp:txBody>
      <dsp:txXfrm>
        <a:off x="3106432" y="101858"/>
        <a:ext cx="1616608" cy="1616608"/>
      </dsp:txXfrm>
    </dsp:sp>
    <dsp:sp modelId="{E4E99182-7810-485D-847B-84AC2032BE89}">
      <dsp:nvSpPr>
        <dsp:cNvPr id="0" name=""/>
        <dsp:cNvSpPr/>
      </dsp:nvSpPr>
      <dsp:spPr>
        <a:xfrm>
          <a:off x="261243" y="407"/>
          <a:ext cx="4563247" cy="4563247"/>
        </a:xfrm>
        <a:prstGeom prst="circularArrow">
          <a:avLst>
            <a:gd name="adj1" fmla="val 6908"/>
            <a:gd name="adj2" fmla="val 465840"/>
            <a:gd name="adj3" fmla="val 547362"/>
            <a:gd name="adj4" fmla="val 20586798"/>
            <a:gd name="adj5" fmla="val 806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B3C95C6-132D-4D03-916C-6A2E15EDBC75}">
      <dsp:nvSpPr>
        <dsp:cNvPr id="0" name=""/>
        <dsp:cNvSpPr/>
      </dsp:nvSpPr>
      <dsp:spPr>
        <a:xfrm>
          <a:off x="3106432"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Inform</a:t>
          </a:r>
        </a:p>
      </dsp:txBody>
      <dsp:txXfrm>
        <a:off x="3106432" y="2845595"/>
        <a:ext cx="1616608" cy="1616608"/>
      </dsp:txXfrm>
    </dsp:sp>
    <dsp:sp modelId="{695AD7B6-8693-49C8-A6A3-10FA9D26045F}">
      <dsp:nvSpPr>
        <dsp:cNvPr id="0" name=""/>
        <dsp:cNvSpPr/>
      </dsp:nvSpPr>
      <dsp:spPr>
        <a:xfrm>
          <a:off x="261243" y="407"/>
          <a:ext cx="4563247" cy="4563247"/>
        </a:xfrm>
        <a:prstGeom prst="circularArrow">
          <a:avLst>
            <a:gd name="adj1" fmla="val 6908"/>
            <a:gd name="adj2" fmla="val 465840"/>
            <a:gd name="adj3" fmla="val 5947362"/>
            <a:gd name="adj4" fmla="val 4386798"/>
            <a:gd name="adj5" fmla="val 806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011174-8D9A-4182-86C8-1DF75B59DE28}">
      <dsp:nvSpPr>
        <dsp:cNvPr id="0" name=""/>
        <dsp:cNvSpPr/>
      </dsp:nvSpPr>
      <dsp:spPr>
        <a:xfrm>
          <a:off x="362694"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Limitations</a:t>
          </a:r>
        </a:p>
      </dsp:txBody>
      <dsp:txXfrm>
        <a:off x="362694" y="2845595"/>
        <a:ext cx="1616608" cy="1616608"/>
      </dsp:txXfrm>
    </dsp:sp>
    <dsp:sp modelId="{C4A1B6D8-E1A9-4E5D-88B2-67D5CA1BF43E}">
      <dsp:nvSpPr>
        <dsp:cNvPr id="0" name=""/>
        <dsp:cNvSpPr/>
      </dsp:nvSpPr>
      <dsp:spPr>
        <a:xfrm>
          <a:off x="261243" y="407"/>
          <a:ext cx="4563247" cy="4563247"/>
        </a:xfrm>
        <a:prstGeom prst="circularArrow">
          <a:avLst>
            <a:gd name="adj1" fmla="val 6908"/>
            <a:gd name="adj2" fmla="val 465840"/>
            <a:gd name="adj3" fmla="val 11347362"/>
            <a:gd name="adj4" fmla="val 9786798"/>
            <a:gd name="adj5" fmla="val 806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3764AAE-3CB5-427D-8D34-9BEF7F699D17}">
      <dsp:nvSpPr>
        <dsp:cNvPr id="0" name=""/>
        <dsp:cNvSpPr/>
      </dsp:nvSpPr>
      <dsp:spPr>
        <a:xfrm>
          <a:off x="362694"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Monitor</a:t>
          </a:r>
        </a:p>
      </dsp:txBody>
      <dsp:txXfrm>
        <a:off x="362694" y="101858"/>
        <a:ext cx="1616608" cy="1616608"/>
      </dsp:txXfrm>
    </dsp:sp>
    <dsp:sp modelId="{D15EFBE0-5E71-43D6-8BEF-A4E514CD43F5}">
      <dsp:nvSpPr>
        <dsp:cNvPr id="0" name=""/>
        <dsp:cNvSpPr/>
      </dsp:nvSpPr>
      <dsp:spPr>
        <a:xfrm>
          <a:off x="261243" y="407"/>
          <a:ext cx="4563247" cy="4563247"/>
        </a:xfrm>
        <a:prstGeom prst="circularArrow">
          <a:avLst>
            <a:gd name="adj1" fmla="val 6908"/>
            <a:gd name="adj2" fmla="val 465840"/>
            <a:gd name="adj3" fmla="val 16747362"/>
            <a:gd name="adj4" fmla="val 15186798"/>
            <a:gd name="adj5" fmla="val 806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CF8CD-E385-4216-A519-06CD9D747BE6}">
      <dsp:nvSpPr>
        <dsp:cNvPr id="0" name=""/>
        <dsp:cNvSpPr/>
      </dsp:nvSpPr>
      <dsp:spPr>
        <a:xfrm>
          <a:off x="3106432"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Understand</a:t>
          </a:r>
        </a:p>
      </dsp:txBody>
      <dsp:txXfrm>
        <a:off x="3106432" y="101858"/>
        <a:ext cx="1616608" cy="1616608"/>
      </dsp:txXfrm>
    </dsp:sp>
    <dsp:sp modelId="{E4E99182-7810-485D-847B-84AC2032BE89}">
      <dsp:nvSpPr>
        <dsp:cNvPr id="0" name=""/>
        <dsp:cNvSpPr/>
      </dsp:nvSpPr>
      <dsp:spPr>
        <a:xfrm>
          <a:off x="261243" y="407"/>
          <a:ext cx="4563247" cy="4563247"/>
        </a:xfrm>
        <a:prstGeom prst="circularArrow">
          <a:avLst>
            <a:gd name="adj1" fmla="val 6908"/>
            <a:gd name="adj2" fmla="val 465840"/>
            <a:gd name="adj3" fmla="val 547362"/>
            <a:gd name="adj4" fmla="val 20586798"/>
            <a:gd name="adj5" fmla="val 806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B3C95C6-132D-4D03-916C-6A2E15EDBC75}">
      <dsp:nvSpPr>
        <dsp:cNvPr id="0" name=""/>
        <dsp:cNvSpPr/>
      </dsp:nvSpPr>
      <dsp:spPr>
        <a:xfrm>
          <a:off x="3106432"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Inform</a:t>
          </a:r>
        </a:p>
      </dsp:txBody>
      <dsp:txXfrm>
        <a:off x="3106432" y="2845595"/>
        <a:ext cx="1616608" cy="1616608"/>
      </dsp:txXfrm>
    </dsp:sp>
    <dsp:sp modelId="{695AD7B6-8693-49C8-A6A3-10FA9D26045F}">
      <dsp:nvSpPr>
        <dsp:cNvPr id="0" name=""/>
        <dsp:cNvSpPr/>
      </dsp:nvSpPr>
      <dsp:spPr>
        <a:xfrm>
          <a:off x="261243" y="407"/>
          <a:ext cx="4563247" cy="4563247"/>
        </a:xfrm>
        <a:prstGeom prst="circularArrow">
          <a:avLst>
            <a:gd name="adj1" fmla="val 6908"/>
            <a:gd name="adj2" fmla="val 465840"/>
            <a:gd name="adj3" fmla="val 5947362"/>
            <a:gd name="adj4" fmla="val 4386798"/>
            <a:gd name="adj5" fmla="val 806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011174-8D9A-4182-86C8-1DF75B59DE28}">
      <dsp:nvSpPr>
        <dsp:cNvPr id="0" name=""/>
        <dsp:cNvSpPr/>
      </dsp:nvSpPr>
      <dsp:spPr>
        <a:xfrm>
          <a:off x="362694"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Limitations</a:t>
          </a:r>
        </a:p>
      </dsp:txBody>
      <dsp:txXfrm>
        <a:off x="362694" y="2845595"/>
        <a:ext cx="1616608" cy="1616608"/>
      </dsp:txXfrm>
    </dsp:sp>
    <dsp:sp modelId="{C4A1B6D8-E1A9-4E5D-88B2-67D5CA1BF43E}">
      <dsp:nvSpPr>
        <dsp:cNvPr id="0" name=""/>
        <dsp:cNvSpPr/>
      </dsp:nvSpPr>
      <dsp:spPr>
        <a:xfrm>
          <a:off x="261243" y="407"/>
          <a:ext cx="4563247" cy="4563247"/>
        </a:xfrm>
        <a:prstGeom prst="circularArrow">
          <a:avLst>
            <a:gd name="adj1" fmla="val 6908"/>
            <a:gd name="adj2" fmla="val 465840"/>
            <a:gd name="adj3" fmla="val 11347362"/>
            <a:gd name="adj4" fmla="val 9786798"/>
            <a:gd name="adj5" fmla="val 806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3764AAE-3CB5-427D-8D34-9BEF7F699D17}">
      <dsp:nvSpPr>
        <dsp:cNvPr id="0" name=""/>
        <dsp:cNvSpPr/>
      </dsp:nvSpPr>
      <dsp:spPr>
        <a:xfrm>
          <a:off x="362694"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Monitor</a:t>
          </a:r>
        </a:p>
      </dsp:txBody>
      <dsp:txXfrm>
        <a:off x="362694" y="101858"/>
        <a:ext cx="1616608" cy="1616608"/>
      </dsp:txXfrm>
    </dsp:sp>
    <dsp:sp modelId="{D15EFBE0-5E71-43D6-8BEF-A4E514CD43F5}">
      <dsp:nvSpPr>
        <dsp:cNvPr id="0" name=""/>
        <dsp:cNvSpPr/>
      </dsp:nvSpPr>
      <dsp:spPr>
        <a:xfrm>
          <a:off x="261243" y="407"/>
          <a:ext cx="4563247" cy="4563247"/>
        </a:xfrm>
        <a:prstGeom prst="circularArrow">
          <a:avLst>
            <a:gd name="adj1" fmla="val 6908"/>
            <a:gd name="adj2" fmla="val 465840"/>
            <a:gd name="adj3" fmla="val 16747362"/>
            <a:gd name="adj4" fmla="val 15186798"/>
            <a:gd name="adj5" fmla="val 806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BFF665-A431-423A-8E99-46A6AC10A599}" type="datetimeFigureOut">
              <a:rPr lang="en-US" smtClean="0"/>
              <a:pPr/>
              <a:t>2/17/2017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B63D2D-29C9-4FD8-AA42-E975D4858AF2}" type="slidenum">
              <a:rPr lang="en-US" smtClean="0"/>
              <a:pPr/>
              <a:t>‹#›</a:t>
            </a:fld>
            <a:endParaRPr lang="en-US" dirty="0"/>
          </a:p>
        </p:txBody>
      </p:sp>
    </p:spTree>
    <p:extLst>
      <p:ext uri="{BB962C8B-B14F-4D97-AF65-F5344CB8AC3E}">
        <p14:creationId xmlns:p14="http://schemas.microsoft.com/office/powerpoint/2010/main" val="38142684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C13FF-8D04-4BEC-B8D1-66B1A302CC68}" type="datetimeFigureOut">
              <a:rPr lang="en-US" smtClean="0"/>
              <a:pPr/>
              <a:t>2/17/2017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583AE9-5228-4641-AE46-DAC04049BDD6}" type="slidenum">
              <a:rPr lang="en-US" smtClean="0"/>
              <a:pPr/>
              <a:t>‹#›</a:t>
            </a:fld>
            <a:endParaRPr lang="en-US" dirty="0"/>
          </a:p>
        </p:txBody>
      </p:sp>
    </p:spTree>
    <p:extLst>
      <p:ext uri="{BB962C8B-B14F-4D97-AF65-F5344CB8AC3E}">
        <p14:creationId xmlns:p14="http://schemas.microsoft.com/office/powerpoint/2010/main" val="4009568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training</a:t>
            </a:r>
            <a:r>
              <a:rPr lang="en-US" baseline="0" dirty="0"/>
              <a:t> is designed to provide you with an overview of the new regulations, definitions and staff roles and responsibilities with regard to food procurement and storage of food and beverage brought in for residents.</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a:t>
            </a:fld>
            <a:endParaRPr lang="en-US" dirty="0"/>
          </a:p>
        </p:txBody>
      </p:sp>
    </p:spTree>
    <p:extLst>
      <p:ext uri="{BB962C8B-B14F-4D97-AF65-F5344CB8AC3E}">
        <p14:creationId xmlns:p14="http://schemas.microsoft.com/office/powerpoint/2010/main" val="266792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a:t>We have a set policy on how we work with residents, families</a:t>
            </a:r>
            <a:r>
              <a:rPr lang="en-US" baseline="0" dirty="0"/>
              <a:t> and visitors as they bring in food and beverages for our residents.  It is our residents right to have these items brought in and it is our responsibility to aide the resident with safe food storage, handling, sanitation and safe consumption</a:t>
            </a:r>
          </a:p>
          <a:p>
            <a:endParaRPr lang="en-US" baseline="0" dirty="0"/>
          </a:p>
          <a:p>
            <a:pPr lvl="0"/>
            <a:r>
              <a:rPr lang="en-US" sz="1200" kern="1200" dirty="0">
                <a:solidFill>
                  <a:schemeClr val="tx1"/>
                </a:solidFill>
                <a:effectLst/>
                <a:latin typeface="+mn-lt"/>
                <a:ea typeface="+mn-ea"/>
                <a:cs typeface="+mn-cs"/>
              </a:rPr>
              <a:t>Food And Beverage Brought In For Residents</a:t>
            </a:r>
          </a:p>
          <a:p>
            <a:pPr lvl="1"/>
            <a:r>
              <a:rPr lang="en-US" sz="1200" kern="1200" dirty="0">
                <a:solidFill>
                  <a:schemeClr val="tx1"/>
                </a:solidFill>
                <a:effectLst/>
                <a:latin typeface="+mn-lt"/>
                <a:ea typeface="+mn-ea"/>
                <a:cs typeface="+mn-cs"/>
              </a:rPr>
              <a:t>Resident Individualized Assessment and Comprehensive Care Planning</a:t>
            </a:r>
            <a:endParaRPr lang="en-US" dirty="0">
              <a:effectLst/>
            </a:endParaRPr>
          </a:p>
          <a:p>
            <a:pPr lvl="2"/>
            <a:r>
              <a:rPr lang="en-US" sz="1200" kern="1200" dirty="0">
                <a:solidFill>
                  <a:schemeClr val="tx1"/>
                </a:solidFill>
                <a:effectLst/>
                <a:latin typeface="+mn-lt"/>
                <a:ea typeface="+mn-ea"/>
                <a:cs typeface="+mn-cs"/>
              </a:rPr>
              <a:t>Upon admission, readmission and as needed residents will be assessed as to their abilities around consumption and safe handling and storage of food and beverages via the resident assessment instrument and correlating processes.</a:t>
            </a:r>
            <a:endParaRPr lang="en-US" dirty="0">
              <a:effectLst/>
            </a:endParaRPr>
          </a:p>
          <a:p>
            <a:pPr lvl="2"/>
            <a:r>
              <a:rPr lang="en-US" sz="1200" kern="1200" dirty="0">
                <a:solidFill>
                  <a:schemeClr val="tx1"/>
                </a:solidFill>
                <a:effectLst/>
                <a:latin typeface="+mn-lt"/>
                <a:ea typeface="+mn-ea"/>
                <a:cs typeface="+mn-cs"/>
              </a:rPr>
              <a:t>Notification of assessment outcomes will be provided to resident, resident representative, primary care physician and others as applicable.  Care plan will be updated as applicable.  </a:t>
            </a:r>
            <a:endParaRPr lang="en-US" dirty="0">
              <a:effectLst/>
            </a:endParaRPr>
          </a:p>
          <a:p>
            <a:pPr lvl="1"/>
            <a:r>
              <a:rPr lang="en-US" sz="1200" kern="1200" dirty="0">
                <a:solidFill>
                  <a:schemeClr val="tx1"/>
                </a:solidFill>
                <a:effectLst/>
                <a:latin typeface="+mn-lt"/>
                <a:ea typeface="+mn-ea"/>
                <a:cs typeface="+mn-cs"/>
              </a:rPr>
              <a:t>Educate and Inform </a:t>
            </a:r>
            <a:endParaRPr lang="en-US" dirty="0">
              <a:effectLst/>
            </a:endParaRPr>
          </a:p>
          <a:p>
            <a:pPr lvl="2"/>
            <a:r>
              <a:rPr lang="en-US" sz="1200" kern="1200" dirty="0">
                <a:solidFill>
                  <a:schemeClr val="tx1"/>
                </a:solidFill>
                <a:effectLst/>
                <a:latin typeface="+mn-lt"/>
                <a:ea typeface="+mn-ea"/>
                <a:cs typeface="+mn-cs"/>
              </a:rPr>
              <a:t>Educate staff, family, residents, visitors and community groups on resident’s right to consume foods not procured by the facility on admission, readmission and as needed.</a:t>
            </a:r>
            <a:endParaRPr lang="en-US" dirty="0">
              <a:effectLst/>
            </a:endParaRPr>
          </a:p>
          <a:p>
            <a:pPr lvl="2"/>
            <a:r>
              <a:rPr lang="en-US" sz="1200" kern="1200" dirty="0">
                <a:solidFill>
                  <a:schemeClr val="tx1"/>
                </a:solidFill>
                <a:effectLst/>
                <a:latin typeface="+mn-lt"/>
                <a:ea typeface="+mn-ea"/>
                <a:cs typeface="+mn-cs"/>
              </a:rPr>
              <a:t>Education on safe food handling will be provided to all staff, family, residents, resident council, visitors and community groups who may provide foods or fluids to residents of the facility. This education will include at a minimum:</a:t>
            </a:r>
            <a:endParaRPr lang="en-US" dirty="0">
              <a:effectLst/>
            </a:endParaRPr>
          </a:p>
          <a:p>
            <a:pPr lvl="3"/>
            <a:r>
              <a:rPr lang="en-US" sz="1200" kern="1200" dirty="0">
                <a:solidFill>
                  <a:schemeClr val="tx1"/>
                </a:solidFill>
                <a:effectLst/>
                <a:latin typeface="+mn-lt"/>
                <a:ea typeface="+mn-ea"/>
                <a:cs typeface="+mn-cs"/>
              </a:rPr>
              <a:t>Proper food handling to prevent foodborne illness</a:t>
            </a:r>
            <a:endParaRPr lang="en-US" dirty="0">
              <a:effectLst/>
            </a:endParaRPr>
          </a:p>
          <a:p>
            <a:pPr lvl="3"/>
            <a:r>
              <a:rPr lang="en-US" sz="1200" kern="1200" dirty="0">
                <a:solidFill>
                  <a:schemeClr val="tx1"/>
                </a:solidFill>
                <a:effectLst/>
                <a:latin typeface="+mn-lt"/>
                <a:ea typeface="+mn-ea"/>
                <a:cs typeface="+mn-cs"/>
              </a:rPr>
              <a:t>Perishable food such as meat, poultry, fish, and dairy products must be frozen or refrigerated immediately after receipt.</a:t>
            </a:r>
            <a:endParaRPr lang="en-US" dirty="0">
              <a:effectLst/>
            </a:endParaRPr>
          </a:p>
          <a:p>
            <a:pPr lvl="3"/>
            <a:r>
              <a:rPr lang="en-US" sz="1200" kern="1200" dirty="0">
                <a:solidFill>
                  <a:schemeClr val="tx1"/>
                </a:solidFill>
                <a:effectLst/>
                <a:latin typeface="+mn-lt"/>
                <a:ea typeface="+mn-ea"/>
                <a:cs typeface="+mn-cs"/>
              </a:rPr>
              <a:t>Requirements for covered containers or secure wrapping</a:t>
            </a:r>
            <a:endParaRPr lang="en-US" dirty="0">
              <a:effectLst/>
            </a:endParaRPr>
          </a:p>
          <a:p>
            <a:pPr lvl="3"/>
            <a:r>
              <a:rPr lang="en-US" sz="1200" kern="1200" dirty="0">
                <a:solidFill>
                  <a:schemeClr val="tx1"/>
                </a:solidFill>
                <a:effectLst/>
                <a:latin typeface="+mn-lt"/>
                <a:ea typeface="+mn-ea"/>
                <a:cs typeface="+mn-cs"/>
              </a:rPr>
              <a:t>Proper labeling and dating of each item</a:t>
            </a:r>
            <a:endParaRPr lang="en-US" dirty="0">
              <a:effectLst/>
            </a:endParaRPr>
          </a:p>
          <a:p>
            <a:pPr lvl="3"/>
            <a:r>
              <a:rPr lang="en-US" sz="1200" kern="1200" dirty="0">
                <a:solidFill>
                  <a:schemeClr val="tx1"/>
                </a:solidFill>
                <a:effectLst/>
                <a:latin typeface="+mn-lt"/>
                <a:ea typeface="+mn-ea"/>
                <a:cs typeface="+mn-cs"/>
              </a:rPr>
              <a:t>Leftover foods will be used within 3 days or discarded</a:t>
            </a:r>
            <a:endParaRPr lang="en-US" dirty="0">
              <a:effectLst/>
            </a:endParaRPr>
          </a:p>
          <a:p>
            <a:pPr lvl="3"/>
            <a:r>
              <a:rPr lang="en-US" sz="1200" kern="1200" dirty="0">
                <a:solidFill>
                  <a:schemeClr val="tx1"/>
                </a:solidFill>
                <a:effectLst/>
                <a:latin typeface="+mn-lt"/>
                <a:ea typeface="+mn-ea"/>
                <a:cs typeface="+mn-cs"/>
              </a:rPr>
              <a:t>All refrigerators will be at or below 41 degrees F, freezers will be cold enough to keep foods frozen solid to the touch.</a:t>
            </a:r>
            <a:endParaRPr lang="en-US" dirty="0">
              <a:effectLst/>
            </a:endParaRPr>
          </a:p>
          <a:p>
            <a:pPr lvl="3"/>
            <a:r>
              <a:rPr lang="en-US" sz="1200" kern="1200" dirty="0">
                <a:solidFill>
                  <a:schemeClr val="tx1"/>
                </a:solidFill>
                <a:effectLst/>
                <a:latin typeface="+mn-lt"/>
                <a:ea typeface="+mn-ea"/>
                <a:cs typeface="+mn-cs"/>
              </a:rPr>
              <a:t>Leftovers will be reheated to 165 degrees. </a:t>
            </a:r>
            <a:endParaRPr lang="en-US" dirty="0">
              <a:effectLst/>
            </a:endParaRPr>
          </a:p>
          <a:p>
            <a:pPr lvl="3"/>
            <a:r>
              <a:rPr lang="en-US" sz="1200" kern="1200" dirty="0">
                <a:solidFill>
                  <a:schemeClr val="tx1"/>
                </a:solidFill>
                <a:effectLst/>
                <a:latin typeface="+mn-lt"/>
                <a:ea typeface="+mn-ea"/>
                <a:cs typeface="+mn-cs"/>
              </a:rPr>
              <a:t>Method for checking proper food temperature</a:t>
            </a:r>
            <a:endParaRPr lang="en-US" dirty="0">
              <a:effectLst/>
            </a:endParaRPr>
          </a:p>
          <a:p>
            <a:pPr lvl="1"/>
            <a:r>
              <a:rPr lang="en-US" sz="1200" kern="1200" dirty="0">
                <a:solidFill>
                  <a:schemeClr val="tx1"/>
                </a:solidFill>
                <a:effectLst/>
                <a:latin typeface="+mn-lt"/>
                <a:ea typeface="+mn-ea"/>
                <a:cs typeface="+mn-cs"/>
              </a:rPr>
              <a:t>Monitor</a:t>
            </a:r>
            <a:endParaRPr lang="en-US" dirty="0">
              <a:effectLst/>
            </a:endParaRPr>
          </a:p>
          <a:p>
            <a:pPr lvl="2"/>
            <a:r>
              <a:rPr lang="en-US" sz="1200" kern="1200" dirty="0">
                <a:solidFill>
                  <a:schemeClr val="tx1"/>
                </a:solidFill>
                <a:effectLst/>
                <a:latin typeface="+mn-lt"/>
                <a:ea typeface="+mn-ea"/>
                <a:cs typeface="+mn-cs"/>
              </a:rPr>
              <a:t>Facility staff will be appointed to check resident refrigerators for proper temperatures, food containment and quality, and disposal of items per facility policy. </a:t>
            </a:r>
            <a:r>
              <a:rPr lang="en-US" sz="1200" b="1" i="1" kern="1200" dirty="0">
                <a:solidFill>
                  <a:schemeClr val="tx1"/>
                </a:solidFill>
                <a:effectLst/>
                <a:latin typeface="+mn-lt"/>
                <a:ea typeface="+mn-ea"/>
                <a:cs typeface="+mn-cs"/>
              </a:rPr>
              <a:t>(Insert facility specific information here)  </a:t>
            </a:r>
            <a:endParaRPr lang="en-US" dirty="0">
              <a:effectLst/>
            </a:endParaRPr>
          </a:p>
          <a:p>
            <a:pPr lvl="2"/>
            <a:r>
              <a:rPr lang="en-US" sz="1200" kern="1200" dirty="0">
                <a:solidFill>
                  <a:schemeClr val="tx1"/>
                </a:solidFill>
                <a:effectLst/>
                <a:latin typeface="+mn-lt"/>
                <a:ea typeface="+mn-ea"/>
                <a:cs typeface="+mn-cs"/>
              </a:rPr>
              <a:t>Facility staff will be appointed to check resident rooms through daily housekeeping process for food and beverage items for safe and sanitary storage and handling </a:t>
            </a:r>
            <a:r>
              <a:rPr lang="en-US" sz="1200" b="1" i="1" kern="1200" dirty="0">
                <a:solidFill>
                  <a:schemeClr val="tx1"/>
                </a:solidFill>
                <a:effectLst/>
                <a:latin typeface="+mn-lt"/>
                <a:ea typeface="+mn-ea"/>
                <a:cs typeface="+mn-cs"/>
              </a:rPr>
              <a:t>(Insert facility specific information here)  </a:t>
            </a:r>
            <a:endParaRPr lang="en-US" dirty="0">
              <a:effectLst/>
            </a:endParaRPr>
          </a:p>
          <a:p>
            <a:pPr lvl="1"/>
            <a:r>
              <a:rPr lang="en-US" sz="1200" kern="1200" dirty="0">
                <a:solidFill>
                  <a:schemeClr val="tx1"/>
                </a:solidFill>
                <a:effectLst/>
                <a:latin typeface="+mn-lt"/>
                <a:ea typeface="+mn-ea"/>
                <a:cs typeface="+mn-cs"/>
              </a:rPr>
              <a:t>Foods requiring refrigeration will be received by the facility designee (activity department, food and nutrition department, charge nurse, etc.) </a:t>
            </a:r>
            <a:r>
              <a:rPr lang="en-US" sz="1200" b="1" i="1" kern="1200" dirty="0">
                <a:solidFill>
                  <a:schemeClr val="tx1"/>
                </a:solidFill>
                <a:effectLst/>
                <a:latin typeface="+mn-lt"/>
                <a:ea typeface="+mn-ea"/>
                <a:cs typeface="+mn-cs"/>
              </a:rPr>
              <a:t>(Insert facility specific information here) for</a:t>
            </a:r>
            <a:r>
              <a:rPr lang="en-US" sz="1200" kern="1200" dirty="0">
                <a:solidFill>
                  <a:schemeClr val="tx1"/>
                </a:solidFill>
                <a:effectLst/>
                <a:latin typeface="+mn-lt"/>
                <a:ea typeface="+mn-ea"/>
                <a:cs typeface="+mn-cs"/>
              </a:rPr>
              <a:t> proper and immediate storage including labeling and dating.</a:t>
            </a:r>
            <a:endParaRPr lang="en-US" dirty="0">
              <a:effectLst/>
            </a:endParaRPr>
          </a:p>
          <a:p>
            <a:pPr lvl="1"/>
            <a:r>
              <a:rPr lang="en-US" sz="1200" kern="1200" dirty="0">
                <a:solidFill>
                  <a:schemeClr val="tx1"/>
                </a:solidFill>
                <a:effectLst/>
                <a:latin typeface="+mn-lt"/>
                <a:ea typeface="+mn-ea"/>
                <a:cs typeface="+mn-cs"/>
              </a:rPr>
              <a:t>Staff will examine food for quality (smell, packaging, appearance) to identify potential concerns.  If concerns are identified, staff will notify the resident or resident representative of findings and necessary actions per proper food and beverage safe handling.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10</a:t>
            </a:fld>
            <a:endParaRPr lang="en-US" dirty="0"/>
          </a:p>
        </p:txBody>
      </p:sp>
    </p:spTree>
    <p:extLst>
      <p:ext uri="{BB962C8B-B14F-4D97-AF65-F5344CB8AC3E}">
        <p14:creationId xmlns:p14="http://schemas.microsoft.com/office/powerpoint/2010/main" val="22693691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1" u="sng" dirty="0"/>
              <a:t>Hand Washing</a:t>
            </a:r>
            <a:r>
              <a:rPr lang="en-US" dirty="0"/>
              <a:t>, </a:t>
            </a:r>
            <a:r>
              <a:rPr lang="en-US" b="1" u="sng" dirty="0"/>
              <a:t>Gloves, and Antimicrobial Gel </a:t>
            </a:r>
            <a:r>
              <a:rPr lang="en-US" dirty="0"/>
              <a:t>Since the skin carries microorganisms, it is critical that staff involved in food preparation consistently utilize good hygienic practices and techniques. Staff should have access to proper hand washing facilities with available soap (regular or anti-microbial), hot water, and disposable towels and/or heat/air drying methods. Antimicrobial gel (hand hygiene agent that does not require water) cannot be used in place of proper hand washing techniques in a food service setting.</a:t>
            </a:r>
          </a:p>
          <a:p>
            <a:endParaRPr lang="en-US" b="1" u="sng" dirty="0"/>
          </a:p>
          <a:p>
            <a:r>
              <a:rPr lang="en-US" dirty="0"/>
              <a:t>The appropriate use of utensils such as gloves, tongs, deli paper and spatulas is essential in preventing foodborne illness. Gloved hands are considered a food contact surface that can get contaminated or soiled. Failure to change gloves between tasks can contribute to cross-contamination. Disposable gloves are a single use item and should be discarded after each use. NOTE: The use of disposable gloves is not a substitute for proper hand washing with soap and water. </a:t>
            </a:r>
            <a:endParaRPr lang="en-US" b="1" u="sng" dirty="0"/>
          </a:p>
          <a:p>
            <a:endParaRPr lang="en-US" b="1" u="sng" dirty="0"/>
          </a:p>
          <a:p>
            <a:r>
              <a:rPr lang="en-US" b="1" u="sng" dirty="0"/>
              <a:t>Personal Hygiene </a:t>
            </a:r>
            <a:r>
              <a:rPr lang="en-US" dirty="0"/>
              <a:t>- Employee health and hygiene are significant factors in preventing foodborne illness. This has been demonstrated in the population at large3 , commercial food service establishments4 , and in nursing facilities5 . Foodborne illness in nursing homes has been associated with Norovirus. Because "infectious” individuals (persons capable of transmitting an infection or communicable disease whether they be colonized or infected) are a source of Norovirus, proper hand washing techniques and exclusion of infectious workers from handling food are critical for prevention of foodborne illness. </a:t>
            </a:r>
          </a:p>
          <a:p>
            <a:endParaRPr lang="en-US" dirty="0"/>
          </a:p>
          <a:p>
            <a:r>
              <a:rPr lang="en-US" b="1" u="sng" dirty="0"/>
              <a:t>Employee Health </a:t>
            </a:r>
            <a:r>
              <a:rPr lang="en-US" dirty="0"/>
              <a:t>Employees who handle food must be free of communicable diseases and infected skin lesions. (See the requirement at 42 CFR 483.80) regarding preventing the spread of infection.) Bare hand contact with foods is prohibited. </a:t>
            </a:r>
          </a:p>
        </p:txBody>
      </p:sp>
      <p:sp>
        <p:nvSpPr>
          <p:cNvPr id="4" name="Slide Number Placeholder 3"/>
          <p:cNvSpPr>
            <a:spLocks noGrp="1"/>
          </p:cNvSpPr>
          <p:nvPr>
            <p:ph type="sldNum" sz="quarter" idx="10"/>
          </p:nvPr>
        </p:nvSpPr>
        <p:spPr/>
        <p:txBody>
          <a:bodyPr/>
          <a:lstStyle/>
          <a:p>
            <a:fld id="{62583AE9-5228-4641-AE46-DAC04049BDD6}" type="slidenum">
              <a:rPr lang="en-US" smtClean="0"/>
              <a:pPr/>
              <a:t>11</a:t>
            </a:fld>
            <a:endParaRPr lang="en-US" dirty="0"/>
          </a:p>
        </p:txBody>
      </p:sp>
    </p:spTree>
    <p:extLst>
      <p:ext uri="{BB962C8B-B14F-4D97-AF65-F5344CB8AC3E}">
        <p14:creationId xmlns:p14="http://schemas.microsoft.com/office/powerpoint/2010/main" val="2051442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facility will inform residents orally and in writing of their right to bring food and beverages into the facility</a:t>
            </a:r>
          </a:p>
          <a:p>
            <a:r>
              <a:rPr lang="en-US" sz="1200" kern="1200" dirty="0">
                <a:solidFill>
                  <a:schemeClr val="tx1"/>
                </a:solidFill>
                <a:effectLst/>
                <a:latin typeface="+mn-lt"/>
                <a:ea typeface="+mn-ea"/>
                <a:cs typeface="+mn-cs"/>
              </a:rPr>
              <a:t>Education will be provided on:</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Who to give the items to for storage</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Proper</a:t>
            </a:r>
            <a:r>
              <a:rPr lang="en-US" sz="1200" kern="1200" baseline="0" dirty="0">
                <a:solidFill>
                  <a:schemeClr val="tx1"/>
                </a:solidFill>
                <a:effectLst/>
                <a:latin typeface="+mn-lt"/>
                <a:ea typeface="+mn-ea"/>
                <a:cs typeface="+mn-cs"/>
              </a:rPr>
              <a:t> food labeling and dating with date received</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Proper food handling to prevent foodborne illness</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Maintenance of all refrigerators at 41 degrees or cooler</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Maintenance of all freezers cold enough to keep foods frozen solid to the touch</a:t>
            </a: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62583AE9-5228-4641-AE46-DAC04049BDD6}" type="slidenum">
              <a:rPr lang="en-US" smtClean="0"/>
              <a:pPr/>
              <a:t>12</a:t>
            </a:fld>
            <a:endParaRPr lang="en-US" dirty="0"/>
          </a:p>
        </p:txBody>
      </p:sp>
    </p:spTree>
    <p:extLst>
      <p:ext uri="{BB962C8B-B14F-4D97-AF65-F5344CB8AC3E}">
        <p14:creationId xmlns:p14="http://schemas.microsoft.com/office/powerpoint/2010/main" val="35971836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u="sng" dirty="0"/>
              <a:t>Food Receiving and Storage </a:t>
            </a:r>
            <a:r>
              <a:rPr lang="en-US" dirty="0"/>
              <a:t>When food is brought into the nursing home, inspection for safe transport and quality upon receipt and proper storage helps ensure its safety. Keeping track of when to discard perishable foods and covering, labeling, and dating all foods stored in the refrigerator or freezer is indicated. </a:t>
            </a:r>
          </a:p>
          <a:p>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Any employee of this facility who receives a food or beverage from a family member or visitor will affix a label on the container identifying the food item and the date it was placed into</a:t>
            </a:r>
            <a:r>
              <a:rPr lang="en-US" sz="1200" kern="1200" baseline="0" dirty="0">
                <a:solidFill>
                  <a:schemeClr val="tx1"/>
                </a:solidFill>
                <a:effectLst/>
                <a:latin typeface="+mn-lt"/>
                <a:ea typeface="+mn-ea"/>
                <a:cs typeface="+mn-cs"/>
              </a:rPr>
              <a:t> the refrigerator or freezer.</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Items will be stored in designated facility refrigerators or in resident room refrigerators.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Container will be inspected to assure it is intact and seals</a:t>
            </a:r>
            <a:r>
              <a:rPr lang="en-US" sz="1200" kern="1200" baseline="0" dirty="0">
                <a:solidFill>
                  <a:schemeClr val="tx1"/>
                </a:solidFill>
                <a:effectLst/>
                <a:latin typeface="+mn-lt"/>
                <a:ea typeface="+mn-ea"/>
                <a:cs typeface="+mn-cs"/>
              </a:rPr>
              <a:t> tightly.</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Wrapped items will be inspected to assure the wrapping seals tightly. </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Refrigerator temperatures will be monitored per facility policy</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Staff will be trained on proper refrigerator temperatures of 41 degrees or lower</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Staff will be trained on appropriate steps to take if temperatures should rise above 41 degrees.</a:t>
            </a:r>
          </a:p>
          <a:p>
            <a:endParaRPr lang="en-US" sz="1200" kern="1200" baseline="0" dirty="0">
              <a:solidFill>
                <a:schemeClr val="tx1"/>
              </a:solidFill>
              <a:effectLst/>
              <a:latin typeface="+mn-lt"/>
              <a:ea typeface="+mn-ea"/>
              <a:cs typeface="+mn-cs"/>
            </a:endParaRPr>
          </a:p>
          <a:p>
            <a:r>
              <a:rPr lang="en-US" dirty="0"/>
              <a:t>“Danger Zone” refers to temperatures above 41 degrees Fahrenheit (F) and below 135 degrees F that allow the rapid growth of pathogenic microorganisms that can cause foodborne illness. Potentially Hazardous Foods (PHF) or Time/Temperature Control for Safety (TCS) Foods held in the danger zone for more than 4 hours (if being prepared from ingredients at ambient temperature) or 6 hours (if cooked and cooled) may cause a foodborne illness outbreak if consumed. </a:t>
            </a:r>
            <a:endParaRPr lang="en-US" sz="1200" kern="1200" baseline="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2583AE9-5228-4641-AE46-DAC04049BDD6}" type="slidenum">
              <a:rPr lang="en-US" smtClean="0"/>
              <a:pPr/>
              <a:t>13</a:t>
            </a:fld>
            <a:endParaRPr lang="en-US" dirty="0"/>
          </a:p>
        </p:txBody>
      </p:sp>
    </p:spTree>
    <p:extLst>
      <p:ext uri="{BB962C8B-B14F-4D97-AF65-F5344CB8AC3E}">
        <p14:creationId xmlns:p14="http://schemas.microsoft.com/office/powerpoint/2010/main" val="228041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“Ready-to-Eat Food” </a:t>
            </a:r>
            <a:r>
              <a:rPr lang="en-US" dirty="0"/>
              <a:t>refers to food that is edible with little or no preparation to achieve food safety. It includes foods requiring minimal preparation for palatability or culinary purposes, such as mixing with other ingredients (e.g., meat type salads such as tuna, chicken, or egg salad). </a:t>
            </a:r>
          </a:p>
          <a:p>
            <a:endParaRPr lang="en-US" b="1" u="sng" dirty="0"/>
          </a:p>
          <a:p>
            <a:r>
              <a:rPr lang="en-US" b="1" u="sng" dirty="0"/>
              <a:t>Reheating Foods </a:t>
            </a:r>
            <a:r>
              <a:rPr lang="en-US" dirty="0"/>
              <a:t>- Reheated cooked foods present a risk because they have passed through the danger zone multiple times during cooking, cooling, and reheating. The PHF/TCS food that is cooked and cooled must be reheated so that all parts of the food reach an internal temperature of 165 degrees F for at least 15 seconds before holding for hot service. Ready-to-eat foods that require heating before consumption are best taken directly from a sealed container (secured against the entry of microorganisms) or an intact package from an approved food processing source and heated to at least 135 degrees F for holding for hot service. </a:t>
            </a:r>
          </a:p>
        </p:txBody>
      </p:sp>
      <p:sp>
        <p:nvSpPr>
          <p:cNvPr id="4" name="Slide Number Placeholder 3"/>
          <p:cNvSpPr>
            <a:spLocks noGrp="1"/>
          </p:cNvSpPr>
          <p:nvPr>
            <p:ph type="sldNum" sz="quarter" idx="10"/>
          </p:nvPr>
        </p:nvSpPr>
        <p:spPr/>
        <p:txBody>
          <a:bodyPr/>
          <a:lstStyle/>
          <a:p>
            <a:fld id="{62583AE9-5228-4641-AE46-DAC04049BDD6}" type="slidenum">
              <a:rPr lang="en-US" smtClean="0"/>
              <a:pPr/>
              <a:t>14</a:t>
            </a:fld>
            <a:endParaRPr lang="en-US" dirty="0"/>
          </a:p>
        </p:txBody>
      </p:sp>
    </p:spTree>
    <p:extLst>
      <p:ext uri="{BB962C8B-B14F-4D97-AF65-F5344CB8AC3E}">
        <p14:creationId xmlns:p14="http://schemas.microsoft.com/office/powerpoint/2010/main" val="1846798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Discuss how to handle road</a:t>
            </a:r>
            <a:r>
              <a:rPr lang="en-US" b="1" u="sng" baseline="0" dirty="0"/>
              <a:t> blocks or limitations for the resident, family, visitor that may pose an unsafe situation </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15</a:t>
            </a:fld>
            <a:endParaRPr lang="en-US" dirty="0"/>
          </a:p>
        </p:txBody>
      </p:sp>
    </p:spTree>
    <p:extLst>
      <p:ext uri="{BB962C8B-B14F-4D97-AF65-F5344CB8AC3E}">
        <p14:creationId xmlns:p14="http://schemas.microsoft.com/office/powerpoint/2010/main" val="35207031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always</a:t>
            </a:r>
            <a:r>
              <a:rPr lang="en-US" baseline="0" dirty="0"/>
              <a:t>, with every system, there needs to be a monitoring process in place.</a:t>
            </a:r>
          </a:p>
          <a:p>
            <a:endParaRPr lang="en-US" baseline="0" dirty="0"/>
          </a:p>
          <a:p>
            <a:r>
              <a:rPr lang="en-US" baseline="0" dirty="0"/>
              <a:t>Discuss current process, thoughts on the slide</a:t>
            </a:r>
          </a:p>
          <a:p>
            <a:endParaRPr lang="en-US" baseline="0" dirty="0"/>
          </a:p>
          <a:p>
            <a:r>
              <a:rPr lang="en-US" baseline="0" dirty="0"/>
              <a:t>Incorporate findings into the QAPI process.  </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16</a:t>
            </a:fld>
            <a:endParaRPr lang="en-US" dirty="0"/>
          </a:p>
        </p:txBody>
      </p:sp>
    </p:spTree>
    <p:extLst>
      <p:ext uri="{BB962C8B-B14F-4D97-AF65-F5344CB8AC3E}">
        <p14:creationId xmlns:p14="http://schemas.microsoft.com/office/powerpoint/2010/main" val="32463682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Summarize with</a:t>
            </a:r>
            <a:r>
              <a:rPr lang="en-US" baseline="0" dirty="0"/>
              <a:t> the group</a:t>
            </a:r>
          </a:p>
          <a:p>
            <a:endParaRPr lang="en-US" baseline="0" dirty="0"/>
          </a:p>
          <a:p>
            <a:r>
              <a:rPr lang="en-US" dirty="0"/>
              <a:t>Our response to these updated regulations includes:</a:t>
            </a:r>
          </a:p>
          <a:p>
            <a:r>
              <a:rPr lang="en-US" dirty="0"/>
              <a:t>Understand</a:t>
            </a:r>
            <a:r>
              <a:rPr lang="en-US" baseline="0" dirty="0"/>
              <a:t> – understanding the new regulations and our Food Safety review policy.  Todays training addressed the regulatory changes and our roles and responsibilities. </a:t>
            </a:r>
          </a:p>
          <a:p>
            <a:r>
              <a:rPr lang="en-US" baseline="0" dirty="0"/>
              <a:t>Inform – how we will inform the resident, family and visitors of the regulations as it relates to bringing food into the facility to ensure that they are labeled, handled and stored within the regulatory requirements</a:t>
            </a:r>
          </a:p>
          <a:p>
            <a:r>
              <a:rPr lang="en-US" baseline="0" dirty="0"/>
              <a:t>Limitations and Concerns – we have discussed some limitations and concerns and how good systems and communication will continue to meet the quality needs of our residents with food safety, procurement, handling, storage and delivery of safe food.</a:t>
            </a:r>
          </a:p>
          <a:p>
            <a:r>
              <a:rPr lang="en-US" baseline="0" dirty="0"/>
              <a:t>Monitor – we will monitor our policy via our QAPI program as applicable </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17</a:t>
            </a:fld>
            <a:endParaRPr lang="en-US" dirty="0"/>
          </a:p>
        </p:txBody>
      </p:sp>
    </p:spTree>
    <p:extLst>
      <p:ext uri="{BB962C8B-B14F-4D97-AF65-F5344CB8AC3E}">
        <p14:creationId xmlns:p14="http://schemas.microsoft.com/office/powerpoint/2010/main" val="10432168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18</a:t>
            </a:fld>
            <a:endParaRPr lang="en-US" dirty="0"/>
          </a:p>
        </p:txBody>
      </p:sp>
    </p:spTree>
    <p:extLst>
      <p:ext uri="{BB962C8B-B14F-4D97-AF65-F5344CB8AC3E}">
        <p14:creationId xmlns:p14="http://schemas.microsoft.com/office/powerpoint/2010/main" val="730494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DA1A54-E777-4EF1-B51C-A307AA47CB5F}" type="slidenum">
              <a:rPr lang="en-US" smtClean="0"/>
              <a:t>19</a:t>
            </a:fld>
            <a:endParaRPr lang="en-US" dirty="0"/>
          </a:p>
        </p:txBody>
      </p:sp>
    </p:spTree>
    <p:extLst>
      <p:ext uri="{BB962C8B-B14F-4D97-AF65-F5344CB8AC3E}">
        <p14:creationId xmlns:p14="http://schemas.microsoft.com/office/powerpoint/2010/main" val="3532310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are the objectives</a:t>
            </a:r>
            <a:r>
              <a:rPr lang="en-US" baseline="0" dirty="0"/>
              <a:t> of today’s training.  There have been some changes to food safety requirements related to our facility as well as the food and beverages brought in by visitors and family members to our residents. </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a:t>
            </a:fld>
            <a:endParaRPr lang="en-US" dirty="0"/>
          </a:p>
        </p:txBody>
      </p:sp>
    </p:spTree>
    <p:extLst>
      <p:ext uri="{BB962C8B-B14F-4D97-AF65-F5344CB8AC3E}">
        <p14:creationId xmlns:p14="http://schemas.microsoft.com/office/powerpoint/2010/main" val="3791925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purposes of this education, we will refer to the regulations for the use and storage of food and beverages brought in</a:t>
            </a:r>
            <a:r>
              <a:rPr lang="en-US" baseline="0" dirty="0"/>
              <a:t> for the residents and also, the rights of residents to consume items brought in by family or visitors</a:t>
            </a:r>
          </a:p>
          <a:p>
            <a:endParaRPr lang="en-US" dirty="0"/>
          </a:p>
          <a:p>
            <a:r>
              <a:rPr lang="en-US" dirty="0"/>
              <a:t>The regulations:</a:t>
            </a:r>
          </a:p>
          <a:p>
            <a:r>
              <a:rPr lang="en-US" dirty="0"/>
              <a:t>Nursing homes that accept payments from Medicare and Medicaid must meet minimum standards for the</a:t>
            </a:r>
            <a:r>
              <a:rPr lang="en-US" baseline="0" dirty="0"/>
              <a:t> quality of the care and services they provide.  Today’s training will discuss the updated federal regulations related to abuse.  </a:t>
            </a:r>
          </a:p>
          <a:p>
            <a:endParaRPr lang="en-US" baseline="0" dirty="0"/>
          </a:p>
          <a:p>
            <a:r>
              <a:rPr lang="en-US" baseline="0" dirty="0"/>
              <a:t>The federal regulations were rewritten in 2016 for the first time since 1991 – the updates were completed in order to modernize the language and reflect changes that have happened in care, resident populations and quality standards.</a:t>
            </a:r>
          </a:p>
          <a:p>
            <a:endParaRPr lang="en-US" baseline="0" dirty="0"/>
          </a:p>
          <a:p>
            <a:r>
              <a:rPr lang="en-US" baseline="0" dirty="0"/>
              <a:t>The changes are being called the “Mega-Rule” because there are over 700 pages of regulations. There are three phases of implementation: Phase 1 was effective November 28, 2016, phase 2 is effective November 28, 2017 and phase 3 is effective on November 28, 2019.</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3</a:t>
            </a:fld>
            <a:endParaRPr lang="en-US" dirty="0"/>
          </a:p>
        </p:txBody>
      </p:sp>
    </p:spTree>
    <p:extLst>
      <p:ext uri="{BB962C8B-B14F-4D97-AF65-F5344CB8AC3E}">
        <p14:creationId xmlns:p14="http://schemas.microsoft.com/office/powerpoint/2010/main" val="3542256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Review the regulation.</a:t>
            </a:r>
            <a:r>
              <a:rPr lang="en-US" sz="1200" kern="1200" baseline="0" dirty="0">
                <a:solidFill>
                  <a:schemeClr val="tx1"/>
                </a:solidFill>
                <a:effectLst/>
                <a:latin typeface="+mn-lt"/>
                <a:ea typeface="+mn-ea"/>
                <a:cs typeface="+mn-cs"/>
              </a:rPr>
              <a:t> </a:t>
            </a:r>
          </a:p>
          <a:p>
            <a:r>
              <a:rPr lang="en-US" sz="1200" kern="1200" baseline="0" dirty="0">
                <a:solidFill>
                  <a:schemeClr val="tx1"/>
                </a:solidFill>
                <a:effectLst/>
                <a:latin typeface="+mn-lt"/>
                <a:ea typeface="+mn-ea"/>
                <a:cs typeface="+mn-cs"/>
              </a:rPr>
              <a:t>New within the regulation is that facilities may now work with local producers as allowed by State and local law. </a:t>
            </a:r>
          </a:p>
          <a:p>
            <a:endParaRPr lang="en-US" sz="1200" kern="1200" baseline="0" dirty="0">
              <a:solidFill>
                <a:schemeClr val="tx1"/>
              </a:solidFill>
              <a:effectLst/>
              <a:latin typeface="+mn-lt"/>
              <a:ea typeface="+mn-ea"/>
              <a:cs typeface="+mn-cs"/>
            </a:endParaRPr>
          </a:p>
          <a:p>
            <a:endParaRPr lang="en-US" sz="1200" kern="1200" baseline="0" dirty="0">
              <a:solidFill>
                <a:schemeClr val="tx1"/>
              </a:solidFill>
              <a:effectLst/>
              <a:latin typeface="+mn-lt"/>
              <a:ea typeface="+mn-ea"/>
              <a:cs typeface="+mn-cs"/>
            </a:endParaRPr>
          </a:p>
          <a:p>
            <a:r>
              <a:rPr lang="en-US" dirty="0"/>
              <a:t>Our</a:t>
            </a:r>
            <a:r>
              <a:rPr lang="en-US" baseline="0" dirty="0"/>
              <a:t> goals are:</a:t>
            </a:r>
          </a:p>
          <a:p>
            <a:r>
              <a:rPr lang="en-US" baseline="0" dirty="0"/>
              <a:t> (1) to prevent </a:t>
            </a:r>
            <a:r>
              <a:rPr lang="en-US" dirty="0"/>
              <a:t>“Foodborne Illness” which refers to illness caused by the ingestion of contaminated food or beverages. </a:t>
            </a:r>
          </a:p>
          <a:p>
            <a:r>
              <a:rPr lang="en-US" dirty="0"/>
              <a:t>(2)To allow residents to consume foods brought</a:t>
            </a:r>
            <a:r>
              <a:rPr lang="en-US" baseline="0" dirty="0"/>
              <a:t> in to the facility by family and visitors</a:t>
            </a:r>
            <a:endParaRPr lang="en-US" dirty="0"/>
          </a:p>
          <a:p>
            <a:r>
              <a:rPr lang="en-US" sz="120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4</a:t>
            </a:fld>
            <a:endParaRPr lang="en-US" dirty="0"/>
          </a:p>
        </p:txBody>
      </p:sp>
    </p:spTree>
    <p:extLst>
      <p:ext uri="{BB962C8B-B14F-4D97-AF65-F5344CB8AC3E}">
        <p14:creationId xmlns:p14="http://schemas.microsoft.com/office/powerpoint/2010/main" val="876200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Review the regulation.</a:t>
            </a:r>
            <a:r>
              <a:rPr lang="en-US" sz="1200" kern="1200" baseline="0" dirty="0">
                <a:solidFill>
                  <a:schemeClr val="tx1"/>
                </a:solidFill>
                <a:effectLst/>
                <a:latin typeface="+mn-lt"/>
                <a:ea typeface="+mn-ea"/>
                <a:cs typeface="+mn-cs"/>
              </a:rPr>
              <a:t> </a:t>
            </a: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Also, the facility may grow it’s own produce in compliance with safe practices.</a:t>
            </a:r>
          </a:p>
          <a:p>
            <a:r>
              <a:rPr lang="en-US" sz="1200" kern="1200" baseline="0" dirty="0">
                <a:solidFill>
                  <a:schemeClr val="tx1"/>
                </a:solidFill>
                <a:effectLst/>
                <a:latin typeface="+mn-lt"/>
                <a:ea typeface="+mn-ea"/>
                <a:cs typeface="+mn-cs"/>
              </a:rPr>
              <a:t>And, residents may consume foods brought in by family and visitors.</a:t>
            </a:r>
          </a:p>
          <a:p>
            <a:endParaRPr lang="en-US" sz="1200" kern="1200" baseline="0" dirty="0">
              <a:solidFill>
                <a:schemeClr val="tx1"/>
              </a:solidFill>
              <a:effectLst/>
              <a:latin typeface="+mn-lt"/>
              <a:ea typeface="+mn-ea"/>
              <a:cs typeface="+mn-cs"/>
            </a:endParaRPr>
          </a:p>
          <a:p>
            <a:r>
              <a:rPr lang="en-US" dirty="0"/>
              <a:t>Our</a:t>
            </a:r>
            <a:r>
              <a:rPr lang="en-US" baseline="0" dirty="0"/>
              <a:t> goals are:</a:t>
            </a:r>
          </a:p>
          <a:p>
            <a:r>
              <a:rPr lang="en-US" baseline="0" dirty="0"/>
              <a:t> (1) to prevent </a:t>
            </a:r>
            <a:r>
              <a:rPr lang="en-US" dirty="0"/>
              <a:t>“Foodborne Illness” which refers to illness caused by the ingestion of contaminated food or beverages. </a:t>
            </a:r>
          </a:p>
          <a:p>
            <a:r>
              <a:rPr lang="en-US" dirty="0"/>
              <a:t>(2)To allow residents to consume foods brought</a:t>
            </a:r>
            <a:r>
              <a:rPr lang="en-US" baseline="0" dirty="0"/>
              <a:t> in to the facility by family and visitors</a:t>
            </a:r>
            <a:endParaRPr lang="en-US" dirty="0"/>
          </a:p>
          <a:p>
            <a:r>
              <a:rPr lang="en-US" sz="120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5</a:t>
            </a:fld>
            <a:endParaRPr lang="en-US" dirty="0"/>
          </a:p>
        </p:txBody>
      </p:sp>
    </p:spTree>
    <p:extLst>
      <p:ext uri="{BB962C8B-B14F-4D97-AF65-F5344CB8AC3E}">
        <p14:creationId xmlns:p14="http://schemas.microsoft.com/office/powerpoint/2010/main" val="2407878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the facility policy for handling of food items brought in by</a:t>
            </a:r>
            <a:r>
              <a:rPr lang="en-US" baseline="0" dirty="0"/>
              <a:t> visitors.</a:t>
            </a:r>
          </a:p>
          <a:p>
            <a:r>
              <a:rPr lang="en-US" baseline="0" dirty="0"/>
              <a:t>Which staff members will receive items, where will food be stored, who will label and date, who will discard items.</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6</a:t>
            </a:fld>
            <a:endParaRPr lang="en-US" dirty="0"/>
          </a:p>
        </p:txBody>
      </p:sp>
    </p:spTree>
    <p:extLst>
      <p:ext uri="{BB962C8B-B14F-4D97-AF65-F5344CB8AC3E}">
        <p14:creationId xmlns:p14="http://schemas.microsoft.com/office/powerpoint/2010/main" val="9772654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response to these updated regulations includes:</a:t>
            </a:r>
          </a:p>
          <a:p>
            <a:endParaRPr lang="en-US" dirty="0"/>
          </a:p>
          <a:p>
            <a:r>
              <a:rPr lang="en-US" dirty="0"/>
              <a:t>Understand</a:t>
            </a:r>
            <a:r>
              <a:rPr lang="en-US" baseline="0" dirty="0"/>
              <a:t> – understanding the updates to the regulations through this training  and safe food handling policy.  Todays training will walk us through the changes and our roles and responsibilities. </a:t>
            </a:r>
          </a:p>
          <a:p>
            <a:r>
              <a:rPr lang="en-US" baseline="0" dirty="0"/>
              <a:t>Inform – how we are informed of food and beverages brought in to the facility and inform the resident and representatives of any concerns, or actions taken to promote safe handling, sanitation and safe consumption of food/beverages</a:t>
            </a:r>
          </a:p>
          <a:p>
            <a:r>
              <a:rPr lang="en-US" baseline="0" dirty="0"/>
              <a:t>Limitations and Concerns – we will discuss how we handle any limitations and concerns</a:t>
            </a:r>
          </a:p>
          <a:p>
            <a:r>
              <a:rPr lang="en-US" baseline="0" dirty="0"/>
              <a:t>Monitor – we will monitor our policy via our QAPI program as applicable </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7</a:t>
            </a:fld>
            <a:endParaRPr lang="en-US" dirty="0"/>
          </a:p>
        </p:txBody>
      </p:sp>
    </p:spTree>
    <p:extLst>
      <p:ext uri="{BB962C8B-B14F-4D97-AF65-F5344CB8AC3E}">
        <p14:creationId xmlns:p14="http://schemas.microsoft.com/office/powerpoint/2010/main" val="42238861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serve a “Highly Susceptible Population” - refers to persons who are more likely than the general population to experience foodborne illness because of their susceptibility to becoming ill if they ingest microorganisms or toxins. Increased susceptibility may be associated with immuno-compromised health status, chronic disease and advanced age.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Food and Drug Administration’s Food Code (Section 3-801.11) includes nursing facilities in its definition of a “highly susceptible population.”</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8</a:t>
            </a:fld>
            <a:endParaRPr lang="en-US" dirty="0"/>
          </a:p>
        </p:txBody>
      </p:sp>
    </p:spTree>
    <p:extLst>
      <p:ext uri="{BB962C8B-B14F-4D97-AF65-F5344CB8AC3E}">
        <p14:creationId xmlns:p14="http://schemas.microsoft.com/office/powerpoint/2010/main" val="2182322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applies to food received through</a:t>
            </a:r>
            <a:r>
              <a:rPr lang="en-US" baseline="0" dirty="0"/>
              <a:t> the kitchen and to items brought in by family and community members.</a:t>
            </a:r>
          </a:p>
          <a:p>
            <a:endParaRPr lang="en-US" baseline="0" dirty="0"/>
          </a:p>
          <a:p>
            <a:r>
              <a:rPr lang="en-US" baseline="0" dirty="0"/>
              <a:t>Discuss the process of how the facility procures and brings food in – </a:t>
            </a:r>
          </a:p>
          <a:p>
            <a:r>
              <a:rPr lang="en-US" baseline="0" dirty="0"/>
              <a:t>	Order process</a:t>
            </a:r>
          </a:p>
          <a:p>
            <a:r>
              <a:rPr lang="en-US" baseline="0" dirty="0"/>
              <a:t>	Procurement through approved vendors</a:t>
            </a:r>
          </a:p>
          <a:p>
            <a:r>
              <a:rPr lang="en-US" baseline="0" dirty="0"/>
              <a:t>	rotating stock</a:t>
            </a:r>
          </a:p>
          <a:p>
            <a:r>
              <a:rPr lang="en-US" baseline="0" dirty="0"/>
              <a:t>	We have set freezer and refrigeration policies and processes</a:t>
            </a:r>
          </a:p>
          <a:p>
            <a:r>
              <a:rPr lang="en-US" baseline="0" dirty="0"/>
              <a:t>	Infection control is a must!</a:t>
            </a:r>
          </a:p>
          <a:p>
            <a:r>
              <a:rPr lang="en-US" baseline="0" dirty="0"/>
              <a:t>Home grown</a:t>
            </a:r>
          </a:p>
          <a:p>
            <a:pPr lvl="0"/>
            <a:r>
              <a:rPr lang="en-US" sz="1200" kern="1200" dirty="0">
                <a:solidFill>
                  <a:schemeClr val="tx1"/>
                </a:solidFill>
                <a:effectLst/>
                <a:latin typeface="+mn-lt"/>
                <a:ea typeface="+mn-ea"/>
                <a:cs typeface="+mn-cs"/>
              </a:rPr>
              <a:t>         	Facility staff will follow applicable State and local laws or regulations with respect for obtaining food items directly from local producers. </a:t>
            </a:r>
            <a:r>
              <a:rPr lang="en-US" sz="1200" b="1" i="1" kern="1200" dirty="0">
                <a:solidFill>
                  <a:schemeClr val="tx1"/>
                </a:solidFill>
                <a:effectLst/>
                <a:latin typeface="+mn-lt"/>
                <a:ea typeface="+mn-ea"/>
                <a:cs typeface="+mn-cs"/>
              </a:rPr>
              <a:t>(Insert state specific information here) </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Facility gardens will be conducted in accordance with applicable safe growing and food-handling practices. </a:t>
            </a:r>
            <a:r>
              <a:rPr lang="en-US" sz="1200" b="1" i="1" kern="1200" dirty="0">
                <a:solidFill>
                  <a:schemeClr val="tx1"/>
                </a:solidFill>
                <a:effectLst/>
                <a:latin typeface="+mn-lt"/>
                <a:ea typeface="+mn-ea"/>
                <a:cs typeface="+mn-cs"/>
              </a:rPr>
              <a:t>(Insert facility specific information here) </a:t>
            </a:r>
            <a:endParaRPr lang="en-US" sz="1200" kern="1200" dirty="0">
              <a:solidFill>
                <a:schemeClr val="tx1"/>
              </a:solidFill>
              <a:effectLst/>
              <a:latin typeface="+mn-lt"/>
              <a:ea typeface="+mn-ea"/>
              <a:cs typeface="+mn-cs"/>
            </a:endParaRPr>
          </a:p>
          <a:p>
            <a:r>
              <a:rPr lang="en-US" baseline="0" dirty="0"/>
              <a:t>Brought In</a:t>
            </a:r>
          </a:p>
          <a:p>
            <a:r>
              <a:rPr lang="en-US" baseline="0" dirty="0"/>
              <a:t>	</a:t>
            </a:r>
          </a:p>
          <a:p>
            <a:r>
              <a:rPr lang="en-US" baseline="0" dirty="0"/>
              <a:t>	we have a set policy and process on how we handle food and beverages being brought in to our residents – safety and infection control are key</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9</a:t>
            </a:fld>
            <a:endParaRPr lang="en-US" dirty="0"/>
          </a:p>
        </p:txBody>
      </p:sp>
    </p:spTree>
    <p:extLst>
      <p:ext uri="{BB962C8B-B14F-4D97-AF65-F5344CB8AC3E}">
        <p14:creationId xmlns:p14="http://schemas.microsoft.com/office/powerpoint/2010/main" val="2052789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r>
              <a:rPr lang="en-US" dirty="0"/>
              <a:t>This document is for general informational purposes only.  </a:t>
            </a:r>
          </a:p>
          <a:p>
            <a:r>
              <a:rPr lang="en-US" dirty="0"/>
              <a:t>It does not represent legal advice nor relied upon as supporting documentation or advice with CMS or other regulatory entities.</a:t>
            </a:r>
          </a:p>
          <a:p>
            <a:r>
              <a:rPr lang="en-US" dirty="0"/>
              <a:t>© Pathway Health Services, Inc. – All Rights Reserved – Copy with Permission Only - Requirements of Participation P&amp;P Manual 2017</a:t>
            </a:r>
          </a:p>
          <a:p>
            <a:endParaRPr lang="en-US" dirty="0">
              <a:solidFill>
                <a:prstClr val="black"/>
              </a:solidFill>
            </a:endParaRPr>
          </a:p>
        </p:txBody>
      </p:sp>
    </p:spTree>
    <p:extLst>
      <p:ext uri="{BB962C8B-B14F-4D97-AF65-F5344CB8AC3E}">
        <p14:creationId xmlns:p14="http://schemas.microsoft.com/office/powerpoint/2010/main" val="3115744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2/17/2017</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15223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2/17/2017</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379220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2/17/2017</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69140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2/17/2017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918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B36801-8505-4C0E-A75F-6C61E9D43F90}" type="datetimeFigureOut">
              <a:rPr lang="en-US" smtClean="0">
                <a:solidFill>
                  <a:prstClr val="black"/>
                </a:solidFill>
              </a:rPr>
              <a:pPr/>
              <a:t>2/17/2017</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88275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2/17/2017</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14537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B36801-8505-4C0E-A75F-6C61E9D43F90}" type="datetimeFigureOut">
              <a:rPr lang="en-US" smtClean="0">
                <a:solidFill>
                  <a:prstClr val="black"/>
                </a:solidFill>
              </a:rPr>
              <a:pPr/>
              <a:t>2/17/2017</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81344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2/17/2017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93369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2/17/2017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8113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B6B36801-8505-4C0E-A75F-6C61E9D43F90}" type="datetimeFigureOut">
              <a:rPr lang="en-US" smtClean="0">
                <a:solidFill>
                  <a:prstClr val="black"/>
                </a:solidFill>
              </a:rPr>
              <a:pPr/>
              <a:t>2/17/2017</a:t>
            </a:fld>
            <a:endParaRPr lang="en-US" dirty="0">
              <a:solidFill>
                <a:prstClr val="black"/>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8ED21966-C764-4C40-97C3-3CEDFB59A7F5}" type="slidenum">
              <a:rPr lang="en-US" smtClean="0">
                <a:solidFill>
                  <a:prstClr val="black"/>
                </a:solidFill>
              </a:rPr>
              <a:pPr/>
              <a:t>‹#›</a:t>
            </a:fld>
            <a:endParaRPr lang="en-US" dirty="0">
              <a:solidFill>
                <a:prstClr val="black"/>
              </a:solidFill>
            </a:endParaRPr>
          </a:p>
        </p:txBody>
      </p:sp>
      <p:pic>
        <p:nvPicPr>
          <p:cNvPr id="9" name="Picture 8"/>
          <p:cNvPicPr>
            <a:picLocks noChangeAspect="1"/>
          </p:cNvPicPr>
          <p:nvPr userDrawn="1"/>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userDrawn="1"/>
        </p:nvSpPr>
        <p:spPr>
          <a:xfrm>
            <a:off x="2590800" y="6259810"/>
            <a:ext cx="3962400" cy="323165"/>
          </a:xfrm>
          <a:prstGeom prst="rect">
            <a:avLst/>
          </a:prstGeom>
          <a:noFill/>
        </p:spPr>
        <p:txBody>
          <a:bodyPr wrap="square" rtlCol="0">
            <a:spAutoFit/>
          </a:bodyPr>
          <a:lstStyle/>
          <a:p>
            <a:pPr algn="ctr"/>
            <a:r>
              <a:rPr lang="en-US" sz="500" kern="1200" dirty="0">
                <a:solidFill>
                  <a:schemeClr val="tx1"/>
                </a:solidFill>
                <a:effectLst/>
                <a:latin typeface="Calibri" panose="020F0502020204030204" pitchFamily="34" charset="0"/>
                <a:ea typeface="+mn-ea"/>
                <a:cs typeface="Arial" charset="0"/>
              </a:rPr>
              <a:t>This document is for general informational purposes only.  </a:t>
            </a:r>
          </a:p>
          <a:p>
            <a:pPr algn="ctr"/>
            <a:r>
              <a:rPr lang="en-US" sz="500" kern="1200" dirty="0">
                <a:solidFill>
                  <a:schemeClr val="tx1"/>
                </a:solidFill>
                <a:effectLst/>
                <a:latin typeface="Calibri" panose="020F0502020204030204" pitchFamily="34" charset="0"/>
                <a:ea typeface="+mn-ea"/>
                <a:cs typeface="Arial" charset="0"/>
              </a:rPr>
              <a:t>It does not represent legal advice nor relied upon as supporting documentation or advice with CMS or other regulatory entities.</a:t>
            </a:r>
          </a:p>
          <a:p>
            <a:pPr algn="ctr"/>
            <a:r>
              <a:rPr lang="en-US" sz="500" kern="1200" dirty="0">
                <a:solidFill>
                  <a:schemeClr val="tx1"/>
                </a:solidFill>
                <a:effectLst/>
                <a:latin typeface="Calibri" panose="020F0502020204030204" pitchFamily="34" charset="0"/>
                <a:ea typeface="+mn-ea"/>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1303961687"/>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cms.gov/Medicare/Provider-Enrollment-and-Certification/SurveyCertificationGenInfo/Downloads/Survey-and-Cert-Letter-17-07.pdf"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685800" y="1219200"/>
            <a:ext cx="7772400" cy="1162050"/>
          </a:xfrm>
        </p:spPr>
        <p:txBody>
          <a:bodyPr>
            <a:normAutofit fontScale="90000"/>
          </a:bodyPr>
          <a:lstStyle/>
          <a:p>
            <a:r>
              <a:rPr lang="en-US" b="1" dirty="0">
                <a:solidFill>
                  <a:schemeClr val="bg1"/>
                </a:solidFill>
              </a:rPr>
              <a:t>Food Safety Requirements</a:t>
            </a:r>
            <a:br>
              <a:rPr lang="en-US" b="1" dirty="0">
                <a:solidFill>
                  <a:schemeClr val="bg1"/>
                </a:solidFill>
              </a:rPr>
            </a:br>
            <a:r>
              <a:rPr lang="en-US" b="1" dirty="0">
                <a:solidFill>
                  <a:schemeClr val="bg1"/>
                </a:solidFill>
              </a:rPr>
              <a:t>Use and Storage of Food Brought to Residents </a:t>
            </a:r>
          </a:p>
        </p:txBody>
      </p:sp>
      <p:sp>
        <p:nvSpPr>
          <p:cNvPr id="2" name="Subtitle 1"/>
          <p:cNvSpPr>
            <a:spLocks noGrp="1"/>
          </p:cNvSpPr>
          <p:nvPr>
            <p:ph type="subTitle" idx="1"/>
          </p:nvPr>
        </p:nvSpPr>
        <p:spPr>
          <a:xfrm>
            <a:off x="1371600" y="2971800"/>
            <a:ext cx="6400800" cy="914400"/>
          </a:xfrm>
        </p:spPr>
        <p:txBody>
          <a:bodyPr/>
          <a:lstStyle/>
          <a:p>
            <a:r>
              <a:rPr lang="en-US" dirty="0">
                <a:solidFill>
                  <a:schemeClr val="bg1"/>
                </a:solidFill>
                <a:latin typeface="+mj-lt"/>
              </a:rPr>
              <a:t>For All Staff</a:t>
            </a:r>
          </a:p>
        </p:txBody>
      </p:sp>
      <p:pic>
        <p:nvPicPr>
          <p:cNvPr id="4" name="Picture 3"/>
          <p:cNvPicPr/>
          <p:nvPr/>
        </p:nvPicPr>
        <p:blipFill>
          <a:blip r:embed="rId4">
            <a:extLst>
              <a:ext uri="{28A0092B-C50C-407E-A947-70E740481C1C}">
                <a14:useLocalDpi xmlns:a14="http://schemas.microsoft.com/office/drawing/2010/main" val="0"/>
              </a:ext>
            </a:extLst>
          </a:blip>
          <a:srcRect/>
          <a:stretch>
            <a:fillRect/>
          </a:stretch>
        </p:blipFill>
        <p:spPr bwMode="auto">
          <a:xfrm>
            <a:off x="528002" y="5638800"/>
            <a:ext cx="1834198" cy="735647"/>
          </a:xfrm>
          <a:prstGeom prst="rect">
            <a:avLst/>
          </a:prstGeom>
          <a:noFill/>
        </p:spPr>
      </p:pic>
    </p:spTree>
    <p:extLst>
      <p:ext uri="{BB962C8B-B14F-4D97-AF65-F5344CB8AC3E}">
        <p14:creationId xmlns:p14="http://schemas.microsoft.com/office/powerpoint/2010/main" val="3509872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 - Food Safety and Sanitation</a:t>
            </a:r>
          </a:p>
        </p:txBody>
      </p:sp>
      <p:sp>
        <p:nvSpPr>
          <p:cNvPr id="3" name="Content Placeholder 2"/>
          <p:cNvSpPr>
            <a:spLocks noGrp="1"/>
          </p:cNvSpPr>
          <p:nvPr>
            <p:ph idx="1"/>
          </p:nvPr>
        </p:nvSpPr>
        <p:spPr/>
        <p:txBody>
          <a:bodyPr/>
          <a:lstStyle/>
          <a:p>
            <a:pPr marL="0" indent="0">
              <a:buNone/>
            </a:pPr>
            <a:r>
              <a:rPr lang="en-US" i="1" dirty="0"/>
              <a:t>Insert P&amp;P template for food safety requirements for food/beverages brought in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84752" y="3429000"/>
            <a:ext cx="3759248" cy="2496141"/>
          </a:xfrm>
          <a:prstGeom prst="rect">
            <a:avLst/>
          </a:prstGeom>
        </p:spPr>
      </p:pic>
    </p:spTree>
    <p:extLst>
      <p:ext uri="{BB962C8B-B14F-4D97-AF65-F5344CB8AC3E}">
        <p14:creationId xmlns:p14="http://schemas.microsoft.com/office/powerpoint/2010/main" val="457955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6366" y="1804672"/>
            <a:ext cx="4282421" cy="2843528"/>
          </a:xfrm>
          <a:prstGeom prst="rect">
            <a:avLst/>
          </a:prstGeom>
        </p:spPr>
      </p:pic>
      <p:sp>
        <p:nvSpPr>
          <p:cNvPr id="2" name="Title 1"/>
          <p:cNvSpPr>
            <a:spLocks noGrp="1"/>
          </p:cNvSpPr>
          <p:nvPr>
            <p:ph type="title"/>
          </p:nvPr>
        </p:nvSpPr>
        <p:spPr/>
        <p:txBody>
          <a:bodyPr/>
          <a:lstStyle/>
          <a:p>
            <a:r>
              <a:rPr lang="en-US" dirty="0"/>
              <a:t>Prevention of Food Borne Illness</a:t>
            </a:r>
          </a:p>
        </p:txBody>
      </p:sp>
      <p:sp>
        <p:nvSpPr>
          <p:cNvPr id="3" name="Content Placeholder 2"/>
          <p:cNvSpPr>
            <a:spLocks noGrp="1"/>
          </p:cNvSpPr>
          <p:nvPr>
            <p:ph idx="1"/>
          </p:nvPr>
        </p:nvSpPr>
        <p:spPr>
          <a:xfrm>
            <a:off x="457200" y="1600200"/>
            <a:ext cx="4267200" cy="4525963"/>
          </a:xfrm>
        </p:spPr>
        <p:txBody>
          <a:bodyPr/>
          <a:lstStyle/>
          <a:p>
            <a:r>
              <a:rPr lang="en-US" dirty="0"/>
              <a:t>Hand washing</a:t>
            </a:r>
          </a:p>
          <a:p>
            <a:r>
              <a:rPr lang="en-US" dirty="0"/>
              <a:t>Employee health</a:t>
            </a:r>
          </a:p>
          <a:p>
            <a:r>
              <a:rPr lang="en-US" dirty="0"/>
              <a:t>Proper food temperatures during preparation and storage</a:t>
            </a:r>
          </a:p>
          <a:p>
            <a:endParaRPr lang="en-US" dirty="0"/>
          </a:p>
          <a:p>
            <a:endParaRPr lang="en-US" dirty="0"/>
          </a:p>
        </p:txBody>
      </p:sp>
    </p:spTree>
    <p:extLst>
      <p:ext uri="{BB962C8B-B14F-4D97-AF65-F5344CB8AC3E}">
        <p14:creationId xmlns:p14="http://schemas.microsoft.com/office/powerpoint/2010/main" val="1728334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dirty="0"/>
              <a:t>Inform – Residents and Representatives </a:t>
            </a:r>
          </a:p>
        </p:txBody>
      </p:sp>
      <p:sp>
        <p:nvSpPr>
          <p:cNvPr id="3" name="Content Placeholder 2"/>
          <p:cNvSpPr>
            <a:spLocks noGrp="1"/>
          </p:cNvSpPr>
          <p:nvPr>
            <p:ph idx="1"/>
          </p:nvPr>
        </p:nvSpPr>
        <p:spPr>
          <a:xfrm>
            <a:off x="457200" y="1295400"/>
            <a:ext cx="5638800" cy="5105400"/>
          </a:xfrm>
        </p:spPr>
        <p:txBody>
          <a:bodyPr>
            <a:normAutofit/>
          </a:bodyPr>
          <a:lstStyle/>
          <a:p>
            <a:r>
              <a:rPr lang="en-US" dirty="0"/>
              <a:t>Verbally or in writing</a:t>
            </a:r>
          </a:p>
          <a:p>
            <a:r>
              <a:rPr lang="en-US" dirty="0"/>
              <a:t>Included</a:t>
            </a:r>
          </a:p>
          <a:p>
            <a:pPr lvl="1"/>
            <a:r>
              <a:rPr lang="en-US" dirty="0"/>
              <a:t>Which staff members to give food and beverage to for storage</a:t>
            </a:r>
          </a:p>
          <a:p>
            <a:pPr lvl="1"/>
            <a:r>
              <a:rPr lang="en-US" dirty="0"/>
              <a:t>Proper food labeling and dating</a:t>
            </a:r>
          </a:p>
          <a:p>
            <a:pPr lvl="1"/>
            <a:r>
              <a:rPr lang="en-US" dirty="0"/>
              <a:t>Proper food handling</a:t>
            </a:r>
          </a:p>
          <a:p>
            <a:pPr lvl="1"/>
            <a:r>
              <a:rPr lang="en-US" dirty="0"/>
              <a:t>Resident right to consume food and beverages brought in by family and visitors</a:t>
            </a:r>
          </a:p>
          <a:p>
            <a:pPr lvl="1"/>
            <a:endParaRPr lang="en-US" dirty="0"/>
          </a:p>
          <a:p>
            <a:pPr lvl="1"/>
            <a:endParaRPr lang="en-US" dirty="0"/>
          </a:p>
          <a:p>
            <a:pPr marL="0" indent="0">
              <a:buNone/>
            </a:pP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7400" y="1752600"/>
            <a:ext cx="3048000" cy="3048000"/>
          </a:xfrm>
          <a:prstGeom prst="rect">
            <a:avLst/>
          </a:prstGeom>
        </p:spPr>
      </p:pic>
    </p:spTree>
    <p:extLst>
      <p:ext uri="{BB962C8B-B14F-4D97-AF65-F5344CB8AC3E}">
        <p14:creationId xmlns:p14="http://schemas.microsoft.com/office/powerpoint/2010/main" val="2161080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26720"/>
            <a:ext cx="8229600" cy="1143000"/>
          </a:xfrm>
        </p:spPr>
        <p:txBody>
          <a:bodyPr>
            <a:normAutofit fontScale="90000"/>
          </a:bodyPr>
          <a:lstStyle/>
          <a:p>
            <a:r>
              <a:rPr lang="en-US" dirty="0"/>
              <a:t>Staff - Your Role and Responsibility</a:t>
            </a:r>
            <a:br>
              <a:rPr lang="en-US" dirty="0"/>
            </a:br>
            <a:r>
              <a:rPr lang="en-US" dirty="0"/>
              <a:t> </a:t>
            </a:r>
          </a:p>
        </p:txBody>
      </p:sp>
      <p:sp>
        <p:nvSpPr>
          <p:cNvPr id="3" name="Content Placeholder 2"/>
          <p:cNvSpPr>
            <a:spLocks noGrp="1"/>
          </p:cNvSpPr>
          <p:nvPr>
            <p:ph idx="1"/>
          </p:nvPr>
        </p:nvSpPr>
        <p:spPr>
          <a:xfrm>
            <a:off x="3238500" y="1371600"/>
            <a:ext cx="5753100" cy="4953000"/>
          </a:xfrm>
        </p:spPr>
        <p:txBody>
          <a:bodyPr>
            <a:normAutofit fontScale="92500"/>
          </a:bodyPr>
          <a:lstStyle/>
          <a:p>
            <a:r>
              <a:rPr lang="en-US" dirty="0"/>
              <a:t>Inspect containers for tight fitting lids</a:t>
            </a:r>
          </a:p>
          <a:p>
            <a:r>
              <a:rPr lang="en-US" dirty="0"/>
              <a:t>Label container with food item name and date </a:t>
            </a:r>
          </a:p>
          <a:p>
            <a:r>
              <a:rPr lang="en-US" dirty="0"/>
              <a:t>Place in refrigerator or freezer immediately to keep foods out of the temperature danger zone of 41-135 degrees</a:t>
            </a:r>
          </a:p>
          <a:p>
            <a:r>
              <a:rPr lang="en-US" dirty="0"/>
              <a:t>Report refrigerator temperatures above 41 degrees</a:t>
            </a:r>
          </a:p>
          <a:p>
            <a:pPr lvl="1"/>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002" y="2492115"/>
            <a:ext cx="3048000" cy="2057400"/>
          </a:xfrm>
          <a:prstGeom prst="rect">
            <a:avLst/>
          </a:prstGeom>
        </p:spPr>
      </p:pic>
    </p:spTree>
    <p:extLst>
      <p:ext uri="{BB962C8B-B14F-4D97-AF65-F5344CB8AC3E}">
        <p14:creationId xmlns:p14="http://schemas.microsoft.com/office/powerpoint/2010/main" val="2288080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3945" y="1676400"/>
            <a:ext cx="3429000" cy="3429000"/>
          </a:xfrm>
          <a:prstGeom prst="rect">
            <a:avLst/>
          </a:prstGeom>
        </p:spPr>
      </p:pic>
      <p:sp>
        <p:nvSpPr>
          <p:cNvPr id="2" name="Title 1"/>
          <p:cNvSpPr>
            <a:spLocks noGrp="1"/>
          </p:cNvSpPr>
          <p:nvPr>
            <p:ph type="title"/>
          </p:nvPr>
        </p:nvSpPr>
        <p:spPr/>
        <p:txBody>
          <a:bodyPr/>
          <a:lstStyle/>
          <a:p>
            <a:r>
              <a:rPr lang="en-US" dirty="0"/>
              <a:t>Staff – Your Role and Responsibility</a:t>
            </a:r>
          </a:p>
        </p:txBody>
      </p:sp>
      <p:sp>
        <p:nvSpPr>
          <p:cNvPr id="3" name="Content Placeholder 2"/>
          <p:cNvSpPr>
            <a:spLocks noGrp="1"/>
          </p:cNvSpPr>
          <p:nvPr>
            <p:ph idx="1"/>
          </p:nvPr>
        </p:nvSpPr>
        <p:spPr>
          <a:xfrm>
            <a:off x="450272" y="1424565"/>
            <a:ext cx="6102927" cy="4525963"/>
          </a:xfrm>
        </p:spPr>
        <p:txBody>
          <a:bodyPr>
            <a:normAutofit fontScale="92500"/>
          </a:bodyPr>
          <a:lstStyle/>
          <a:p>
            <a:r>
              <a:rPr lang="en-US" dirty="0"/>
              <a:t>No bare hand contact with “ready to eat food” including bread, peeled bananas, hard boiled eggs, cookies, etc.</a:t>
            </a:r>
          </a:p>
          <a:p>
            <a:r>
              <a:rPr lang="en-US" dirty="0"/>
              <a:t>Follow facility policy when reheating leftovers to 165 degrees for holding. </a:t>
            </a:r>
          </a:p>
          <a:p>
            <a:r>
              <a:rPr lang="en-US" dirty="0"/>
              <a:t>Ready-to-eat foods must be heated to at least 135 degrees for holding.</a:t>
            </a:r>
          </a:p>
          <a:p>
            <a:endParaRPr lang="en-US" dirty="0"/>
          </a:p>
          <a:p>
            <a:endParaRPr lang="en-US" dirty="0"/>
          </a:p>
        </p:txBody>
      </p:sp>
    </p:spTree>
    <p:extLst>
      <p:ext uri="{BB962C8B-B14F-4D97-AF65-F5344CB8AC3E}">
        <p14:creationId xmlns:p14="http://schemas.microsoft.com/office/powerpoint/2010/main" val="852308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43945" y="1676400"/>
            <a:ext cx="3429000" cy="3429000"/>
          </a:xfrm>
          <a:prstGeom prst="rect">
            <a:avLst/>
          </a:prstGeom>
        </p:spPr>
      </p:pic>
      <p:sp>
        <p:nvSpPr>
          <p:cNvPr id="2" name="Title 1"/>
          <p:cNvSpPr>
            <a:spLocks noGrp="1"/>
          </p:cNvSpPr>
          <p:nvPr>
            <p:ph type="title"/>
          </p:nvPr>
        </p:nvSpPr>
        <p:spPr/>
        <p:txBody>
          <a:bodyPr/>
          <a:lstStyle/>
          <a:p>
            <a:r>
              <a:rPr lang="en-US" dirty="0"/>
              <a:t>Limitations</a:t>
            </a:r>
          </a:p>
        </p:txBody>
      </p:sp>
      <p:sp>
        <p:nvSpPr>
          <p:cNvPr id="3" name="Content Placeholder 2"/>
          <p:cNvSpPr>
            <a:spLocks noGrp="1"/>
          </p:cNvSpPr>
          <p:nvPr>
            <p:ph idx="1"/>
          </p:nvPr>
        </p:nvSpPr>
        <p:spPr>
          <a:xfrm>
            <a:off x="450272" y="1424565"/>
            <a:ext cx="7093528" cy="4525963"/>
          </a:xfrm>
        </p:spPr>
        <p:txBody>
          <a:bodyPr>
            <a:normAutofit lnSpcReduction="10000"/>
          </a:bodyPr>
          <a:lstStyle/>
          <a:p>
            <a:r>
              <a:rPr lang="en-US" dirty="0"/>
              <a:t>Resident has specific behaviors that contradict safe handling, storage or consumption</a:t>
            </a:r>
          </a:p>
          <a:p>
            <a:r>
              <a:rPr lang="en-US" dirty="0"/>
              <a:t>Family or visitors do not understand clinical or other factors</a:t>
            </a:r>
          </a:p>
          <a:p>
            <a:r>
              <a:rPr lang="en-US" dirty="0"/>
              <a:t>Resident refusal of dietary restrictions</a:t>
            </a:r>
          </a:p>
          <a:p>
            <a:r>
              <a:rPr lang="en-US" dirty="0"/>
              <a:t>Resident likes to leave food out that requires refrigeration</a:t>
            </a:r>
          </a:p>
          <a:p>
            <a:r>
              <a:rPr lang="en-US" dirty="0"/>
              <a:t>Others </a:t>
            </a:r>
          </a:p>
          <a:p>
            <a:endParaRPr lang="en-US" dirty="0"/>
          </a:p>
          <a:p>
            <a:endParaRPr lang="en-US" dirty="0"/>
          </a:p>
        </p:txBody>
      </p:sp>
    </p:spTree>
    <p:extLst>
      <p:ext uri="{BB962C8B-B14F-4D97-AF65-F5344CB8AC3E}">
        <p14:creationId xmlns:p14="http://schemas.microsoft.com/office/powerpoint/2010/main" val="763968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46"/>
            <a:ext cx="8229600" cy="1143000"/>
          </a:xfrm>
        </p:spPr>
        <p:txBody>
          <a:bodyPr/>
          <a:lstStyle/>
          <a:p>
            <a:r>
              <a:rPr lang="en-US" dirty="0"/>
              <a:t>Monitor </a:t>
            </a:r>
          </a:p>
        </p:txBody>
      </p:sp>
      <p:sp>
        <p:nvSpPr>
          <p:cNvPr id="3" name="Content Placeholder 2"/>
          <p:cNvSpPr>
            <a:spLocks noGrp="1"/>
          </p:cNvSpPr>
          <p:nvPr>
            <p:ph idx="1"/>
          </p:nvPr>
        </p:nvSpPr>
        <p:spPr>
          <a:xfrm>
            <a:off x="457200" y="1154723"/>
            <a:ext cx="8229600" cy="4708525"/>
          </a:xfrm>
        </p:spPr>
        <p:txBody>
          <a:bodyPr>
            <a:normAutofit fontScale="92500" lnSpcReduction="10000"/>
          </a:bodyPr>
          <a:lstStyle/>
          <a:p>
            <a:r>
              <a:rPr lang="en-US" dirty="0"/>
              <a:t>Food Audit</a:t>
            </a:r>
          </a:p>
          <a:p>
            <a:r>
              <a:rPr lang="en-US" dirty="0"/>
              <a:t>New and Re-Admissions</a:t>
            </a:r>
          </a:p>
          <a:p>
            <a:r>
              <a:rPr lang="en-US" dirty="0"/>
              <a:t>Resident Interviews</a:t>
            </a:r>
          </a:p>
          <a:p>
            <a:r>
              <a:rPr lang="en-US" dirty="0"/>
              <a:t>Family Interviews</a:t>
            </a:r>
          </a:p>
          <a:p>
            <a:r>
              <a:rPr lang="en-US" dirty="0"/>
              <a:t>Resident Council</a:t>
            </a:r>
          </a:p>
          <a:p>
            <a:r>
              <a:rPr lang="en-US" dirty="0"/>
              <a:t>Housekeeping logs</a:t>
            </a:r>
          </a:p>
          <a:p>
            <a:r>
              <a:rPr lang="en-US" dirty="0"/>
              <a:t>Problem/Concern Process</a:t>
            </a:r>
          </a:p>
          <a:p>
            <a:r>
              <a:rPr lang="en-US" dirty="0"/>
              <a:t>Observations</a:t>
            </a:r>
          </a:p>
          <a:p>
            <a:r>
              <a:rPr lang="en-US" dirty="0"/>
              <a:t>QAPI</a:t>
            </a:r>
          </a:p>
          <a:p>
            <a:pPr marL="0" indent="0">
              <a:buNone/>
            </a:pPr>
            <a:endParaRPr lang="en-US" dirty="0"/>
          </a:p>
        </p:txBody>
      </p:sp>
      <p:pic>
        <p:nvPicPr>
          <p:cNvPr id="4" name="Picture 3"/>
          <p:cNvPicPr>
            <a:picLocks noChangeAspect="1"/>
          </p:cNvPicPr>
          <p:nvPr/>
        </p:nvPicPr>
        <p:blipFill>
          <a:blip r:embed="rId3"/>
          <a:stretch>
            <a:fillRect/>
          </a:stretch>
        </p:blipFill>
        <p:spPr>
          <a:xfrm>
            <a:off x="5293338" y="1752600"/>
            <a:ext cx="3413127" cy="3238883"/>
          </a:xfrm>
          <a:prstGeom prst="rect">
            <a:avLst/>
          </a:prstGeom>
        </p:spPr>
      </p:pic>
    </p:spTree>
    <p:extLst>
      <p:ext uri="{BB962C8B-B14F-4D97-AF65-F5344CB8AC3E}">
        <p14:creationId xmlns:p14="http://schemas.microsoft.com/office/powerpoint/2010/main" val="2612552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35" y="160337"/>
            <a:ext cx="8229600" cy="1143000"/>
          </a:xfrm>
        </p:spPr>
        <p:txBody>
          <a:bodyPr/>
          <a:lstStyle/>
          <a:p>
            <a:r>
              <a:rPr lang="en-US" dirty="0"/>
              <a:t>Summary</a:t>
            </a:r>
          </a:p>
        </p:txBody>
      </p:sp>
      <p:sp>
        <p:nvSpPr>
          <p:cNvPr id="3" name="Content Placeholder 2"/>
          <p:cNvSpPr>
            <a:spLocks noGrp="1"/>
          </p:cNvSpPr>
          <p:nvPr>
            <p:ph idx="1"/>
          </p:nvPr>
        </p:nvSpPr>
        <p:spPr/>
        <p:txBody>
          <a:bodyPr/>
          <a:lstStyle/>
          <a:p>
            <a:r>
              <a:rPr lang="en-US" dirty="0"/>
              <a:t>Understand</a:t>
            </a:r>
          </a:p>
          <a:p>
            <a:r>
              <a:rPr lang="en-US" dirty="0"/>
              <a:t>Inform </a:t>
            </a:r>
          </a:p>
          <a:p>
            <a:r>
              <a:rPr lang="en-US" dirty="0"/>
              <a:t>Limitations</a:t>
            </a:r>
          </a:p>
          <a:p>
            <a:r>
              <a:rPr lang="en-US" dirty="0"/>
              <a:t>Monitor</a:t>
            </a:r>
          </a:p>
          <a:p>
            <a:endParaRPr lang="en-US" dirty="0"/>
          </a:p>
        </p:txBody>
      </p:sp>
      <p:graphicFrame>
        <p:nvGraphicFramePr>
          <p:cNvPr id="4" name="Diagram 3"/>
          <p:cNvGraphicFramePr/>
          <p:nvPr/>
        </p:nvGraphicFramePr>
        <p:xfrm>
          <a:off x="3581399" y="1303337"/>
          <a:ext cx="5085735" cy="4564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5181600" y="2466002"/>
            <a:ext cx="2048568" cy="2105025"/>
          </a:xfrm>
          <a:prstGeom prst="rect">
            <a:avLst/>
          </a:prstGeom>
        </p:spPr>
      </p:pic>
    </p:spTree>
    <p:extLst>
      <p:ext uri="{BB962C8B-B14F-4D97-AF65-F5344CB8AC3E}">
        <p14:creationId xmlns:p14="http://schemas.microsoft.com/office/powerpoint/2010/main" val="125983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a:xfrm>
            <a:off x="457200" y="3124200"/>
            <a:ext cx="8229600" cy="3459163"/>
          </a:xfrm>
        </p:spPr>
        <p:txBody>
          <a:bodyPr>
            <a:normAutofit/>
          </a:bodyPr>
          <a:lstStyle/>
          <a:p>
            <a:pPr marL="0" indent="0">
              <a:buNone/>
            </a:pPr>
            <a:r>
              <a:rPr lang="en-US" sz="2400" dirty="0"/>
              <a:t>Resources:</a:t>
            </a:r>
          </a:p>
          <a:p>
            <a:pPr marL="0" indent="0">
              <a:buNone/>
            </a:pPr>
            <a:endParaRPr lang="en-US" sz="2400" dirty="0"/>
          </a:p>
          <a:p>
            <a:pPr marL="0" indent="0">
              <a:buNone/>
            </a:pPr>
            <a:r>
              <a:rPr lang="en-US" sz="2400" dirty="0"/>
              <a:t>"SOM - Appendix PP." </a:t>
            </a:r>
            <a:r>
              <a:rPr lang="en-US" sz="2400" i="1" dirty="0"/>
              <a:t>SOM - Appendix PP</a:t>
            </a:r>
            <a:r>
              <a:rPr lang="en-US" sz="2400" dirty="0"/>
              <a:t>. CMS, n.d. Web. </a:t>
            </a:r>
            <a:r>
              <a:rPr lang="en-US" sz="2400" dirty="0">
                <a:hlinkClick r:id="rId3"/>
              </a:rPr>
              <a:t>https://www.cms.gov/Medicare/Provider-Enrollment-and-Certification/SurveyCertificationGenInfo/Downloads/Survey-and-Cert-Letter-17-07.pdf</a:t>
            </a:r>
            <a:r>
              <a:rPr lang="en-US" sz="2400" dirty="0"/>
              <a:t> </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0800" y="1120984"/>
            <a:ext cx="4343400" cy="2884018"/>
          </a:xfrm>
          <a:prstGeom prst="rect">
            <a:avLst/>
          </a:prstGeom>
        </p:spPr>
      </p:pic>
    </p:spTree>
    <p:extLst>
      <p:ext uri="{BB962C8B-B14F-4D97-AF65-F5344CB8AC3E}">
        <p14:creationId xmlns:p14="http://schemas.microsoft.com/office/powerpoint/2010/main" val="146585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84542"/>
            <a:ext cx="7886700" cy="4351338"/>
          </a:xfrm>
        </p:spPr>
        <p:txBody>
          <a:bodyPr/>
          <a:lstStyle/>
          <a:p>
            <a:pPr marL="0" indent="0" algn="ctr">
              <a:spcBef>
                <a:spcPts val="0"/>
              </a:spcBef>
              <a:buNone/>
            </a:pPr>
            <a:endParaRPr lang="en-US" sz="4800" b="1" cap="small" dirty="0">
              <a:ea typeface="Verdana" panose="020B0604030504040204" pitchFamily="34" charset="0"/>
              <a:cs typeface="Verdana" panose="020B0604030504040204" pitchFamily="34" charset="0"/>
            </a:endParaRPr>
          </a:p>
          <a:p>
            <a:pPr marL="0" indent="0" algn="ctr">
              <a:spcBef>
                <a:spcPts val="0"/>
              </a:spcBef>
              <a:buNone/>
            </a:pPr>
            <a:endParaRPr lang="en-US" sz="4800" b="1" cap="small" dirty="0">
              <a:ea typeface="Verdana" panose="020B0604030504040204" pitchFamily="34" charset="0"/>
              <a:cs typeface="Verdana" panose="020B0604030504040204" pitchFamily="34" charset="0"/>
            </a:endParaRPr>
          </a:p>
          <a:p>
            <a:pPr marL="0" indent="0" algn="ctr">
              <a:spcBef>
                <a:spcPts val="0"/>
              </a:spcBef>
              <a:buNone/>
            </a:pPr>
            <a:r>
              <a:rPr lang="en-US" sz="4800" b="1" cap="small" dirty="0">
                <a:ea typeface="Verdana" panose="020B0604030504040204" pitchFamily="34" charset="0"/>
                <a:cs typeface="Verdana" panose="020B0604030504040204" pitchFamily="34" charset="0"/>
              </a:rPr>
              <a:t>Thank you for participating in this education session!</a:t>
            </a:r>
          </a:p>
          <a:p>
            <a:endParaRPr lang="en-US" dirty="0"/>
          </a:p>
        </p:txBody>
      </p:sp>
    </p:spTree>
    <p:extLst>
      <p:ext uri="{BB962C8B-B14F-4D97-AF65-F5344CB8AC3E}">
        <p14:creationId xmlns:p14="http://schemas.microsoft.com/office/powerpoint/2010/main" val="2628888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Food Safety Policy</a:t>
            </a:r>
          </a:p>
        </p:txBody>
      </p:sp>
      <p:sp>
        <p:nvSpPr>
          <p:cNvPr id="3" name="Content Placeholder 2"/>
          <p:cNvSpPr>
            <a:spLocks noGrp="1"/>
          </p:cNvSpPr>
          <p:nvPr>
            <p:ph idx="1"/>
          </p:nvPr>
        </p:nvSpPr>
        <p:spPr>
          <a:xfrm>
            <a:off x="228600" y="1219200"/>
            <a:ext cx="8229600" cy="4525963"/>
          </a:xfrm>
        </p:spPr>
        <p:txBody>
          <a:bodyPr/>
          <a:lstStyle/>
          <a:p>
            <a:pPr marL="0" indent="0">
              <a:buNone/>
            </a:pPr>
            <a:r>
              <a:rPr lang="en-US" sz="3600" dirty="0"/>
              <a:t>Objectives:</a:t>
            </a:r>
          </a:p>
          <a:p>
            <a:r>
              <a:rPr lang="en-US" dirty="0"/>
              <a:t>Obtain a basic understanding of the new changes to the facility Food Safety Policy </a:t>
            </a:r>
          </a:p>
          <a:p>
            <a:r>
              <a:rPr lang="en-US" dirty="0"/>
              <a:t>Understand the role and responsibilities of the facility when visitors bring in food and beverages for the residents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0200" y="3962400"/>
            <a:ext cx="3048000" cy="2023872"/>
          </a:xfrm>
          <a:prstGeom prst="rect">
            <a:avLst/>
          </a:prstGeom>
        </p:spPr>
      </p:pic>
    </p:spTree>
    <p:extLst>
      <p:ext uri="{BB962C8B-B14F-4D97-AF65-F5344CB8AC3E}">
        <p14:creationId xmlns:p14="http://schemas.microsoft.com/office/powerpoint/2010/main" val="2601687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lstStyle/>
          <a:p>
            <a:r>
              <a:rPr lang="en-US" dirty="0"/>
              <a:t>The nursing home Requirements of Participation (RoP) are the regulations that set minimum standards for nursing homes.</a:t>
            </a:r>
          </a:p>
          <a:p>
            <a:r>
              <a:rPr lang="en-US" dirty="0"/>
              <a:t>The RoP were rewritten in October 2016.</a:t>
            </a:r>
          </a:p>
          <a:p>
            <a:r>
              <a:rPr lang="en-US" dirty="0"/>
              <a:t>The changes in regulations go into effect over the next three years, in phases.</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9500" y="4859338"/>
            <a:ext cx="1905000" cy="1266825"/>
          </a:xfrm>
          <a:prstGeom prst="rect">
            <a:avLst/>
          </a:prstGeom>
        </p:spPr>
      </p:pic>
    </p:spTree>
    <p:extLst>
      <p:ext uri="{BB962C8B-B14F-4D97-AF65-F5344CB8AC3E}">
        <p14:creationId xmlns:p14="http://schemas.microsoft.com/office/powerpoint/2010/main" val="1943093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a:xfrm>
            <a:off x="457200" y="1312862"/>
            <a:ext cx="8534400" cy="4935538"/>
          </a:xfrm>
        </p:spPr>
        <p:txBody>
          <a:bodyPr>
            <a:normAutofit/>
          </a:bodyPr>
          <a:lstStyle/>
          <a:p>
            <a:pPr marL="0" indent="0">
              <a:buNone/>
            </a:pPr>
            <a:r>
              <a:rPr lang="en-US" b="1" dirty="0"/>
              <a:t>Food safety requirements</a:t>
            </a:r>
          </a:p>
          <a:p>
            <a:pPr marL="0" indent="0">
              <a:buNone/>
            </a:pPr>
            <a:r>
              <a:rPr lang="en-US" dirty="0"/>
              <a:t>The facility must </a:t>
            </a:r>
          </a:p>
          <a:p>
            <a:r>
              <a:rPr lang="en-US" dirty="0"/>
              <a:t>Procure food from sources approved or considered satisfactory by federal, state or local authorities. </a:t>
            </a:r>
          </a:p>
          <a:p>
            <a:pPr lvl="1"/>
            <a:r>
              <a:rPr lang="en-US" dirty="0"/>
              <a:t>This may include food items obtained directly from local producers, subject to applicable State and local laws or regulations.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5181600"/>
            <a:ext cx="1332068" cy="885825"/>
          </a:xfrm>
          <a:prstGeom prst="rect">
            <a:avLst/>
          </a:prstGeom>
        </p:spPr>
      </p:pic>
    </p:spTree>
    <p:extLst>
      <p:ext uri="{BB962C8B-B14F-4D97-AF65-F5344CB8AC3E}">
        <p14:creationId xmlns:p14="http://schemas.microsoft.com/office/powerpoint/2010/main" val="2116772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a:xfrm>
            <a:off x="457200" y="1312862"/>
            <a:ext cx="8534400" cy="4935538"/>
          </a:xfrm>
        </p:spPr>
        <p:txBody>
          <a:bodyPr>
            <a:normAutofit/>
          </a:bodyPr>
          <a:lstStyle/>
          <a:p>
            <a:pPr marL="0" indent="0">
              <a:buNone/>
            </a:pPr>
            <a:r>
              <a:rPr lang="en-US" dirty="0"/>
              <a:t>Food safety requirements. </a:t>
            </a:r>
          </a:p>
          <a:p>
            <a:r>
              <a:rPr lang="en-US" dirty="0"/>
              <a:t>Does not prohibit or prevent facilities from using produce grown in facility gardens, subject to compliance with applicable safe growing and food handling practices</a:t>
            </a:r>
          </a:p>
          <a:p>
            <a:r>
              <a:rPr lang="en-US" dirty="0"/>
              <a:t>Does not preclude residents from consuming foods not procured by the facility.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5966" y="5181600"/>
            <a:ext cx="1332068" cy="885825"/>
          </a:xfrm>
          <a:prstGeom prst="rect">
            <a:avLst/>
          </a:prstGeom>
        </p:spPr>
      </p:pic>
    </p:spTree>
    <p:extLst>
      <p:ext uri="{BB962C8B-B14F-4D97-AF65-F5344CB8AC3E}">
        <p14:creationId xmlns:p14="http://schemas.microsoft.com/office/powerpoint/2010/main" val="2046534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a:xfrm>
            <a:off x="609600" y="1417638"/>
            <a:ext cx="8229600" cy="4525963"/>
          </a:xfrm>
        </p:spPr>
        <p:txBody>
          <a:bodyPr/>
          <a:lstStyle/>
          <a:p>
            <a:r>
              <a:rPr lang="en-US" dirty="0"/>
              <a:t>Store, prepare, distribute and serve food in accordance with professional standards for food service safety. </a:t>
            </a:r>
          </a:p>
          <a:p>
            <a:r>
              <a:rPr lang="en-US" dirty="0"/>
              <a:t>Have a policy regarding use and storage of foods brought to residents by family and other visitors to ensure safe and sanitary storage, handling, and consumption. </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5966" y="5181600"/>
            <a:ext cx="1332068" cy="885825"/>
          </a:xfrm>
          <a:prstGeom prst="rect">
            <a:avLst/>
          </a:prstGeom>
        </p:spPr>
      </p:pic>
    </p:spTree>
    <p:extLst>
      <p:ext uri="{BB962C8B-B14F-4D97-AF65-F5344CB8AC3E}">
        <p14:creationId xmlns:p14="http://schemas.microsoft.com/office/powerpoint/2010/main" val="4045626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35" y="160337"/>
            <a:ext cx="8229600" cy="1143000"/>
          </a:xfrm>
        </p:spPr>
        <p:txBody>
          <a:bodyPr/>
          <a:lstStyle/>
          <a:p>
            <a:r>
              <a:rPr lang="en-US" dirty="0"/>
              <a:t>Facility Response</a:t>
            </a:r>
          </a:p>
        </p:txBody>
      </p:sp>
      <p:sp>
        <p:nvSpPr>
          <p:cNvPr id="3" name="Content Placeholder 2"/>
          <p:cNvSpPr>
            <a:spLocks noGrp="1"/>
          </p:cNvSpPr>
          <p:nvPr>
            <p:ph idx="1"/>
          </p:nvPr>
        </p:nvSpPr>
        <p:spPr/>
        <p:txBody>
          <a:bodyPr/>
          <a:lstStyle/>
          <a:p>
            <a:r>
              <a:rPr lang="en-US" dirty="0"/>
              <a:t>Understand</a:t>
            </a:r>
          </a:p>
          <a:p>
            <a:r>
              <a:rPr lang="en-US" dirty="0"/>
              <a:t>Inform </a:t>
            </a:r>
          </a:p>
          <a:p>
            <a:r>
              <a:rPr lang="en-US" dirty="0"/>
              <a:t>Limitations</a:t>
            </a:r>
          </a:p>
          <a:p>
            <a:r>
              <a:rPr lang="en-US" dirty="0"/>
              <a:t>Monitor</a:t>
            </a:r>
          </a:p>
          <a:p>
            <a:endParaRPr lang="en-US" dirty="0"/>
          </a:p>
        </p:txBody>
      </p:sp>
      <p:graphicFrame>
        <p:nvGraphicFramePr>
          <p:cNvPr id="4" name="Diagram 3"/>
          <p:cNvGraphicFramePr/>
          <p:nvPr>
            <p:extLst/>
          </p:nvPr>
        </p:nvGraphicFramePr>
        <p:xfrm>
          <a:off x="3581399" y="1303337"/>
          <a:ext cx="5085735" cy="4564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5181600" y="2466002"/>
            <a:ext cx="2048568" cy="2105025"/>
          </a:xfrm>
          <a:prstGeom prst="rect">
            <a:avLst/>
          </a:prstGeom>
        </p:spPr>
      </p:pic>
    </p:spTree>
    <p:extLst>
      <p:ext uri="{BB962C8B-B14F-4D97-AF65-F5344CB8AC3E}">
        <p14:creationId xmlns:p14="http://schemas.microsoft.com/office/powerpoint/2010/main" val="3867669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964" y="19987"/>
            <a:ext cx="8492836" cy="1143000"/>
          </a:xfrm>
        </p:spPr>
        <p:txBody>
          <a:bodyPr>
            <a:normAutofit fontScale="90000"/>
          </a:bodyPr>
          <a:lstStyle/>
          <a:p>
            <a:r>
              <a:rPr lang="en-US" dirty="0"/>
              <a:t>Understand - Food Safety and Sanitation</a:t>
            </a:r>
          </a:p>
        </p:txBody>
      </p:sp>
      <p:sp>
        <p:nvSpPr>
          <p:cNvPr id="3" name="Content Placeholder 2"/>
          <p:cNvSpPr>
            <a:spLocks noGrp="1"/>
          </p:cNvSpPr>
          <p:nvPr>
            <p:ph idx="1"/>
          </p:nvPr>
        </p:nvSpPr>
        <p:spPr>
          <a:xfrm>
            <a:off x="3276600" y="1242218"/>
            <a:ext cx="5334000" cy="5082382"/>
          </a:xfrm>
        </p:spPr>
        <p:txBody>
          <a:bodyPr>
            <a:normAutofit fontScale="92500" lnSpcReduction="20000"/>
          </a:bodyPr>
          <a:lstStyle/>
          <a:p>
            <a:r>
              <a:rPr lang="en-US" dirty="0"/>
              <a:t>Nursing home residents risk serious complications from foodborne illness as a result of their compromised health status. </a:t>
            </a:r>
          </a:p>
          <a:p>
            <a:r>
              <a:rPr lang="en-US" dirty="0"/>
              <a:t>Unsafe food handling practices represent a potential source of pathogen exposure for residents. Sanitary conditions must be present in health care food service settings to promote safe food handling.</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3964" y="2362200"/>
            <a:ext cx="3048000" cy="2316480"/>
          </a:xfrm>
          <a:prstGeom prst="rect">
            <a:avLst/>
          </a:prstGeom>
        </p:spPr>
      </p:pic>
    </p:spTree>
    <p:extLst>
      <p:ext uri="{BB962C8B-B14F-4D97-AF65-F5344CB8AC3E}">
        <p14:creationId xmlns:p14="http://schemas.microsoft.com/office/powerpoint/2010/main" val="174687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 - Food Safety and Sanitation</a:t>
            </a:r>
          </a:p>
        </p:txBody>
      </p:sp>
      <p:sp>
        <p:nvSpPr>
          <p:cNvPr id="3" name="Content Placeholder 2"/>
          <p:cNvSpPr>
            <a:spLocks noGrp="1"/>
          </p:cNvSpPr>
          <p:nvPr>
            <p:ph idx="1"/>
          </p:nvPr>
        </p:nvSpPr>
        <p:spPr/>
        <p:txBody>
          <a:bodyPr/>
          <a:lstStyle/>
          <a:p>
            <a:pPr marL="0" indent="0">
              <a:buNone/>
            </a:pPr>
            <a:r>
              <a:rPr lang="en-US" dirty="0"/>
              <a:t>Safe food handling for the prevention of foodborne illnesses begins when food is received and continues throughout the facility’s food handling processes. </a:t>
            </a:r>
          </a:p>
          <a:p>
            <a:r>
              <a:rPr lang="en-US" dirty="0"/>
              <a:t>Received through the kitchen</a:t>
            </a:r>
          </a:p>
          <a:p>
            <a:r>
              <a:rPr lang="en-US" dirty="0"/>
              <a:t>Home grown</a:t>
            </a:r>
          </a:p>
          <a:p>
            <a:r>
              <a:rPr lang="en-US" dirty="0"/>
              <a:t>Brought In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5988" y="3429000"/>
            <a:ext cx="3328012" cy="2209800"/>
          </a:xfrm>
          <a:prstGeom prst="rect">
            <a:avLst/>
          </a:prstGeom>
        </p:spPr>
      </p:pic>
    </p:spTree>
    <p:extLst>
      <p:ext uri="{BB962C8B-B14F-4D97-AF65-F5344CB8AC3E}">
        <p14:creationId xmlns:p14="http://schemas.microsoft.com/office/powerpoint/2010/main" val="3354333922"/>
      </p:ext>
    </p:extLst>
  </p:cSld>
  <p:clrMapOvr>
    <a:masterClrMapping/>
  </p:clrMapOvr>
</p:sld>
</file>

<file path=ppt/theme/theme1.xml><?xml version="1.0" encoding="utf-8"?>
<a:theme xmlns:a="http://schemas.openxmlformats.org/drawingml/2006/main" name="1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2012LeadingAge_gray2PPT</Template>
  <TotalTime>1256</TotalTime>
  <Words>2699</Words>
  <Application>Microsoft Office PowerPoint</Application>
  <PresentationFormat>On-screen Show (4:3)</PresentationFormat>
  <Paragraphs>232</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Verdana</vt:lpstr>
      <vt:lpstr>1_2012LeadingAge_gray2PPT</vt:lpstr>
      <vt:lpstr>Food Safety Requirements Use and Storage of Food Brought to Residents </vt:lpstr>
      <vt:lpstr>Food Safety Policy</vt:lpstr>
      <vt:lpstr>Introduction</vt:lpstr>
      <vt:lpstr>Overview of the Regulation</vt:lpstr>
      <vt:lpstr>Overview of the Regulation</vt:lpstr>
      <vt:lpstr>Overview of the Regulation</vt:lpstr>
      <vt:lpstr>Facility Response</vt:lpstr>
      <vt:lpstr>Understand - Food Safety and Sanitation</vt:lpstr>
      <vt:lpstr>Inform - Food Safety and Sanitation</vt:lpstr>
      <vt:lpstr>Inform - Food Safety and Sanitation</vt:lpstr>
      <vt:lpstr>Prevention of Food Borne Illness</vt:lpstr>
      <vt:lpstr>Inform – Residents and Representatives </vt:lpstr>
      <vt:lpstr>Staff - Your Role and Responsibility  </vt:lpstr>
      <vt:lpstr>Staff – Your Role and Responsibility</vt:lpstr>
      <vt:lpstr>Limitations</vt:lpstr>
      <vt:lpstr>Monitor </vt:lpstr>
      <vt:lpstr>Summary</vt:lpstr>
      <vt:lpstr>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aparkhill</dc:creator>
  <cp:lastModifiedBy>Dan Heim</cp:lastModifiedBy>
  <cp:revision>148</cp:revision>
  <dcterms:created xsi:type="dcterms:W3CDTF">2012-09-27T17:39:50Z</dcterms:created>
  <dcterms:modified xsi:type="dcterms:W3CDTF">2017-02-17T20:35:49Z</dcterms:modified>
  <cp:contentStatus/>
</cp:coreProperties>
</file>