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3" r:id="rId2"/>
  </p:sldMasterIdLst>
  <p:notesMasterIdLst>
    <p:notesMasterId r:id="rId26"/>
  </p:notesMasterIdLst>
  <p:sldIdLst>
    <p:sldId id="285" r:id="rId3"/>
    <p:sldId id="257" r:id="rId4"/>
    <p:sldId id="272" r:id="rId5"/>
    <p:sldId id="271" r:id="rId6"/>
    <p:sldId id="273" r:id="rId7"/>
    <p:sldId id="274" r:id="rId8"/>
    <p:sldId id="259" r:id="rId9"/>
    <p:sldId id="275" r:id="rId10"/>
    <p:sldId id="265" r:id="rId11"/>
    <p:sldId id="260" r:id="rId12"/>
    <p:sldId id="286" r:id="rId13"/>
    <p:sldId id="262" r:id="rId14"/>
    <p:sldId id="263" r:id="rId15"/>
    <p:sldId id="280" r:id="rId16"/>
    <p:sldId id="281" r:id="rId17"/>
    <p:sldId id="282" r:id="rId18"/>
    <p:sldId id="266" r:id="rId19"/>
    <p:sldId id="278" r:id="rId20"/>
    <p:sldId id="277" r:id="rId21"/>
    <p:sldId id="279" r:id="rId22"/>
    <p:sldId id="267" r:id="rId23"/>
    <p:sldId id="268" r:id="rId24"/>
    <p:sldId id="28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Synakowski" initials="MS" lastIdx="1" clrIdx="0">
    <p:extLst>
      <p:ext uri="{19B8F6BF-5375-455C-9EA6-DF929625EA0E}">
        <p15:presenceInfo xmlns:p15="http://schemas.microsoft.com/office/powerpoint/2012/main" userId="S-1-5-21-1081493489-140605199-1244863647-68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16" autoAdjust="0"/>
    <p:restoredTop sz="62025" autoAdjust="0"/>
  </p:normalViewPr>
  <p:slideViewPr>
    <p:cSldViewPr snapToGrid="0">
      <p:cViewPr varScale="1">
        <p:scale>
          <a:sx n="39" d="100"/>
          <a:sy n="39" d="100"/>
        </p:scale>
        <p:origin x="1368" y="32"/>
      </p:cViewPr>
      <p:guideLst>
        <p:guide orient="horz" pos="2160"/>
        <p:guide pos="2880"/>
      </p:guideLst>
    </p:cSldViewPr>
  </p:slideViewPr>
  <p:notesTextViewPr>
    <p:cViewPr>
      <p:scale>
        <a:sx n="1" d="1"/>
        <a:sy n="1" d="1"/>
      </p:scale>
      <p:origin x="0" y="0"/>
    </p:cViewPr>
  </p:notesTextViewPr>
  <p:sorterViewPr>
    <p:cViewPr>
      <p:scale>
        <a:sx n="110" d="100"/>
        <a:sy n="110" d="100"/>
      </p:scale>
      <p:origin x="0" y="-21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B9AE30-3018-496E-AE1B-46598B2B30E5}" type="datetimeFigureOut">
              <a:rPr lang="en-US" smtClean="0"/>
              <a:t>1/27/2017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99952E-72B9-4CEC-8150-21A740F5F4E0}" type="slidenum">
              <a:rPr lang="en-US" smtClean="0"/>
              <a:t>‹#›</a:t>
            </a:fld>
            <a:endParaRPr lang="en-US" dirty="0"/>
          </a:p>
        </p:txBody>
      </p:sp>
    </p:spTree>
    <p:extLst>
      <p:ext uri="{BB962C8B-B14F-4D97-AF65-F5344CB8AC3E}">
        <p14:creationId xmlns:p14="http://schemas.microsoft.com/office/powerpoint/2010/main" val="1835560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fda.gov/RegulatoryInformation/Guidances/ucm072662.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fda.gov/RegulatoryInformation/Guidances/ucm072662.htm#f9"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a:t>
            </a:fld>
            <a:endParaRPr lang="en-US" dirty="0"/>
          </a:p>
        </p:txBody>
      </p:sp>
    </p:spTree>
    <p:extLst>
      <p:ext uri="{BB962C8B-B14F-4D97-AF65-F5344CB8AC3E}">
        <p14:creationId xmlns:p14="http://schemas.microsoft.com/office/powerpoint/2010/main" val="23118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review</a:t>
            </a:r>
            <a:r>
              <a:rPr lang="en-US" baseline="0" dirty="0"/>
              <a:t> the potential situations, diagnosis, physical ailments as well as cognitive conditions that can [place individuals at risk, we also need to understand that every person is potentially at risk for an entrapment.  </a:t>
            </a:r>
          </a:p>
          <a:p>
            <a:endParaRPr lang="en-US" baseline="0" dirty="0"/>
          </a:p>
          <a:p>
            <a:r>
              <a:rPr lang="en-US" baseline="0" dirty="0"/>
              <a:t>Discuss with Group other Conditions that pose a risk of entrapment</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10</a:t>
            </a:fld>
            <a:endParaRPr lang="en-US" dirty="0"/>
          </a:p>
        </p:txBody>
      </p:sp>
    </p:spTree>
    <p:extLst>
      <p:ext uri="{BB962C8B-B14F-4D97-AF65-F5344CB8AC3E}">
        <p14:creationId xmlns:p14="http://schemas.microsoft.com/office/powerpoint/2010/main" val="4072756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r>
              <a:rPr lang="en-US" baseline="0" dirty="0"/>
              <a:t> group – </a:t>
            </a:r>
          </a:p>
          <a:p>
            <a:endParaRPr lang="en-US" baseline="0" dirty="0"/>
          </a:p>
          <a:p>
            <a:r>
              <a:rPr lang="en-US" baseline="0" dirty="0"/>
              <a:t>What body parts pose the highest risk for entrapment?  (click for answers) </a:t>
            </a:r>
          </a:p>
          <a:p>
            <a:endParaRPr lang="en-US" dirty="0"/>
          </a:p>
          <a:p>
            <a:r>
              <a:rPr lang="en-US" dirty="0"/>
              <a:t>As we review</a:t>
            </a:r>
            <a:r>
              <a:rPr lang="en-US" baseline="0" dirty="0"/>
              <a:t> the potential situations, diagnosis, physical ailments as well as cognitive conditions that can [place individuals at risk, we also need to understand that every person is potentially at risk for an entrapment.  This is due to </a:t>
            </a:r>
            <a:r>
              <a:rPr lang="en-US" sz="1200" b="1" i="0" kern="1200" dirty="0">
                <a:solidFill>
                  <a:schemeClr val="tx1"/>
                </a:solidFill>
                <a:effectLst/>
                <a:latin typeface="+mn-lt"/>
                <a:ea typeface="+mn-ea"/>
                <a:cs typeface="+mn-cs"/>
              </a:rPr>
              <a:t>Key Body Parts at Risk – </a:t>
            </a:r>
            <a:r>
              <a:rPr lang="en-US" sz="1200" b="0" i="0" kern="1200" dirty="0">
                <a:solidFill>
                  <a:schemeClr val="tx1"/>
                </a:solidFill>
                <a:effectLst/>
                <a:latin typeface="+mn-lt"/>
                <a:ea typeface="+mn-ea"/>
                <a:cs typeface="+mn-cs"/>
              </a:rPr>
              <a:t>Three key body parts at risk for life-threatening entrapment in the seven zones of a hospital bed system discussed in this guidance are the head, neck, and chest.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Additionally our beds and potential</a:t>
            </a:r>
            <a:r>
              <a:rPr lang="en-US" sz="1200" b="0" i="0" kern="1200" baseline="0" dirty="0">
                <a:solidFill>
                  <a:schemeClr val="tx1"/>
                </a:solidFill>
                <a:effectLst/>
                <a:latin typeface="+mn-lt"/>
                <a:ea typeface="+mn-ea"/>
                <a:cs typeface="+mn-cs"/>
              </a:rPr>
              <a:t> equipment attached to the bed (Side rails and enablers) pose a high risk for all residents.  </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11</a:t>
            </a:fld>
            <a:endParaRPr lang="en-US" dirty="0"/>
          </a:p>
        </p:txBody>
      </p:sp>
    </p:spTree>
    <p:extLst>
      <p:ext uri="{BB962C8B-B14F-4D97-AF65-F5344CB8AC3E}">
        <p14:creationId xmlns:p14="http://schemas.microsoft.com/office/powerpoint/2010/main" val="310309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a:t>
            </a:r>
          </a:p>
          <a:p>
            <a:endParaRPr lang="en-US" dirty="0"/>
          </a:p>
          <a:p>
            <a:r>
              <a:rPr lang="en-US" dirty="0"/>
              <a:t>When</a:t>
            </a:r>
            <a:r>
              <a:rPr lang="en-US" baseline="0" dirty="0"/>
              <a:t> and Why would we use a side rail in our facility?</a:t>
            </a:r>
          </a:p>
          <a:p>
            <a:endParaRPr lang="en-US" baseline="0" dirty="0"/>
          </a:p>
          <a:p>
            <a:r>
              <a:rPr lang="en-US" baseline="0" dirty="0"/>
              <a:t>Do we need to assess the resident prior to using a side rail? – Admission, Readmission, PRN, Annually?</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12</a:t>
            </a:fld>
            <a:endParaRPr lang="en-US" dirty="0"/>
          </a:p>
        </p:txBody>
      </p:sp>
    </p:spTree>
    <p:extLst>
      <p:ext uri="{BB962C8B-B14F-4D97-AF65-F5344CB8AC3E}">
        <p14:creationId xmlns:p14="http://schemas.microsoft.com/office/powerpoint/2010/main" val="2899351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entrapment, restraint as seen on the</a:t>
            </a:r>
            <a:r>
              <a:rPr lang="en-US" baseline="0" dirty="0"/>
              <a:t> slide – it is important to understand that we need to weigh the risks and benefits of devices (side rails) in achieving resident outcomes.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1995 FDA issued Safety Alert entitled, “Entrapment Hazards with Hospital Bed Side Rails” notes the frail or elderly who have conditions such as agitation, delirium, confusion, pain, uncontrolled body movement, hypoxia, fecal impaction, acute urinary retention, etc., have an increased likelihood of entrapment. The increased risk is largely due to unsafe moving about the bed, or ill-advised attempting to exit from the bed. </a:t>
            </a:r>
          </a:p>
          <a:p>
            <a:r>
              <a:rPr lang="en-US" sz="1200" kern="1200" dirty="0">
                <a:solidFill>
                  <a:schemeClr val="tx1"/>
                </a:solidFill>
                <a:effectLst/>
                <a:latin typeface="+mn-lt"/>
                <a:ea typeface="+mn-ea"/>
                <a:cs typeface="+mn-cs"/>
              </a:rPr>
              <a:t>In addition, the FDA </a:t>
            </a:r>
            <a:r>
              <a:rPr lang="en-US" sz="1200" i="1" kern="1200" dirty="0">
                <a:solidFill>
                  <a:schemeClr val="tx1"/>
                </a:solidFill>
                <a:effectLst/>
                <a:latin typeface="+mn-lt"/>
                <a:ea typeface="+mn-ea"/>
                <a:cs typeface="+mn-cs"/>
              </a:rPr>
              <a:t>Hospital Bed System Dimensional and Assessment Guidance to Reduce Entrapment</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dated March 10, 2006:  </a:t>
            </a:r>
            <a:r>
              <a:rPr lang="en-US" sz="1200" u="sng" kern="1200" dirty="0">
                <a:solidFill>
                  <a:schemeClr val="tx1"/>
                </a:solidFill>
                <a:effectLst/>
                <a:latin typeface="+mn-lt"/>
                <a:ea typeface="+mn-ea"/>
                <a:cs typeface="+mn-cs"/>
                <a:hlinkClick r:id="rId3"/>
              </a:rPr>
              <a:t>http://www.fda.gov/RegulatoryInformation/Guidances/ucm072662.htm</a:t>
            </a:r>
            <a:r>
              <a:rPr lang="en-US" sz="1200" kern="1200" dirty="0">
                <a:solidFill>
                  <a:schemeClr val="tx1"/>
                </a:solidFill>
                <a:effectLst/>
                <a:latin typeface="+mn-lt"/>
                <a:ea typeface="+mn-ea"/>
                <a:cs typeface="+mn-cs"/>
              </a:rPr>
              <a:t> provides additional guidance and recommendations that are related to both hospital beds and hospital bed accessories with recommendations that are intended to reduce life threatening entrapments. </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Additionally, untimely responses to care needs, (e.g. toileting, repositioning, pain management, etc.) increases the risk of entrapment.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 matter the purpose for use, bed rails and other bed accessories (e.g., transfer bar, trapeze, bed enclosures), although prescribed to improve functional independence with bed mobility and transfers, can increase resident safety risk.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Thus, weighing the risks and benefits of devices (including bed rails) is integral to achieving positive resident outcomes.    </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13</a:t>
            </a:fld>
            <a:endParaRPr lang="en-US" dirty="0"/>
          </a:p>
        </p:txBody>
      </p:sp>
    </p:spTree>
    <p:extLst>
      <p:ext uri="{BB962C8B-B14F-4D97-AF65-F5344CB8AC3E}">
        <p14:creationId xmlns:p14="http://schemas.microsoft.com/office/powerpoint/2010/main" val="1319347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we have discussed  - there are many risks or potential dangers to residents related to bed rails,  assistive devices and ill fitting equipment – there are also other regulatory potentials to the facility as a result of an ineffective bed rail and bed inspection policy.</a:t>
            </a:r>
          </a:p>
          <a:p>
            <a:endParaRPr lang="en-US" baseline="0" dirty="0"/>
          </a:p>
          <a:p>
            <a:r>
              <a:rPr lang="en-US" baseline="0" dirty="0"/>
              <a:t>One is the potential of a bed rail or device being considered a physical restraint</a:t>
            </a:r>
          </a:p>
          <a:p>
            <a:endParaRPr lang="en-US" baseline="0" dirty="0"/>
          </a:p>
          <a:p>
            <a:r>
              <a:rPr lang="en-US" baseline="0" dirty="0"/>
              <a:t>Give Example</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14</a:t>
            </a:fld>
            <a:endParaRPr lang="en-US" dirty="0"/>
          </a:p>
        </p:txBody>
      </p:sp>
    </p:spTree>
    <p:extLst>
      <p:ext uri="{BB962C8B-B14F-4D97-AF65-F5344CB8AC3E}">
        <p14:creationId xmlns:p14="http://schemas.microsoft.com/office/powerpoint/2010/main" val="1238467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Falls do not constitute</a:t>
            </a:r>
            <a:r>
              <a:rPr lang="en-US" baseline="0" dirty="0"/>
              <a:t> self-injurious behavior or a medical symptom that warrants the use of a physical restraint.  Although restraints have been traditionally used as a fall prevention approach, they have been found to have serious drawbacks that can contribute to serious injuries.  </a:t>
            </a:r>
          </a:p>
          <a:p>
            <a:endParaRPr lang="en-US" baseline="0" dirty="0"/>
          </a:p>
          <a:p>
            <a:r>
              <a:rPr lang="en-US" baseline="0" dirty="0"/>
              <a:t>There is no evidence that the use of physical restraints, including but not limited to side rails will prevent or reduce falls.  Additionally, falls that occur while a person is physically restrained often result in more severe injuries such as strangulation and entrapment.</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15</a:t>
            </a:fld>
            <a:endParaRPr lang="en-US" dirty="0"/>
          </a:p>
        </p:txBody>
      </p:sp>
    </p:spTree>
    <p:extLst>
      <p:ext uri="{BB962C8B-B14F-4D97-AF65-F5344CB8AC3E}">
        <p14:creationId xmlns:p14="http://schemas.microsoft.com/office/powerpoint/2010/main" val="748950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we</a:t>
            </a:r>
            <a:r>
              <a:rPr lang="en-US" baseline="0" dirty="0"/>
              <a:t> prepare and how we respond is key for our residents safety.</a:t>
            </a:r>
          </a:p>
          <a:p>
            <a:endParaRPr lang="en-US" baseline="0" dirty="0"/>
          </a:p>
          <a:p>
            <a:r>
              <a:rPr lang="en-US" dirty="0"/>
              <a:t>The first thing we can do is</a:t>
            </a:r>
            <a:r>
              <a:rPr lang="en-US" baseline="0" dirty="0"/>
              <a:t> to increase our knowledge, that is </a:t>
            </a:r>
            <a:r>
              <a:rPr lang="en-US" dirty="0"/>
              <a:t>Knowledge</a:t>
            </a:r>
            <a:r>
              <a:rPr lang="en-US" baseline="0" dirty="0"/>
              <a:t> and understanding of the benefits and the risks/dangers of bed rails, the 7 zones as well as the right equipment (Manufacturers guidelines).  Also it is the knowledge of our individual roles related to bed rails, devices and appropriate mattresses/bed equipment as we discussed earlier.</a:t>
            </a:r>
          </a:p>
          <a:p>
            <a:endParaRPr lang="en-US" baseline="0" dirty="0"/>
          </a:p>
          <a:p>
            <a:r>
              <a:rPr lang="en-US" baseline="0" dirty="0"/>
              <a:t>Next comes resident assessment. </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16</a:t>
            </a:fld>
            <a:endParaRPr lang="en-US" dirty="0"/>
          </a:p>
        </p:txBody>
      </p:sp>
    </p:spTree>
    <p:extLst>
      <p:ext uri="{BB962C8B-B14F-4D97-AF65-F5344CB8AC3E}">
        <p14:creationId xmlns:p14="http://schemas.microsoft.com/office/powerpoint/2010/main" val="11298890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Cognitive</a:t>
            </a:r>
            <a:r>
              <a:rPr lang="en-US" baseline="0" dirty="0"/>
              <a:t> Status: </a:t>
            </a:r>
          </a:p>
          <a:p>
            <a:r>
              <a:rPr lang="en-US" baseline="0" dirty="0"/>
              <a:t>Level of comprehension, Ability to follow direction, Willingness to cooperate, agitation, delirium, confusion, or pain noted?, Are basic care needs met?</a:t>
            </a:r>
          </a:p>
          <a:p>
            <a:r>
              <a:rPr lang="en-US" baseline="0" dirty="0"/>
              <a:t>Functional Status:</a:t>
            </a:r>
          </a:p>
          <a:p>
            <a:r>
              <a:rPr lang="en-US" baseline="0" dirty="0"/>
              <a:t>Upper and lower body strength, trunk strength, fine motor or hand grasp skills, demonstrates the ability to raise and lower side rails upon command and without difficulty</a:t>
            </a:r>
          </a:p>
          <a:p>
            <a:endParaRPr lang="en-US" baseline="0" dirty="0"/>
          </a:p>
          <a:p>
            <a:r>
              <a:rPr lang="en-US" dirty="0"/>
              <a:t>Also:</a:t>
            </a:r>
          </a:p>
          <a:p>
            <a:pPr marL="171450" indent="-171450">
              <a:buFont typeface="Arial" panose="020B0604020202020204" pitchFamily="34" charset="0"/>
              <a:buChar char="•"/>
            </a:pPr>
            <a:r>
              <a:rPr lang="en-US" dirty="0"/>
              <a:t>Identify whether the resident experiences problems at night such as memory, visual or spatial perception issues, incontinence, pain, uncontrolled body movement, hypoxia, pressure ulcers and bed mobility, or safe ambulation that may need to be addressed.</a:t>
            </a:r>
            <a:endParaRPr lang="en-US" baseline="0" dirty="0"/>
          </a:p>
          <a:p>
            <a:pPr marL="171450" indent="-171450">
              <a:buFont typeface="Arial" panose="020B0604020202020204" pitchFamily="34" charset="0"/>
              <a:buChar char="•"/>
            </a:pPr>
            <a:r>
              <a:rPr lang="en-US" dirty="0"/>
              <a:t>Ensure that all underlying medical problems that affect resident symptoms are addressed and treated when appropriate. Treatments must also be evaluated for effect and impact on resident comfort and safety.</a:t>
            </a:r>
          </a:p>
          <a:p>
            <a:pPr marL="171450" indent="-171450">
              <a:buFont typeface="Arial" panose="020B0604020202020204" pitchFamily="34" charset="0"/>
              <a:buChar char="•"/>
            </a:pPr>
            <a:r>
              <a:rPr lang="en-US" dirty="0"/>
              <a:t>Review resident’s urinary and bowel elimination patterns if indicated.</a:t>
            </a:r>
          </a:p>
          <a:p>
            <a:pPr marL="171450" indent="-171450">
              <a:buFont typeface="Arial" panose="020B0604020202020204" pitchFamily="34" charset="0"/>
              <a:buChar char="•"/>
            </a:pPr>
            <a:r>
              <a:rPr lang="en-US" baseline="0" dirty="0"/>
              <a:t>Review resident sleep patterns and life-long late night habits</a:t>
            </a:r>
          </a:p>
          <a:p>
            <a:pPr marL="171450" indent="-171450">
              <a:buFont typeface="Arial" panose="020B0604020202020204" pitchFamily="34" charset="0"/>
              <a:buChar char="•"/>
            </a:pPr>
            <a:r>
              <a:rPr lang="en-US" dirty="0"/>
              <a:t>Review dosages and types of medications, especially hypnotics, pain treatments, medications that create orthostatic hypotension, diuretics, and hypoglycemic medications that might be causing hunger at night.</a:t>
            </a:r>
            <a:endParaRPr lang="en-US" baseline="0" dirty="0"/>
          </a:p>
          <a:p>
            <a:pPr marL="171450" indent="-171450">
              <a:buFont typeface="Arial" panose="020B0604020202020204" pitchFamily="34" charset="0"/>
              <a:buChar char="•"/>
            </a:pPr>
            <a:r>
              <a:rPr lang="en-US" dirty="0"/>
              <a:t>Conduct an environmental assessment to determine whether light levels, room temperature, obstacles and mobility hazards, or other unique resident needs are impacting sleep.</a:t>
            </a:r>
            <a:endParaRPr lang="en-US" baseline="0" dirty="0"/>
          </a:p>
          <a:p>
            <a:endParaRPr lang="en-US" baseline="0" dirty="0"/>
          </a:p>
          <a:p>
            <a:endParaRPr lang="en-US" baseline="0" dirty="0"/>
          </a:p>
          <a:p>
            <a:r>
              <a:rPr lang="en-US" baseline="0" dirty="0"/>
              <a:t>Physician Order:</a:t>
            </a:r>
          </a:p>
          <a:p>
            <a:r>
              <a:rPr lang="en-US" baseline="0" dirty="0"/>
              <a:t>Type of device, specific reason for use (medical symptom) –not to keep resident in bed, duration of the application of the device</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17</a:t>
            </a:fld>
            <a:endParaRPr lang="en-US" dirty="0"/>
          </a:p>
        </p:txBody>
      </p:sp>
    </p:spTree>
    <p:extLst>
      <p:ext uri="{BB962C8B-B14F-4D97-AF65-F5344CB8AC3E}">
        <p14:creationId xmlns:p14="http://schemas.microsoft.com/office/powerpoint/2010/main" val="3490370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18</a:t>
            </a:fld>
            <a:endParaRPr lang="en-US" dirty="0"/>
          </a:p>
        </p:txBody>
      </p:sp>
    </p:spTree>
    <p:extLst>
      <p:ext uri="{BB962C8B-B14F-4D97-AF65-F5344CB8AC3E}">
        <p14:creationId xmlns:p14="http://schemas.microsoft.com/office/powerpoint/2010/main" val="3714837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 this is not all inclusive </a:t>
            </a:r>
            <a:r>
              <a:rPr lang="en-US" baseline="0" dirty="0"/>
              <a:t> the diagram is meant to initiate group discussion related to roles and responsibilities </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19</a:t>
            </a:fld>
            <a:endParaRPr lang="en-US" dirty="0"/>
          </a:p>
        </p:txBody>
      </p:sp>
    </p:spTree>
    <p:extLst>
      <p:ext uri="{BB962C8B-B14F-4D97-AF65-F5344CB8AC3E}">
        <p14:creationId xmlns:p14="http://schemas.microsoft.com/office/powerpoint/2010/main" val="1914848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Verdana" panose="020B0604030504040204" pitchFamily="34" charset="0"/>
                <a:ea typeface="Verdana" panose="020B0604030504040204" pitchFamily="34" charset="0"/>
                <a:cs typeface="Verdana" panose="020B0604030504040204" pitchFamily="34" charset="0"/>
              </a:rPr>
              <a:t>The purpose of this lesson is to educate health care workers about the risks and benefits of utilizing bed rails and other devices for safety on bed systems</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2</a:t>
            </a:fld>
            <a:endParaRPr lang="en-US" dirty="0"/>
          </a:p>
        </p:txBody>
      </p:sp>
    </p:spTree>
    <p:extLst>
      <p:ext uri="{BB962C8B-B14F-4D97-AF65-F5344CB8AC3E}">
        <p14:creationId xmlns:p14="http://schemas.microsoft.com/office/powerpoint/2010/main" val="2472425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20</a:t>
            </a:fld>
            <a:endParaRPr lang="en-US" dirty="0"/>
          </a:p>
        </p:txBody>
      </p:sp>
    </p:spTree>
    <p:extLst>
      <p:ext uri="{BB962C8B-B14F-4D97-AF65-F5344CB8AC3E}">
        <p14:creationId xmlns:p14="http://schemas.microsoft.com/office/powerpoint/2010/main" val="2971833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a:t>
            </a:r>
            <a:r>
              <a:rPr lang="en-US" baseline="0" dirty="0"/>
              <a:t> basic needs:</a:t>
            </a:r>
          </a:p>
          <a:p>
            <a:r>
              <a:rPr lang="en-US" baseline="0" dirty="0"/>
              <a:t>Toilet resident timely, reposition resident often, manage pain, </a:t>
            </a:r>
          </a:p>
          <a:p>
            <a:r>
              <a:rPr lang="en-US" baseline="0" dirty="0"/>
              <a:t>Repositioning alternatives:</a:t>
            </a:r>
          </a:p>
          <a:p>
            <a:r>
              <a:rPr lang="en-US" baseline="0" dirty="0"/>
              <a:t>Halo bar, trapeze</a:t>
            </a:r>
          </a:p>
          <a:p>
            <a:r>
              <a:rPr lang="en-US" baseline="0" dirty="0"/>
              <a:t>Manufacturer Guidelines:</a:t>
            </a:r>
          </a:p>
          <a:p>
            <a:r>
              <a:rPr lang="en-US" baseline="0" dirty="0"/>
              <a:t>Each manufacturer has specifications and recommendations for proper use, use only compatible devices on the beds (Example: We have two different kinds of beds in the house and each bed has a different kind of rail that is used)</a:t>
            </a:r>
          </a:p>
          <a:p>
            <a:r>
              <a:rPr lang="en-US" baseline="0" dirty="0"/>
              <a:t>Sometimes representatives and/or loved ones ask or demand that we use side rails to keep the resident from falling out of bed, we must educate them on the risk versus the benefit.  If bed rails are used obtain informed consent from the resident/representative with risk and benefit information</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21</a:t>
            </a:fld>
            <a:endParaRPr lang="en-US" dirty="0"/>
          </a:p>
        </p:txBody>
      </p:sp>
    </p:spTree>
    <p:extLst>
      <p:ext uri="{BB962C8B-B14F-4D97-AF65-F5344CB8AC3E}">
        <p14:creationId xmlns:p14="http://schemas.microsoft.com/office/powerpoint/2010/main" val="2819879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Utilize bed inspection policy to assist with proper auditing</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22</a:t>
            </a:fld>
            <a:endParaRPr lang="en-US" dirty="0"/>
          </a:p>
        </p:txBody>
      </p:sp>
    </p:spTree>
    <p:extLst>
      <p:ext uri="{BB962C8B-B14F-4D97-AF65-F5344CB8AC3E}">
        <p14:creationId xmlns:p14="http://schemas.microsoft.com/office/powerpoint/2010/main" val="27487504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Resource</a:t>
            </a:r>
            <a:r>
              <a:rPr lang="en-US" baseline="0" dirty="0"/>
              <a:t> - </a:t>
            </a:r>
            <a:r>
              <a:rPr lang="en-US" dirty="0"/>
              <a:t>Hospital Bed System Dimensional and Assessment Guidance to Reduce Entrapment." </a:t>
            </a:r>
            <a:r>
              <a:rPr lang="en-US" i="1" dirty="0"/>
              <a:t>Hospital Bed System Dimensional and Assessment Guidance to Reduce Entrapment</a:t>
            </a:r>
            <a:r>
              <a:rPr lang="en-US" dirty="0"/>
              <a:t>. FDA, n.d. Web. 17 Jan. 2017.</a:t>
            </a:r>
          </a:p>
          <a:p>
            <a:endParaRPr lang="en-US" dirty="0"/>
          </a:p>
          <a:p>
            <a:r>
              <a:rPr lang="en-US" dirty="0"/>
              <a:t>http://www.fda.gov/RegulatoryInformation/Guidances/ucm072662.htm#7 </a:t>
            </a:r>
          </a:p>
        </p:txBody>
      </p:sp>
      <p:sp>
        <p:nvSpPr>
          <p:cNvPr id="4" name="Slide Number Placeholder 3"/>
          <p:cNvSpPr>
            <a:spLocks noGrp="1"/>
          </p:cNvSpPr>
          <p:nvPr>
            <p:ph type="sldNum" sz="quarter" idx="10"/>
          </p:nvPr>
        </p:nvSpPr>
        <p:spPr/>
        <p:txBody>
          <a:bodyPr/>
          <a:lstStyle/>
          <a:p>
            <a:fld id="{89DA1A54-E777-4EF1-B51C-A307AA47CB5F}" type="slidenum">
              <a:rPr lang="en-US" smtClean="0"/>
              <a:t>23</a:t>
            </a:fld>
            <a:endParaRPr lang="en-US" dirty="0"/>
          </a:p>
        </p:txBody>
      </p:sp>
    </p:spTree>
    <p:extLst>
      <p:ext uri="{BB962C8B-B14F-4D97-AF65-F5344CB8AC3E}">
        <p14:creationId xmlns:p14="http://schemas.microsoft.com/office/powerpoint/2010/main" val="298622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education, we will refer to the regulations for Bed Rail</a:t>
            </a:r>
            <a:r>
              <a:rPr lang="en-US" baseline="0" dirty="0"/>
              <a:t> Use and the new Bed Inspection protocols. </a:t>
            </a:r>
          </a:p>
          <a:p>
            <a:endParaRPr lang="en-US" baseline="0" dirty="0"/>
          </a:p>
          <a:p>
            <a:r>
              <a:rPr lang="en-US" baseline="0" dirty="0"/>
              <a:t>The federal regulations were rewritten in 2016 for the first time since 1991 – the updates were completed in order to modernize the language and reflect changes that have happened in care, resident populations and quality standards.</a:t>
            </a:r>
          </a:p>
          <a:p>
            <a:endParaRPr lang="en-US" baseline="0" dirty="0"/>
          </a:p>
          <a:p>
            <a:r>
              <a:rPr lang="en-US" baseline="0" dirty="0"/>
              <a:t>The changes are being called the “Mega-Rule” because there are over 700 pages of regulations. There are three phases of implementation: Phase 1 was effective November 28, 2016, phase 2 is effective November 28, 2017 and phase 3 is effective on November 28, 2019.</a:t>
            </a:r>
          </a:p>
          <a:p>
            <a:endParaRPr lang="en-US" baseline="0" dirty="0"/>
          </a:p>
          <a:p>
            <a:r>
              <a:rPr lang="en-US" baseline="0" dirty="0"/>
              <a:t>Today we will review the changes made to the regulations related to resident safety – specifically bed rails, bed inspections and bed safety. </a:t>
            </a:r>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t>3</a:t>
            </a:fld>
            <a:endParaRPr lang="en-US" dirty="0"/>
          </a:p>
        </p:txBody>
      </p:sp>
    </p:spTree>
    <p:extLst>
      <p:ext uri="{BB962C8B-B14F-4D97-AF65-F5344CB8AC3E}">
        <p14:creationId xmlns:p14="http://schemas.microsoft.com/office/powerpoint/2010/main" val="3145562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Regulations and Updates to Bed</a:t>
            </a:r>
            <a:r>
              <a:rPr lang="en-US" baseline="0" dirty="0"/>
              <a:t> Rails and Bed Inspection –</a:t>
            </a:r>
          </a:p>
          <a:p>
            <a:r>
              <a:rPr lang="en-US" dirty="0"/>
              <a:t>The intent of this regulation is to ensure that the facility provides an environment that is free from accident hazards over which the facility has control and provides supervision and assistive devices to each resident to prevent avoidable accidents. </a:t>
            </a:r>
          </a:p>
          <a:p>
            <a:endParaRPr lang="en-US" dirty="0"/>
          </a:p>
          <a:p>
            <a:r>
              <a:rPr lang="en-US" dirty="0"/>
              <a:t>Our goal is to reduce potentially life-threatening entrapments associated with bed systems.</a:t>
            </a:r>
          </a:p>
          <a:p>
            <a:endParaRPr lang="en-US" dirty="0"/>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4</a:t>
            </a:fld>
            <a:endParaRPr lang="en-US" dirty="0"/>
          </a:p>
        </p:txBody>
      </p:sp>
    </p:spTree>
    <p:extLst>
      <p:ext uri="{BB962C8B-B14F-4D97-AF65-F5344CB8AC3E}">
        <p14:creationId xmlns:p14="http://schemas.microsoft.com/office/powerpoint/2010/main" val="4069205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Discuss manufacturers</a:t>
            </a:r>
            <a:r>
              <a:rPr lang="en-US" baseline="0" dirty="0"/>
              <a:t> recommendations – give an example.</a:t>
            </a:r>
          </a:p>
          <a:p>
            <a:endParaRPr lang="en-US" baseline="0" dirty="0"/>
          </a:p>
          <a:p>
            <a:r>
              <a:rPr lang="en-US" baseline="0" dirty="0"/>
              <a:t>Group Discussion – what is a bed inspection?  When should a bed inspection be completed?  Who is responsible to complete the inspection? </a:t>
            </a:r>
          </a:p>
          <a:p>
            <a:endParaRPr lang="en-US" baseline="0" dirty="0"/>
          </a:p>
          <a:p>
            <a:r>
              <a:rPr lang="en-US" baseline="0" dirty="0"/>
              <a:t>Why is it important to use bed rails correctly?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Our Policy states - </a:t>
            </a:r>
            <a:r>
              <a:rPr lang="en-US" sz="1200" kern="1200" dirty="0">
                <a:solidFill>
                  <a:schemeClr val="tx1"/>
                </a:solidFill>
                <a:effectLst/>
                <a:latin typeface="+mn-lt"/>
                <a:ea typeface="+mn-ea"/>
                <a:cs typeface="+mn-cs"/>
              </a:rPr>
              <a:t>It is the policy of this facility to identify and reduce safety risks and hazards commonly associated with bed rail use. A dual-faceted approach will be used to achieve sustainable quality outcomes, including 1) regular bed maintenance and 2) individual bed rail evaluations. In response to the requirement of providing for a “safe, clean, comfortable, and homelike environment,” the facility’s regular maintenance program will include regular inspection of all bed systems (e.g. rails, frames, and mattresses, and operational components) to ensure they are clean, comfortable, and safe. </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5</a:t>
            </a:fld>
            <a:endParaRPr lang="en-US" dirty="0"/>
          </a:p>
        </p:txBody>
      </p:sp>
    </p:spTree>
    <p:extLst>
      <p:ext uri="{BB962C8B-B14F-4D97-AF65-F5344CB8AC3E}">
        <p14:creationId xmlns:p14="http://schemas.microsoft.com/office/powerpoint/2010/main" val="2211169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Regardless of the purpose for use, bed rails (also referred to as “side rails, ”bed side rails, "and “safety rails”) and other bed accessories (e.g., transfer bar, bed enclosures), while assisting with transfer and positioning, can increase resident safety risk.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Bed rails include rails of various sizes (e.g., full length rails, half rails, quarter rails) that may be positioned in various locations on the bed.</a:t>
            </a:r>
          </a:p>
          <a:p>
            <a:endParaRPr lang="en-US" dirty="0"/>
          </a:p>
          <a:p>
            <a:r>
              <a:rPr lang="en-US" dirty="0"/>
              <a:t>According to CMS </a:t>
            </a:r>
            <a:r>
              <a:rPr lang="en-US" sz="1200" kern="1200" dirty="0">
                <a:solidFill>
                  <a:schemeClr val="tx1"/>
                </a:solidFill>
                <a:effectLst/>
                <a:latin typeface="+mn-lt"/>
                <a:ea typeface="+mn-ea"/>
                <a:cs typeface="+mn-cs"/>
              </a:rPr>
              <a:t>Bed rails (also referred to as “side rails,” “bed side rails,” and “safety rails”) are constructed of metal or rigid plastics, and are available in various sizes (e.g., full length rails, half rails, quarter rails), to align with resident-specific needs. Bed rails may be positioned in various locations on the bed; upper or lower, either or both sides. </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6</a:t>
            </a:fld>
            <a:endParaRPr lang="en-US" dirty="0"/>
          </a:p>
        </p:txBody>
      </p:sp>
    </p:spTree>
    <p:extLst>
      <p:ext uri="{BB962C8B-B14F-4D97-AF65-F5344CB8AC3E}">
        <p14:creationId xmlns:p14="http://schemas.microsoft.com/office/powerpoint/2010/main" val="4208525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FDA received approximately 691 entrapment reports over a period of 21 years from January 1, 1985, to January 1, 2006</a:t>
            </a:r>
            <a:r>
              <a:rPr lang="en-US" sz="1200" b="0" i="0" u="none" strike="noStrike" kern="1200" baseline="30000" dirty="0">
                <a:solidFill>
                  <a:schemeClr val="tx1"/>
                </a:solidFill>
                <a:effectLst/>
                <a:latin typeface="+mn-lt"/>
                <a:ea typeface="+mn-ea"/>
                <a:cs typeface="+mn-cs"/>
                <a:hlinkClick r:id="rId3"/>
              </a:rPr>
              <a:t>9</a:t>
            </a:r>
            <a:r>
              <a:rPr lang="en-US" sz="1200" b="0" i="0" kern="1200" dirty="0">
                <a:solidFill>
                  <a:schemeClr val="tx1"/>
                </a:solidFill>
                <a:effectLst/>
                <a:latin typeface="+mn-lt"/>
                <a:ea typeface="+mn-ea"/>
                <a:cs typeface="+mn-cs"/>
              </a:rPr>
              <a:t>. In these reports, 413 people died, 120 were injured, and 158 were near-miss events with no serious injury as a result of intervention. These entrapment events have occurred in openings within the bed rails, between the bed rails and mattresses, under bed rails, between split rails, and between the bed rails and head or foot boards.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Entrapments have occurred in a variety of patient care settings, including hospitals, nursing homes, and private homes. Long-term care facilities reported the majority of the entrapments.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term “hospital</a:t>
            </a:r>
            <a:r>
              <a:rPr lang="en-US" sz="1200" b="0" i="0" kern="1200" baseline="0" dirty="0">
                <a:solidFill>
                  <a:schemeClr val="tx1"/>
                </a:solidFill>
                <a:effectLst/>
                <a:latin typeface="+mn-lt"/>
                <a:ea typeface="+mn-ea"/>
                <a:cs typeface="+mn-cs"/>
              </a:rPr>
              <a:t> bed” refers to a variety of medical devices that are classified as beds including those used in long term care, acute care or home care settings. </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Some beds are excluded from this guidance including air fluidized therapy beds, bariatric beds, and stretchers.</a:t>
            </a:r>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7</a:t>
            </a:fld>
            <a:endParaRPr lang="en-US" dirty="0"/>
          </a:p>
        </p:txBody>
      </p:sp>
    </p:spTree>
    <p:extLst>
      <p:ext uri="{BB962C8B-B14F-4D97-AF65-F5344CB8AC3E}">
        <p14:creationId xmlns:p14="http://schemas.microsoft.com/office/powerpoint/2010/main" val="968856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Zone 1:</a:t>
            </a:r>
            <a:r>
              <a:rPr lang="en-US" sz="1200" b="0" i="0" kern="1200" dirty="0">
                <a:solidFill>
                  <a:schemeClr val="tx1"/>
                </a:solidFill>
                <a:effectLst/>
                <a:latin typeface="+mn-lt"/>
                <a:ea typeface="+mn-ea"/>
                <a:cs typeface="+mn-cs"/>
              </a:rPr>
              <a:t> Within the Rail</a:t>
            </a:r>
          </a:p>
          <a:p>
            <a:r>
              <a:rPr lang="en-US" sz="1200" b="1" i="0" kern="1200" dirty="0">
                <a:solidFill>
                  <a:schemeClr val="tx1"/>
                </a:solidFill>
                <a:effectLst/>
                <a:latin typeface="+mn-lt"/>
                <a:ea typeface="+mn-ea"/>
                <a:cs typeface="+mn-cs"/>
              </a:rPr>
              <a:t>Zone 2: </a:t>
            </a:r>
            <a:r>
              <a:rPr lang="en-US" sz="1200" b="0" i="0" kern="1200" dirty="0">
                <a:solidFill>
                  <a:schemeClr val="tx1"/>
                </a:solidFill>
                <a:effectLst/>
                <a:latin typeface="+mn-lt"/>
                <a:ea typeface="+mn-ea"/>
                <a:cs typeface="+mn-cs"/>
              </a:rPr>
              <a:t>Under the Rail, Between the Rail Supports or Next to a Single Rail Support</a:t>
            </a:r>
          </a:p>
          <a:p>
            <a:r>
              <a:rPr lang="en-US" sz="1200" b="1" i="0" kern="1200" dirty="0">
                <a:solidFill>
                  <a:schemeClr val="tx1"/>
                </a:solidFill>
                <a:effectLst/>
                <a:latin typeface="+mn-lt"/>
                <a:ea typeface="+mn-ea"/>
                <a:cs typeface="+mn-cs"/>
              </a:rPr>
              <a:t>Zone 3:</a:t>
            </a:r>
            <a:r>
              <a:rPr lang="en-US" sz="1200" b="0" i="0" kern="1200" dirty="0">
                <a:solidFill>
                  <a:schemeClr val="tx1"/>
                </a:solidFill>
                <a:effectLst/>
                <a:latin typeface="+mn-lt"/>
                <a:ea typeface="+mn-ea"/>
                <a:cs typeface="+mn-cs"/>
              </a:rPr>
              <a:t> Between the Rail and the Mattress</a:t>
            </a:r>
          </a:p>
          <a:p>
            <a:r>
              <a:rPr lang="en-US" sz="1200" b="1" i="0" kern="1200" dirty="0">
                <a:solidFill>
                  <a:schemeClr val="tx1"/>
                </a:solidFill>
                <a:effectLst/>
                <a:latin typeface="+mn-lt"/>
                <a:ea typeface="+mn-ea"/>
                <a:cs typeface="+mn-cs"/>
              </a:rPr>
              <a:t>Zone 4:</a:t>
            </a:r>
            <a:r>
              <a:rPr lang="en-US" sz="1200" b="0" i="0" kern="1200" dirty="0">
                <a:solidFill>
                  <a:schemeClr val="tx1"/>
                </a:solidFill>
                <a:effectLst/>
                <a:latin typeface="+mn-lt"/>
                <a:ea typeface="+mn-ea"/>
                <a:cs typeface="+mn-cs"/>
              </a:rPr>
              <a:t> Under the Rail, at the Ends of the Rail</a:t>
            </a:r>
          </a:p>
          <a:p>
            <a:r>
              <a:rPr lang="en-US" sz="1200" b="1" i="0" kern="1200" dirty="0">
                <a:solidFill>
                  <a:schemeClr val="tx1"/>
                </a:solidFill>
                <a:effectLst/>
                <a:latin typeface="+mn-lt"/>
                <a:ea typeface="+mn-ea"/>
                <a:cs typeface="+mn-cs"/>
              </a:rPr>
              <a:t>Zone 5:</a:t>
            </a:r>
            <a:r>
              <a:rPr lang="en-US" sz="1200" b="0" i="0" kern="1200" dirty="0">
                <a:solidFill>
                  <a:schemeClr val="tx1"/>
                </a:solidFill>
                <a:effectLst/>
                <a:latin typeface="+mn-lt"/>
                <a:ea typeface="+mn-ea"/>
                <a:cs typeface="+mn-cs"/>
              </a:rPr>
              <a:t> Between Split Bed Rails</a:t>
            </a:r>
          </a:p>
          <a:p>
            <a:r>
              <a:rPr lang="en-US" sz="1200" b="1" i="0" kern="1200" dirty="0">
                <a:solidFill>
                  <a:schemeClr val="tx1"/>
                </a:solidFill>
                <a:effectLst/>
                <a:latin typeface="+mn-lt"/>
                <a:ea typeface="+mn-ea"/>
                <a:cs typeface="+mn-cs"/>
              </a:rPr>
              <a:t>Zone 6:</a:t>
            </a:r>
            <a:r>
              <a:rPr lang="en-US" sz="1200" b="0" i="0" kern="1200" dirty="0">
                <a:solidFill>
                  <a:schemeClr val="tx1"/>
                </a:solidFill>
                <a:effectLst/>
                <a:latin typeface="+mn-lt"/>
                <a:ea typeface="+mn-ea"/>
                <a:cs typeface="+mn-cs"/>
              </a:rPr>
              <a:t> Between the End of the Rail and the Side Edge of the Head or Foot Board</a:t>
            </a:r>
          </a:p>
          <a:p>
            <a:r>
              <a:rPr lang="en-US" sz="1200" b="1" i="0" kern="1200" dirty="0">
                <a:solidFill>
                  <a:schemeClr val="tx1"/>
                </a:solidFill>
                <a:effectLst/>
                <a:latin typeface="+mn-lt"/>
                <a:ea typeface="+mn-ea"/>
                <a:cs typeface="+mn-cs"/>
              </a:rPr>
              <a:t>Zone 7:</a:t>
            </a:r>
            <a:r>
              <a:rPr lang="en-US" sz="1200" b="0" i="0" kern="1200" dirty="0">
                <a:solidFill>
                  <a:schemeClr val="tx1"/>
                </a:solidFill>
                <a:effectLst/>
                <a:latin typeface="+mn-lt"/>
                <a:ea typeface="+mn-ea"/>
                <a:cs typeface="+mn-cs"/>
              </a:rPr>
              <a:t> Between the Head or Foot Board and the Mattress End</a:t>
            </a:r>
          </a:p>
          <a:p>
            <a:endParaRPr lang="en-US" sz="1200" b="0" i="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FDA provides dimensional recommendations for Zones 1-4, as 80% of reported entrapment cases have occurred in these zones. </a:t>
            </a:r>
          </a:p>
          <a:p>
            <a:r>
              <a:rPr lang="en-US" sz="120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Group Discussion:  Discuss</a:t>
            </a:r>
            <a:r>
              <a:rPr lang="en-US" sz="1200" b="0" i="0" kern="1200" baseline="0" dirty="0">
                <a:solidFill>
                  <a:schemeClr val="tx1"/>
                </a:solidFill>
                <a:effectLst/>
                <a:latin typeface="+mn-lt"/>
                <a:ea typeface="+mn-ea"/>
                <a:cs typeface="+mn-cs"/>
              </a:rPr>
              <a:t> why these zones are important to know</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8</a:t>
            </a:fld>
            <a:endParaRPr lang="en-US" dirty="0"/>
          </a:p>
        </p:txBody>
      </p:sp>
    </p:spTree>
    <p:extLst>
      <p:ext uri="{BB962C8B-B14F-4D97-AF65-F5344CB8AC3E}">
        <p14:creationId xmlns:p14="http://schemas.microsoft.com/office/powerpoint/2010/main" val="2229769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Also:</a:t>
            </a:r>
          </a:p>
          <a:p>
            <a:r>
              <a:rPr lang="en-US" sz="1200" b="1" kern="1200" dirty="0">
                <a:solidFill>
                  <a:schemeClr val="tx1"/>
                </a:solidFill>
                <a:effectLst/>
                <a:latin typeface="+mn-lt"/>
                <a:ea typeface="+mn-ea"/>
                <a:cs typeface="+mn-cs"/>
              </a:rPr>
              <a:t>ZONE 5:  Between Split Bed Rails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partial length head and split rails are used on the same side of the bed, the space between the rails may present a risk of either neck or chest entrapment.</a:t>
            </a:r>
          </a:p>
          <a:p>
            <a:r>
              <a:rPr lang="en-US" sz="1200" b="1" kern="1200" dirty="0">
                <a:solidFill>
                  <a:schemeClr val="tx1"/>
                </a:solidFill>
                <a:effectLst/>
                <a:latin typeface="+mn-lt"/>
                <a:ea typeface="+mn-ea"/>
                <a:cs typeface="+mn-cs"/>
              </a:rPr>
              <a:t>ZONE 6:  Between the End of the Rail and the Side Edge of the Head or Foot Board</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gap between the end of the bed rail and the side edge of the headboard or footboard can present the risk of resident entrapment.</a:t>
            </a:r>
          </a:p>
          <a:p>
            <a:r>
              <a:rPr lang="en-US" sz="1200" b="1" kern="1200" dirty="0">
                <a:solidFill>
                  <a:schemeClr val="tx1"/>
                </a:solidFill>
                <a:effectLst/>
                <a:latin typeface="+mn-lt"/>
                <a:ea typeface="+mn-ea"/>
                <a:cs typeface="+mn-cs"/>
              </a:rPr>
              <a:t>ZONE 7:  Between the Head or Foot Board and the End of the Mattress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there is too large of a space between the inside surface of the headboard or footboard and the end of the mattress, the risk of head entrapment increases.</a:t>
            </a:r>
          </a:p>
          <a:p>
            <a:endParaRPr lang="en-US" dirty="0"/>
          </a:p>
        </p:txBody>
      </p:sp>
      <p:sp>
        <p:nvSpPr>
          <p:cNvPr id="4" name="Slide Number Placeholder 3"/>
          <p:cNvSpPr>
            <a:spLocks noGrp="1"/>
          </p:cNvSpPr>
          <p:nvPr>
            <p:ph type="sldNum" sz="quarter" idx="10"/>
          </p:nvPr>
        </p:nvSpPr>
        <p:spPr/>
        <p:txBody>
          <a:bodyPr/>
          <a:lstStyle/>
          <a:p>
            <a:fld id="{B199952E-72B9-4CEC-8150-21A740F5F4E0}" type="slidenum">
              <a:rPr lang="en-US" smtClean="0"/>
              <a:t>9</a:t>
            </a:fld>
            <a:endParaRPr lang="en-US" dirty="0"/>
          </a:p>
        </p:txBody>
      </p:sp>
    </p:spTree>
    <p:extLst>
      <p:ext uri="{BB962C8B-B14F-4D97-AF65-F5344CB8AC3E}">
        <p14:creationId xmlns:p14="http://schemas.microsoft.com/office/powerpoint/2010/main" val="2303736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endParaRPr lang="en-US" dirty="0"/>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361522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solidFill>
                  <a:prstClr val="black"/>
                </a:solidFill>
              </a:rPr>
              <a:t>This document is for general informational purposes only.  </a:t>
            </a:r>
          </a:p>
          <a:p>
            <a:r>
              <a:rPr lang="en-US" dirty="0">
                <a:solidFill>
                  <a:prstClr val="black"/>
                </a:solidFill>
              </a:rPr>
              <a:t>It does not represent legal advice nor relied upon as supporting documentation or advice with CMS or other regulatory entities.</a:t>
            </a:r>
          </a:p>
          <a:p>
            <a:r>
              <a:rPr lang="en-US" dirty="0">
                <a:solidFill>
                  <a:prstClr val="black"/>
                </a:solidFill>
              </a:rPr>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211463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1543441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58374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35010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76067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200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596127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80549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87383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p:spPr>
        <p:txBody>
          <a:bodyPr/>
          <a:lstStyle/>
          <a:p>
            <a:fld id="{9630B1F6-BBFA-4C8A-87C7-F31624078EFC}" type="slidenum">
              <a:rPr lang="en-US" smtClean="0"/>
              <a:t>‹#›</a:t>
            </a:fld>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1/27/2017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62741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637025C-5C37-418B-AE28-BA28B34CBCF9}" type="datetimeFigureOut">
              <a:rPr lang="en-US" smtClean="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30B1F6-BBFA-4C8A-87C7-F31624078EFC}" type="slidenum">
              <a:rPr lang="en-US" smtClean="0"/>
              <a:t>‹#›</a:t>
            </a:fld>
            <a:endParaRPr lang="en-US" dirty="0"/>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E637025C-5C37-418B-AE28-BA28B34CBCF9}" type="datetimeFigureOut">
              <a:rPr lang="en-US" smtClean="0"/>
              <a:t>1/27/2017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9630B1F6-BBFA-4C8A-87C7-F31624078EFC}" type="slidenum">
              <a:rPr lang="en-US" smtClean="0"/>
              <a:t>‹#›</a:t>
            </a:fld>
            <a:endParaRPr lang="en-US" dirty="0"/>
          </a:p>
        </p:txBody>
      </p:sp>
      <p:pic>
        <p:nvPicPr>
          <p:cNvPr id="9" name="Picture 8"/>
          <p:cNvPicPr>
            <a:picLocks noChangeAspect="1"/>
          </p:cNvPicPr>
          <p:nvPr/>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pPr defTabSz="914400" fontAlgn="base">
              <a:spcBef>
                <a:spcPct val="0"/>
              </a:spcBef>
              <a:spcAft>
                <a:spcPct val="0"/>
              </a:spcAft>
            </a:pPr>
            <a:fld id="{B6B36801-8505-4C0E-A75F-6C61E9D43F90}" type="datetimeFigureOut">
              <a:rPr lang="en-US" smtClean="0">
                <a:solidFill>
                  <a:prstClr val="black"/>
                </a:solidFill>
                <a:latin typeface="Arial" charset="0"/>
                <a:cs typeface="Arial" charset="0"/>
              </a:rPr>
              <a:pPr defTabSz="914400" fontAlgn="base">
                <a:spcBef>
                  <a:spcPct val="0"/>
                </a:spcBef>
                <a:spcAft>
                  <a:spcPct val="0"/>
                </a:spcAft>
              </a:pPr>
              <a:t>1/27/2017</a:t>
            </a:fld>
            <a:endParaRPr lang="en-US" dirty="0">
              <a:solidFill>
                <a:prstClr val="black"/>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pPr defTabSz="914400" fontAlgn="base">
              <a:spcBef>
                <a:spcPct val="0"/>
              </a:spcBef>
              <a:spcAft>
                <a:spcPct val="0"/>
              </a:spcAft>
            </a:pPr>
            <a:endParaRPr lang="en-US" dirty="0">
              <a:solidFill>
                <a:prstClr val="black"/>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defTabSz="914400" fontAlgn="base">
              <a:spcBef>
                <a:spcPct val="0"/>
              </a:spcBef>
              <a:spcAft>
                <a:spcPct val="0"/>
              </a:spcAft>
            </a:pPr>
            <a:fld id="{8ED21966-C764-4C40-97C3-3CEDFB59A7F5}" type="slidenum">
              <a:rPr lang="en-US" smtClean="0">
                <a:solidFill>
                  <a:prstClr val="black"/>
                </a:solidFill>
                <a:latin typeface="Arial" charset="0"/>
                <a:cs typeface="Arial" charset="0"/>
              </a:rPr>
              <a:pPr defTabSz="914400" fontAlgn="base">
                <a:spcBef>
                  <a:spcPct val="0"/>
                </a:spcBef>
                <a:spcAft>
                  <a:spcPct val="0"/>
                </a:spcAft>
              </a:pPr>
              <a:t>‹#›</a:t>
            </a:fld>
            <a:endParaRPr lang="en-US" dirty="0">
              <a:solidFill>
                <a:prstClr val="black"/>
              </a:solidFill>
              <a:latin typeface="Arial" charset="0"/>
              <a:cs typeface="Arial" charset="0"/>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defTabSz="914400" fontAlgn="base">
              <a:spcBef>
                <a:spcPct val="0"/>
              </a:spcBef>
              <a:spcAft>
                <a:spcPct val="0"/>
              </a:spcAft>
            </a:pPr>
            <a:r>
              <a:rPr lang="en-US" sz="500" dirty="0">
                <a:solidFill>
                  <a:prstClr val="black"/>
                </a:solidFill>
                <a:cs typeface="Arial" charset="0"/>
              </a:rPr>
              <a:t>This document is for general informational purposes only.  </a:t>
            </a:r>
          </a:p>
          <a:p>
            <a:pPr algn="ctr" defTabSz="914400" fontAlgn="base">
              <a:spcBef>
                <a:spcPct val="0"/>
              </a:spcBef>
              <a:spcAft>
                <a:spcPct val="0"/>
              </a:spcAft>
            </a:pPr>
            <a:r>
              <a:rPr lang="en-US" sz="500" dirty="0">
                <a:solidFill>
                  <a:prstClr val="black"/>
                </a:solidFill>
                <a:cs typeface="Arial" charset="0"/>
              </a:rPr>
              <a:t>It does not represent legal advice nor relied upon as supporting documentation or advice with CMS or other regulatory entities.</a:t>
            </a:r>
          </a:p>
          <a:p>
            <a:pPr algn="ctr" defTabSz="914400" fontAlgn="base">
              <a:spcBef>
                <a:spcPct val="0"/>
              </a:spcBef>
              <a:spcAft>
                <a:spcPct val="0"/>
              </a:spcAft>
            </a:pPr>
            <a:r>
              <a:rPr lang="en-US" sz="500" dirty="0">
                <a:solidFill>
                  <a:prstClr val="black"/>
                </a:solidFill>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95344367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fda.gov/RegulatoryInformation/Guidances/ucm072662.htm#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rmAutofit/>
          </a:bodyPr>
          <a:lstStyle/>
          <a:p>
            <a:r>
              <a:rPr lang="en-US" b="1" dirty="0">
                <a:solidFill>
                  <a:schemeClr val="bg1"/>
                </a:solidFill>
              </a:rPr>
              <a:t>Bed Rail Use and Bed Inspection </a:t>
            </a:r>
          </a:p>
        </p:txBody>
      </p:sp>
      <p:sp>
        <p:nvSpPr>
          <p:cNvPr id="2" name="Subtitle 1"/>
          <p:cNvSpPr>
            <a:spLocks noGrp="1"/>
          </p:cNvSpPr>
          <p:nvPr>
            <p:ph type="subTitle" idx="1"/>
          </p:nvPr>
        </p:nvSpPr>
        <p:spPr>
          <a:xfrm>
            <a:off x="1371600" y="2457450"/>
            <a:ext cx="6400800" cy="914400"/>
          </a:xfrm>
        </p:spPr>
        <p:txBody>
          <a:bodyPr/>
          <a:lstStyle/>
          <a:p>
            <a:r>
              <a:rPr lang="en-US" dirty="0">
                <a:solidFill>
                  <a:schemeClr val="bg1"/>
                </a:solidFill>
                <a:latin typeface="+mj-lt"/>
              </a:rPr>
              <a:t>Training for Health Care Workers</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7143" y="3692107"/>
            <a:ext cx="3178511" cy="2326670"/>
          </a:xfrm>
          <a:prstGeom prst="rect">
            <a:avLst/>
          </a:prstGeom>
        </p:spPr>
      </p:pic>
      <p:pic>
        <p:nvPicPr>
          <p:cNvPr id="5" name="Picture 4"/>
          <p:cNvPicPr/>
          <p:nvPr/>
        </p:nvPicPr>
        <p:blipFill>
          <a:blip r:embed="rId5" cstate="print">
            <a:extLst>
              <a:ext uri="{28A0092B-C50C-407E-A947-70E740481C1C}">
                <a14:useLocalDpi xmlns:a14="http://schemas.microsoft.com/office/drawing/2010/main" val="0"/>
              </a:ext>
            </a:extLst>
          </a:blip>
          <a:stretch>
            <a:fillRect/>
          </a:stretch>
        </p:blipFill>
        <p:spPr>
          <a:xfrm>
            <a:off x="481647" y="5390127"/>
            <a:ext cx="1779905" cy="628650"/>
          </a:xfrm>
          <a:prstGeom prst="rect">
            <a:avLst/>
          </a:prstGeom>
        </p:spPr>
      </p:pic>
    </p:spTree>
    <p:extLst>
      <p:ext uri="{BB962C8B-B14F-4D97-AF65-F5344CB8AC3E}">
        <p14:creationId xmlns:p14="http://schemas.microsoft.com/office/powerpoint/2010/main" val="4048107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     Those at Most Risk of Entrapment</a:t>
            </a:r>
            <a:r>
              <a:rPr lang="en-US" sz="3600" b="1" dirty="0">
                <a:latin typeface="+mn-lt"/>
              </a:rPr>
              <a:t>	</a:t>
            </a:r>
          </a:p>
        </p:txBody>
      </p:sp>
      <p:pic>
        <p:nvPicPr>
          <p:cNvPr id="5" name="Picture 4"/>
          <p:cNvPicPr>
            <a:picLocks noChangeAspect="1"/>
          </p:cNvPicPr>
          <p:nvPr/>
        </p:nvPicPr>
        <p:blipFill rotWithShape="1">
          <a:blip r:embed="rId3"/>
          <a:srcRect l="20311" r="10908"/>
          <a:stretch/>
        </p:blipFill>
        <p:spPr>
          <a:xfrm>
            <a:off x="0" y="2153312"/>
            <a:ext cx="2570672" cy="2926442"/>
          </a:xfrm>
          <a:prstGeom prst="rect">
            <a:avLst/>
          </a:prstGeom>
        </p:spPr>
      </p:pic>
      <p:sp>
        <p:nvSpPr>
          <p:cNvPr id="7" name="Content Placeholder 2"/>
          <p:cNvSpPr txBox="1">
            <a:spLocks/>
          </p:cNvSpPr>
          <p:nvPr/>
        </p:nvSpPr>
        <p:spPr>
          <a:xfrm>
            <a:off x="2639787" y="1613392"/>
            <a:ext cx="6504213"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ea typeface="Verdana" panose="020B0604030504040204" pitchFamily="34" charset="0"/>
                <a:cs typeface="Verdana" panose="020B0604030504040204" pitchFamily="34" charset="0"/>
              </a:rPr>
              <a:t>Frail or elderly</a:t>
            </a:r>
          </a:p>
          <a:p>
            <a:r>
              <a:rPr lang="en-US" dirty="0">
                <a:ea typeface="Verdana" panose="020B0604030504040204" pitchFamily="34" charset="0"/>
                <a:cs typeface="Verdana" panose="020B0604030504040204" pitchFamily="34" charset="0"/>
              </a:rPr>
              <a:t>Conditions such as agitation, delirium, confusion, pain, uncontrolled body movements, hypoxia, fecal impaction, acute urinary retention</a:t>
            </a:r>
          </a:p>
          <a:p>
            <a:r>
              <a:rPr lang="en-US" dirty="0">
                <a:ea typeface="Verdana" panose="020B0604030504040204" pitchFamily="34" charset="0"/>
                <a:cs typeface="Verdana" panose="020B0604030504040204" pitchFamily="34" charset="0"/>
              </a:rPr>
              <a:t>Any other condition that may cause a person to move about the bed or try to exit from the bed</a:t>
            </a:r>
          </a:p>
          <a:p>
            <a:r>
              <a:rPr lang="en-US" dirty="0">
                <a:ea typeface="Verdana" panose="020B0604030504040204" pitchFamily="34" charset="0"/>
                <a:cs typeface="Verdana" panose="020B0604030504040204" pitchFamily="34" charset="0"/>
              </a:rPr>
              <a:t>Those with needs regarding toileting, positioning, and other basic care needs that may not be met timely </a:t>
            </a:r>
          </a:p>
        </p:txBody>
      </p:sp>
    </p:spTree>
    <p:extLst>
      <p:ext uri="{BB962C8B-B14F-4D97-AF65-F5344CB8AC3E}">
        <p14:creationId xmlns:p14="http://schemas.microsoft.com/office/powerpoint/2010/main" val="1072238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latin typeface="+mn-lt"/>
                <a:ea typeface="Verdana" panose="020B0604030504040204" pitchFamily="34" charset="0"/>
                <a:cs typeface="Verdana" panose="020B0604030504040204" pitchFamily="34" charset="0"/>
              </a:rPr>
              <a:t>     Key Body Parts at  Risk of Entrapment</a:t>
            </a:r>
            <a:r>
              <a:rPr lang="en-US" sz="3600" b="1" dirty="0">
                <a:latin typeface="+mn-lt"/>
              </a:rPr>
              <a:t>	</a:t>
            </a:r>
          </a:p>
        </p:txBody>
      </p:sp>
      <p:pic>
        <p:nvPicPr>
          <p:cNvPr id="5" name="Picture 4"/>
          <p:cNvPicPr>
            <a:picLocks noChangeAspect="1"/>
          </p:cNvPicPr>
          <p:nvPr/>
        </p:nvPicPr>
        <p:blipFill rotWithShape="1">
          <a:blip r:embed="rId3"/>
          <a:srcRect l="20311" r="10908"/>
          <a:stretch/>
        </p:blipFill>
        <p:spPr>
          <a:xfrm>
            <a:off x="0" y="2153312"/>
            <a:ext cx="2570672" cy="2926442"/>
          </a:xfrm>
          <a:prstGeom prst="rect">
            <a:avLst/>
          </a:prstGeom>
        </p:spPr>
      </p:pic>
      <p:sp>
        <p:nvSpPr>
          <p:cNvPr id="7" name="Content Placeholder 2"/>
          <p:cNvSpPr txBox="1">
            <a:spLocks/>
          </p:cNvSpPr>
          <p:nvPr/>
        </p:nvSpPr>
        <p:spPr>
          <a:xfrm>
            <a:off x="3525078" y="2153312"/>
            <a:ext cx="466476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800" dirty="0">
                <a:ea typeface="Verdana" panose="020B0604030504040204" pitchFamily="34" charset="0"/>
                <a:cs typeface="Verdana" panose="020B0604030504040204" pitchFamily="34" charset="0"/>
              </a:rPr>
              <a:t>Head</a:t>
            </a:r>
          </a:p>
          <a:p>
            <a:r>
              <a:rPr lang="en-US" sz="4800" dirty="0">
                <a:ea typeface="Verdana" panose="020B0604030504040204" pitchFamily="34" charset="0"/>
                <a:cs typeface="Verdana" panose="020B0604030504040204" pitchFamily="34" charset="0"/>
              </a:rPr>
              <a:t>Neck </a:t>
            </a:r>
          </a:p>
          <a:p>
            <a:r>
              <a:rPr lang="en-US" sz="4800" dirty="0">
                <a:ea typeface="Verdana" panose="020B0604030504040204" pitchFamily="34" charset="0"/>
                <a:cs typeface="Verdana" panose="020B0604030504040204" pitchFamily="34" charset="0"/>
              </a:rPr>
              <a:t>Chest</a:t>
            </a:r>
          </a:p>
        </p:txBody>
      </p:sp>
    </p:spTree>
    <p:extLst>
      <p:ext uri="{BB962C8B-B14F-4D97-AF65-F5344CB8AC3E}">
        <p14:creationId xmlns:p14="http://schemas.microsoft.com/office/powerpoint/2010/main" val="85999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47" y="365127"/>
            <a:ext cx="8831483" cy="1113434"/>
          </a:xfrm>
        </p:spPr>
        <p:txBody>
          <a:bodyPr>
            <a:normAutofit/>
          </a:bodyPr>
          <a:lstStyle/>
          <a:p>
            <a:r>
              <a:rPr lang="en-US" sz="3600" b="1" dirty="0">
                <a:latin typeface="+mn-lt"/>
                <a:ea typeface="Verdana" panose="020B0604030504040204" pitchFamily="34" charset="0"/>
                <a:cs typeface="Verdana" panose="020B0604030504040204" pitchFamily="34" charset="0"/>
              </a:rPr>
              <a:t>Potential Benefits of Side Rails</a:t>
            </a:r>
          </a:p>
        </p:txBody>
      </p:sp>
      <p:sp>
        <p:nvSpPr>
          <p:cNvPr id="3" name="Content Placeholder 2"/>
          <p:cNvSpPr>
            <a:spLocks noGrp="1"/>
          </p:cNvSpPr>
          <p:nvPr>
            <p:ph idx="1"/>
          </p:nvPr>
        </p:nvSpPr>
        <p:spPr>
          <a:xfrm>
            <a:off x="416688" y="1478561"/>
            <a:ext cx="8229600" cy="4525963"/>
          </a:xfrm>
        </p:spPr>
        <p:txBody>
          <a:bodyPr/>
          <a:lstStyle/>
          <a:p>
            <a:pPr marL="0" indent="0">
              <a:buNone/>
            </a:pPr>
            <a:r>
              <a:rPr lang="en-US" dirty="0">
                <a:ea typeface="Verdana" panose="020B0604030504040204" pitchFamily="34" charset="0"/>
                <a:cs typeface="Verdana" panose="020B0604030504040204" pitchFamily="34" charset="0"/>
              </a:rPr>
              <a:t>Enabler or repositioning aid which may:</a:t>
            </a:r>
          </a:p>
          <a:p>
            <a:r>
              <a:rPr lang="en-US" sz="2800" dirty="0">
                <a:ea typeface="Verdana" panose="020B0604030504040204" pitchFamily="34" charset="0"/>
                <a:cs typeface="Verdana" panose="020B0604030504040204" pitchFamily="34" charset="0"/>
              </a:rPr>
              <a:t>Potentially lead to reduced risk of pressure ulcers</a:t>
            </a:r>
          </a:p>
          <a:p>
            <a:r>
              <a:rPr lang="en-US" sz="2800" dirty="0">
                <a:ea typeface="Verdana" panose="020B0604030504040204" pitchFamily="34" charset="0"/>
                <a:cs typeface="Verdana" panose="020B0604030504040204" pitchFamily="34" charset="0"/>
              </a:rPr>
              <a:t>And reduced risk of complications of immobility and prolonged bed rest</a:t>
            </a:r>
          </a:p>
          <a:p>
            <a:pPr>
              <a:spcBef>
                <a:spcPts val="0"/>
              </a:spcBef>
            </a:pPr>
            <a:r>
              <a:rPr lang="en-US" sz="2800" dirty="0">
                <a:ea typeface="Verdana" panose="020B0604030504040204" pitchFamily="34" charset="0"/>
                <a:cs typeface="Verdana" panose="020B0604030504040204" pitchFamily="34" charset="0"/>
              </a:rPr>
              <a:t>Aligning in the turning and repositioning within a bed allowing for greater independence</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5658" y="4492486"/>
            <a:ext cx="2631660" cy="1755317"/>
          </a:xfrm>
          <a:prstGeom prst="rect">
            <a:avLst/>
          </a:prstGeom>
        </p:spPr>
      </p:pic>
    </p:spTree>
    <p:extLst>
      <p:ext uri="{BB962C8B-B14F-4D97-AF65-F5344CB8AC3E}">
        <p14:creationId xmlns:p14="http://schemas.microsoft.com/office/powerpoint/2010/main" val="1986923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Potential Safety Risks</a:t>
            </a:r>
          </a:p>
        </p:txBody>
      </p:sp>
      <p:sp>
        <p:nvSpPr>
          <p:cNvPr id="3" name="Content Placeholder 2"/>
          <p:cNvSpPr>
            <a:spLocks noGrp="1"/>
          </p:cNvSpPr>
          <p:nvPr>
            <p:ph idx="1"/>
          </p:nvPr>
        </p:nvSpPr>
        <p:spPr/>
        <p:txBody>
          <a:bodyPr/>
          <a:lstStyle/>
          <a:p>
            <a:r>
              <a:rPr lang="en-US" dirty="0">
                <a:ea typeface="Verdana" panose="020B0604030504040204" pitchFamily="34" charset="0"/>
                <a:cs typeface="Verdana" panose="020B0604030504040204" pitchFamily="34" charset="0"/>
              </a:rPr>
              <a:t>Entrapment – most notable to the neck, head, chest and limbs</a:t>
            </a:r>
          </a:p>
          <a:p>
            <a:r>
              <a:rPr lang="en-US" dirty="0">
                <a:ea typeface="Verdana" panose="020B0604030504040204" pitchFamily="34" charset="0"/>
                <a:cs typeface="Verdana" panose="020B0604030504040204" pitchFamily="34" charset="0"/>
              </a:rPr>
              <a:t>Physical restraint</a:t>
            </a:r>
          </a:p>
          <a:p>
            <a:r>
              <a:rPr lang="en-US" dirty="0">
                <a:ea typeface="Verdana" panose="020B0604030504040204" pitchFamily="34" charset="0"/>
                <a:cs typeface="Verdana" panose="020B0604030504040204" pitchFamily="34" charset="0"/>
              </a:rPr>
              <a:t>Improper installation</a:t>
            </a:r>
          </a:p>
          <a:p>
            <a:r>
              <a:rPr lang="en-US" dirty="0">
                <a:ea typeface="Verdana" panose="020B0604030504040204" pitchFamily="34" charset="0"/>
                <a:cs typeface="Verdana" panose="020B0604030504040204" pitchFamily="34" charset="0"/>
              </a:rPr>
              <a:t>Inappropriate location or position of bed rail</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5841" y="4437107"/>
            <a:ext cx="2532318" cy="1689056"/>
          </a:xfrm>
          <a:prstGeom prst="rect">
            <a:avLst/>
          </a:prstGeom>
        </p:spPr>
      </p:pic>
    </p:spTree>
    <p:extLst>
      <p:ext uri="{BB962C8B-B14F-4D97-AF65-F5344CB8AC3E}">
        <p14:creationId xmlns:p14="http://schemas.microsoft.com/office/powerpoint/2010/main" val="1145269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Potential Regulatory Issues</a:t>
            </a:r>
          </a:p>
        </p:txBody>
      </p:sp>
      <p:sp>
        <p:nvSpPr>
          <p:cNvPr id="3" name="Content Placeholder 2"/>
          <p:cNvSpPr>
            <a:spLocks noGrp="1"/>
          </p:cNvSpPr>
          <p:nvPr>
            <p:ph idx="1"/>
          </p:nvPr>
        </p:nvSpPr>
        <p:spPr>
          <a:xfrm>
            <a:off x="478445" y="1259887"/>
            <a:ext cx="8105917" cy="4351338"/>
          </a:xfrm>
        </p:spPr>
        <p:txBody>
          <a:bodyPr>
            <a:normAutofit/>
          </a:bodyPr>
          <a:lstStyle/>
          <a:p>
            <a:pPr marL="0" indent="0">
              <a:spcAft>
                <a:spcPts val="1200"/>
              </a:spcAft>
              <a:buNone/>
            </a:pPr>
            <a:r>
              <a:rPr lang="en-US" dirty="0">
                <a:ea typeface="Verdana" panose="020B0604030504040204" pitchFamily="34" charset="0"/>
                <a:cs typeface="Verdana" panose="020B0604030504040204" pitchFamily="34" charset="0"/>
              </a:rPr>
              <a:t>Devices may be deemed a physical restraint:</a:t>
            </a:r>
          </a:p>
          <a:p>
            <a:pPr marL="0" indent="0" algn="ctr">
              <a:buNone/>
            </a:pPr>
            <a:r>
              <a:rPr lang="en-US" dirty="0">
                <a:ea typeface="Verdana" panose="020B0604030504040204" pitchFamily="34" charset="0"/>
                <a:cs typeface="Verdana" panose="020B0604030504040204" pitchFamily="34" charset="0"/>
              </a:rPr>
              <a:t>“Physical restraint is any manual, physical, or mechanical device, material, or equipment attached or adjacent to the resident’s body that the resident cannot remove easily, which restricts freedom of movement or normal access to one’s body”</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2367" y="4986068"/>
            <a:ext cx="1805037" cy="1203960"/>
          </a:xfrm>
          <a:prstGeom prst="rect">
            <a:avLst/>
          </a:prstGeom>
        </p:spPr>
      </p:pic>
    </p:spTree>
    <p:extLst>
      <p:ext uri="{BB962C8B-B14F-4D97-AF65-F5344CB8AC3E}">
        <p14:creationId xmlns:p14="http://schemas.microsoft.com/office/powerpoint/2010/main" val="1200457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625" y="365126"/>
            <a:ext cx="8555276" cy="1325563"/>
          </a:xfrm>
        </p:spPr>
        <p:txBody>
          <a:bodyPr>
            <a:normAutofit/>
          </a:bodyPr>
          <a:lstStyle/>
          <a:p>
            <a:r>
              <a:rPr lang="en-US" sz="3600" b="1" dirty="0">
                <a:latin typeface="+mn-lt"/>
                <a:ea typeface="Verdana" panose="020B0604030504040204" pitchFamily="34" charset="0"/>
                <a:cs typeface="Verdana" panose="020B0604030504040204" pitchFamily="34" charset="0"/>
              </a:rPr>
              <a:t>Potential Regulatory Issues</a:t>
            </a:r>
          </a:p>
        </p:txBody>
      </p:sp>
      <p:sp>
        <p:nvSpPr>
          <p:cNvPr id="3" name="Content Placeholder 2"/>
          <p:cNvSpPr>
            <a:spLocks noGrp="1"/>
          </p:cNvSpPr>
          <p:nvPr>
            <p:ph idx="1"/>
          </p:nvPr>
        </p:nvSpPr>
        <p:spPr/>
        <p:txBody>
          <a:bodyPr>
            <a:normAutofit/>
          </a:bodyPr>
          <a:lstStyle/>
          <a:p>
            <a:r>
              <a:rPr lang="en-US" dirty="0">
                <a:ea typeface="Verdana" panose="020B0604030504040204" pitchFamily="34" charset="0"/>
                <a:cs typeface="Verdana" panose="020B0604030504040204" pitchFamily="34" charset="0"/>
              </a:rPr>
              <a:t>Entrapment related injuries or even death</a:t>
            </a:r>
          </a:p>
          <a:p>
            <a:r>
              <a:rPr lang="en-US" dirty="0">
                <a:ea typeface="Verdana" panose="020B0604030504040204" pitchFamily="34" charset="0"/>
                <a:cs typeface="Verdana" panose="020B0604030504040204" pitchFamily="34" charset="0"/>
              </a:rPr>
              <a:t>Predisposition to falls or other safety hazards</a:t>
            </a:r>
          </a:p>
          <a:p>
            <a:pPr marL="0" indent="0">
              <a:spcBef>
                <a:spcPts val="0"/>
              </a:spcBef>
              <a:buNone/>
            </a:pPr>
            <a:endParaRPr lang="en-US" sz="1800" dirty="0">
              <a:ea typeface="Verdana" panose="020B0604030504040204" pitchFamily="34" charset="0"/>
              <a:cs typeface="Verdana" panose="020B0604030504040204" pitchFamily="34" charset="0"/>
            </a:endParaRPr>
          </a:p>
          <a:p>
            <a:r>
              <a:rPr lang="en-US" dirty="0">
                <a:ea typeface="Verdana" panose="020B0604030504040204" pitchFamily="34" charset="0"/>
                <a:cs typeface="Verdana" panose="020B0604030504040204" pitchFamily="34" charset="0"/>
              </a:rPr>
              <a:t>Potential Impact on Quality Measures:</a:t>
            </a:r>
          </a:p>
          <a:p>
            <a:pPr lvl="1"/>
            <a:r>
              <a:rPr lang="en-US" sz="2800" dirty="0">
                <a:ea typeface="Verdana" panose="020B0604030504040204" pitchFamily="34" charset="0"/>
                <a:cs typeface="Verdana" panose="020B0604030504040204" pitchFamily="34" charset="0"/>
              </a:rPr>
              <a:t>Restraints</a:t>
            </a:r>
          </a:p>
          <a:p>
            <a:pPr lvl="1"/>
            <a:r>
              <a:rPr lang="en-US" sz="2800" dirty="0">
                <a:ea typeface="Verdana" panose="020B0604030504040204" pitchFamily="34" charset="0"/>
                <a:cs typeface="Verdana" panose="020B0604030504040204" pitchFamily="34" charset="0"/>
              </a:rPr>
              <a:t>Falls</a:t>
            </a:r>
          </a:p>
          <a:p>
            <a:pPr lvl="1"/>
            <a:r>
              <a:rPr lang="en-US" sz="2800" dirty="0">
                <a:ea typeface="Verdana" panose="020B0604030504040204" pitchFamily="34" charset="0"/>
                <a:cs typeface="Verdana" panose="020B0604030504040204" pitchFamily="34" charset="0"/>
              </a:rPr>
              <a:t>Injury</a:t>
            </a:r>
          </a:p>
          <a:p>
            <a:pPr lvl="1"/>
            <a:r>
              <a:rPr lang="en-US" sz="2800" dirty="0">
                <a:ea typeface="Verdana" panose="020B0604030504040204" pitchFamily="34" charset="0"/>
                <a:cs typeface="Verdana" panose="020B0604030504040204" pitchFamily="34" charset="0"/>
              </a:rPr>
              <a:t>Pain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4084396"/>
            <a:ext cx="2721634" cy="1815330"/>
          </a:xfrm>
          <a:prstGeom prst="rect">
            <a:avLst/>
          </a:prstGeom>
        </p:spPr>
      </p:pic>
    </p:spTree>
    <p:extLst>
      <p:ext uri="{BB962C8B-B14F-4D97-AF65-F5344CB8AC3E}">
        <p14:creationId xmlns:p14="http://schemas.microsoft.com/office/powerpoint/2010/main" val="3611901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Facility Response</a:t>
            </a:r>
          </a:p>
        </p:txBody>
      </p:sp>
      <p:sp>
        <p:nvSpPr>
          <p:cNvPr id="3" name="Content Placeholder 2"/>
          <p:cNvSpPr>
            <a:spLocks noGrp="1"/>
          </p:cNvSpPr>
          <p:nvPr>
            <p:ph idx="1"/>
          </p:nvPr>
        </p:nvSpPr>
        <p:spPr/>
        <p:txBody>
          <a:bodyPr/>
          <a:lstStyle/>
          <a:p>
            <a:r>
              <a:rPr lang="en-US" dirty="0"/>
              <a:t>Knowledge </a:t>
            </a:r>
          </a:p>
          <a:p>
            <a:r>
              <a:rPr lang="en-US" dirty="0"/>
              <a:t>Assessment</a:t>
            </a:r>
          </a:p>
          <a:p>
            <a:r>
              <a:rPr lang="en-US" dirty="0"/>
              <a:t>Intervention</a:t>
            </a:r>
          </a:p>
          <a:p>
            <a:r>
              <a:rPr lang="en-US" dirty="0"/>
              <a:t>Monitor</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2494" y="1687046"/>
            <a:ext cx="609600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52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Assessing Resident Risk</a:t>
            </a:r>
          </a:p>
        </p:txBody>
      </p:sp>
      <p:sp>
        <p:nvSpPr>
          <p:cNvPr id="3" name="Content Placeholder 2"/>
          <p:cNvSpPr>
            <a:spLocks noGrp="1"/>
          </p:cNvSpPr>
          <p:nvPr>
            <p:ph idx="1"/>
          </p:nvPr>
        </p:nvSpPr>
        <p:spPr/>
        <p:txBody>
          <a:bodyPr>
            <a:noAutofit/>
          </a:bodyPr>
          <a:lstStyle/>
          <a:p>
            <a:r>
              <a:rPr lang="en-US" dirty="0">
                <a:ea typeface="Verdana" panose="020B0604030504040204" pitchFamily="34" charset="0"/>
                <a:cs typeface="Verdana" panose="020B0604030504040204" pitchFamily="34" charset="0"/>
              </a:rPr>
              <a:t>Cognitive Status</a:t>
            </a:r>
          </a:p>
          <a:p>
            <a:r>
              <a:rPr lang="en-US" dirty="0">
                <a:ea typeface="Verdana" panose="020B0604030504040204" pitchFamily="34" charset="0"/>
                <a:cs typeface="Verdana" panose="020B0604030504040204" pitchFamily="34" charset="0"/>
              </a:rPr>
              <a:t>Functional Status</a:t>
            </a:r>
          </a:p>
          <a:p>
            <a:r>
              <a:rPr lang="en-US" dirty="0">
                <a:ea typeface="Verdana" panose="020B0604030504040204" pitchFamily="34" charset="0"/>
                <a:cs typeface="Verdana" panose="020B0604030504040204" pitchFamily="34" charset="0"/>
              </a:rPr>
              <a:t>Other Internal Risk Factors</a:t>
            </a:r>
          </a:p>
          <a:p>
            <a:r>
              <a:rPr lang="en-US" dirty="0">
                <a:ea typeface="Verdana" panose="020B0604030504040204" pitchFamily="34" charset="0"/>
                <a:cs typeface="Verdana" panose="020B0604030504040204" pitchFamily="34" charset="0"/>
              </a:rPr>
              <a:t>Procedure</a:t>
            </a:r>
          </a:p>
          <a:p>
            <a:pPr lvl="1"/>
            <a:r>
              <a:rPr lang="en-US" sz="2000" dirty="0">
                <a:ea typeface="Verdana" panose="020B0604030504040204" pitchFamily="34" charset="0"/>
                <a:cs typeface="Verdana" panose="020B0604030504040204" pitchFamily="34" charset="0"/>
              </a:rPr>
              <a:t>Complete the risk assessment</a:t>
            </a:r>
          </a:p>
          <a:p>
            <a:pPr lvl="1"/>
            <a:r>
              <a:rPr lang="en-US" sz="2000" dirty="0">
                <a:ea typeface="Verdana" panose="020B0604030504040204" pitchFamily="34" charset="0"/>
                <a:cs typeface="Verdana" panose="020B0604030504040204" pitchFamily="34" charset="0"/>
              </a:rPr>
              <a:t>Implement appropriate person-centered interventions</a:t>
            </a:r>
          </a:p>
          <a:p>
            <a:pPr lvl="1"/>
            <a:r>
              <a:rPr lang="en-US" sz="2000" dirty="0">
                <a:ea typeface="Verdana" panose="020B0604030504040204" pitchFamily="34" charset="0"/>
                <a:cs typeface="Verdana" panose="020B0604030504040204" pitchFamily="34" charset="0"/>
              </a:rPr>
              <a:t>If bed rail used, obtain physician order</a:t>
            </a:r>
          </a:p>
          <a:p>
            <a:pPr lvl="1"/>
            <a:r>
              <a:rPr lang="en-US" sz="2000" dirty="0">
                <a:ea typeface="Verdana" panose="020B0604030504040204" pitchFamily="34" charset="0"/>
                <a:cs typeface="Verdana" panose="020B0604030504040204" pitchFamily="34" charset="0"/>
              </a:rPr>
              <a:t>Provide staff and resident education on device</a:t>
            </a:r>
          </a:p>
          <a:p>
            <a:pPr lvl="1"/>
            <a:r>
              <a:rPr lang="en-US" sz="2000" dirty="0">
                <a:ea typeface="Verdana" panose="020B0604030504040204" pitchFamily="34" charset="0"/>
                <a:cs typeface="Verdana" panose="020B0604030504040204" pitchFamily="34" charset="0"/>
              </a:rPr>
              <a:t>Update the care plan</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3285" y="929405"/>
            <a:ext cx="2932194" cy="3970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477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Bed Rail Assessment</a:t>
            </a:r>
          </a:p>
        </p:txBody>
      </p:sp>
      <p:sp>
        <p:nvSpPr>
          <p:cNvPr id="5" name="Content Placeholder 4"/>
          <p:cNvSpPr>
            <a:spLocks noGrp="1"/>
          </p:cNvSpPr>
          <p:nvPr>
            <p:ph idx="1"/>
          </p:nvPr>
        </p:nvSpPr>
        <p:spPr/>
        <p:txBody>
          <a:bodyPr/>
          <a:lstStyle/>
          <a:p>
            <a:r>
              <a:rPr lang="en-US" dirty="0"/>
              <a:t>Discuss bed rail assessment</a:t>
            </a:r>
          </a:p>
          <a:p>
            <a:r>
              <a:rPr lang="en-US" dirty="0"/>
              <a:t>Roles and responsibilities for completion</a:t>
            </a:r>
          </a:p>
          <a:p>
            <a:r>
              <a:rPr lang="en-US" dirty="0"/>
              <a:t>How assessment and interventions are implemented</a:t>
            </a:r>
          </a:p>
        </p:txBody>
      </p:sp>
    </p:spTree>
    <p:extLst>
      <p:ext uri="{BB962C8B-B14F-4D97-AF65-F5344CB8AC3E}">
        <p14:creationId xmlns:p14="http://schemas.microsoft.com/office/powerpoint/2010/main" val="665346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Process </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15730" y="1276710"/>
            <a:ext cx="6924294" cy="4935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024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Objectives</a:t>
            </a:r>
          </a:p>
        </p:txBody>
      </p:sp>
      <p:sp>
        <p:nvSpPr>
          <p:cNvPr id="3" name="Content Placeholder 2"/>
          <p:cNvSpPr>
            <a:spLocks noGrp="1"/>
          </p:cNvSpPr>
          <p:nvPr>
            <p:ph idx="1"/>
          </p:nvPr>
        </p:nvSpPr>
        <p:spPr/>
        <p:txBody>
          <a:bodyPr/>
          <a:lstStyle/>
          <a:p>
            <a:r>
              <a:rPr lang="en-US" dirty="0">
                <a:ea typeface="Verdana" panose="020B0604030504040204" pitchFamily="34" charset="0"/>
                <a:cs typeface="Verdana" panose="020B0604030504040204" pitchFamily="34" charset="0"/>
              </a:rPr>
              <a:t>Understand the regulations that guide bed rail use</a:t>
            </a:r>
          </a:p>
          <a:p>
            <a:r>
              <a:rPr lang="en-US" dirty="0">
                <a:ea typeface="Verdana" panose="020B0604030504040204" pitchFamily="34" charset="0"/>
                <a:cs typeface="Verdana" panose="020B0604030504040204" pitchFamily="34" charset="0"/>
              </a:rPr>
              <a:t>Identify the FDA’s seven zones of potential entrapment</a:t>
            </a:r>
          </a:p>
          <a:p>
            <a:r>
              <a:rPr lang="en-US" dirty="0">
                <a:ea typeface="Verdana" panose="020B0604030504040204" pitchFamily="34" charset="0"/>
                <a:cs typeface="Verdana" panose="020B0604030504040204" pitchFamily="34" charset="0"/>
              </a:rPr>
              <a:t>Identify risks and benefits of bed rail use</a:t>
            </a:r>
          </a:p>
          <a:p>
            <a:r>
              <a:rPr lang="en-US" dirty="0">
                <a:ea typeface="Verdana" panose="020B0604030504040204" pitchFamily="34" charset="0"/>
                <a:cs typeface="Verdana" panose="020B0604030504040204" pitchFamily="34" charset="0"/>
              </a:rPr>
              <a:t>Identify components of bed system inspection</a:t>
            </a:r>
          </a:p>
          <a:p>
            <a:r>
              <a:rPr lang="en-US" dirty="0">
                <a:ea typeface="Verdana" panose="020B0604030504040204" pitchFamily="34" charset="0"/>
                <a:cs typeface="Verdana" panose="020B0604030504040204" pitchFamily="34" charset="0"/>
              </a:rPr>
              <a:t>Identify components of resident risk assessment</a:t>
            </a:r>
          </a:p>
        </p:txBody>
      </p:sp>
    </p:spTree>
    <p:extLst>
      <p:ext uri="{BB962C8B-B14F-4D97-AF65-F5344CB8AC3E}">
        <p14:creationId xmlns:p14="http://schemas.microsoft.com/office/powerpoint/2010/main" val="3043307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Bed Inspection</a:t>
            </a:r>
          </a:p>
        </p:txBody>
      </p:sp>
      <p:sp>
        <p:nvSpPr>
          <p:cNvPr id="3" name="Content Placeholder 2"/>
          <p:cNvSpPr>
            <a:spLocks noGrp="1"/>
          </p:cNvSpPr>
          <p:nvPr>
            <p:ph idx="1"/>
          </p:nvPr>
        </p:nvSpPr>
        <p:spPr/>
        <p:txBody>
          <a:bodyPr/>
          <a:lstStyle/>
          <a:p>
            <a:r>
              <a:rPr lang="en-US" dirty="0"/>
              <a:t>Discuss bed inspection process and why this process is important for resident safety </a:t>
            </a:r>
          </a:p>
          <a:p>
            <a:r>
              <a:rPr lang="en-US" dirty="0"/>
              <a:t>Roles and responsibilities for completion</a:t>
            </a:r>
          </a:p>
        </p:txBody>
      </p:sp>
    </p:spTree>
    <p:extLst>
      <p:ext uri="{BB962C8B-B14F-4D97-AF65-F5344CB8AC3E}">
        <p14:creationId xmlns:p14="http://schemas.microsoft.com/office/powerpoint/2010/main" val="2214121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558" y="171572"/>
            <a:ext cx="7886700" cy="1325563"/>
          </a:xfrm>
        </p:spPr>
        <p:txBody>
          <a:bodyPr>
            <a:normAutofit/>
          </a:bodyPr>
          <a:lstStyle/>
          <a:p>
            <a:r>
              <a:rPr lang="en-US" sz="3600" b="1" dirty="0">
                <a:latin typeface="+mn-lt"/>
                <a:ea typeface="Verdana" panose="020B0604030504040204" pitchFamily="34" charset="0"/>
                <a:cs typeface="Verdana" panose="020B0604030504040204" pitchFamily="34" charset="0"/>
              </a:rPr>
              <a:t>Interventions to Reduce Risk</a:t>
            </a:r>
          </a:p>
        </p:txBody>
      </p:sp>
      <p:sp>
        <p:nvSpPr>
          <p:cNvPr id="3" name="Content Placeholder 2"/>
          <p:cNvSpPr>
            <a:spLocks noGrp="1"/>
          </p:cNvSpPr>
          <p:nvPr>
            <p:ph idx="1"/>
          </p:nvPr>
        </p:nvSpPr>
        <p:spPr>
          <a:xfrm>
            <a:off x="499558" y="1481380"/>
            <a:ext cx="7886700" cy="4351338"/>
          </a:xfrm>
        </p:spPr>
        <p:txBody>
          <a:bodyPr>
            <a:normAutofit/>
          </a:bodyPr>
          <a:lstStyle/>
          <a:p>
            <a:r>
              <a:rPr lang="en-US" sz="2800" dirty="0">
                <a:ea typeface="Verdana" panose="020B0604030504040204" pitchFamily="34" charset="0"/>
                <a:cs typeface="Verdana" panose="020B0604030504040204" pitchFamily="34" charset="0"/>
              </a:rPr>
              <a:t>Meet basic needs</a:t>
            </a:r>
          </a:p>
          <a:p>
            <a:r>
              <a:rPr lang="en-US" sz="2800" dirty="0">
                <a:ea typeface="Verdana" panose="020B0604030504040204" pitchFamily="34" charset="0"/>
                <a:cs typeface="Verdana" panose="020B0604030504040204" pitchFamily="34" charset="0"/>
              </a:rPr>
              <a:t>Use alternatives to bed rails for positioning</a:t>
            </a:r>
          </a:p>
          <a:p>
            <a:r>
              <a:rPr lang="en-US" sz="2800" dirty="0">
                <a:ea typeface="Verdana" panose="020B0604030504040204" pitchFamily="34" charset="0"/>
                <a:cs typeface="Verdana" panose="020B0604030504040204" pitchFamily="34" charset="0"/>
              </a:rPr>
              <a:t>Follow manufacturer guidelines regarding compatibility of mattresses, rails and accessories.</a:t>
            </a:r>
          </a:p>
          <a:p>
            <a:r>
              <a:rPr lang="en-US" sz="2800" dirty="0">
                <a:ea typeface="Verdana" panose="020B0604030504040204" pitchFamily="34" charset="0"/>
                <a:cs typeface="Verdana" panose="020B0604030504040204" pitchFamily="34" charset="0"/>
              </a:rPr>
              <a:t>Know seven zones of entrapment and audit for risk</a:t>
            </a:r>
          </a:p>
          <a:p>
            <a:r>
              <a:rPr lang="en-US" sz="2800" dirty="0">
                <a:ea typeface="Verdana" panose="020B0604030504040204" pitchFamily="34" charset="0"/>
                <a:cs typeface="Verdana" panose="020B0604030504040204" pitchFamily="34" charset="0"/>
              </a:rPr>
              <a:t>Staff, resident, and representative education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9306" y="4065212"/>
            <a:ext cx="1913357" cy="2596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3736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Monitor for Effectiveness</a:t>
            </a:r>
          </a:p>
        </p:txBody>
      </p:sp>
      <p:sp>
        <p:nvSpPr>
          <p:cNvPr id="3" name="Content Placeholder 2"/>
          <p:cNvSpPr>
            <a:spLocks noGrp="1"/>
          </p:cNvSpPr>
          <p:nvPr>
            <p:ph idx="1"/>
          </p:nvPr>
        </p:nvSpPr>
        <p:spPr/>
        <p:txBody>
          <a:bodyPr/>
          <a:lstStyle/>
          <a:p>
            <a:r>
              <a:rPr lang="en-US" dirty="0">
                <a:latin typeface="Verdana" panose="020B0604030504040204" pitchFamily="34" charset="0"/>
                <a:ea typeface="Verdana" panose="020B0604030504040204" pitchFamily="34" charset="0"/>
                <a:cs typeface="Verdana" panose="020B0604030504040204" pitchFamily="34" charset="0"/>
              </a:rPr>
              <a:t>Modify interventions when necessary</a:t>
            </a:r>
          </a:p>
          <a:p>
            <a:r>
              <a:rPr lang="en-US" dirty="0">
                <a:latin typeface="Verdana" panose="020B0604030504040204" pitchFamily="34" charset="0"/>
                <a:ea typeface="Verdana" panose="020B0604030504040204" pitchFamily="34" charset="0"/>
                <a:cs typeface="Verdana" panose="020B0604030504040204" pitchFamily="34" charset="0"/>
              </a:rPr>
              <a:t>Update the plan of care as needed</a:t>
            </a:r>
          </a:p>
          <a:p>
            <a:r>
              <a:rPr lang="en-US" dirty="0">
                <a:latin typeface="Verdana" panose="020B0604030504040204" pitchFamily="34" charset="0"/>
                <a:ea typeface="Verdana" panose="020B0604030504040204" pitchFamily="34" charset="0"/>
                <a:cs typeface="Verdana" panose="020B0604030504040204" pitchFamily="34" charset="0"/>
              </a:rPr>
              <a:t>Perform regular bed inspection audits</a:t>
            </a:r>
          </a:p>
          <a:p>
            <a:r>
              <a:rPr lang="en-US" dirty="0">
                <a:latin typeface="Verdana" panose="020B0604030504040204" pitchFamily="34" charset="0"/>
                <a:ea typeface="Verdana" panose="020B0604030504040204" pitchFamily="34" charset="0"/>
                <a:cs typeface="Verdana" panose="020B0604030504040204" pitchFamily="34" charset="0"/>
              </a:rPr>
              <a:t>Provide ongoing education</a:t>
            </a:r>
          </a:p>
          <a:p>
            <a:r>
              <a:rPr lang="en-US" dirty="0">
                <a:latin typeface="Verdana" panose="020B0604030504040204" pitchFamily="34" charset="0"/>
                <a:ea typeface="Verdana" panose="020B0604030504040204" pitchFamily="34" charset="0"/>
                <a:cs typeface="Verdana" panose="020B0604030504040204" pitchFamily="34" charset="0"/>
              </a:rPr>
              <a:t>Incorporate findings into the QAPI process as indicated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8262" y="4048664"/>
            <a:ext cx="1914525" cy="259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8831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r>
              <a:rPr lang="en-US" sz="4400" b="1" cap="small" dirty="0">
                <a:ea typeface="Verdana" panose="020B0604030504040204" pitchFamily="34" charset="0"/>
                <a:cs typeface="Verdana" panose="020B0604030504040204" pitchFamily="34" charset="0"/>
              </a:rPr>
              <a:t>Thank you for participating in this education session!</a:t>
            </a:r>
          </a:p>
          <a:p>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7848600" y="6176731"/>
            <a:ext cx="904875" cy="328295"/>
          </a:xfrm>
          <a:prstGeom prst="rect">
            <a:avLst/>
          </a:prstGeom>
        </p:spPr>
      </p:pic>
    </p:spTree>
    <p:extLst>
      <p:ext uri="{BB962C8B-B14F-4D97-AF65-F5344CB8AC3E}">
        <p14:creationId xmlns:p14="http://schemas.microsoft.com/office/powerpoint/2010/main" val="2572174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Introduction</a:t>
            </a:r>
          </a:p>
        </p:txBody>
      </p:sp>
      <p:sp>
        <p:nvSpPr>
          <p:cNvPr id="3" name="Content Placeholder 2"/>
          <p:cNvSpPr>
            <a:spLocks noGrp="1"/>
          </p:cNvSpPr>
          <p:nvPr>
            <p:ph idx="1"/>
          </p:nvPr>
        </p:nvSpPr>
        <p:spPr>
          <a:xfrm>
            <a:off x="628650" y="1499054"/>
            <a:ext cx="7886700" cy="4351338"/>
          </a:xfrm>
        </p:spPr>
        <p:txBody>
          <a:bodyPr>
            <a:normAutofit/>
          </a:bodyPr>
          <a:lstStyle/>
          <a:p>
            <a:r>
              <a:rPr lang="en-US" sz="2600" dirty="0"/>
              <a:t>The nursing home Requirements of Participation (RoP) are the regulations that set minimum standards for nursing homes.</a:t>
            </a:r>
          </a:p>
          <a:p>
            <a:r>
              <a:rPr lang="en-US" sz="2600" dirty="0"/>
              <a:t>The RoP were rewritten in October 2016.</a:t>
            </a:r>
          </a:p>
          <a:p>
            <a:r>
              <a:rPr lang="en-US" sz="2600" dirty="0"/>
              <a:t>The changes in regulations go into effect over the next three years, in phases.</a:t>
            </a:r>
          </a:p>
          <a:p>
            <a:r>
              <a:rPr lang="en-US" sz="2600" dirty="0"/>
              <a:t>There were changes made to the regulations for bed rails and inspections of bed frames, mattresses and bed rails.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1014" y="5136824"/>
            <a:ext cx="1693162" cy="1125953"/>
          </a:xfrm>
          <a:prstGeom prst="rect">
            <a:avLst/>
          </a:prstGeom>
        </p:spPr>
      </p:pic>
    </p:spTree>
    <p:extLst>
      <p:ext uri="{BB962C8B-B14F-4D97-AF65-F5344CB8AC3E}">
        <p14:creationId xmlns:p14="http://schemas.microsoft.com/office/powerpoint/2010/main" val="242144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289" y="138448"/>
            <a:ext cx="7886700" cy="1325563"/>
          </a:xfrm>
        </p:spPr>
        <p:txBody>
          <a:bodyPr>
            <a:normAutofit/>
          </a:bodyPr>
          <a:lstStyle/>
          <a:p>
            <a:r>
              <a:rPr lang="en-US" sz="3600" b="1" dirty="0">
                <a:latin typeface="+mn-lt"/>
              </a:rPr>
              <a:t>Overview of the Regulation</a:t>
            </a:r>
          </a:p>
        </p:txBody>
      </p:sp>
      <p:sp>
        <p:nvSpPr>
          <p:cNvPr id="3" name="Content Placeholder 2"/>
          <p:cNvSpPr>
            <a:spLocks noGrp="1"/>
          </p:cNvSpPr>
          <p:nvPr>
            <p:ph idx="1"/>
          </p:nvPr>
        </p:nvSpPr>
        <p:spPr>
          <a:xfrm>
            <a:off x="575619" y="1238891"/>
            <a:ext cx="7974597" cy="4620537"/>
          </a:xfrm>
        </p:spPr>
        <p:txBody>
          <a:bodyPr>
            <a:normAutofit fontScale="85000" lnSpcReduction="20000"/>
          </a:bodyPr>
          <a:lstStyle/>
          <a:p>
            <a:pPr marL="0" indent="0">
              <a:buNone/>
            </a:pPr>
            <a:r>
              <a:rPr lang="en-US" dirty="0"/>
              <a:t>The facility must attempt to use appropriate alternatives prior to installing a side or bed rail. If a bed or side rail is used, the facility must ensure correct installation, use, and maintenance of bed rails, including but not limited to the following elements. </a:t>
            </a:r>
          </a:p>
          <a:p>
            <a:pPr marL="457200" lvl="1" indent="0">
              <a:buNone/>
            </a:pPr>
            <a:r>
              <a:rPr lang="en-US" dirty="0"/>
              <a:t>(1) Assess the resident for risk of entrapment from bed rails prior to installation</a:t>
            </a:r>
          </a:p>
          <a:p>
            <a:pPr marL="457200" lvl="1" indent="0">
              <a:buNone/>
            </a:pPr>
            <a:r>
              <a:rPr lang="en-US" dirty="0"/>
              <a:t>(2) Review the risks and benefits of bed rails with the resident or resident representative and obtain informed consent prior to installation. </a:t>
            </a:r>
          </a:p>
          <a:p>
            <a:pPr marL="457200" lvl="1" indent="0">
              <a:buNone/>
            </a:pPr>
            <a:r>
              <a:rPr lang="en-US" dirty="0"/>
              <a:t>(3) Ensure that the beds dimensions </a:t>
            </a:r>
          </a:p>
          <a:p>
            <a:pPr marL="457200" lvl="1" indent="0">
              <a:buNone/>
            </a:pPr>
            <a:r>
              <a:rPr lang="en-US" dirty="0"/>
              <a:t> are appropriate for the resident’s </a:t>
            </a:r>
          </a:p>
          <a:p>
            <a:pPr marL="457200" lvl="1" indent="0">
              <a:buNone/>
            </a:pPr>
            <a:r>
              <a:rPr lang="en-US" dirty="0"/>
              <a:t> size and weight.</a:t>
            </a:r>
          </a:p>
          <a:p>
            <a:pPr marL="0" indent="0">
              <a:buNone/>
            </a:pPr>
            <a:endParaRPr lang="en-US" sz="2400" dirty="0"/>
          </a:p>
        </p:txBody>
      </p:sp>
      <p:pic>
        <p:nvPicPr>
          <p:cNvPr id="4" name="Picture 3"/>
          <p:cNvPicPr>
            <a:picLocks noChangeAspect="1"/>
          </p:cNvPicPr>
          <p:nvPr/>
        </p:nvPicPr>
        <p:blipFill>
          <a:blip r:embed="rId3"/>
          <a:stretch>
            <a:fillRect/>
          </a:stretch>
        </p:blipFill>
        <p:spPr>
          <a:xfrm>
            <a:off x="6188221" y="4404283"/>
            <a:ext cx="2204356" cy="1470306"/>
          </a:xfrm>
          <a:prstGeom prst="rect">
            <a:avLst/>
          </a:prstGeom>
        </p:spPr>
      </p:pic>
    </p:spTree>
    <p:extLst>
      <p:ext uri="{BB962C8B-B14F-4D97-AF65-F5344CB8AC3E}">
        <p14:creationId xmlns:p14="http://schemas.microsoft.com/office/powerpoint/2010/main" val="998101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rPr>
              <a:t>Overview of the Regulation</a:t>
            </a:r>
          </a:p>
        </p:txBody>
      </p:sp>
      <p:sp>
        <p:nvSpPr>
          <p:cNvPr id="3" name="Content Placeholder 2"/>
          <p:cNvSpPr>
            <a:spLocks noGrp="1"/>
          </p:cNvSpPr>
          <p:nvPr>
            <p:ph idx="1"/>
          </p:nvPr>
        </p:nvSpPr>
        <p:spPr>
          <a:xfrm>
            <a:off x="410936" y="1690689"/>
            <a:ext cx="6370864" cy="4351338"/>
          </a:xfrm>
        </p:spPr>
        <p:txBody>
          <a:bodyPr>
            <a:normAutofit fontScale="85000" lnSpcReduction="20000"/>
          </a:bodyPr>
          <a:lstStyle/>
          <a:p>
            <a:r>
              <a:rPr lang="en-US" dirty="0"/>
              <a:t>Follow the manufacturers recommendations and specifications for installing and maintaining bed rails. </a:t>
            </a:r>
          </a:p>
          <a:p>
            <a:r>
              <a:rPr lang="en-US" dirty="0"/>
              <a:t>Conduct Regular inspection of all bed frames, mattresses, and bed rails, if any, as part of a regular maintenance program to identify areas of possible entrapment. </a:t>
            </a:r>
          </a:p>
          <a:p>
            <a:r>
              <a:rPr lang="en-US" dirty="0"/>
              <a:t>When bed rails and mattresses are used and purchased separately from the bed frame, the facility must ensure that the bed rails, mattress, and bed frame are compatible.</a:t>
            </a:r>
          </a:p>
          <a:p>
            <a:endParaRPr lang="en-US" dirty="0"/>
          </a:p>
        </p:txBody>
      </p:sp>
      <p:pic>
        <p:nvPicPr>
          <p:cNvPr id="4" name="Picture 3"/>
          <p:cNvPicPr>
            <a:picLocks noChangeAspect="1"/>
          </p:cNvPicPr>
          <p:nvPr/>
        </p:nvPicPr>
        <p:blipFill>
          <a:blip r:embed="rId3"/>
          <a:stretch>
            <a:fillRect/>
          </a:stretch>
        </p:blipFill>
        <p:spPr>
          <a:xfrm>
            <a:off x="6781800" y="3131205"/>
            <a:ext cx="2204357" cy="1470306"/>
          </a:xfrm>
          <a:prstGeom prst="rect">
            <a:avLst/>
          </a:prstGeom>
        </p:spPr>
      </p:pic>
    </p:spTree>
    <p:extLst>
      <p:ext uri="{BB962C8B-B14F-4D97-AF65-F5344CB8AC3E}">
        <p14:creationId xmlns:p14="http://schemas.microsoft.com/office/powerpoint/2010/main" val="371293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113093"/>
            <a:ext cx="7886700" cy="1325563"/>
          </a:xfrm>
        </p:spPr>
        <p:txBody>
          <a:bodyPr>
            <a:normAutofit/>
          </a:bodyPr>
          <a:lstStyle/>
          <a:p>
            <a:r>
              <a:rPr lang="en-US" sz="3600" b="1" dirty="0">
                <a:latin typeface="+mn-lt"/>
              </a:rPr>
              <a:t>Definitions</a:t>
            </a:r>
          </a:p>
        </p:txBody>
      </p:sp>
      <p:sp>
        <p:nvSpPr>
          <p:cNvPr id="3" name="Content Placeholder 2"/>
          <p:cNvSpPr>
            <a:spLocks noGrp="1"/>
          </p:cNvSpPr>
          <p:nvPr>
            <p:ph idx="1"/>
          </p:nvPr>
        </p:nvSpPr>
        <p:spPr>
          <a:xfrm>
            <a:off x="677944" y="1199992"/>
            <a:ext cx="7886700" cy="4852416"/>
          </a:xfrm>
        </p:spPr>
        <p:txBody>
          <a:bodyPr>
            <a:normAutofit fontScale="85000" lnSpcReduction="10000"/>
          </a:bodyPr>
          <a:lstStyle/>
          <a:p>
            <a:pPr marL="0" indent="0">
              <a:buNone/>
            </a:pPr>
            <a:r>
              <a:rPr lang="en-US" u="sng" dirty="0"/>
              <a:t>Assistance Device</a:t>
            </a:r>
            <a:r>
              <a:rPr lang="en-US" dirty="0"/>
              <a:t> or </a:t>
            </a:r>
            <a:r>
              <a:rPr lang="en-US" u="sng" dirty="0"/>
              <a:t>Assistive Device</a:t>
            </a:r>
            <a:r>
              <a:rPr lang="en-US" dirty="0"/>
              <a:t> refers to “Any item (e.g., fixtures such as handrails, grab bars, and devices/equipment such as transfer lifts, canes, and wheelchairs, etc.) that is used by, or in the care of a resident to promote, supplement, or enhance the resident’s function and/or safety. “</a:t>
            </a:r>
          </a:p>
          <a:p>
            <a:pPr marL="0" indent="0">
              <a:buNone/>
            </a:pPr>
            <a:endParaRPr lang="en-US" dirty="0"/>
          </a:p>
          <a:p>
            <a:pPr marL="0" indent="0">
              <a:buNone/>
            </a:pPr>
            <a:r>
              <a:rPr lang="en-US" u="sng" dirty="0">
                <a:ea typeface="Verdana" panose="020B0604030504040204" pitchFamily="34" charset="0"/>
                <a:cs typeface="Verdana" panose="020B0604030504040204" pitchFamily="34" charset="0"/>
              </a:rPr>
              <a:t>Bed/Side Rails” </a:t>
            </a:r>
            <a:r>
              <a:rPr lang="en-US" dirty="0">
                <a:ea typeface="Verdana" panose="020B0604030504040204" pitchFamily="34" charset="0"/>
                <a:cs typeface="Verdana" panose="020B0604030504040204" pitchFamily="34" charset="0"/>
              </a:rPr>
              <a:t>refers to “A physical </a:t>
            </a:r>
          </a:p>
          <a:p>
            <a:pPr marL="0" indent="0">
              <a:buNone/>
            </a:pPr>
            <a:r>
              <a:rPr lang="en-US" dirty="0">
                <a:ea typeface="Verdana" panose="020B0604030504040204" pitchFamily="34" charset="0"/>
                <a:cs typeface="Verdana" panose="020B0604030504040204" pitchFamily="34" charset="0"/>
              </a:rPr>
              <a:t>device attached to the resident’s </a:t>
            </a:r>
          </a:p>
          <a:p>
            <a:pPr marL="0" indent="0">
              <a:buNone/>
            </a:pPr>
            <a:r>
              <a:rPr lang="en-US" dirty="0">
                <a:ea typeface="Verdana" panose="020B0604030504040204" pitchFamily="34" charset="0"/>
                <a:cs typeface="Verdana" panose="020B0604030504040204" pitchFamily="34" charset="0"/>
              </a:rPr>
              <a:t>bed intended to enable turning </a:t>
            </a:r>
          </a:p>
          <a:p>
            <a:pPr marL="0" indent="0">
              <a:buNone/>
            </a:pPr>
            <a:r>
              <a:rPr lang="en-US" dirty="0">
                <a:ea typeface="Verdana" panose="020B0604030504040204" pitchFamily="34" charset="0"/>
                <a:cs typeface="Verdana" panose="020B0604030504040204" pitchFamily="34" charset="0"/>
              </a:rPr>
              <a:t>or repositioning”</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7217" y="3764214"/>
            <a:ext cx="3048000" cy="2033016"/>
          </a:xfrm>
          <a:prstGeom prst="rect">
            <a:avLst/>
          </a:prstGeom>
        </p:spPr>
      </p:pic>
    </p:spTree>
    <p:extLst>
      <p:ext uri="{BB962C8B-B14F-4D97-AF65-F5344CB8AC3E}">
        <p14:creationId xmlns:p14="http://schemas.microsoft.com/office/powerpoint/2010/main" val="3791634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mn-lt"/>
                <a:ea typeface="Verdana" panose="020B0604030504040204" pitchFamily="34" charset="0"/>
                <a:cs typeface="Verdana" panose="020B0604030504040204" pitchFamily="34" charset="0"/>
              </a:rPr>
              <a:t>Background</a:t>
            </a:r>
            <a:r>
              <a:rPr lang="en-US" sz="3600" b="1" dirty="0">
                <a:latin typeface="+mn-lt"/>
              </a:rPr>
              <a:t> </a:t>
            </a:r>
          </a:p>
        </p:txBody>
      </p:sp>
      <p:sp>
        <p:nvSpPr>
          <p:cNvPr id="3" name="Content Placeholder 2"/>
          <p:cNvSpPr>
            <a:spLocks noGrp="1"/>
          </p:cNvSpPr>
          <p:nvPr>
            <p:ph idx="1"/>
          </p:nvPr>
        </p:nvSpPr>
        <p:spPr>
          <a:xfrm>
            <a:off x="594144" y="1325293"/>
            <a:ext cx="8052054" cy="4351338"/>
          </a:xfrm>
        </p:spPr>
        <p:txBody>
          <a:bodyPr>
            <a:normAutofit fontScale="85000" lnSpcReduction="10000"/>
          </a:bodyPr>
          <a:lstStyle/>
          <a:p>
            <a:r>
              <a:rPr lang="en-US" dirty="0">
                <a:latin typeface="Verdana" panose="020B0604030504040204" pitchFamily="34" charset="0"/>
                <a:ea typeface="Verdana" panose="020B0604030504040204" pitchFamily="34" charset="0"/>
                <a:cs typeface="Verdana" panose="020B0604030504040204" pitchFamily="34" charset="0"/>
              </a:rPr>
              <a:t>In 2006 the Food and Drug Administration (FDA) issued a safety alert regarding potential hazards with hospital beds and hospital bed accessories.</a:t>
            </a:r>
          </a:p>
          <a:p>
            <a:r>
              <a:rPr lang="en-US" dirty="0">
                <a:latin typeface="Verdana" panose="020B0604030504040204" pitchFamily="34" charset="0"/>
                <a:ea typeface="Verdana" panose="020B0604030504040204" pitchFamily="34" charset="0"/>
                <a:cs typeface="Verdana" panose="020B0604030504040204" pitchFamily="34" charset="0"/>
              </a:rPr>
              <a:t>Some bed systems carry a risk of:</a:t>
            </a:r>
          </a:p>
          <a:p>
            <a:pPr lvl="1"/>
            <a:r>
              <a:rPr lang="en-US" dirty="0">
                <a:latin typeface="Verdana" panose="020B0604030504040204" pitchFamily="34" charset="0"/>
                <a:ea typeface="Verdana" panose="020B0604030504040204" pitchFamily="34" charset="0"/>
                <a:cs typeface="Verdana" panose="020B0604030504040204" pitchFamily="34" charset="0"/>
              </a:rPr>
              <a:t>Severe injury</a:t>
            </a:r>
          </a:p>
          <a:p>
            <a:pPr lvl="1"/>
            <a:r>
              <a:rPr lang="en-US" dirty="0">
                <a:latin typeface="Verdana" panose="020B0604030504040204" pitchFamily="34" charset="0"/>
                <a:ea typeface="Verdana" panose="020B0604030504040204" pitchFamily="34" charset="0"/>
                <a:cs typeface="Verdana" panose="020B0604030504040204" pitchFamily="34" charset="0"/>
              </a:rPr>
              <a:t>Strangulation</a:t>
            </a:r>
          </a:p>
          <a:p>
            <a:pPr lvl="1"/>
            <a:r>
              <a:rPr lang="en-US" dirty="0">
                <a:latin typeface="Verdana" panose="020B0604030504040204" pitchFamily="34" charset="0"/>
                <a:ea typeface="Verdana" panose="020B0604030504040204" pitchFamily="34" charset="0"/>
                <a:cs typeface="Verdana" panose="020B0604030504040204" pitchFamily="34" charset="0"/>
              </a:rPr>
              <a:t>Asphyxiation</a:t>
            </a:r>
          </a:p>
          <a:p>
            <a:pPr lvl="1"/>
            <a:r>
              <a:rPr lang="en-US" dirty="0">
                <a:latin typeface="Verdana" panose="020B0604030504040204" pitchFamily="34" charset="0"/>
                <a:ea typeface="Verdana" panose="020B0604030504040204" pitchFamily="34" charset="0"/>
                <a:cs typeface="Verdana" panose="020B0604030504040204" pitchFamily="34" charset="0"/>
              </a:rPr>
              <a:t>Serious injury</a:t>
            </a:r>
          </a:p>
          <a:p>
            <a:pPr lvl="1"/>
            <a:r>
              <a:rPr lang="en-US" dirty="0">
                <a:latin typeface="Verdana" panose="020B0604030504040204" pitchFamily="34" charset="0"/>
                <a:ea typeface="Verdana" panose="020B0604030504040204" pitchFamily="34" charset="0"/>
                <a:cs typeface="Verdana" panose="020B0604030504040204" pitchFamily="34" charset="0"/>
              </a:rPr>
              <a:t>Death</a:t>
            </a:r>
          </a:p>
        </p:txBody>
      </p:sp>
      <p:pic>
        <p:nvPicPr>
          <p:cNvPr id="4" name="Picture 3"/>
          <p:cNvPicPr>
            <a:picLocks noChangeAspect="1"/>
          </p:cNvPicPr>
          <p:nvPr/>
        </p:nvPicPr>
        <p:blipFill>
          <a:blip r:embed="rId3"/>
          <a:stretch>
            <a:fillRect/>
          </a:stretch>
        </p:blipFill>
        <p:spPr>
          <a:xfrm>
            <a:off x="4373395" y="4009274"/>
            <a:ext cx="4098990" cy="962850"/>
          </a:xfrm>
          <a:prstGeom prst="rect">
            <a:avLst/>
          </a:prstGeom>
        </p:spPr>
      </p:pic>
    </p:spTree>
    <p:extLst>
      <p:ext uri="{BB962C8B-B14F-4D97-AF65-F5344CB8AC3E}">
        <p14:creationId xmlns:p14="http://schemas.microsoft.com/office/powerpoint/2010/main" val="3279064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2803"/>
            <a:ext cx="7886700" cy="1325563"/>
          </a:xfrm>
        </p:spPr>
        <p:txBody>
          <a:bodyPr/>
          <a:lstStyle/>
          <a:p>
            <a:r>
              <a:rPr lang="en-US" b="1" dirty="0">
                <a:latin typeface="+mn-lt"/>
              </a:rPr>
              <a:t>FDA 7 Zones of Entrapment</a:t>
            </a:r>
          </a:p>
        </p:txBody>
      </p:sp>
      <p:pic>
        <p:nvPicPr>
          <p:cNvPr id="4" name="Content Placeholder 3"/>
          <p:cNvPicPr>
            <a:picLocks noGrp="1" noChangeAspect="1"/>
          </p:cNvPicPr>
          <p:nvPr>
            <p:ph idx="1"/>
          </p:nvPr>
        </p:nvPicPr>
        <p:blipFill>
          <a:blip r:embed="rId3"/>
          <a:stretch>
            <a:fillRect/>
          </a:stretch>
        </p:blipFill>
        <p:spPr>
          <a:xfrm>
            <a:off x="1547886" y="1184917"/>
            <a:ext cx="6048228" cy="4511384"/>
          </a:xfrm>
          <a:prstGeom prst="rect">
            <a:avLst/>
          </a:prstGeom>
        </p:spPr>
      </p:pic>
      <p:sp>
        <p:nvSpPr>
          <p:cNvPr id="5" name="Rectangle 4"/>
          <p:cNvSpPr/>
          <p:nvPr/>
        </p:nvSpPr>
        <p:spPr>
          <a:xfrm>
            <a:off x="908304" y="5480858"/>
            <a:ext cx="8235696" cy="369332"/>
          </a:xfrm>
          <a:prstGeom prst="rect">
            <a:avLst/>
          </a:prstGeom>
        </p:spPr>
        <p:txBody>
          <a:bodyPr wrap="square">
            <a:spAutoFit/>
          </a:bodyPr>
          <a:lstStyle/>
          <a:p>
            <a:r>
              <a:rPr lang="en-US" dirty="0">
                <a:hlinkClick r:id="rId4"/>
              </a:rPr>
              <a:t>http://www.fda.gov/RegulatoryInformation/Guidances/ucm072662.htm#8</a:t>
            </a:r>
            <a:r>
              <a:rPr lang="en-US" dirty="0"/>
              <a:t> </a:t>
            </a:r>
          </a:p>
        </p:txBody>
      </p:sp>
      <p:sp>
        <p:nvSpPr>
          <p:cNvPr id="3" name="TextBox 2"/>
          <p:cNvSpPr txBox="1"/>
          <p:nvPr/>
        </p:nvSpPr>
        <p:spPr>
          <a:xfrm rot="16200000">
            <a:off x="4731057" y="3897694"/>
            <a:ext cx="307777" cy="4212771"/>
          </a:xfrm>
          <a:prstGeom prst="rect">
            <a:avLst/>
          </a:prstGeom>
          <a:noFill/>
        </p:spPr>
        <p:txBody>
          <a:bodyPr vert="vert" wrap="square" rtlCol="0">
            <a:spAutoFit/>
          </a:bodyPr>
          <a:lstStyle/>
          <a:p>
            <a:r>
              <a:rPr lang="en-US" sz="800" i="1" dirty="0"/>
              <a:t>Source:  US Food and Drug Administration Bed Syst4em Dimensional and Assessment Guidance </a:t>
            </a:r>
          </a:p>
        </p:txBody>
      </p:sp>
    </p:spTree>
    <p:extLst>
      <p:ext uri="{BB962C8B-B14F-4D97-AF65-F5344CB8AC3E}">
        <p14:creationId xmlns:p14="http://schemas.microsoft.com/office/powerpoint/2010/main" val="3390636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717" y="365126"/>
            <a:ext cx="8789158" cy="1325563"/>
          </a:xfrm>
        </p:spPr>
        <p:txBody>
          <a:bodyPr>
            <a:normAutofit/>
          </a:bodyPr>
          <a:lstStyle/>
          <a:p>
            <a:r>
              <a:rPr lang="en-US" sz="3600" b="1" dirty="0">
                <a:latin typeface="+mn-lt"/>
                <a:ea typeface="Verdana" panose="020B0604030504040204" pitchFamily="34" charset="0"/>
                <a:cs typeface="Verdana" panose="020B0604030504040204" pitchFamily="34" charset="0"/>
              </a:rPr>
              <a:t>Potential Zones of Entrapment</a:t>
            </a:r>
          </a:p>
        </p:txBody>
      </p:sp>
      <p:sp>
        <p:nvSpPr>
          <p:cNvPr id="3" name="Content Placeholder 2"/>
          <p:cNvSpPr>
            <a:spLocks noGrp="1"/>
          </p:cNvSpPr>
          <p:nvPr>
            <p:ph idx="1"/>
          </p:nvPr>
        </p:nvSpPr>
        <p:spPr>
          <a:xfrm>
            <a:off x="541564" y="1628778"/>
            <a:ext cx="7886700" cy="4405313"/>
          </a:xfrm>
        </p:spPr>
        <p:txBody>
          <a:bodyPr>
            <a:normAutofit/>
          </a:bodyPr>
          <a:lstStyle/>
          <a:p>
            <a:pPr marL="0" indent="0">
              <a:buNone/>
            </a:pPr>
            <a:r>
              <a:rPr lang="en-US" sz="3200" dirty="0">
                <a:ea typeface="Verdana" panose="020B0604030504040204" pitchFamily="34" charset="0"/>
                <a:cs typeface="Verdana" panose="020B0604030504040204" pitchFamily="34" charset="0"/>
              </a:rPr>
              <a:t>Space or gap must be less than 4 ¾ inches</a:t>
            </a:r>
          </a:p>
          <a:p>
            <a:pPr lvl="1"/>
            <a:r>
              <a:rPr lang="en-US" sz="2800" dirty="0">
                <a:ea typeface="Verdana" panose="020B0604030504040204" pitchFamily="34" charset="0"/>
                <a:cs typeface="Verdana" panose="020B0604030504040204" pitchFamily="34" charset="0"/>
              </a:rPr>
              <a:t>Within the rail</a:t>
            </a:r>
          </a:p>
          <a:p>
            <a:pPr lvl="1"/>
            <a:r>
              <a:rPr lang="en-US" sz="2800" dirty="0">
                <a:ea typeface="Verdana" panose="020B0604030504040204" pitchFamily="34" charset="0"/>
                <a:cs typeface="Verdana" panose="020B0604030504040204" pitchFamily="34" charset="0"/>
              </a:rPr>
              <a:t>Under the rail, between the rail supports</a:t>
            </a:r>
          </a:p>
          <a:p>
            <a:pPr lvl="1"/>
            <a:r>
              <a:rPr lang="en-US" sz="2800" dirty="0">
                <a:ea typeface="Verdana" panose="020B0604030504040204" pitchFamily="34" charset="0"/>
                <a:cs typeface="Verdana" panose="020B0604030504040204" pitchFamily="34" charset="0"/>
              </a:rPr>
              <a:t>Between the rail and mattress</a:t>
            </a:r>
          </a:p>
          <a:p>
            <a:pPr marL="0" indent="0">
              <a:buNone/>
            </a:pPr>
            <a:r>
              <a:rPr lang="en-US" sz="3200" dirty="0">
                <a:ea typeface="Verdana" panose="020B0604030504040204" pitchFamily="34" charset="0"/>
                <a:cs typeface="Verdana" panose="020B0604030504040204" pitchFamily="34" charset="0"/>
              </a:rPr>
              <a:t>Space or gap must be less than 2 ¾ inches</a:t>
            </a:r>
          </a:p>
          <a:p>
            <a:pPr lvl="1"/>
            <a:r>
              <a:rPr lang="en-US" sz="2800" dirty="0">
                <a:ea typeface="Verdana" panose="020B0604030504040204" pitchFamily="34" charset="0"/>
                <a:cs typeface="Verdana" panose="020B0604030504040204" pitchFamily="34" charset="0"/>
              </a:rPr>
              <a:t>Under the rail at the end of </a:t>
            </a:r>
          </a:p>
          <a:p>
            <a:pPr marL="457200" lvl="1" indent="0">
              <a:buNone/>
            </a:pPr>
            <a:r>
              <a:rPr lang="en-US" dirty="0">
                <a:ea typeface="Verdana" panose="020B0604030504040204" pitchFamily="34" charset="0"/>
                <a:cs typeface="Verdana" panose="020B0604030504040204" pitchFamily="34" charset="0"/>
              </a:rPr>
              <a:t>    </a:t>
            </a:r>
            <a:r>
              <a:rPr lang="en-US" sz="2800" dirty="0">
                <a:ea typeface="Verdana" panose="020B0604030504040204" pitchFamily="34" charset="0"/>
                <a:cs typeface="Verdana" panose="020B0604030504040204" pitchFamily="34" charset="0"/>
              </a:rPr>
              <a:t>the rail, between the rail and </a:t>
            </a:r>
          </a:p>
          <a:p>
            <a:pPr marL="457200" lvl="1" indent="0">
              <a:buNone/>
            </a:pPr>
            <a:r>
              <a:rPr lang="en-US" dirty="0">
                <a:ea typeface="Verdana" panose="020B0604030504040204" pitchFamily="34" charset="0"/>
                <a:cs typeface="Verdana" panose="020B0604030504040204" pitchFamily="34" charset="0"/>
              </a:rPr>
              <a:t>    </a:t>
            </a:r>
            <a:r>
              <a:rPr lang="en-US" sz="2800" dirty="0">
                <a:ea typeface="Verdana" panose="020B0604030504040204" pitchFamily="34" charset="0"/>
                <a:cs typeface="Verdana" panose="020B0604030504040204" pitchFamily="34" charset="0"/>
              </a:rPr>
              <a:t>the mattress</a:t>
            </a:r>
          </a:p>
        </p:txBody>
      </p:sp>
      <p:pic>
        <p:nvPicPr>
          <p:cNvPr id="4" name="Content Placeholder 3"/>
          <p:cNvPicPr>
            <a:picLocks noChangeAspect="1"/>
          </p:cNvPicPr>
          <p:nvPr/>
        </p:nvPicPr>
        <p:blipFill>
          <a:blip r:embed="rId3"/>
          <a:stretch>
            <a:fillRect/>
          </a:stretch>
        </p:blipFill>
        <p:spPr>
          <a:xfrm>
            <a:off x="6124754" y="4238856"/>
            <a:ext cx="2328539" cy="1736861"/>
          </a:xfrm>
          <a:prstGeom prst="rect">
            <a:avLst/>
          </a:prstGeom>
        </p:spPr>
      </p:pic>
    </p:spTree>
    <p:extLst>
      <p:ext uri="{BB962C8B-B14F-4D97-AF65-F5344CB8AC3E}">
        <p14:creationId xmlns:p14="http://schemas.microsoft.com/office/powerpoint/2010/main" val="601840010"/>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Pathway Health PPT</Template>
  <TotalTime>383</TotalTime>
  <Words>2710</Words>
  <Application>Microsoft Office PowerPoint</Application>
  <PresentationFormat>On-screen Show (4:3)</PresentationFormat>
  <Paragraphs>262</Paragraphs>
  <Slides>23</Slides>
  <Notes>23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23</vt:i4>
      </vt:variant>
    </vt:vector>
  </HeadingPairs>
  <TitlesOfParts>
    <vt:vector size="28" baseType="lpstr">
      <vt:lpstr>Arial</vt:lpstr>
      <vt:lpstr>Calibri</vt:lpstr>
      <vt:lpstr>Verdana</vt:lpstr>
      <vt:lpstr>1_2012LeadingAge_gray2PPT</vt:lpstr>
      <vt:lpstr>2_2012LeadingAge_gray2PPT</vt:lpstr>
      <vt:lpstr>Bed Rail Use and Bed Inspection </vt:lpstr>
      <vt:lpstr>Objectives</vt:lpstr>
      <vt:lpstr>Introduction</vt:lpstr>
      <vt:lpstr>Overview of the Regulation</vt:lpstr>
      <vt:lpstr>Overview of the Regulation</vt:lpstr>
      <vt:lpstr>Definitions</vt:lpstr>
      <vt:lpstr>Background </vt:lpstr>
      <vt:lpstr>FDA 7 Zones of Entrapment</vt:lpstr>
      <vt:lpstr>Potential Zones of Entrapment</vt:lpstr>
      <vt:lpstr>     Those at Most Risk of Entrapment </vt:lpstr>
      <vt:lpstr>     Key Body Parts at  Risk of Entrapment </vt:lpstr>
      <vt:lpstr>Potential Benefits of Side Rails</vt:lpstr>
      <vt:lpstr>Potential Safety Risks</vt:lpstr>
      <vt:lpstr>Potential Regulatory Issues</vt:lpstr>
      <vt:lpstr>Potential Regulatory Issues</vt:lpstr>
      <vt:lpstr>Facility Response</vt:lpstr>
      <vt:lpstr>Assessing Resident Risk</vt:lpstr>
      <vt:lpstr>Bed Rail Assessment</vt:lpstr>
      <vt:lpstr>Process </vt:lpstr>
      <vt:lpstr>Bed Inspection</vt:lpstr>
      <vt:lpstr>Interventions to Reduce Risk</vt:lpstr>
      <vt:lpstr>Monitor for Effectiveness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 &amp; Appropriate Bed Systems Training</dc:title>
  <dc:creator>Leah M. Smith</dc:creator>
  <cp:lastModifiedBy>Dan Heim</cp:lastModifiedBy>
  <cp:revision>44</cp:revision>
  <dcterms:created xsi:type="dcterms:W3CDTF">2017-01-17T18:38:09Z</dcterms:created>
  <dcterms:modified xsi:type="dcterms:W3CDTF">2017-01-27T20:32:30Z</dcterms:modified>
</cp:coreProperties>
</file>