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20"/>
  </p:notesMasterIdLst>
  <p:sldIdLst>
    <p:sldId id="256" r:id="rId2"/>
    <p:sldId id="281" r:id="rId3"/>
    <p:sldId id="272" r:id="rId4"/>
    <p:sldId id="273" r:id="rId5"/>
    <p:sldId id="274" r:id="rId6"/>
    <p:sldId id="275" r:id="rId7"/>
    <p:sldId id="276" r:id="rId8"/>
    <p:sldId id="277" r:id="rId9"/>
    <p:sldId id="261" r:id="rId10"/>
    <p:sldId id="278" r:id="rId11"/>
    <p:sldId id="280" r:id="rId12"/>
    <p:sldId id="260" r:id="rId13"/>
    <p:sldId id="263" r:id="rId14"/>
    <p:sldId id="262" r:id="rId15"/>
    <p:sldId id="266" r:id="rId16"/>
    <p:sldId id="264" r:id="rId17"/>
    <p:sldId id="265" r:id="rId18"/>
    <p:sldId id="268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9DBA7-F328-4052-8706-75D0475CE295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1F946-5CA6-4B0F-9CE6-F33157BF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91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1F946-5CA6-4B0F-9CE6-F33157BF35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7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F09DA5F-2755-4258-8997-2595A3894452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9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78DC-9BBE-4254-8A73-3F4DBD0E102D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29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EC61-A799-4BE1-BC23-D4FF7BC49D4C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54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7F53-8895-4B80-83D1-C3CBE8DC1D03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031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B9958-6358-4615-AF24-DB1CDEC4C107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99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5A63-79C2-4A3B-BBA4-2280A3F04796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638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27EC-3EA2-4A37-8D92-FB9CA8D24A63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177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4164-3A1B-4B48-B0A0-684DCD7B4666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4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B153-2051-4014-B9B1-3B1525D10398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427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C3B3-A651-4F1E-A348-F391AB51C680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97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31FD-961E-4911-840F-31E83F92C46F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73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55BB8-2504-4D20-BB9C-C3FA914600BA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52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23D5-7F26-423D-A228-0ACDCE204A6B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45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B902-E944-49CF-8CAE-995E9C219198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45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006C-AE55-4969-A53E-9E275680CB15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3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FB0E9-51FB-4D9A-8116-35978C6C1EF4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55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A4AD1-D633-47C9-BCBE-51B58D0CC56A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6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1925B5-3E16-4024-B94F-B7AD93E5B6CD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18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DOH Medicaid Reimbursement Update: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3" y="3509963"/>
            <a:ext cx="8791575" cy="1655762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Frank Czernicki</a:t>
            </a:r>
            <a:endParaRPr lang="en-US" dirty="0"/>
          </a:p>
          <a:p>
            <a:r>
              <a:rPr lang="en-US" dirty="0" smtClean="0"/>
              <a:t>Ken Evans </a:t>
            </a:r>
          </a:p>
          <a:p>
            <a:r>
              <a:rPr lang="en-US" dirty="0" smtClean="0"/>
              <a:t>Bureau of Long Term Care Rate Setting </a:t>
            </a:r>
          </a:p>
          <a:p>
            <a:r>
              <a:rPr lang="en-US" dirty="0" smtClean="0"/>
              <a:t>Division of Finance and Rate Setting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1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Audits</a:t>
            </a:r>
            <a:br>
              <a:rPr lang="en-US" dirty="0" smtClean="0"/>
            </a:br>
            <a:r>
              <a:rPr lang="en-US" dirty="0" smtClean="0"/>
              <a:t>OMIG Findings and Training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</a:p>
          <a:p>
            <a:pPr lvl="1"/>
            <a:r>
              <a:rPr lang="en-US" dirty="0" smtClean="0"/>
              <a:t>Book Usage</a:t>
            </a:r>
          </a:p>
          <a:p>
            <a:pPr lvl="1"/>
            <a:r>
              <a:rPr lang="en-US" dirty="0" smtClean="0"/>
              <a:t>Payer Source – Medicare residents reported as Medicaid Payer</a:t>
            </a:r>
          </a:p>
          <a:p>
            <a:pPr lvl="1"/>
            <a:r>
              <a:rPr lang="en-US" dirty="0" smtClean="0"/>
              <a:t>Depression / Mood – need documentation of assessment, not just report on symptoms</a:t>
            </a:r>
          </a:p>
          <a:p>
            <a:pPr lvl="1"/>
            <a:r>
              <a:rPr lang="en-US" dirty="0" smtClean="0"/>
              <a:t>Doctor’s Orders / Doctor’s Visits</a:t>
            </a:r>
          </a:p>
          <a:p>
            <a:pPr lvl="1"/>
            <a:r>
              <a:rPr lang="en-US" dirty="0" smtClean="0"/>
              <a:t>BMI: Height / weight must be current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1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Audits</a:t>
            </a:r>
            <a:br>
              <a:rPr lang="en-US" dirty="0" smtClean="0"/>
            </a:br>
            <a:r>
              <a:rPr lang="en-US" dirty="0" smtClean="0"/>
              <a:t>OMIG Findings and Training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</a:p>
          <a:p>
            <a:pPr lvl="1"/>
            <a:r>
              <a:rPr lang="en-US" dirty="0" smtClean="0"/>
              <a:t>Care Plan – is not treatment. All treatments must be reported</a:t>
            </a:r>
          </a:p>
          <a:p>
            <a:pPr lvl="1"/>
            <a:r>
              <a:rPr lang="en-US" dirty="0" smtClean="0"/>
              <a:t>Fever – record all temperatures including baseline</a:t>
            </a:r>
          </a:p>
          <a:p>
            <a:pPr marL="285750" lvl="1"/>
            <a:endParaRPr lang="en-US" sz="2400" dirty="0"/>
          </a:p>
          <a:p>
            <a:pPr marL="285750" lvl="1"/>
            <a:r>
              <a:rPr lang="en-US" sz="2400" dirty="0" smtClean="0"/>
              <a:t>Training</a:t>
            </a:r>
          </a:p>
          <a:p>
            <a:pPr marL="742950" lvl="2"/>
            <a:r>
              <a:rPr lang="en-US" sz="2200" dirty="0" smtClean="0"/>
              <a:t>School </a:t>
            </a:r>
            <a:r>
              <a:rPr lang="en-US" sz="2200" dirty="0"/>
              <a:t>of Public Health: </a:t>
            </a:r>
            <a:r>
              <a:rPr lang="en-US" sz="2200" b="1" dirty="0"/>
              <a:t>http://www.albany.edu/sph/cphce/mds.shtml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688240"/>
          </a:xfrm>
        </p:spPr>
        <p:txBody>
          <a:bodyPr>
            <a:normAutofit/>
          </a:bodyPr>
          <a:lstStyle/>
          <a:p>
            <a:r>
              <a:rPr lang="en-US" dirty="0" smtClean="0"/>
              <a:t>Mandatory NH Transition into Managed Care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670372"/>
            <a:ext cx="9905999" cy="3120829"/>
          </a:xfrm>
        </p:spPr>
        <p:txBody>
          <a:bodyPr>
            <a:normAutofit/>
          </a:bodyPr>
          <a:lstStyle/>
          <a:p>
            <a:r>
              <a:rPr lang="en-US" dirty="0" smtClean="0"/>
              <a:t>Effective 1/1/2015 the Nursing Home Population in the FIDA region will begin to transition into Managed Care. </a:t>
            </a:r>
          </a:p>
          <a:p>
            <a:pPr lvl="1"/>
            <a:r>
              <a:rPr lang="en-US" dirty="0" smtClean="0"/>
              <a:t>The Transition will be limited to </a:t>
            </a:r>
            <a:r>
              <a:rPr lang="en-US" u="sng" dirty="0" smtClean="0"/>
              <a:t>New NH Residents in need of long </a:t>
            </a:r>
            <a:r>
              <a:rPr lang="en-US" u="sng" dirty="0"/>
              <a:t>t</a:t>
            </a:r>
            <a:r>
              <a:rPr lang="en-US" u="sng" dirty="0" smtClean="0"/>
              <a:t>erm placement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Anyone that was permanently placed in a nursing home prior to the effective date of the transition will remain in FFS and will not be mandatorily enrolled in Managed Care. </a:t>
            </a:r>
          </a:p>
          <a:p>
            <a:pPr lvl="2"/>
            <a:r>
              <a:rPr lang="en-US" dirty="0" smtClean="0"/>
              <a:t>Residents under 21 will be excluded from the first wave of Mandatory NH transition. </a:t>
            </a:r>
          </a:p>
          <a:p>
            <a:pPr lvl="2"/>
            <a:r>
              <a:rPr lang="en-US" dirty="0" smtClean="0"/>
              <a:t>6 Months after Mandatory transition NH residents not mandatorily enrolled will be able to voluntarily enroll with a Managed Care plan. 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Benchmark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3 years after a county is deemed eligible for Mandatory NH transition </a:t>
            </a:r>
            <a:r>
              <a:rPr lang="en-US" dirty="0"/>
              <a:t>P</a:t>
            </a:r>
            <a:r>
              <a:rPr lang="en-US" dirty="0" smtClean="0"/>
              <a:t>lans will be required to reimburse nursing homes as follows: </a:t>
            </a:r>
          </a:p>
          <a:p>
            <a:pPr lvl="1"/>
            <a:r>
              <a:rPr lang="en-US" dirty="0" smtClean="0"/>
              <a:t>Utilizing the Benchmark Rate including all scheduled rate changed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Or</a:t>
            </a:r>
            <a:endParaRPr lang="en-US" dirty="0"/>
          </a:p>
          <a:p>
            <a:pPr lvl="1"/>
            <a:r>
              <a:rPr lang="en-US" dirty="0" smtClean="0"/>
              <a:t>Nursing Homes and Plan’s can negotiate a payment arrangement that is mutually agreeable to the both the NH and the MC Plans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78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 in Managed Care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NAMI is being offset from the from the Medicaid Premium paid to the managed care plan. </a:t>
            </a:r>
            <a:endParaRPr lang="en-US" dirty="0"/>
          </a:p>
          <a:p>
            <a:pPr lvl="1"/>
            <a:r>
              <a:rPr lang="en-US" dirty="0" smtClean="0"/>
              <a:t>Per the NH Transition Policy paper the collection of the NAMI falls on the Managed Care Plan. </a:t>
            </a:r>
          </a:p>
          <a:p>
            <a:pPr lvl="2"/>
            <a:r>
              <a:rPr lang="en-US" dirty="0" smtClean="0"/>
              <a:t>Plans have the Option to:</a:t>
            </a:r>
          </a:p>
          <a:p>
            <a:pPr marL="1714500" lvl="3" indent="-342900">
              <a:buFont typeface="+mj-lt"/>
              <a:buAutoNum type="arabicPeriod"/>
            </a:pPr>
            <a:r>
              <a:rPr lang="en-US" dirty="0" smtClean="0"/>
              <a:t>Assume the responsibility to the Collect NAMI and </a:t>
            </a:r>
            <a:r>
              <a:rPr lang="en-US" dirty="0"/>
              <a:t>a</a:t>
            </a:r>
            <a:r>
              <a:rPr lang="en-US" dirty="0" smtClean="0"/>
              <a:t>dminister the personal needs allowance </a:t>
            </a:r>
          </a:p>
          <a:p>
            <a:pPr marL="1371600" lvl="3" indent="0">
              <a:buNone/>
            </a:pPr>
            <a:r>
              <a:rPr lang="en-US" dirty="0"/>
              <a:t>	</a:t>
            </a:r>
            <a:r>
              <a:rPr lang="en-US" b="1" dirty="0" smtClean="0"/>
              <a:t>or</a:t>
            </a:r>
          </a:p>
          <a:p>
            <a:pPr marL="1714500" lvl="3" indent="-342900">
              <a:buFont typeface="+mj-lt"/>
              <a:buAutoNum type="arabicPeriod" startAt="2"/>
            </a:pPr>
            <a:r>
              <a:rPr lang="en-US" dirty="0" smtClean="0"/>
              <a:t>Negotiate with the Nursing Homes leaving the responsibility to collect NAMI with the homes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60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NH Transition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DOH to continue to work with CMS on addressing all of the issues that were brought as Special Terms and Conditions (STC’s) </a:t>
            </a:r>
          </a:p>
          <a:p>
            <a:r>
              <a:rPr lang="en-US" dirty="0" smtClean="0"/>
              <a:t>DOH to continue to work through Premium development</a:t>
            </a:r>
          </a:p>
          <a:p>
            <a:pPr lvl="2"/>
            <a:r>
              <a:rPr lang="en-US" dirty="0" smtClean="0"/>
              <a:t>MMC will have a rate cell structure</a:t>
            </a:r>
          </a:p>
          <a:p>
            <a:pPr lvl="2"/>
            <a:r>
              <a:rPr lang="en-US" dirty="0" smtClean="0"/>
              <a:t>MLTC will have a blended premium structure</a:t>
            </a:r>
          </a:p>
          <a:p>
            <a:pPr lvl="3"/>
            <a:r>
              <a:rPr lang="en-US" dirty="0" smtClean="0"/>
              <a:t>Effective 4/1/2016 </a:t>
            </a:r>
          </a:p>
          <a:p>
            <a:pPr lvl="4"/>
            <a:r>
              <a:rPr lang="en-US" dirty="0" smtClean="0"/>
              <a:t>Premiums must promote community integration including a blended Institutional / HCBS rate structure </a:t>
            </a:r>
          </a:p>
          <a:p>
            <a:pPr lvl="4"/>
            <a:r>
              <a:rPr lang="en-US" dirty="0" smtClean="0"/>
              <a:t>Rates must be fully risk adjusted </a:t>
            </a:r>
          </a:p>
          <a:p>
            <a:r>
              <a:rPr lang="en-US" dirty="0" smtClean="0"/>
              <a:t>DOH to establish a billing cash flow workgroup as a proactive way of addressing any cash flow implications as a result of the transition.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79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 in </a:t>
            </a:r>
            <a:r>
              <a:rPr lang="en-US" smtClean="0"/>
              <a:t>the Future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/>
          <a:lstStyle/>
          <a:p>
            <a:r>
              <a:rPr lang="en-US" dirty="0" smtClean="0"/>
              <a:t>NYSDOH in collaboration industry representatives has drafted a proposal for the state to assume the responsibility of collecting the NAMI. </a:t>
            </a:r>
          </a:p>
          <a:p>
            <a:pPr lvl="1"/>
            <a:r>
              <a:rPr lang="en-US" dirty="0" smtClean="0"/>
              <a:t>This proposal is president setting and will require time (12-18 months) to be developed to completion. *</a:t>
            </a:r>
          </a:p>
          <a:p>
            <a:pPr lvl="1"/>
            <a:r>
              <a:rPr lang="en-US" dirty="0" smtClean="0"/>
              <a:t>Currently the proposal has been submitted to CMS for review and initial conversations between NYS and CMS have begun. </a:t>
            </a:r>
          </a:p>
          <a:p>
            <a:pPr lvl="2"/>
            <a:r>
              <a:rPr lang="en-US" dirty="0" smtClean="0"/>
              <a:t>Initial hurdles are being defined in order to determine if CMS and DOH can advance the proposal.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1" y="5875868"/>
            <a:ext cx="9180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Contingent on CMS’s Approval of the Proposal </a:t>
            </a:r>
            <a:endParaRPr lang="en-US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19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Alternate Payment Arrangements </a:t>
            </a:r>
            <a:br>
              <a:rPr lang="en-US" dirty="0" smtClean="0"/>
            </a:br>
            <a:r>
              <a:rPr lang="en-US" dirty="0" smtClean="0"/>
              <a:t>FIDA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0991" y="2565024"/>
            <a:ext cx="9601196" cy="3318936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/>
              <a:t>“by </a:t>
            </a:r>
            <a:r>
              <a:rPr lang="x-none" sz="2000" b="1" dirty="0"/>
              <a:t>  </a:t>
            </a:r>
            <a:r>
              <a:rPr lang="en-US" sz="2000" b="1" dirty="0"/>
              <a:t>December 1, 2014, the FIDA Plan will be required to develop a plan for a fully integrated payment system through which Participating Providers would no longer be paid on a traditional fee-for-service basis but would instead be paid on an alternative basis (e.g., pay for performance, bundled payment). </a:t>
            </a:r>
            <a:r>
              <a:rPr lang="en-US" sz="2000" b="1" dirty="0" smtClean="0"/>
              <a:t>“</a:t>
            </a:r>
          </a:p>
          <a:p>
            <a:pPr lvl="1"/>
            <a:r>
              <a:rPr lang="en-US" b="1" dirty="0" smtClean="0"/>
              <a:t>What does this mean to the provider</a:t>
            </a:r>
          </a:p>
          <a:p>
            <a:pPr lvl="2"/>
            <a:r>
              <a:rPr lang="en-US" b="1" dirty="0" smtClean="0"/>
              <a:t>Communication Channels</a:t>
            </a:r>
            <a:endParaRPr lang="en-US" b="1" dirty="0"/>
          </a:p>
          <a:p>
            <a:pPr lvl="2"/>
            <a:r>
              <a:rPr lang="en-US" b="1" dirty="0" smtClean="0"/>
              <a:t>Understanding Options </a:t>
            </a:r>
          </a:p>
          <a:p>
            <a:pPr lvl="2"/>
            <a:r>
              <a:rPr lang="en-US" b="1" dirty="0" smtClean="0"/>
              <a:t>Looking for areas to achieve efficiencies </a:t>
            </a:r>
          </a:p>
          <a:p>
            <a:pPr lvl="3"/>
            <a:r>
              <a:rPr lang="en-US" b="1" dirty="0" smtClean="0"/>
              <a:t>Within the provider</a:t>
            </a:r>
          </a:p>
          <a:p>
            <a:pPr lvl="3"/>
            <a:r>
              <a:rPr lang="en-US" b="1" dirty="0" smtClean="0"/>
              <a:t>Within the plan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4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Questions: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48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61043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RATES PROCESSING SCHEDULE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July 2014 Nursing Home Rates (January 2014 MDS Collection)</a:t>
            </a:r>
          </a:p>
          <a:p>
            <a:pPr lvl="1"/>
            <a:r>
              <a:rPr lang="en-US" dirty="0" smtClean="0"/>
              <a:t>2012 Cash Receipts Assessment Reconciliation</a:t>
            </a:r>
          </a:p>
          <a:p>
            <a:pPr lvl="1"/>
            <a:r>
              <a:rPr lang="en-US" dirty="0" smtClean="0"/>
              <a:t>July 2012 AND July 2013 Audit Rate Revisions</a:t>
            </a:r>
          </a:p>
          <a:p>
            <a:pPr lvl="1"/>
            <a:r>
              <a:rPr lang="en-US" dirty="0" smtClean="0"/>
              <a:t>Initial 2015 Draft Notice Rates &amp; Hotline</a:t>
            </a:r>
          </a:p>
          <a:p>
            <a:pPr lvl="1"/>
            <a:r>
              <a:rPr lang="en-US" dirty="0" smtClean="0"/>
              <a:t>FINAL 2015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0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61043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CASE MIX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73957"/>
              </p:ext>
            </p:extLst>
          </p:nvPr>
        </p:nvGraphicFramePr>
        <p:xfrm>
          <a:off x="1819276" y="2581274"/>
          <a:ext cx="8622029" cy="235267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7338"/>
                <a:gridCol w="1619058"/>
                <a:gridCol w="1384431"/>
                <a:gridCol w="1257379"/>
                <a:gridCol w="2963823"/>
              </a:tblGrid>
              <a:tr h="542926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Month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Rate Effective Date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eMedNY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809751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September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UPDATE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FOR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01/2014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MDS CENSUS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COLLECTION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07/01/2014</a:t>
                      </a:r>
                      <a:endParaRPr lang="en-US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10/1/2014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All case mix updates will be sent out paying up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to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5.00%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in accordance with 86-2.40 ,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</a:rPr>
                        <a:t> pending review of census date by OMIG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5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32468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2012 CASH RECEIPTS RECONCILIATION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998183"/>
              </p:ext>
            </p:extLst>
          </p:nvPr>
        </p:nvGraphicFramePr>
        <p:xfrm>
          <a:off x="1819276" y="2581274"/>
          <a:ext cx="8622029" cy="235267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7338"/>
                <a:gridCol w="1619058"/>
                <a:gridCol w="1384431"/>
                <a:gridCol w="1257379"/>
                <a:gridCol w="2963823"/>
              </a:tblGrid>
              <a:tr h="542926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Month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Rate Effective Date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eMedNY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809751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October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2014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Pay 2012 Cash Receipts Reconciliation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(all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affected facilities)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01/01/2012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(Retro)</a:t>
                      </a: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10/15/2014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intended to reimburse your facility for its respective reimbursable expenditure for the cash receipts assessment program. </a:t>
                      </a: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240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32468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2012 CASE MIX AUDITS COMPLETED BY OMIG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499976"/>
              </p:ext>
            </p:extLst>
          </p:nvPr>
        </p:nvGraphicFramePr>
        <p:xfrm>
          <a:off x="1819276" y="2581274"/>
          <a:ext cx="8622029" cy="324193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7338"/>
                <a:gridCol w="1619058"/>
                <a:gridCol w="1384431"/>
                <a:gridCol w="1257379"/>
                <a:gridCol w="2963823"/>
              </a:tblGrid>
              <a:tr h="542926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Month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Rate Effective Date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eMedNY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809751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2014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Revision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of the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aseline="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July 2012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&amp;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January 2013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aseline="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Rates to include OMIG audit findings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July 2012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(retro)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aseline="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January 2013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(retro)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During October</a:t>
                      </a:r>
                      <a:endParaRPr lang="en-US" sz="1400" kern="1200" baseline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2012 audits have been completed and DOH is calculating the new rates and impacts based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on the audit findings.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OMIG reports will go to facilities ahead of the rates.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DOH will remove the 5.00% cap per diem and lay in the audit findings as appropriate.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5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32468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2015 INITIAL DRAFT NOTICE RATES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689937"/>
              </p:ext>
            </p:extLst>
          </p:nvPr>
        </p:nvGraphicFramePr>
        <p:xfrm>
          <a:off x="1857376" y="2200275"/>
          <a:ext cx="8622029" cy="397802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7338"/>
                <a:gridCol w="1619058"/>
                <a:gridCol w="1384431"/>
                <a:gridCol w="1257379"/>
                <a:gridCol w="2963823"/>
              </a:tblGrid>
              <a:tr h="542926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Month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Rate Effective Date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eMedNY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809751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October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Initial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Notice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January 2015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(NOTICE)</a:t>
                      </a: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January 2015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(when final)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Initial draft notice rates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will be issued on or before November 2.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Initial rates ill include revised capital 2015 using the 2013 RHCF-4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draft initial rates will include the January 2014 MDS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HOTLINE runs through 12/1/2014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Questions regarding capital should be emailed to BVAPR@health.ny.gov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07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801157"/>
            <a:ext cx="9601196" cy="1532468"/>
          </a:xfrm>
        </p:spPr>
        <p:txBody>
          <a:bodyPr>
            <a:normAutofit/>
          </a:bodyPr>
          <a:lstStyle/>
          <a:p>
            <a:r>
              <a:rPr lang="en-US" sz="2800" dirty="0"/>
              <a:t>PROPOSED RATES PROCESSING SCHEDULE FALL/WINTER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 smtClean="0"/>
              <a:t>2015 INITIAL DRAFT NOTICE RATES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1886789"/>
              </p:ext>
            </p:extLst>
          </p:nvPr>
        </p:nvGraphicFramePr>
        <p:xfrm>
          <a:off x="1819276" y="2581274"/>
          <a:ext cx="8622029" cy="25058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7338"/>
                <a:gridCol w="1619058"/>
                <a:gridCol w="1384431"/>
                <a:gridCol w="1257379"/>
                <a:gridCol w="2963823"/>
              </a:tblGrid>
              <a:tr h="542926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Month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Description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Rate Effective Date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eMedNY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809751"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January 2015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2015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FINAL</a:t>
                      </a: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aseline="0" dirty="0" smtClean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Rates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January 2015</a:t>
                      </a: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01/15/2015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Final rates ill include revised capital 2015 using the 2013 RHCF-4 and corrections received during hotline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FINAL January 2015 rates will include the JULY 2014 MDS</a:t>
                      </a: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762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59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2" y="1395047"/>
            <a:ext cx="9601196" cy="602273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dirty="0" smtClean="0"/>
              <a:t>JULY 2014 CENSUS COLLECTION SCHEDULE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000793"/>
              </p:ext>
            </p:extLst>
          </p:nvPr>
        </p:nvGraphicFramePr>
        <p:xfrm>
          <a:off x="1295400" y="2557461"/>
          <a:ext cx="9601200" cy="255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51076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</a:tr>
              <a:tr h="510760">
                <a:tc>
                  <a:txBody>
                    <a:bodyPr/>
                    <a:lstStyle/>
                    <a:p>
                      <a:r>
                        <a:rPr lang="en-US" dirty="0" smtClean="0"/>
                        <a:t>Census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30,</a:t>
                      </a:r>
                      <a:r>
                        <a:rPr lang="en-US" baseline="0" dirty="0" smtClean="0"/>
                        <a:t> 2014</a:t>
                      </a:r>
                      <a:endParaRPr lang="en-US" dirty="0"/>
                    </a:p>
                  </a:txBody>
                  <a:tcPr/>
                </a:tc>
              </a:tr>
              <a:tr h="510760">
                <a:tc>
                  <a:txBody>
                    <a:bodyPr/>
                    <a:lstStyle/>
                    <a:p>
                      <a:r>
                        <a:rPr lang="en-US" dirty="0" smtClean="0"/>
                        <a:t>All data to 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COB September</a:t>
                      </a:r>
                      <a:r>
                        <a:rPr lang="en-US" baseline="0" dirty="0" smtClean="0"/>
                        <a:t> 19, 2014</a:t>
                      </a:r>
                      <a:endParaRPr lang="en-US" dirty="0"/>
                    </a:p>
                  </a:txBody>
                  <a:tcPr/>
                </a:tc>
              </a:tr>
              <a:tr h="510760">
                <a:tc>
                  <a:txBody>
                    <a:bodyPr/>
                    <a:lstStyle/>
                    <a:p>
                      <a:r>
                        <a:rPr lang="en-US" dirty="0" smtClean="0"/>
                        <a:t>Upload</a:t>
                      </a:r>
                      <a:r>
                        <a:rPr lang="en-US" baseline="0" dirty="0" smtClean="0"/>
                        <a:t> Period Begins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29, 2014</a:t>
                      </a:r>
                      <a:endParaRPr lang="en-US" dirty="0"/>
                    </a:p>
                  </a:txBody>
                  <a:tcPr/>
                </a:tc>
              </a:tr>
              <a:tr h="510760">
                <a:tc>
                  <a:txBody>
                    <a:bodyPr/>
                    <a:lstStyle/>
                    <a:p>
                      <a:r>
                        <a:rPr lang="en-US" dirty="0" smtClean="0"/>
                        <a:t>Upload Period 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r>
                        <a:rPr lang="en-US" baseline="0" dirty="0" smtClean="0"/>
                        <a:t> 17, 2014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Audits and Recoupments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2012 Audits complete</a:t>
            </a:r>
          </a:p>
          <a:p>
            <a:r>
              <a:rPr lang="en-US" dirty="0" smtClean="0"/>
              <a:t>Final rates being calculated</a:t>
            </a:r>
          </a:p>
          <a:p>
            <a:r>
              <a:rPr lang="en-US" dirty="0" smtClean="0"/>
              <a:t>OMIG reports being written</a:t>
            </a:r>
          </a:p>
          <a:p>
            <a:r>
              <a:rPr lang="en-US" dirty="0" smtClean="0"/>
              <a:t>Any / all rate recoupments will be through the OMIG</a:t>
            </a:r>
            <a:endParaRPr lang="en-US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1627</TotalTime>
  <Words>915</Words>
  <Application>Microsoft Office PowerPoint</Application>
  <PresentationFormat>Custom</PresentationFormat>
  <Paragraphs>203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Organic</vt:lpstr>
      <vt:lpstr>  DOH Medicaid Reimbursement Update: </vt:lpstr>
      <vt:lpstr>PROPOSED RATES PROCESSING SCHEDULE FALL/WINTER 2014 RATES PROCESSING SCHEDULE</vt:lpstr>
      <vt:lpstr>PROPOSED RATES PROCESSING SCHEDULE FALL/WINTER 2014 CASE MIX</vt:lpstr>
      <vt:lpstr>PROPOSED RATES PROCESSING SCHEDULE FALL/WINTER 2014 2012 CASH RECEIPTS RECONCILIATION</vt:lpstr>
      <vt:lpstr>PROPOSED RATES PROCESSING SCHEDULE FALL/WINTER 2014 2012 CASE MIX AUDITS COMPLETED BY OMIG</vt:lpstr>
      <vt:lpstr>PROPOSED RATES PROCESSING SCHEDULE FALL/WINTER 2014 2015 INITIAL DRAFT NOTICE RATES</vt:lpstr>
      <vt:lpstr>PROPOSED RATES PROCESSING SCHEDULE FALL/WINTER 2014 2015 INITIAL DRAFT NOTICE RATES</vt:lpstr>
      <vt:lpstr> JULY 2014 CENSUS COLLECTION SCHEDULE</vt:lpstr>
      <vt:lpstr>Audits and Recoupments</vt:lpstr>
      <vt:lpstr>Audits OMIG Findings and Training Opportunities</vt:lpstr>
      <vt:lpstr>Audits OMIG Findings and Training Opportunities</vt:lpstr>
      <vt:lpstr>Mandatory NH Transition into Managed Care  </vt:lpstr>
      <vt:lpstr>The Benchmark Rate</vt:lpstr>
      <vt:lpstr>NAMI in Managed Care </vt:lpstr>
      <vt:lpstr>NH Transition Next Steps</vt:lpstr>
      <vt:lpstr>NAMI in the Future </vt:lpstr>
      <vt:lpstr>Alternate Payment Arrangements  FIDA</vt:lpstr>
      <vt:lpstr>Questions: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State Department of Health</dc:title>
  <dc:creator>Kenneth P Evans</dc:creator>
  <cp:lastModifiedBy>Patrick Cucinelli</cp:lastModifiedBy>
  <cp:revision>39</cp:revision>
  <cp:lastPrinted>2014-09-18T14:31:02Z</cp:lastPrinted>
  <dcterms:created xsi:type="dcterms:W3CDTF">2014-09-11T17:09:20Z</dcterms:created>
  <dcterms:modified xsi:type="dcterms:W3CDTF">2014-09-22T18:39:49Z</dcterms:modified>
</cp:coreProperties>
</file>