
<file path=[Content_Types].xml><?xml version="1.0" encoding="utf-8"?>
<Types xmlns="http://schemas.openxmlformats.org/package/2006/content-types">
  <Default Extension="png" ContentType="image/png"/>
  <Default Extension="jpeg" ContentType="image/jpeg"/>
  <Default Extension="wmf" ContentType="image/x-wmf"/>
  <Default Extension="emf" ContentType="image/x-emf"/>
  <Default Extension="rels" ContentType="application/vnd.openxmlformats-package.relationships+xml"/>
  <Default Extension="xml" ContentType="application/xml"/>
  <Default Extension="xlsx" ContentType="application/vnd.openxmlformats-officedocument.spreadsheetml.sheet"/>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slides/slide66.xml" ContentType="application/vnd.openxmlformats-officedocument.presentationml.slide+xml"/>
  <Override PartName="/ppt/slides/slide67.xml" ContentType="application/vnd.openxmlformats-officedocument.presentationml.slide+xml"/>
  <Override PartName="/ppt/slides/slide68.xml" ContentType="application/vnd.openxmlformats-officedocument.presentationml.slide+xml"/>
  <Override PartName="/ppt/slides/slide69.xml" ContentType="application/vnd.openxmlformats-officedocument.presentationml.slide+xml"/>
  <Override PartName="/ppt/slides/slide70.xml" ContentType="application/vnd.openxmlformats-officedocument.presentationml.slide+xml"/>
  <Override PartName="/ppt/slides/slide71.xml" ContentType="application/vnd.openxmlformats-officedocument.presentationml.slide+xml"/>
  <Override PartName="/ppt/slides/slide72.xml" ContentType="application/vnd.openxmlformats-officedocument.presentationml.slide+xml"/>
  <Override PartName="/ppt/slides/slide73.xml" ContentType="application/vnd.openxmlformats-officedocument.presentationml.slide+xml"/>
  <Override PartName="/ppt/slides/slide74.xml" ContentType="application/vnd.openxmlformats-officedocument.presentationml.slide+xml"/>
  <Override PartName="/ppt/slides/slide75.xml" ContentType="application/vnd.openxmlformats-officedocument.presentationml.slide+xml"/>
  <Override PartName="/ppt/slides/slide76.xml" ContentType="application/vnd.openxmlformats-officedocument.presentationml.slide+xml"/>
  <Override PartName="/ppt/slides/slide77.xml" ContentType="application/vnd.openxmlformats-officedocument.presentationml.slide+xml"/>
  <Override PartName="/ppt/slides/slide78.xml" ContentType="application/vnd.openxmlformats-officedocument.presentationml.slide+xml"/>
  <Override PartName="/ppt/slides/slide7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charts/chart1.xml" ContentType="application/vnd.openxmlformats-officedocument.drawingml.chart+xml"/>
  <Override PartName="/ppt/theme/themeOverride1.xml" ContentType="application/vnd.openxmlformats-officedocument.themeOverr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harts/chart2.xml" ContentType="application/vnd.openxmlformats-officedocument.drawingml.chart+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charts/chart3.xml" ContentType="application/vnd.openxmlformats-officedocument.drawingml.chart+xml"/>
  <Override PartName="/ppt/notesSlides/notesSlide17.xml" ContentType="application/vnd.openxmlformats-officedocument.presentationml.notesSlide+xml"/>
  <Override PartName="/ppt/charts/chart4.xml" ContentType="application/vnd.openxmlformats-officedocument.drawingml.chart+xml"/>
  <Override PartName="/ppt/notesSlides/notesSlide18.xml" ContentType="application/vnd.openxmlformats-officedocument.presentationml.notesSlide+xml"/>
  <Override PartName="/ppt/charts/chart5.xml" ContentType="application/vnd.openxmlformats-officedocument.drawingml.chart+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notesSlides/notesSlide32.xml" ContentType="application/vnd.openxmlformats-officedocument.presentationml.notesSlide+xml"/>
  <Override PartName="/ppt/notesSlides/notesSlide33.xml" ContentType="application/vnd.openxmlformats-officedocument.presentationml.notesSlide+xml"/>
  <Override PartName="/ppt/charts/chart6.xml" ContentType="application/vnd.openxmlformats-officedocument.drawingml.chart+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notesSlides/notesSlide38.xml" ContentType="application/vnd.openxmlformats-officedocument.presentationml.notesSlide+xml"/>
  <Override PartName="/ppt/notesSlides/notesSlide39.xml" ContentType="application/vnd.openxmlformats-officedocument.presentationml.notesSlide+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notesSlides/notesSlide43.xml" ContentType="application/vnd.openxmlformats-officedocument.presentationml.notesSlide+xml"/>
  <Override PartName="/ppt/notesSlides/notesSlide44.xml" ContentType="application/vnd.openxmlformats-officedocument.presentationml.notesSlide+xml"/>
  <Override PartName="/ppt/notesSlides/notesSlide45.xml" ContentType="application/vnd.openxmlformats-officedocument.presentationml.notesSlide+xml"/>
  <Override PartName="/ppt/notesSlides/notesSlide46.xml" ContentType="application/vnd.openxmlformats-officedocument.presentationml.notesSlide+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notesSlides/notesSlide49.xml" ContentType="application/vnd.openxmlformats-officedocument.presentationml.notesSlide+xml"/>
  <Override PartName="/ppt/notesSlides/notesSlide50.xml" ContentType="application/vnd.openxmlformats-officedocument.presentationml.notesSlide+xml"/>
  <Override PartName="/ppt/notesSlides/notesSlide51.xml" ContentType="application/vnd.openxmlformats-officedocument.presentationml.notesSlide+xml"/>
  <Override PartName="/ppt/notesSlides/notesSlide52.xml" ContentType="application/vnd.openxmlformats-officedocument.presentationml.notesSlide+xml"/>
  <Override PartName="/ppt/notesSlides/notesSlide53.xml" ContentType="application/vnd.openxmlformats-officedocument.presentationml.notesSlide+xml"/>
  <Override PartName="/ppt/notesSlides/notesSlide54.xml" ContentType="application/vnd.openxmlformats-officedocument.presentationml.notesSlide+xml"/>
  <Override PartName="/ppt/notesSlides/notesSlide55.xml" ContentType="application/vnd.openxmlformats-officedocument.presentationml.notesSlide+xml"/>
  <Override PartName="/ppt/notesSlides/notesSlide56.xml" ContentType="application/vnd.openxmlformats-officedocument.presentationml.notesSlide+xml"/>
  <Override PartName="/ppt/notesSlides/notesSlide57.xml" ContentType="application/vnd.openxmlformats-officedocument.presentationml.notesSlide+xml"/>
  <Override PartName="/ppt/notesSlides/notesSlide58.xml" ContentType="application/vnd.openxmlformats-officedocument.presentationml.notesSlide+xml"/>
  <Override PartName="/ppt/notesSlides/notesSlide59.xml" ContentType="application/vnd.openxmlformats-officedocument.presentationml.notesSlide+xml"/>
  <Override PartName="/ppt/notesSlides/notesSlide60.xml" ContentType="application/vnd.openxmlformats-officedocument.presentationml.notesSlide+xml"/>
  <Override PartName="/ppt/notesSlides/notesSlide61.xml" ContentType="application/vnd.openxmlformats-officedocument.presentationml.notesSlide+xml"/>
  <Override PartName="/ppt/notesSlides/notesSlide62.xml" ContentType="application/vnd.openxmlformats-officedocument.presentationml.notesSlide+xml"/>
  <Override PartName="/ppt/notesSlides/notesSlide63.xml" ContentType="application/vnd.openxmlformats-officedocument.presentationml.notesSlide+xml"/>
  <Override PartName="/ppt/notesSlides/notesSlide64.xml" ContentType="application/vnd.openxmlformats-officedocument.presentationml.notesSlide+xml"/>
  <Override PartName="/ppt/notesSlides/notesSlide65.xml" ContentType="application/vnd.openxmlformats-officedocument.presentationml.notesSlide+xml"/>
  <Override PartName="/ppt/notesSlides/notesSlide66.xml" ContentType="application/vnd.openxmlformats-officedocument.presentationml.notesSlide+xml"/>
  <Override PartName="/ppt/notesSlides/notesSlide67.xml" ContentType="application/vnd.openxmlformats-officedocument.presentationml.notesSlide+xml"/>
  <Override PartName="/ppt/notesSlides/notesSlide68.xml" ContentType="application/vnd.openxmlformats-officedocument.presentationml.notesSlide+xml"/>
  <Override PartName="/ppt/notesSlides/notesSlide69.xml" ContentType="application/vnd.openxmlformats-officedocument.presentationml.notesSlide+xml"/>
  <Override PartName="/ppt/notesSlides/notesSlide70.xml" ContentType="application/vnd.openxmlformats-officedocument.presentationml.notesSlide+xml"/>
  <Override PartName="/ppt/notesSlides/notesSlide71.xml" ContentType="application/vnd.openxmlformats-officedocument.presentationml.notesSlide+xml"/>
  <Override PartName="/ppt/notesSlides/notesSlide72.xml" ContentType="application/vnd.openxmlformats-officedocument.presentationml.notesSlide+xml"/>
  <Override PartName="/ppt/notesSlides/notesSlide73.xml" ContentType="application/vnd.openxmlformats-officedocument.presentationml.notesSlide+xml"/>
  <Override PartName="/ppt/notesSlides/notesSlide74.xml" ContentType="application/vnd.openxmlformats-officedocument.presentationml.notesSlide+xml"/>
  <Override PartName="/ppt/notesSlides/notesSlide75.xml" ContentType="application/vnd.openxmlformats-officedocument.presentationml.notesSlide+xml"/>
  <Override PartName="/ppt/notesSlides/notesSlide76.xml" ContentType="application/vnd.openxmlformats-officedocument.presentationml.notesSlide+xml"/>
  <Override PartName="/ppt/notesSlides/notesSlide77.xml" ContentType="application/vnd.openxmlformats-officedocument.presentationml.notesSlide+xml"/>
  <Override PartName="/ppt/notesSlides/notesSlide78.xml" ContentType="application/vnd.openxmlformats-officedocument.presentationml.notesSlide+xml"/>
  <Override PartName="/ppt/notesSlides/notesSlide79.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81"/>
  </p:notesMasterIdLst>
  <p:handoutMasterIdLst>
    <p:handoutMasterId r:id="rId82"/>
  </p:handoutMasterIdLst>
  <p:sldIdLst>
    <p:sldId id="256" r:id="rId2"/>
    <p:sldId id="409" r:id="rId3"/>
    <p:sldId id="260" r:id="rId4"/>
    <p:sldId id="310" r:id="rId5"/>
    <p:sldId id="312" r:id="rId6"/>
    <p:sldId id="405" r:id="rId7"/>
    <p:sldId id="311" r:id="rId8"/>
    <p:sldId id="267" r:id="rId9"/>
    <p:sldId id="380" r:id="rId10"/>
    <p:sldId id="272" r:id="rId11"/>
    <p:sldId id="376" r:id="rId12"/>
    <p:sldId id="384" r:id="rId13"/>
    <p:sldId id="385" r:id="rId14"/>
    <p:sldId id="396" r:id="rId15"/>
    <p:sldId id="397" r:id="rId16"/>
    <p:sldId id="366" r:id="rId17"/>
    <p:sldId id="364" r:id="rId18"/>
    <p:sldId id="365" r:id="rId19"/>
    <p:sldId id="398" r:id="rId20"/>
    <p:sldId id="318" r:id="rId21"/>
    <p:sldId id="262" r:id="rId22"/>
    <p:sldId id="271" r:id="rId23"/>
    <p:sldId id="342" r:id="rId24"/>
    <p:sldId id="332" r:id="rId25"/>
    <p:sldId id="333" r:id="rId26"/>
    <p:sldId id="369" r:id="rId27"/>
    <p:sldId id="370" r:id="rId28"/>
    <p:sldId id="371" r:id="rId29"/>
    <p:sldId id="408" r:id="rId30"/>
    <p:sldId id="413" r:id="rId31"/>
    <p:sldId id="307" r:id="rId32"/>
    <p:sldId id="337" r:id="rId33"/>
    <p:sldId id="368" r:id="rId34"/>
    <p:sldId id="338" r:id="rId35"/>
    <p:sldId id="339" r:id="rId36"/>
    <p:sldId id="340" r:id="rId37"/>
    <p:sldId id="341" r:id="rId38"/>
    <p:sldId id="392" r:id="rId39"/>
    <p:sldId id="359" r:id="rId40"/>
    <p:sldId id="399" r:id="rId41"/>
    <p:sldId id="400" r:id="rId42"/>
    <p:sldId id="411" r:id="rId43"/>
    <p:sldId id="274" r:id="rId44"/>
    <p:sldId id="406" r:id="rId45"/>
    <p:sldId id="269" r:id="rId46"/>
    <p:sldId id="387" r:id="rId47"/>
    <p:sldId id="388" r:id="rId48"/>
    <p:sldId id="278" r:id="rId49"/>
    <p:sldId id="381" r:id="rId50"/>
    <p:sldId id="283" r:id="rId51"/>
    <p:sldId id="287" r:id="rId52"/>
    <p:sldId id="288" r:id="rId53"/>
    <p:sldId id="289" r:id="rId54"/>
    <p:sldId id="290" r:id="rId55"/>
    <p:sldId id="343" r:id="rId56"/>
    <p:sldId id="407" r:id="rId57"/>
    <p:sldId id="344" r:id="rId58"/>
    <p:sldId id="291" r:id="rId59"/>
    <p:sldId id="292" r:id="rId60"/>
    <p:sldId id="293" r:id="rId61"/>
    <p:sldId id="331" r:id="rId62"/>
    <p:sldId id="294" r:id="rId63"/>
    <p:sldId id="295" r:id="rId64"/>
    <p:sldId id="410" r:id="rId65"/>
    <p:sldId id="412" r:id="rId66"/>
    <p:sldId id="296" r:id="rId67"/>
    <p:sldId id="393" r:id="rId68"/>
    <p:sldId id="394" r:id="rId69"/>
    <p:sldId id="403" r:id="rId70"/>
    <p:sldId id="404" r:id="rId71"/>
    <p:sldId id="401" r:id="rId72"/>
    <p:sldId id="395" r:id="rId73"/>
    <p:sldId id="297" r:id="rId74"/>
    <p:sldId id="309" r:id="rId75"/>
    <p:sldId id="299" r:id="rId76"/>
    <p:sldId id="300" r:id="rId77"/>
    <p:sldId id="382" r:id="rId78"/>
    <p:sldId id="402" r:id="rId79"/>
    <p:sldId id="308" r:id="rId80"/>
  </p:sldIdLst>
  <p:sldSz cx="9144000" cy="6858000" type="screen4x3"/>
  <p:notesSz cx="6950075" cy="923607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9" autoAdjust="0"/>
    <p:restoredTop sz="94671" autoAdjust="0"/>
  </p:normalViewPr>
  <p:slideViewPr>
    <p:cSldViewPr>
      <p:cViewPr>
        <p:scale>
          <a:sx n="90" d="100"/>
          <a:sy n="90" d="100"/>
        </p:scale>
        <p:origin x="-594" y="-390"/>
      </p:cViewPr>
      <p:guideLst>
        <p:guide orient="horz" pos="2160"/>
        <p:guide pos="2880"/>
      </p:guideLst>
    </p:cSldViewPr>
  </p:slideViewPr>
  <p:notesTextViewPr>
    <p:cViewPr>
      <p:scale>
        <a:sx n="1" d="1"/>
        <a:sy n="1" d="1"/>
      </p:scale>
      <p:origin x="0" y="0"/>
    </p:cViewPr>
  </p:notesTextViewPr>
  <p:sorterViewPr>
    <p:cViewPr>
      <p:scale>
        <a:sx n="100" d="100"/>
        <a:sy n="100" d="100"/>
      </p:scale>
      <p:origin x="0" y="0"/>
    </p:cViewPr>
  </p:sorterViewPr>
  <p:notesViewPr>
    <p:cSldViewPr>
      <p:cViewPr varScale="1">
        <p:scale>
          <a:sx n="82" d="100"/>
          <a:sy n="82" d="100"/>
        </p:scale>
        <p:origin x="-1992" y="-78"/>
      </p:cViewPr>
      <p:guideLst>
        <p:guide orient="horz" pos="2909"/>
        <p:guide pos="2189"/>
      </p:guideLst>
    </p:cSldViewPr>
  </p:notes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slide" Target="slides/slide67.xml"/><Relationship Id="rId84" Type="http://schemas.openxmlformats.org/officeDocument/2006/relationships/viewProps" Target="viewProps.xml"/><Relationship Id="rId16" Type="http://schemas.openxmlformats.org/officeDocument/2006/relationships/slide" Target="slides/slide15.xml"/><Relationship Id="rId11" Type="http://schemas.openxmlformats.org/officeDocument/2006/relationships/slide" Target="slides/slide10.xml"/><Relationship Id="rId32" Type="http://schemas.openxmlformats.org/officeDocument/2006/relationships/slide" Target="slides/slide31.xml"/><Relationship Id="rId37" Type="http://schemas.openxmlformats.org/officeDocument/2006/relationships/slide" Target="slides/slide36.xml"/><Relationship Id="rId53" Type="http://schemas.openxmlformats.org/officeDocument/2006/relationships/slide" Target="slides/slide52.xml"/><Relationship Id="rId58" Type="http://schemas.openxmlformats.org/officeDocument/2006/relationships/slide" Target="slides/slide57.xml"/><Relationship Id="rId74" Type="http://schemas.openxmlformats.org/officeDocument/2006/relationships/slide" Target="slides/slide73.xml"/><Relationship Id="rId79" Type="http://schemas.openxmlformats.org/officeDocument/2006/relationships/slide" Target="slides/slide78.xml"/><Relationship Id="rId5" Type="http://schemas.openxmlformats.org/officeDocument/2006/relationships/slide" Target="slides/slide4.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slide" Target="slides/slide68.xml"/><Relationship Id="rId77" Type="http://schemas.openxmlformats.org/officeDocument/2006/relationships/slide" Target="slides/slide76.xml"/><Relationship Id="rId8" Type="http://schemas.openxmlformats.org/officeDocument/2006/relationships/slide" Target="slides/slide7.xml"/><Relationship Id="rId51" Type="http://schemas.openxmlformats.org/officeDocument/2006/relationships/slide" Target="slides/slide50.xml"/><Relationship Id="rId72" Type="http://schemas.openxmlformats.org/officeDocument/2006/relationships/slide" Target="slides/slide71.xml"/><Relationship Id="rId80" Type="http://schemas.openxmlformats.org/officeDocument/2006/relationships/slide" Target="slides/slide79.xml"/><Relationship Id="rId85" Type="http://schemas.openxmlformats.org/officeDocument/2006/relationships/theme" Target="theme/theme1.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slide" Target="slides/slide66.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slide" Target="slides/slide69.xml"/><Relationship Id="rId75" Type="http://schemas.openxmlformats.org/officeDocument/2006/relationships/slide" Target="slides/slide74.xml"/><Relationship Id="rId83"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73" Type="http://schemas.openxmlformats.org/officeDocument/2006/relationships/slide" Target="slides/slide72.xml"/><Relationship Id="rId78" Type="http://schemas.openxmlformats.org/officeDocument/2006/relationships/slide" Target="slides/slide77.xml"/><Relationship Id="rId81" Type="http://schemas.openxmlformats.org/officeDocument/2006/relationships/notesMaster" Target="notesMasters/notesMaster1.xml"/><Relationship Id="rId86"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 Id="rId76" Type="http://schemas.openxmlformats.org/officeDocument/2006/relationships/slide" Target="slides/slide75.xml"/><Relationship Id="rId7" Type="http://schemas.openxmlformats.org/officeDocument/2006/relationships/slide" Target="slides/slide6.xml"/><Relationship Id="rId71" Type="http://schemas.openxmlformats.org/officeDocument/2006/relationships/slide" Target="slides/slide70.xml"/><Relationship Id="rId2" Type="http://schemas.openxmlformats.org/officeDocument/2006/relationships/slide" Target="slides/slide1.xml"/><Relationship Id="rId29" Type="http://schemas.openxmlformats.org/officeDocument/2006/relationships/slide" Target="slides/slide28.xml"/><Relationship Id="rId24" Type="http://schemas.openxmlformats.org/officeDocument/2006/relationships/slide" Target="slides/slide23.xml"/><Relationship Id="rId40" Type="http://schemas.openxmlformats.org/officeDocument/2006/relationships/slide" Target="slides/slide39.xml"/><Relationship Id="rId45" Type="http://schemas.openxmlformats.org/officeDocument/2006/relationships/slide" Target="slides/slide44.xml"/><Relationship Id="rId66" Type="http://schemas.openxmlformats.org/officeDocument/2006/relationships/slide" Target="slides/slide65.xml"/><Relationship Id="rId61" Type="http://schemas.openxmlformats.org/officeDocument/2006/relationships/slide" Target="slides/slide60.xml"/><Relationship Id="rId82" Type="http://schemas.openxmlformats.org/officeDocument/2006/relationships/handoutMaster" Target="handoutMasters/handoutMaster1.xml"/></Relationships>
</file>

<file path=ppt/charts/_rels/chart1.xml.rels><?xml version="1.0" encoding="UTF-8" standalone="yes"?>
<Relationships xmlns="http://schemas.openxmlformats.org/package/2006/relationships"><Relationship Id="rId2" Type="http://schemas.openxmlformats.org/officeDocument/2006/relationships/oleObject" Target="file:///\\DHCF001\BLTCR_PUBLIC\LTC%20Reform%2013-14\Jason%20Request\NYS%20Statewide%20Medicaid%20Expenditures%20and%20Utilization%20for%202All%20Statewide%20Recipients%20by%20MRT%20DETCAT%20Service%20Categories%20(CY%202003%20.xlsx" TargetMode="External"/><Relationship Id="rId1" Type="http://schemas.openxmlformats.org/officeDocument/2006/relationships/themeOverride" Target="../theme/themeOverride1.xml"/></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Worksheet1.xlsx"/></Relationships>
</file>

<file path=ppt/charts/_rels/chart3.xml.rels><?xml version="1.0" encoding="UTF-8" standalone="yes"?>
<Relationships xmlns="http://schemas.openxmlformats.org/package/2006/relationships"><Relationship Id="rId1" Type="http://schemas.openxmlformats.org/officeDocument/2006/relationships/package" Target="../embeddings/Microsoft_Excel_Worksheet2.xlsx"/></Relationships>
</file>

<file path=ppt/charts/_rels/chart4.xml.rels><?xml version="1.0" encoding="UTF-8" standalone="yes"?>
<Relationships xmlns="http://schemas.openxmlformats.org/package/2006/relationships"><Relationship Id="rId1" Type="http://schemas.openxmlformats.org/officeDocument/2006/relationships/package" Target="../embeddings/Microsoft_Excel_Worksheet3.xlsx"/></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Worksheet4.xlsx"/></Relationships>
</file>

<file path=ppt/charts/_rels/chart6.xml.rels><?xml version="1.0" encoding="UTF-8" standalone="yes"?>
<Relationships xmlns="http://schemas.openxmlformats.org/package/2006/relationships"><Relationship Id="rId1" Type="http://schemas.openxmlformats.org/officeDocument/2006/relationships/oleObject" Target="file:///C:\Users\dkirstein\Documents\0001.%20KEY\DATA%20LIBRARY\Utilization\NH%20Occupancy%20May%20%202013%20v-1.xls" TargetMode="External"/></Relationships>
</file>

<file path=ppt/charts/chart1.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19"/>
    </mc:Choice>
    <mc:Fallback>
      <c:style val="19"/>
    </mc:Fallback>
  </mc:AlternateContent>
  <c:clrMapOvr bg1="lt1" tx1="dk1" bg2="lt2" tx2="dk2" accent1="accent1" accent2="accent2" accent3="accent3" accent4="accent4" accent5="accent5" accent6="accent6" hlink="hlink" folHlink="folHlink"/>
  <c:chart>
    <c:autoTitleDeleted val="0"/>
    <c:plotArea>
      <c:layout>
        <c:manualLayout>
          <c:layoutTarget val="inner"/>
          <c:xMode val="edge"/>
          <c:yMode val="edge"/>
          <c:x val="0.14562450335909843"/>
          <c:y val="2.6307189542483664E-2"/>
          <c:w val="0.8362475619446651"/>
          <c:h val="0.85476352220678309"/>
        </c:manualLayout>
      </c:layout>
      <c:lineChart>
        <c:grouping val="standard"/>
        <c:varyColors val="0"/>
        <c:ser>
          <c:idx val="0"/>
          <c:order val="0"/>
          <c:spPr>
            <a:ln>
              <a:solidFill>
                <a:schemeClr val="tx1"/>
              </a:solidFill>
            </a:ln>
          </c:spPr>
          <c:marker>
            <c:symbol val="square"/>
            <c:size val="9"/>
            <c:spPr>
              <a:solidFill>
                <a:schemeClr val="tx1"/>
              </a:solidFill>
              <a:ln>
                <a:solidFill>
                  <a:schemeClr val="tx1"/>
                </a:solidFill>
              </a:ln>
            </c:spPr>
          </c:marker>
          <c:cat>
            <c:strRef>
              <c:f>'SW Recipients'!$B$9:$K$9</c:f>
              <c:strCache>
                <c:ptCount val="10"/>
                <c:pt idx="0">
                  <c:v>2003</c:v>
                </c:pt>
                <c:pt idx="1">
                  <c:v>2004</c:v>
                </c:pt>
                <c:pt idx="2">
                  <c:v>2005</c:v>
                </c:pt>
                <c:pt idx="3">
                  <c:v>2006</c:v>
                </c:pt>
                <c:pt idx="4">
                  <c:v>2007</c:v>
                </c:pt>
                <c:pt idx="5">
                  <c:v>2008</c:v>
                </c:pt>
                <c:pt idx="6">
                  <c:v>2009</c:v>
                </c:pt>
                <c:pt idx="7">
                  <c:v>2010</c:v>
                </c:pt>
                <c:pt idx="8">
                  <c:v>2011</c:v>
                </c:pt>
                <c:pt idx="9">
                  <c:v>2012</c:v>
                </c:pt>
              </c:strCache>
            </c:strRef>
          </c:cat>
          <c:val>
            <c:numRef>
              <c:f>'SW Recipients'!$B$10:$K$10</c:f>
              <c:numCache>
                <c:formatCode>_(* #,##0_);_(* \(#,##0\);_(* "-"??_);_(@_)</c:formatCode>
                <c:ptCount val="10"/>
                <c:pt idx="0">
                  <c:v>32576458057.850002</c:v>
                </c:pt>
                <c:pt idx="1">
                  <c:v>35175382347.870003</c:v>
                </c:pt>
                <c:pt idx="2">
                  <c:v>36850442336.779999</c:v>
                </c:pt>
                <c:pt idx="3">
                  <c:v>36463105598.360001</c:v>
                </c:pt>
                <c:pt idx="4">
                  <c:v>37706731463.149986</c:v>
                </c:pt>
                <c:pt idx="5">
                  <c:v>39411955237.869995</c:v>
                </c:pt>
                <c:pt idx="6">
                  <c:v>41703124815.739998</c:v>
                </c:pt>
                <c:pt idx="7">
                  <c:v>43668228036.360008</c:v>
                </c:pt>
                <c:pt idx="8">
                  <c:v>44581157564.919991</c:v>
                </c:pt>
                <c:pt idx="9">
                  <c:v>43866950091.170006</c:v>
                </c:pt>
              </c:numCache>
            </c:numRef>
          </c:val>
          <c:smooth val="0"/>
        </c:ser>
        <c:dLbls>
          <c:showLegendKey val="0"/>
          <c:showVal val="0"/>
          <c:showCatName val="0"/>
          <c:showSerName val="0"/>
          <c:showPercent val="0"/>
          <c:showBubbleSize val="0"/>
        </c:dLbls>
        <c:marker val="1"/>
        <c:smooth val="0"/>
        <c:axId val="131531264"/>
        <c:axId val="96581824"/>
      </c:lineChart>
      <c:catAx>
        <c:axId val="131531264"/>
        <c:scaling>
          <c:orientation val="minMax"/>
        </c:scaling>
        <c:delete val="0"/>
        <c:axPos val="b"/>
        <c:majorTickMark val="out"/>
        <c:minorTickMark val="none"/>
        <c:tickLblPos val="nextTo"/>
        <c:txPr>
          <a:bodyPr/>
          <a:lstStyle/>
          <a:p>
            <a:pPr>
              <a:defRPr sz="1400"/>
            </a:pPr>
            <a:endParaRPr lang="en-US"/>
          </a:p>
        </c:txPr>
        <c:crossAx val="96581824"/>
        <c:crosses val="autoZero"/>
        <c:auto val="1"/>
        <c:lblAlgn val="ctr"/>
        <c:lblOffset val="100"/>
        <c:noMultiLvlLbl val="0"/>
      </c:catAx>
      <c:valAx>
        <c:axId val="96581824"/>
        <c:scaling>
          <c:orientation val="minMax"/>
          <c:max val="48000000000"/>
          <c:min val="30000000000"/>
        </c:scaling>
        <c:delete val="0"/>
        <c:axPos val="l"/>
        <c:majorGridlines/>
        <c:numFmt formatCode="&quot;$&quot;#,##0" sourceLinked="0"/>
        <c:majorTickMark val="out"/>
        <c:minorTickMark val="none"/>
        <c:tickLblPos val="nextTo"/>
        <c:txPr>
          <a:bodyPr/>
          <a:lstStyle/>
          <a:p>
            <a:pPr>
              <a:defRPr sz="1400"/>
            </a:pPr>
            <a:endParaRPr lang="en-US"/>
          </a:p>
        </c:txPr>
        <c:crossAx val="131531264"/>
        <c:crosses val="autoZero"/>
        <c:crossBetween val="between"/>
        <c:dispUnits>
          <c:builtInUnit val="billions"/>
        </c:dispUnits>
      </c:valAx>
    </c:plotArea>
    <c:plotVisOnly val="1"/>
    <c:dispBlanksAs val="gap"/>
    <c:showDLblsOverMax val="0"/>
  </c:chart>
  <c:txPr>
    <a:bodyPr/>
    <a:lstStyle/>
    <a:p>
      <a:pPr>
        <a:defRPr sz="1800">
          <a:latin typeface="Times New Roman" pitchFamily="18" charset="0"/>
          <a:cs typeface="Times New Roman" pitchFamily="18" charset="0"/>
        </a:defRPr>
      </a:pPr>
      <a:endParaRPr lang="en-US"/>
    </a:p>
  </c:txPr>
  <c:externalData r:id="rId2">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Percent Change in State</a:t>
            </a:r>
            <a:r>
              <a:rPr lang="en-US" sz="2000" baseline="0"/>
              <a:t> and </a:t>
            </a:r>
            <a:r>
              <a:rPr lang="en-US" sz="2000"/>
              <a:t>County</a:t>
            </a:r>
            <a:r>
              <a:rPr lang="en-US" sz="2000" baseline="0"/>
              <a:t> Medicaid </a:t>
            </a:r>
            <a:r>
              <a:rPr lang="en-US" sz="2000"/>
              <a:t>Spending: SFY 2011-12</a:t>
            </a:r>
            <a:r>
              <a:rPr lang="en-US" sz="2000" baseline="0"/>
              <a:t> Compared to SFY 2012-13</a:t>
            </a:r>
            <a:endParaRPr lang="en-US" sz="2000"/>
          </a:p>
        </c:rich>
      </c:tx>
      <c:layout/>
      <c:overlay val="0"/>
    </c:title>
    <c:autoTitleDeleted val="0"/>
    <c:plotArea>
      <c:layout>
        <c:manualLayout>
          <c:layoutTarget val="inner"/>
          <c:xMode val="edge"/>
          <c:yMode val="edge"/>
          <c:x val="0.18639222963371621"/>
          <c:y val="0.2262441427950341"/>
          <c:w val="0.77809612651921689"/>
          <c:h val="0.64818897637795281"/>
        </c:manualLayout>
      </c:layout>
      <c:barChart>
        <c:barDir val="bar"/>
        <c:grouping val="clustered"/>
        <c:varyColors val="0"/>
        <c:ser>
          <c:idx val="0"/>
          <c:order val="0"/>
          <c:tx>
            <c:strRef>
              <c:f>WORK!$C$42</c:f>
              <c:strCache>
                <c:ptCount val="1"/>
                <c:pt idx="0">
                  <c:v>Percent Change in Spending</c:v>
                </c:pt>
              </c:strCache>
            </c:strRef>
          </c:tx>
          <c:spPr>
            <a:gradFill>
              <a:gsLst>
                <a:gs pos="0">
                  <a:srgbClr val="000000"/>
                </a:gs>
                <a:gs pos="39999">
                  <a:srgbClr val="0A128C"/>
                </a:gs>
                <a:gs pos="70000">
                  <a:srgbClr val="181CC7"/>
                </a:gs>
                <a:gs pos="88000">
                  <a:srgbClr val="7005D4"/>
                </a:gs>
                <a:gs pos="100000">
                  <a:srgbClr val="8C3D91"/>
                </a:gs>
              </a:gsLst>
              <a:lin ang="5400000" scaled="0"/>
            </a:gradFill>
          </c:spPr>
          <c:invertIfNegative val="0"/>
          <c:dLbls>
            <c:txPr>
              <a:bodyPr/>
              <a:lstStyle/>
              <a:p>
                <a:pPr>
                  <a:defRPr sz="1100" b="0"/>
                </a:pPr>
                <a:endParaRPr lang="en-US"/>
              </a:p>
            </c:txPr>
            <c:dLblPos val="outEnd"/>
            <c:showLegendKey val="0"/>
            <c:showVal val="1"/>
            <c:showCatName val="0"/>
            <c:showSerName val="0"/>
            <c:showPercent val="0"/>
            <c:showBubbleSize val="0"/>
            <c:showLeaderLines val="0"/>
          </c:dLbls>
          <c:cat>
            <c:strRef>
              <c:f>WORK!$D$1:$M$1</c:f>
              <c:strCache>
                <c:ptCount val="10"/>
                <c:pt idx="0">
                  <c:v>Western</c:v>
                </c:pt>
                <c:pt idx="1">
                  <c:v>Finger Lakes</c:v>
                </c:pt>
                <c:pt idx="2">
                  <c:v>Southern Tier</c:v>
                </c:pt>
                <c:pt idx="3">
                  <c:v>Central</c:v>
                </c:pt>
                <c:pt idx="4">
                  <c:v>Mohawk Valley</c:v>
                </c:pt>
                <c:pt idx="5">
                  <c:v>Capital District</c:v>
                </c:pt>
                <c:pt idx="6">
                  <c:v>North Country</c:v>
                </c:pt>
                <c:pt idx="7">
                  <c:v>Mid-Hudson</c:v>
                </c:pt>
                <c:pt idx="8">
                  <c:v>New York City</c:v>
                </c:pt>
                <c:pt idx="9">
                  <c:v>Long Island</c:v>
                </c:pt>
              </c:strCache>
            </c:strRef>
          </c:cat>
          <c:val>
            <c:numRef>
              <c:f>WORK!$D$42:$M$42</c:f>
              <c:numCache>
                <c:formatCode>0.0%</c:formatCode>
                <c:ptCount val="10"/>
                <c:pt idx="0">
                  <c:v>3.1840483641236215E-3</c:v>
                </c:pt>
                <c:pt idx="1">
                  <c:v>4.5917570650820169E-4</c:v>
                </c:pt>
                <c:pt idx="2">
                  <c:v>1.4966737120231428E-2</c:v>
                </c:pt>
                <c:pt idx="3">
                  <c:v>2.0864168927794288E-2</c:v>
                </c:pt>
                <c:pt idx="4">
                  <c:v>-2.0228980418115994E-2</c:v>
                </c:pt>
                <c:pt idx="5">
                  <c:v>8.2617861315033899E-3</c:v>
                </c:pt>
                <c:pt idx="6">
                  <c:v>4.1616992801501121E-2</c:v>
                </c:pt>
                <c:pt idx="7">
                  <c:v>-1.3590205506822248E-2</c:v>
                </c:pt>
                <c:pt idx="8">
                  <c:v>-1.0833517599434654E-2</c:v>
                </c:pt>
                <c:pt idx="9">
                  <c:v>-1.5767459918235523E-2</c:v>
                </c:pt>
              </c:numCache>
            </c:numRef>
          </c:val>
        </c:ser>
        <c:dLbls>
          <c:showLegendKey val="0"/>
          <c:showVal val="0"/>
          <c:showCatName val="0"/>
          <c:showSerName val="0"/>
          <c:showPercent val="0"/>
          <c:showBubbleSize val="0"/>
        </c:dLbls>
        <c:gapWidth val="75"/>
        <c:overlap val="40"/>
        <c:axId val="101391360"/>
        <c:axId val="64365120"/>
      </c:barChart>
      <c:catAx>
        <c:axId val="101391360"/>
        <c:scaling>
          <c:orientation val="minMax"/>
        </c:scaling>
        <c:delete val="0"/>
        <c:axPos val="l"/>
        <c:majorTickMark val="none"/>
        <c:minorTickMark val="none"/>
        <c:tickLblPos val="low"/>
        <c:txPr>
          <a:bodyPr/>
          <a:lstStyle/>
          <a:p>
            <a:pPr>
              <a:defRPr sz="1200" b="1"/>
            </a:pPr>
            <a:endParaRPr lang="en-US"/>
          </a:p>
        </c:txPr>
        <c:crossAx val="64365120"/>
        <c:crosses val="autoZero"/>
        <c:auto val="1"/>
        <c:lblAlgn val="ctr"/>
        <c:lblOffset val="100"/>
        <c:noMultiLvlLbl val="0"/>
      </c:catAx>
      <c:valAx>
        <c:axId val="64365120"/>
        <c:scaling>
          <c:orientation val="minMax"/>
        </c:scaling>
        <c:delete val="0"/>
        <c:axPos val="b"/>
        <c:majorGridlines/>
        <c:numFmt formatCode="0.0%" sourceLinked="1"/>
        <c:majorTickMark val="none"/>
        <c:minorTickMark val="none"/>
        <c:tickLblPos val="nextTo"/>
        <c:txPr>
          <a:bodyPr/>
          <a:lstStyle/>
          <a:p>
            <a:pPr>
              <a:defRPr sz="1100" b="1"/>
            </a:pPr>
            <a:endParaRPr lang="en-US"/>
          </a:p>
        </c:txPr>
        <c:crossAx val="101391360"/>
        <c:crosses val="autoZero"/>
        <c:crossBetween val="between"/>
      </c:valAx>
    </c:plotArea>
    <c:plotVisOnly val="1"/>
    <c:dispBlanksAs val="gap"/>
    <c:showDLblsOverMax val="0"/>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Change in Medicaid Spending</a:t>
            </a:r>
            <a:r>
              <a:rPr lang="en-US" sz="2000" baseline="0"/>
              <a:t> &amp; Utilization, </a:t>
            </a:r>
            <a:r>
              <a:rPr lang="en-US" sz="2000"/>
              <a:t>SFY 2011-12 to SFY 2012-13:  Nursing Homes</a:t>
            </a:r>
          </a:p>
        </c:rich>
      </c:tx>
      <c:layout/>
      <c:overlay val="0"/>
    </c:title>
    <c:autoTitleDeleted val="0"/>
    <c:plotArea>
      <c:layout>
        <c:manualLayout>
          <c:layoutTarget val="inner"/>
          <c:xMode val="edge"/>
          <c:yMode val="edge"/>
          <c:x val="1.8683651804670912E-2"/>
          <c:y val="0.34462038870908007"/>
          <c:w val="0.96263269639065818"/>
          <c:h val="0.62538642792350341"/>
        </c:manualLayout>
      </c:layout>
      <c:barChart>
        <c:barDir val="col"/>
        <c:grouping val="clustered"/>
        <c:varyColors val="0"/>
        <c:ser>
          <c:idx val="0"/>
          <c:order val="0"/>
          <c:tx>
            <c:strRef>
              <c:f>WORK!$C$9</c:f>
              <c:strCache>
                <c:ptCount val="1"/>
                <c:pt idx="0">
                  <c:v>Change in State + County Spending</c:v>
                </c:pt>
              </c:strCache>
            </c:strRef>
          </c:tx>
          <c:spPr>
            <a:gradFill>
              <a:gsLst>
                <a:gs pos="0">
                  <a:srgbClr val="000000"/>
                </a:gs>
                <a:gs pos="39999">
                  <a:srgbClr val="0A128C"/>
                </a:gs>
                <a:gs pos="70000">
                  <a:srgbClr val="181CC7"/>
                </a:gs>
                <a:gs pos="88000">
                  <a:srgbClr val="7005D4"/>
                </a:gs>
                <a:gs pos="100000">
                  <a:srgbClr val="8C3D91"/>
                </a:gs>
              </a:gsLst>
              <a:lin ang="5400000" scaled="0"/>
            </a:gradFill>
          </c:spPr>
          <c:invertIfNegative val="0"/>
          <c:cat>
            <c:strRef>
              <c:f>WORK!$D$1:$F$1</c:f>
              <c:strCache>
                <c:ptCount val="3"/>
                <c:pt idx="0">
                  <c:v>Western</c:v>
                </c:pt>
                <c:pt idx="1">
                  <c:v>Finger Lakes</c:v>
                </c:pt>
                <c:pt idx="2">
                  <c:v>Southern Tier</c:v>
                </c:pt>
              </c:strCache>
            </c:strRef>
          </c:cat>
          <c:val>
            <c:numRef>
              <c:f>WORK!$D$9:$F$9</c:f>
              <c:numCache>
                <c:formatCode>0.0%</c:formatCode>
                <c:ptCount val="3"/>
                <c:pt idx="0">
                  <c:v>-4.2076728433506849E-2</c:v>
                </c:pt>
                <c:pt idx="1">
                  <c:v>-9.195252332659537E-2</c:v>
                </c:pt>
                <c:pt idx="2">
                  <c:v>-0.1125332943854692</c:v>
                </c:pt>
              </c:numCache>
            </c:numRef>
          </c:val>
        </c:ser>
        <c:ser>
          <c:idx val="1"/>
          <c:order val="1"/>
          <c:tx>
            <c:strRef>
              <c:f>WORK!$C$10</c:f>
              <c:strCache>
                <c:ptCount val="1"/>
                <c:pt idx="0">
                  <c:v>Change in Units of Service Provided</c:v>
                </c:pt>
              </c:strCache>
            </c:strRef>
          </c:tx>
          <c:spPr>
            <a:gradFill>
              <a:gsLst>
                <a:gs pos="0">
                  <a:srgbClr val="5E9EFF"/>
                </a:gs>
                <a:gs pos="39999">
                  <a:srgbClr val="85C2FF"/>
                </a:gs>
                <a:gs pos="70000">
                  <a:srgbClr val="C4D6EB"/>
                </a:gs>
                <a:gs pos="100000">
                  <a:srgbClr val="FFEBFA"/>
                </a:gs>
              </a:gsLst>
              <a:lin ang="5400000" scaled="0"/>
            </a:gradFill>
          </c:spPr>
          <c:invertIfNegative val="0"/>
          <c:cat>
            <c:strRef>
              <c:f>WORK!$D$1:$F$1</c:f>
              <c:strCache>
                <c:ptCount val="3"/>
                <c:pt idx="0">
                  <c:v>Western</c:v>
                </c:pt>
                <c:pt idx="1">
                  <c:v>Finger Lakes</c:v>
                </c:pt>
                <c:pt idx="2">
                  <c:v>Southern Tier</c:v>
                </c:pt>
              </c:strCache>
            </c:strRef>
          </c:cat>
          <c:val>
            <c:numRef>
              <c:f>WORK!$D$10:$F$10</c:f>
              <c:numCache>
                <c:formatCode>0.0%</c:formatCode>
                <c:ptCount val="3"/>
                <c:pt idx="0">
                  <c:v>-2.6431993441011201E-2</c:v>
                </c:pt>
                <c:pt idx="1">
                  <c:v>-7.2264741677326187E-3</c:v>
                </c:pt>
                <c:pt idx="2">
                  <c:v>-2.2958083267001661E-2</c:v>
                </c:pt>
              </c:numCache>
            </c:numRef>
          </c:val>
        </c:ser>
        <c:dLbls>
          <c:showLegendKey val="0"/>
          <c:showVal val="1"/>
          <c:showCatName val="0"/>
          <c:showSerName val="0"/>
          <c:showPercent val="0"/>
          <c:showBubbleSize val="0"/>
        </c:dLbls>
        <c:gapWidth val="150"/>
        <c:overlap val="-25"/>
        <c:axId val="101619200"/>
        <c:axId val="64368576"/>
      </c:barChart>
      <c:catAx>
        <c:axId val="101619200"/>
        <c:scaling>
          <c:orientation val="minMax"/>
        </c:scaling>
        <c:delete val="0"/>
        <c:axPos val="b"/>
        <c:majorTickMark val="none"/>
        <c:minorTickMark val="none"/>
        <c:tickLblPos val="high"/>
        <c:txPr>
          <a:bodyPr/>
          <a:lstStyle/>
          <a:p>
            <a:pPr>
              <a:defRPr sz="1400" b="1"/>
            </a:pPr>
            <a:endParaRPr lang="en-US"/>
          </a:p>
        </c:txPr>
        <c:crossAx val="64368576"/>
        <c:crosses val="autoZero"/>
        <c:auto val="1"/>
        <c:lblAlgn val="ctr"/>
        <c:lblOffset val="100"/>
        <c:noMultiLvlLbl val="0"/>
      </c:catAx>
      <c:valAx>
        <c:axId val="64368576"/>
        <c:scaling>
          <c:orientation val="minMax"/>
        </c:scaling>
        <c:delete val="1"/>
        <c:axPos val="l"/>
        <c:numFmt formatCode="0.0%" sourceLinked="1"/>
        <c:majorTickMark val="none"/>
        <c:minorTickMark val="none"/>
        <c:tickLblPos val="nextTo"/>
        <c:crossAx val="101619200"/>
        <c:crosses val="autoZero"/>
        <c:crossBetween val="between"/>
      </c:valAx>
    </c:plotArea>
    <c:legend>
      <c:legendPos val="t"/>
      <c:layout/>
      <c:overlay val="0"/>
      <c:txPr>
        <a:bodyPr/>
        <a:lstStyle/>
        <a:p>
          <a:pPr>
            <a:defRPr sz="1100"/>
          </a:pPr>
          <a:endParaRPr lang="en-US"/>
        </a:p>
      </c:txPr>
    </c:legend>
    <c:plotVisOnly val="1"/>
    <c:dispBlanksAs val="gap"/>
    <c:showDLblsOverMax val="0"/>
  </c:chart>
  <c:externalData r:id="rId1">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Change in Medicaid Spending</a:t>
            </a:r>
            <a:r>
              <a:rPr lang="en-US" sz="2000" baseline="0"/>
              <a:t> &amp; Utilization, </a:t>
            </a:r>
            <a:r>
              <a:rPr lang="en-US" sz="2000"/>
              <a:t>SFY 2011-12 to SFY 2012-13:  Nursing Homes</a:t>
            </a:r>
          </a:p>
        </c:rich>
      </c:tx>
      <c:layout/>
      <c:overlay val="0"/>
    </c:title>
    <c:autoTitleDeleted val="0"/>
    <c:plotArea>
      <c:layout>
        <c:manualLayout>
          <c:layoutTarget val="inner"/>
          <c:xMode val="edge"/>
          <c:yMode val="edge"/>
          <c:x val="1.8683651804670912E-2"/>
          <c:y val="0.34462038870908007"/>
          <c:w val="0.96263269639065818"/>
          <c:h val="0.62538642792350341"/>
        </c:manualLayout>
      </c:layout>
      <c:barChart>
        <c:barDir val="col"/>
        <c:grouping val="clustered"/>
        <c:varyColors val="0"/>
        <c:ser>
          <c:idx val="0"/>
          <c:order val="0"/>
          <c:tx>
            <c:strRef>
              <c:f>WORK!$C$9</c:f>
              <c:strCache>
                <c:ptCount val="1"/>
                <c:pt idx="0">
                  <c:v>Change in State + County Spending</c:v>
                </c:pt>
              </c:strCache>
            </c:strRef>
          </c:tx>
          <c:spPr>
            <a:gradFill>
              <a:gsLst>
                <a:gs pos="0">
                  <a:srgbClr val="000000"/>
                </a:gs>
                <a:gs pos="39999">
                  <a:srgbClr val="0A128C"/>
                </a:gs>
                <a:gs pos="70000">
                  <a:srgbClr val="181CC7"/>
                </a:gs>
                <a:gs pos="88000">
                  <a:srgbClr val="7005D4"/>
                </a:gs>
                <a:gs pos="100000">
                  <a:srgbClr val="8C3D91"/>
                </a:gs>
              </a:gsLst>
              <a:lin ang="5400000" scaled="0"/>
            </a:gradFill>
          </c:spPr>
          <c:invertIfNegative val="0"/>
          <c:cat>
            <c:strRef>
              <c:f>WORK!$G$1:$J$1</c:f>
              <c:strCache>
                <c:ptCount val="4"/>
                <c:pt idx="0">
                  <c:v>Central</c:v>
                </c:pt>
                <c:pt idx="1">
                  <c:v>Mohawk Valley</c:v>
                </c:pt>
                <c:pt idx="2">
                  <c:v>Capital District</c:v>
                </c:pt>
                <c:pt idx="3">
                  <c:v>North Country</c:v>
                </c:pt>
              </c:strCache>
            </c:strRef>
          </c:cat>
          <c:val>
            <c:numRef>
              <c:f>WORK!$G$9:$J$9</c:f>
              <c:numCache>
                <c:formatCode>0.0%</c:formatCode>
                <c:ptCount val="4"/>
                <c:pt idx="0">
                  <c:v>-5.3278192790498044E-2</c:v>
                </c:pt>
                <c:pt idx="1">
                  <c:v>-0.12697704613006722</c:v>
                </c:pt>
                <c:pt idx="2">
                  <c:v>-7.5979666704657348E-2</c:v>
                </c:pt>
                <c:pt idx="3">
                  <c:v>-4.8782786728112877E-2</c:v>
                </c:pt>
              </c:numCache>
            </c:numRef>
          </c:val>
        </c:ser>
        <c:ser>
          <c:idx val="1"/>
          <c:order val="1"/>
          <c:tx>
            <c:strRef>
              <c:f>WORK!$C$10</c:f>
              <c:strCache>
                <c:ptCount val="1"/>
                <c:pt idx="0">
                  <c:v>Change in Units of Service Provided</c:v>
                </c:pt>
              </c:strCache>
            </c:strRef>
          </c:tx>
          <c:spPr>
            <a:gradFill>
              <a:gsLst>
                <a:gs pos="0">
                  <a:srgbClr val="5E9EFF"/>
                </a:gs>
                <a:gs pos="39999">
                  <a:srgbClr val="85C2FF"/>
                </a:gs>
                <a:gs pos="70000">
                  <a:srgbClr val="C4D6EB"/>
                </a:gs>
                <a:gs pos="100000">
                  <a:srgbClr val="FFEBFA"/>
                </a:gs>
              </a:gsLst>
              <a:lin ang="5400000" scaled="0"/>
            </a:gradFill>
          </c:spPr>
          <c:invertIfNegative val="0"/>
          <c:cat>
            <c:strRef>
              <c:f>WORK!$G$1:$J$1</c:f>
              <c:strCache>
                <c:ptCount val="4"/>
                <c:pt idx="0">
                  <c:v>Central</c:v>
                </c:pt>
                <c:pt idx="1">
                  <c:v>Mohawk Valley</c:v>
                </c:pt>
                <c:pt idx="2">
                  <c:v>Capital District</c:v>
                </c:pt>
                <c:pt idx="3">
                  <c:v>North Country</c:v>
                </c:pt>
              </c:strCache>
            </c:strRef>
          </c:cat>
          <c:val>
            <c:numRef>
              <c:f>WORK!$G$10:$J$10</c:f>
              <c:numCache>
                <c:formatCode>0.0%</c:formatCode>
                <c:ptCount val="4"/>
                <c:pt idx="0">
                  <c:v>-7.6134587687310389E-3</c:v>
                </c:pt>
                <c:pt idx="1">
                  <c:v>-2.1173874653829007E-2</c:v>
                </c:pt>
                <c:pt idx="2">
                  <c:v>3.2425271823575269E-3</c:v>
                </c:pt>
                <c:pt idx="3">
                  <c:v>1.1723919633915732E-2</c:v>
                </c:pt>
              </c:numCache>
            </c:numRef>
          </c:val>
        </c:ser>
        <c:dLbls>
          <c:showLegendKey val="0"/>
          <c:showVal val="1"/>
          <c:showCatName val="0"/>
          <c:showSerName val="0"/>
          <c:showPercent val="0"/>
          <c:showBubbleSize val="0"/>
        </c:dLbls>
        <c:gapWidth val="150"/>
        <c:overlap val="-25"/>
        <c:axId val="131971072"/>
        <c:axId val="64371456"/>
      </c:barChart>
      <c:catAx>
        <c:axId val="131971072"/>
        <c:scaling>
          <c:orientation val="minMax"/>
        </c:scaling>
        <c:delete val="0"/>
        <c:axPos val="b"/>
        <c:majorTickMark val="none"/>
        <c:minorTickMark val="none"/>
        <c:tickLblPos val="high"/>
        <c:txPr>
          <a:bodyPr/>
          <a:lstStyle/>
          <a:p>
            <a:pPr>
              <a:defRPr sz="1400" b="1"/>
            </a:pPr>
            <a:endParaRPr lang="en-US"/>
          </a:p>
        </c:txPr>
        <c:crossAx val="64371456"/>
        <c:crosses val="autoZero"/>
        <c:auto val="1"/>
        <c:lblAlgn val="ctr"/>
        <c:lblOffset val="100"/>
        <c:noMultiLvlLbl val="0"/>
      </c:catAx>
      <c:valAx>
        <c:axId val="64371456"/>
        <c:scaling>
          <c:orientation val="minMax"/>
        </c:scaling>
        <c:delete val="1"/>
        <c:axPos val="l"/>
        <c:numFmt formatCode="0.0%" sourceLinked="1"/>
        <c:majorTickMark val="none"/>
        <c:minorTickMark val="none"/>
        <c:tickLblPos val="nextTo"/>
        <c:crossAx val="131971072"/>
        <c:crosses val="autoZero"/>
        <c:crossBetween val="between"/>
      </c:valAx>
    </c:plotArea>
    <c:legend>
      <c:legendPos val="t"/>
      <c:layout/>
      <c:overlay val="0"/>
      <c:txPr>
        <a:bodyPr/>
        <a:lstStyle/>
        <a:p>
          <a:pPr>
            <a:defRPr sz="1100"/>
          </a:pPr>
          <a:endParaRPr lang="en-US"/>
        </a:p>
      </c:txPr>
    </c:legend>
    <c:plotVisOnly val="1"/>
    <c:dispBlanksAs val="gap"/>
    <c:showDLblsOverMax val="0"/>
  </c:chart>
  <c:externalData r:id="rId1">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Change in Medicaid Spending</a:t>
            </a:r>
            <a:r>
              <a:rPr lang="en-US" sz="2000" baseline="0"/>
              <a:t> &amp; Utilization, </a:t>
            </a:r>
            <a:r>
              <a:rPr lang="en-US" sz="2000"/>
              <a:t>SFY 2011-12 to SFY 2012-13:  Nursing Homes</a:t>
            </a:r>
          </a:p>
        </c:rich>
      </c:tx>
      <c:layout/>
      <c:overlay val="0"/>
    </c:title>
    <c:autoTitleDeleted val="0"/>
    <c:plotArea>
      <c:layout>
        <c:manualLayout>
          <c:layoutTarget val="inner"/>
          <c:xMode val="edge"/>
          <c:yMode val="edge"/>
          <c:x val="1.8683651804670912E-2"/>
          <c:y val="0.34462038870908007"/>
          <c:w val="0.96263269639065818"/>
          <c:h val="0.62538642792350341"/>
        </c:manualLayout>
      </c:layout>
      <c:barChart>
        <c:barDir val="col"/>
        <c:grouping val="clustered"/>
        <c:varyColors val="0"/>
        <c:ser>
          <c:idx val="0"/>
          <c:order val="0"/>
          <c:tx>
            <c:strRef>
              <c:f>WORK!$C$9</c:f>
              <c:strCache>
                <c:ptCount val="1"/>
                <c:pt idx="0">
                  <c:v>Change in State + County Spending</c:v>
                </c:pt>
              </c:strCache>
            </c:strRef>
          </c:tx>
          <c:spPr>
            <a:gradFill>
              <a:gsLst>
                <a:gs pos="0">
                  <a:srgbClr val="000000"/>
                </a:gs>
                <a:gs pos="39999">
                  <a:srgbClr val="0A128C"/>
                </a:gs>
                <a:gs pos="70000">
                  <a:srgbClr val="181CC7"/>
                </a:gs>
                <a:gs pos="88000">
                  <a:srgbClr val="7005D4"/>
                </a:gs>
                <a:gs pos="100000">
                  <a:srgbClr val="8C3D91"/>
                </a:gs>
              </a:gsLst>
              <a:lin ang="5400000" scaled="0"/>
            </a:gradFill>
          </c:spPr>
          <c:invertIfNegative val="0"/>
          <c:cat>
            <c:strRef>
              <c:f>WORK!$K$1:$M$1</c:f>
              <c:strCache>
                <c:ptCount val="3"/>
                <c:pt idx="0">
                  <c:v>Mid-Hudson</c:v>
                </c:pt>
                <c:pt idx="1">
                  <c:v>New York City</c:v>
                </c:pt>
                <c:pt idx="2">
                  <c:v>Long Island</c:v>
                </c:pt>
              </c:strCache>
            </c:strRef>
          </c:cat>
          <c:val>
            <c:numRef>
              <c:f>WORK!$K$9:$M$9</c:f>
              <c:numCache>
                <c:formatCode>0.0%</c:formatCode>
                <c:ptCount val="3"/>
                <c:pt idx="0">
                  <c:v>-5.7564841442890223E-2</c:v>
                </c:pt>
                <c:pt idx="1">
                  <c:v>-1.2411772476790303E-2</c:v>
                </c:pt>
                <c:pt idx="2">
                  <c:v>-1.5117047633602061E-2</c:v>
                </c:pt>
              </c:numCache>
            </c:numRef>
          </c:val>
        </c:ser>
        <c:ser>
          <c:idx val="1"/>
          <c:order val="1"/>
          <c:tx>
            <c:strRef>
              <c:f>WORK!$C$10</c:f>
              <c:strCache>
                <c:ptCount val="1"/>
                <c:pt idx="0">
                  <c:v>Change in Units of Service Provided</c:v>
                </c:pt>
              </c:strCache>
            </c:strRef>
          </c:tx>
          <c:spPr>
            <a:gradFill>
              <a:gsLst>
                <a:gs pos="0">
                  <a:srgbClr val="5E9EFF"/>
                </a:gs>
                <a:gs pos="39999">
                  <a:srgbClr val="85C2FF"/>
                </a:gs>
                <a:gs pos="70000">
                  <a:srgbClr val="C4D6EB"/>
                </a:gs>
                <a:gs pos="100000">
                  <a:srgbClr val="FFEBFA"/>
                </a:gs>
              </a:gsLst>
              <a:lin ang="5400000" scaled="0"/>
            </a:gradFill>
          </c:spPr>
          <c:invertIfNegative val="0"/>
          <c:cat>
            <c:strRef>
              <c:f>WORK!$K$1:$M$1</c:f>
              <c:strCache>
                <c:ptCount val="3"/>
                <c:pt idx="0">
                  <c:v>Mid-Hudson</c:v>
                </c:pt>
                <c:pt idx="1">
                  <c:v>New York City</c:v>
                </c:pt>
                <c:pt idx="2">
                  <c:v>Long Island</c:v>
                </c:pt>
              </c:strCache>
            </c:strRef>
          </c:cat>
          <c:val>
            <c:numRef>
              <c:f>WORK!$K$10:$M$10</c:f>
              <c:numCache>
                <c:formatCode>0.0%</c:formatCode>
                <c:ptCount val="3"/>
                <c:pt idx="0">
                  <c:v>-1.4320638645166032E-2</c:v>
                </c:pt>
                <c:pt idx="1">
                  <c:v>-4.1203737139397033E-2</c:v>
                </c:pt>
                <c:pt idx="2">
                  <c:v>-1.8089713611257167E-2</c:v>
                </c:pt>
              </c:numCache>
            </c:numRef>
          </c:val>
        </c:ser>
        <c:dLbls>
          <c:showLegendKey val="0"/>
          <c:showVal val="1"/>
          <c:showCatName val="0"/>
          <c:showSerName val="0"/>
          <c:showPercent val="0"/>
          <c:showBubbleSize val="0"/>
        </c:dLbls>
        <c:gapWidth val="150"/>
        <c:overlap val="-25"/>
        <c:axId val="131978752"/>
        <c:axId val="96569024"/>
      </c:barChart>
      <c:catAx>
        <c:axId val="131978752"/>
        <c:scaling>
          <c:orientation val="minMax"/>
        </c:scaling>
        <c:delete val="0"/>
        <c:axPos val="b"/>
        <c:majorTickMark val="none"/>
        <c:minorTickMark val="none"/>
        <c:tickLblPos val="high"/>
        <c:txPr>
          <a:bodyPr/>
          <a:lstStyle/>
          <a:p>
            <a:pPr>
              <a:defRPr sz="1400" b="1"/>
            </a:pPr>
            <a:endParaRPr lang="en-US"/>
          </a:p>
        </c:txPr>
        <c:crossAx val="96569024"/>
        <c:crosses val="autoZero"/>
        <c:auto val="1"/>
        <c:lblAlgn val="ctr"/>
        <c:lblOffset val="100"/>
        <c:noMultiLvlLbl val="0"/>
      </c:catAx>
      <c:valAx>
        <c:axId val="96569024"/>
        <c:scaling>
          <c:orientation val="minMax"/>
        </c:scaling>
        <c:delete val="1"/>
        <c:axPos val="l"/>
        <c:numFmt formatCode="0.0%" sourceLinked="1"/>
        <c:majorTickMark val="none"/>
        <c:minorTickMark val="none"/>
        <c:tickLblPos val="nextTo"/>
        <c:crossAx val="131978752"/>
        <c:crosses val="autoZero"/>
        <c:crossBetween val="between"/>
      </c:valAx>
    </c:plotArea>
    <c:legend>
      <c:legendPos val="t"/>
      <c:layout/>
      <c:overlay val="0"/>
      <c:txPr>
        <a:bodyPr/>
        <a:lstStyle/>
        <a:p>
          <a:pPr>
            <a:defRPr sz="1100"/>
          </a:pPr>
          <a:endParaRPr lang="en-US"/>
        </a:p>
      </c:txPr>
    </c:legend>
    <c:plotVisOnly val="1"/>
    <c:dispBlanksAs val="gap"/>
    <c:showDLblsOverMax val="0"/>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title>
      <c:tx>
        <c:rich>
          <a:bodyPr/>
          <a:lstStyle/>
          <a:p>
            <a:pPr>
              <a:defRPr sz="2000"/>
            </a:pPr>
            <a:r>
              <a:rPr lang="en-US" sz="2000"/>
              <a:t>Median Regional Occupancy</a:t>
            </a:r>
          </a:p>
        </c:rich>
      </c:tx>
      <c:layout/>
      <c:overlay val="0"/>
    </c:title>
    <c:autoTitleDeleted val="0"/>
    <c:plotArea>
      <c:layout>
        <c:manualLayout>
          <c:layoutTarget val="inner"/>
          <c:xMode val="edge"/>
          <c:yMode val="edge"/>
          <c:x val="6.280517208574006E-2"/>
          <c:y val="0.21030652123507898"/>
          <c:w val="0.90797107941913202"/>
          <c:h val="0.77889725973683999"/>
        </c:manualLayout>
      </c:layout>
      <c:barChart>
        <c:barDir val="bar"/>
        <c:grouping val="clustered"/>
        <c:varyColors val="0"/>
        <c:ser>
          <c:idx val="0"/>
          <c:order val="0"/>
          <c:tx>
            <c:strRef>
              <c:f>Sheet3!$E$639</c:f>
              <c:strCache>
                <c:ptCount val="1"/>
                <c:pt idx="0">
                  <c:v> Oct 2012</c:v>
                </c:pt>
              </c:strCache>
            </c:strRef>
          </c:tx>
          <c:invertIfNegative val="0"/>
          <c:cat>
            <c:strRef>
              <c:f>(Sheet3!$D$641,Sheet3!$D$642,Sheet3!$D$643,Sheet3!$D$644,Sheet3!$D$645,Sheet3!$D$646,Sheet3!$D$647)</c:f>
              <c:strCache>
                <c:ptCount val="7"/>
                <c:pt idx="0">
                  <c:v>BUFF</c:v>
                </c:pt>
                <c:pt idx="1">
                  <c:v>ROCH</c:v>
                </c:pt>
                <c:pt idx="2">
                  <c:v>CNY</c:v>
                </c:pt>
                <c:pt idx="3">
                  <c:v>NENY</c:v>
                </c:pt>
                <c:pt idx="4">
                  <c:v>HV</c:v>
                </c:pt>
                <c:pt idx="5">
                  <c:v>NYC</c:v>
                </c:pt>
                <c:pt idx="6">
                  <c:v>LI</c:v>
                </c:pt>
              </c:strCache>
            </c:strRef>
          </c:cat>
          <c:val>
            <c:numRef>
              <c:f>(Sheet3!$E$641,Sheet3!$E$642,Sheet3!$E$643,Sheet3!$E$644,Sheet3!$E$645,Sheet3!$E$646,Sheet3!$E$647)</c:f>
              <c:numCache>
                <c:formatCode>0.0%</c:formatCode>
                <c:ptCount val="7"/>
                <c:pt idx="0">
                  <c:v>0.95250000000000001</c:v>
                </c:pt>
                <c:pt idx="1">
                  <c:v>0.94791666666666663</c:v>
                </c:pt>
                <c:pt idx="2">
                  <c:v>0.96200000000000008</c:v>
                </c:pt>
                <c:pt idx="3">
                  <c:v>0.95819444444444446</c:v>
                </c:pt>
                <c:pt idx="4">
                  <c:v>0.94004934210526314</c:v>
                </c:pt>
                <c:pt idx="5">
                  <c:v>0.96352549889135253</c:v>
                </c:pt>
                <c:pt idx="6">
                  <c:v>0.93669158878504666</c:v>
                </c:pt>
              </c:numCache>
            </c:numRef>
          </c:val>
        </c:ser>
        <c:ser>
          <c:idx val="1"/>
          <c:order val="1"/>
          <c:tx>
            <c:strRef>
              <c:f>Sheet3!$J$639</c:f>
              <c:strCache>
                <c:ptCount val="1"/>
                <c:pt idx="0">
                  <c:v> March 2013</c:v>
                </c:pt>
              </c:strCache>
            </c:strRef>
          </c:tx>
          <c:invertIfNegative val="0"/>
          <c:cat>
            <c:strRef>
              <c:f>(Sheet3!$D$641,Sheet3!$D$642,Sheet3!$D$643,Sheet3!$D$644,Sheet3!$D$645,Sheet3!$D$646,Sheet3!$D$647)</c:f>
              <c:strCache>
                <c:ptCount val="7"/>
                <c:pt idx="0">
                  <c:v>BUFF</c:v>
                </c:pt>
                <c:pt idx="1">
                  <c:v>ROCH</c:v>
                </c:pt>
                <c:pt idx="2">
                  <c:v>CNY</c:v>
                </c:pt>
                <c:pt idx="3">
                  <c:v>NENY</c:v>
                </c:pt>
                <c:pt idx="4">
                  <c:v>HV</c:v>
                </c:pt>
                <c:pt idx="5">
                  <c:v>NYC</c:v>
                </c:pt>
                <c:pt idx="6">
                  <c:v>LI</c:v>
                </c:pt>
              </c:strCache>
            </c:strRef>
          </c:cat>
          <c:val>
            <c:numRef>
              <c:f>(Sheet3!$J$641,Sheet3!$J$642,Sheet3!$J$643,Sheet3!$J$644,Sheet3!$J$645,Sheet3!$J$646,Sheet3!$J$647)</c:f>
              <c:numCache>
                <c:formatCode>0.0%</c:formatCode>
                <c:ptCount val="7"/>
                <c:pt idx="0">
                  <c:v>0.94586453923803315</c:v>
                </c:pt>
                <c:pt idx="1">
                  <c:v>0.9506944444444444</c:v>
                </c:pt>
                <c:pt idx="2">
                  <c:v>0.94722222222222219</c:v>
                </c:pt>
                <c:pt idx="3">
                  <c:v>0.9464285714285714</c:v>
                </c:pt>
                <c:pt idx="4">
                  <c:v>0.94088669950738912</c:v>
                </c:pt>
                <c:pt idx="5">
                  <c:v>0.96499999999999997</c:v>
                </c:pt>
                <c:pt idx="6">
                  <c:v>0.94910358565737052</c:v>
                </c:pt>
              </c:numCache>
            </c:numRef>
          </c:val>
        </c:ser>
        <c:dLbls>
          <c:showLegendKey val="0"/>
          <c:showVal val="1"/>
          <c:showCatName val="0"/>
          <c:showSerName val="0"/>
          <c:showPercent val="0"/>
          <c:showBubbleSize val="0"/>
        </c:dLbls>
        <c:gapWidth val="150"/>
        <c:overlap val="-25"/>
        <c:axId val="132658176"/>
        <c:axId val="113864064"/>
      </c:barChart>
      <c:catAx>
        <c:axId val="132658176"/>
        <c:scaling>
          <c:orientation val="minMax"/>
        </c:scaling>
        <c:delete val="0"/>
        <c:axPos val="l"/>
        <c:majorTickMark val="none"/>
        <c:minorTickMark val="none"/>
        <c:tickLblPos val="nextTo"/>
        <c:crossAx val="113864064"/>
        <c:crosses val="autoZero"/>
        <c:auto val="1"/>
        <c:lblAlgn val="ctr"/>
        <c:lblOffset val="100"/>
        <c:noMultiLvlLbl val="0"/>
      </c:catAx>
      <c:valAx>
        <c:axId val="113864064"/>
        <c:scaling>
          <c:orientation val="minMax"/>
        </c:scaling>
        <c:delete val="1"/>
        <c:axPos val="b"/>
        <c:numFmt formatCode="0.0%" sourceLinked="1"/>
        <c:majorTickMark val="none"/>
        <c:minorTickMark val="none"/>
        <c:tickLblPos val="nextTo"/>
        <c:crossAx val="132658176"/>
        <c:crosses val="autoZero"/>
        <c:crossBetween val="between"/>
      </c:valAx>
    </c:plotArea>
    <c:legend>
      <c:legendPos val="t"/>
      <c:layout/>
      <c:overlay val="0"/>
      <c:txPr>
        <a:bodyPr/>
        <a:lstStyle/>
        <a:p>
          <a:pPr>
            <a:defRPr sz="1200"/>
          </a:pPr>
          <a:endParaRPr lang="en-US"/>
        </a:p>
      </c:txPr>
    </c:legend>
    <c:plotVisOnly val="1"/>
    <c:dispBlanksAs val="gap"/>
    <c:showDLblsOverMax val="0"/>
  </c:chart>
  <c:externalData r:id="rId1">
    <c:autoUpdate val="0"/>
  </c:externalData>
</c:chartSpace>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488" cy="46196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937000" y="0"/>
            <a:ext cx="3011488" cy="461964"/>
          </a:xfrm>
          <a:prstGeom prst="rect">
            <a:avLst/>
          </a:prstGeom>
        </p:spPr>
        <p:txBody>
          <a:bodyPr vert="horz" lIns="91440" tIns="45720" rIns="91440" bIns="45720" rtlCol="0"/>
          <a:lstStyle>
            <a:lvl1pPr algn="r">
              <a:defRPr sz="1200"/>
            </a:lvl1pPr>
          </a:lstStyle>
          <a:p>
            <a:fld id="{02BB63E4-B46A-42C7-805D-EA96D37221F7}" type="datetimeFigureOut">
              <a:rPr lang="en-US" smtClean="0"/>
              <a:t>9/17/2013</a:t>
            </a:fld>
            <a:endParaRPr lang="en-US"/>
          </a:p>
        </p:txBody>
      </p:sp>
      <p:sp>
        <p:nvSpPr>
          <p:cNvPr id="4" name="Footer Placeholder 3"/>
          <p:cNvSpPr>
            <a:spLocks noGrp="1"/>
          </p:cNvSpPr>
          <p:nvPr>
            <p:ph type="ftr" sz="quarter" idx="2"/>
          </p:nvPr>
        </p:nvSpPr>
        <p:spPr>
          <a:xfrm>
            <a:off x="1" y="8772524"/>
            <a:ext cx="3011488" cy="46196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937000" y="8772524"/>
            <a:ext cx="3011488" cy="461964"/>
          </a:xfrm>
          <a:prstGeom prst="rect">
            <a:avLst/>
          </a:prstGeom>
        </p:spPr>
        <p:txBody>
          <a:bodyPr vert="horz" lIns="91440" tIns="45720" rIns="91440" bIns="45720" rtlCol="0" anchor="b"/>
          <a:lstStyle>
            <a:lvl1pPr algn="r">
              <a:defRPr sz="1200"/>
            </a:lvl1pPr>
          </a:lstStyle>
          <a:p>
            <a:fld id="{F41BF40E-5CF0-44F7-9403-535531423FA1}" type="slidenum">
              <a:rPr lang="en-US" smtClean="0"/>
              <a:t>‹#›</a:t>
            </a:fld>
            <a:endParaRPr lang="en-US"/>
          </a:p>
        </p:txBody>
      </p:sp>
    </p:spTree>
    <p:extLst>
      <p:ext uri="{BB962C8B-B14F-4D97-AF65-F5344CB8AC3E}">
        <p14:creationId xmlns:p14="http://schemas.microsoft.com/office/powerpoint/2010/main" val="2245256119"/>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0"/>
            <a:ext cx="3011699" cy="461804"/>
          </a:xfrm>
          <a:prstGeom prst="rect">
            <a:avLst/>
          </a:prstGeom>
        </p:spPr>
        <p:txBody>
          <a:bodyPr vert="horz" lIns="92492" tIns="46246" rIns="92492" bIns="46246" rtlCol="0"/>
          <a:lstStyle>
            <a:lvl1pPr algn="l">
              <a:defRPr sz="1200"/>
            </a:lvl1pPr>
          </a:lstStyle>
          <a:p>
            <a:endParaRPr lang="en-US" dirty="0"/>
          </a:p>
        </p:txBody>
      </p:sp>
      <p:sp>
        <p:nvSpPr>
          <p:cNvPr id="3" name="Date Placeholder 2"/>
          <p:cNvSpPr>
            <a:spLocks noGrp="1"/>
          </p:cNvSpPr>
          <p:nvPr>
            <p:ph type="dt" idx="1"/>
          </p:nvPr>
        </p:nvSpPr>
        <p:spPr>
          <a:xfrm>
            <a:off x="3936769" y="0"/>
            <a:ext cx="3011699" cy="461804"/>
          </a:xfrm>
          <a:prstGeom prst="rect">
            <a:avLst/>
          </a:prstGeom>
        </p:spPr>
        <p:txBody>
          <a:bodyPr vert="horz" lIns="92492" tIns="46246" rIns="92492" bIns="46246" rtlCol="0"/>
          <a:lstStyle>
            <a:lvl1pPr algn="r">
              <a:defRPr sz="1200"/>
            </a:lvl1pPr>
          </a:lstStyle>
          <a:p>
            <a:fld id="{A754002B-DEF6-4DA0-A69D-115DBC7D9EEC}" type="datetimeFigureOut">
              <a:rPr lang="en-US" smtClean="0"/>
              <a:t>9/17/2013</a:t>
            </a:fld>
            <a:endParaRPr lang="en-US" dirty="0"/>
          </a:p>
        </p:txBody>
      </p:sp>
      <p:sp>
        <p:nvSpPr>
          <p:cNvPr id="4" name="Slide Image Placeholder 3"/>
          <p:cNvSpPr>
            <a:spLocks noGrp="1" noRot="1" noChangeAspect="1"/>
          </p:cNvSpPr>
          <p:nvPr>
            <p:ph type="sldImg" idx="2"/>
          </p:nvPr>
        </p:nvSpPr>
        <p:spPr>
          <a:xfrm>
            <a:off x="1166813" y="692150"/>
            <a:ext cx="4616450" cy="3463925"/>
          </a:xfrm>
          <a:prstGeom prst="rect">
            <a:avLst/>
          </a:prstGeom>
          <a:noFill/>
          <a:ln w="12700">
            <a:solidFill>
              <a:prstClr val="black"/>
            </a:solidFill>
          </a:ln>
        </p:spPr>
        <p:txBody>
          <a:bodyPr vert="horz" lIns="92492" tIns="46246" rIns="92492" bIns="46246" rtlCol="0" anchor="ctr"/>
          <a:lstStyle/>
          <a:p>
            <a:endParaRPr lang="en-US" dirty="0"/>
          </a:p>
        </p:txBody>
      </p:sp>
      <p:sp>
        <p:nvSpPr>
          <p:cNvPr id="5" name="Notes Placeholder 4"/>
          <p:cNvSpPr>
            <a:spLocks noGrp="1"/>
          </p:cNvSpPr>
          <p:nvPr>
            <p:ph type="body" sz="quarter" idx="3"/>
          </p:nvPr>
        </p:nvSpPr>
        <p:spPr>
          <a:xfrm>
            <a:off x="695008" y="4387136"/>
            <a:ext cx="5560060" cy="4156234"/>
          </a:xfrm>
          <a:prstGeom prst="rect">
            <a:avLst/>
          </a:prstGeom>
        </p:spPr>
        <p:txBody>
          <a:bodyPr vert="horz" lIns="92492" tIns="46246" rIns="92492" bIns="46246"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1" y="8772668"/>
            <a:ext cx="3011699" cy="461804"/>
          </a:xfrm>
          <a:prstGeom prst="rect">
            <a:avLst/>
          </a:prstGeom>
        </p:spPr>
        <p:txBody>
          <a:bodyPr vert="horz" lIns="92492" tIns="46246" rIns="92492" bIns="46246" rtlCol="0" anchor="b"/>
          <a:lstStyle>
            <a:lvl1pPr algn="l">
              <a:defRPr sz="1200"/>
            </a:lvl1pPr>
          </a:lstStyle>
          <a:p>
            <a:endParaRPr lang="en-US" dirty="0"/>
          </a:p>
        </p:txBody>
      </p:sp>
      <p:sp>
        <p:nvSpPr>
          <p:cNvPr id="7" name="Slide Number Placeholder 6"/>
          <p:cNvSpPr>
            <a:spLocks noGrp="1"/>
          </p:cNvSpPr>
          <p:nvPr>
            <p:ph type="sldNum" sz="quarter" idx="5"/>
          </p:nvPr>
        </p:nvSpPr>
        <p:spPr>
          <a:xfrm>
            <a:off x="3936769" y="8772668"/>
            <a:ext cx="3011699" cy="461804"/>
          </a:xfrm>
          <a:prstGeom prst="rect">
            <a:avLst/>
          </a:prstGeom>
        </p:spPr>
        <p:txBody>
          <a:bodyPr vert="horz" lIns="92492" tIns="46246" rIns="92492" bIns="46246" rtlCol="0" anchor="b"/>
          <a:lstStyle>
            <a:lvl1pPr algn="r">
              <a:defRPr sz="1200"/>
            </a:lvl1pPr>
          </a:lstStyle>
          <a:p>
            <a:fld id="{FE3D05DD-F03C-4236-B280-20B0857585E1}" type="slidenum">
              <a:rPr lang="en-US" smtClean="0"/>
              <a:t>‹#›</a:t>
            </a:fld>
            <a:endParaRPr lang="en-US" dirty="0"/>
          </a:p>
        </p:txBody>
      </p:sp>
    </p:spTree>
    <p:extLst>
      <p:ext uri="{BB962C8B-B14F-4D97-AF65-F5344CB8AC3E}">
        <p14:creationId xmlns:p14="http://schemas.microsoft.com/office/powerpoint/2010/main" val="16349099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0.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51.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5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5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5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55.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6.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57.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58.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59.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60.xml.rels><?xml version="1.0" encoding="UTF-8" standalone="yes"?>
<Relationships xmlns="http://schemas.openxmlformats.org/package/2006/relationships"><Relationship Id="rId2" Type="http://schemas.openxmlformats.org/officeDocument/2006/relationships/slide" Target="../slides/slide60.xml"/><Relationship Id="rId1" Type="http://schemas.openxmlformats.org/officeDocument/2006/relationships/notesMaster" Target="../notesMasters/notesMaster1.xml"/></Relationships>
</file>

<file path=ppt/notesSlides/_rels/notesSlide61.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62.xml.rels><?xml version="1.0" encoding="UTF-8" standalone="yes"?>
<Relationships xmlns="http://schemas.openxmlformats.org/package/2006/relationships"><Relationship Id="rId2" Type="http://schemas.openxmlformats.org/officeDocument/2006/relationships/slide" Target="../slides/slide62.xml"/><Relationship Id="rId1" Type="http://schemas.openxmlformats.org/officeDocument/2006/relationships/notesMaster" Target="../notesMasters/notesMaster1.xml"/></Relationships>
</file>

<file path=ppt/notesSlides/_rels/notesSlide63.xml.rels><?xml version="1.0" encoding="UTF-8" standalone="yes"?>
<Relationships xmlns="http://schemas.openxmlformats.org/package/2006/relationships"><Relationship Id="rId2" Type="http://schemas.openxmlformats.org/officeDocument/2006/relationships/slide" Target="../slides/slide63.xml"/><Relationship Id="rId1" Type="http://schemas.openxmlformats.org/officeDocument/2006/relationships/notesMaster" Target="../notesMasters/notesMaster1.xml"/></Relationships>
</file>

<file path=ppt/notesSlides/_rels/notesSlide64.xml.rels><?xml version="1.0" encoding="UTF-8" standalone="yes"?>
<Relationships xmlns="http://schemas.openxmlformats.org/package/2006/relationships"><Relationship Id="rId2" Type="http://schemas.openxmlformats.org/officeDocument/2006/relationships/slide" Target="../slides/slide64.xml"/><Relationship Id="rId1" Type="http://schemas.openxmlformats.org/officeDocument/2006/relationships/notesMaster" Target="../notesMasters/notesMaster1.xml"/></Relationships>
</file>

<file path=ppt/notesSlides/_rels/notesSlide65.xml.rels><?xml version="1.0" encoding="UTF-8" standalone="yes"?>
<Relationships xmlns="http://schemas.openxmlformats.org/package/2006/relationships"><Relationship Id="rId2" Type="http://schemas.openxmlformats.org/officeDocument/2006/relationships/slide" Target="../slides/slide65.xml"/><Relationship Id="rId1" Type="http://schemas.openxmlformats.org/officeDocument/2006/relationships/notesMaster" Target="../notesMasters/notesMaster1.xml"/></Relationships>
</file>

<file path=ppt/notesSlides/_rels/notesSlide66.xml.rels><?xml version="1.0" encoding="UTF-8" standalone="yes"?>
<Relationships xmlns="http://schemas.openxmlformats.org/package/2006/relationships"><Relationship Id="rId2" Type="http://schemas.openxmlformats.org/officeDocument/2006/relationships/slide" Target="../slides/slide66.xml"/><Relationship Id="rId1" Type="http://schemas.openxmlformats.org/officeDocument/2006/relationships/notesMaster" Target="../notesMasters/notesMaster1.xml"/></Relationships>
</file>

<file path=ppt/notesSlides/_rels/notesSlide67.xml.rels><?xml version="1.0" encoding="UTF-8" standalone="yes"?>
<Relationships xmlns="http://schemas.openxmlformats.org/package/2006/relationships"><Relationship Id="rId2" Type="http://schemas.openxmlformats.org/officeDocument/2006/relationships/slide" Target="../slides/slide67.xml"/><Relationship Id="rId1" Type="http://schemas.openxmlformats.org/officeDocument/2006/relationships/notesMaster" Target="../notesMasters/notesMaster1.xml"/></Relationships>
</file>

<file path=ppt/notesSlides/_rels/notesSlide68.xml.rels><?xml version="1.0" encoding="UTF-8" standalone="yes"?>
<Relationships xmlns="http://schemas.openxmlformats.org/package/2006/relationships"><Relationship Id="rId2" Type="http://schemas.openxmlformats.org/officeDocument/2006/relationships/slide" Target="../slides/slide68.xml"/><Relationship Id="rId1" Type="http://schemas.openxmlformats.org/officeDocument/2006/relationships/notesMaster" Target="../notesMasters/notesMaster1.xml"/></Relationships>
</file>

<file path=ppt/notesSlides/_rels/notesSlide69.xml.rels><?xml version="1.0" encoding="UTF-8" standalone="yes"?>
<Relationships xmlns="http://schemas.openxmlformats.org/package/2006/relationships"><Relationship Id="rId2" Type="http://schemas.openxmlformats.org/officeDocument/2006/relationships/slide" Target="../slides/slide6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70.xml.rels><?xml version="1.0" encoding="UTF-8" standalone="yes"?>
<Relationships xmlns="http://schemas.openxmlformats.org/package/2006/relationships"><Relationship Id="rId2" Type="http://schemas.openxmlformats.org/officeDocument/2006/relationships/slide" Target="../slides/slide70.xml"/><Relationship Id="rId1" Type="http://schemas.openxmlformats.org/officeDocument/2006/relationships/notesMaster" Target="../notesMasters/notesMaster1.xml"/></Relationships>
</file>

<file path=ppt/notesSlides/_rels/notesSlide71.xml.rels><?xml version="1.0" encoding="UTF-8" standalone="yes"?>
<Relationships xmlns="http://schemas.openxmlformats.org/package/2006/relationships"><Relationship Id="rId2" Type="http://schemas.openxmlformats.org/officeDocument/2006/relationships/slide" Target="../slides/slide71.xml"/><Relationship Id="rId1" Type="http://schemas.openxmlformats.org/officeDocument/2006/relationships/notesMaster" Target="../notesMasters/notesMaster1.xml"/></Relationships>
</file>

<file path=ppt/notesSlides/_rels/notesSlide72.xml.rels><?xml version="1.0" encoding="UTF-8" standalone="yes"?>
<Relationships xmlns="http://schemas.openxmlformats.org/package/2006/relationships"><Relationship Id="rId2" Type="http://schemas.openxmlformats.org/officeDocument/2006/relationships/slide" Target="../slides/slide72.xml"/><Relationship Id="rId1" Type="http://schemas.openxmlformats.org/officeDocument/2006/relationships/notesMaster" Target="../notesMasters/notesMaster1.xml"/></Relationships>
</file>

<file path=ppt/notesSlides/_rels/notesSlide73.xml.rels><?xml version="1.0" encoding="UTF-8" standalone="yes"?>
<Relationships xmlns="http://schemas.openxmlformats.org/package/2006/relationships"><Relationship Id="rId2" Type="http://schemas.openxmlformats.org/officeDocument/2006/relationships/slide" Target="../slides/slide73.xml"/><Relationship Id="rId1" Type="http://schemas.openxmlformats.org/officeDocument/2006/relationships/notesMaster" Target="../notesMasters/notesMaster1.xml"/></Relationships>
</file>

<file path=ppt/notesSlides/_rels/notesSlide74.xml.rels><?xml version="1.0" encoding="UTF-8" standalone="yes"?>
<Relationships xmlns="http://schemas.openxmlformats.org/package/2006/relationships"><Relationship Id="rId2" Type="http://schemas.openxmlformats.org/officeDocument/2006/relationships/slide" Target="../slides/slide74.xml"/><Relationship Id="rId1" Type="http://schemas.openxmlformats.org/officeDocument/2006/relationships/notesMaster" Target="../notesMasters/notesMaster1.xml"/></Relationships>
</file>

<file path=ppt/notesSlides/_rels/notesSlide75.xml.rels><?xml version="1.0" encoding="UTF-8" standalone="yes"?>
<Relationships xmlns="http://schemas.openxmlformats.org/package/2006/relationships"><Relationship Id="rId2" Type="http://schemas.openxmlformats.org/officeDocument/2006/relationships/slide" Target="../slides/slide75.xml"/><Relationship Id="rId1" Type="http://schemas.openxmlformats.org/officeDocument/2006/relationships/notesMaster" Target="../notesMasters/notesMaster1.xml"/></Relationships>
</file>

<file path=ppt/notesSlides/_rels/notesSlide76.xml.rels><?xml version="1.0" encoding="UTF-8" standalone="yes"?>
<Relationships xmlns="http://schemas.openxmlformats.org/package/2006/relationships"><Relationship Id="rId2" Type="http://schemas.openxmlformats.org/officeDocument/2006/relationships/slide" Target="../slides/slide76.xml"/><Relationship Id="rId1" Type="http://schemas.openxmlformats.org/officeDocument/2006/relationships/notesMaster" Target="../notesMasters/notesMaster1.xml"/></Relationships>
</file>

<file path=ppt/notesSlides/_rels/notesSlide77.xml.rels><?xml version="1.0" encoding="UTF-8" standalone="yes"?>
<Relationships xmlns="http://schemas.openxmlformats.org/package/2006/relationships"><Relationship Id="rId2" Type="http://schemas.openxmlformats.org/officeDocument/2006/relationships/slide" Target="../slides/slide77.xml"/><Relationship Id="rId1" Type="http://schemas.openxmlformats.org/officeDocument/2006/relationships/notesMaster" Target="../notesMasters/notesMaster1.xml"/></Relationships>
</file>

<file path=ppt/notesSlides/_rels/notesSlide78.xml.rels><?xml version="1.0" encoding="UTF-8" standalone="yes"?>
<Relationships xmlns="http://schemas.openxmlformats.org/package/2006/relationships"><Relationship Id="rId2" Type="http://schemas.openxmlformats.org/officeDocument/2006/relationships/slide" Target="../slides/slide78.xml"/><Relationship Id="rId1" Type="http://schemas.openxmlformats.org/officeDocument/2006/relationships/notesMaster" Target="../notesMasters/notesMaster1.xml"/></Relationships>
</file>

<file path=ppt/notesSlides/_rels/notesSlide79.xml.rels><?xml version="1.0" encoding="UTF-8" standalone="yes"?>
<Relationships xmlns="http://schemas.openxmlformats.org/package/2006/relationships"><Relationship Id="rId2" Type="http://schemas.openxmlformats.org/officeDocument/2006/relationships/slide" Target="../slides/slide7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a:t>
            </a:fld>
            <a:endParaRPr lang="en-US" dirty="0"/>
          </a:p>
        </p:txBody>
      </p:sp>
    </p:spTree>
    <p:extLst>
      <p:ext uri="{BB962C8B-B14F-4D97-AF65-F5344CB8AC3E}">
        <p14:creationId xmlns:p14="http://schemas.microsoft.com/office/powerpoint/2010/main" val="346217598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10</a:t>
            </a:fld>
            <a:endParaRPr lang="en-US" dirty="0"/>
          </a:p>
        </p:txBody>
      </p:sp>
    </p:spTree>
    <p:extLst>
      <p:ext uri="{BB962C8B-B14F-4D97-AF65-F5344CB8AC3E}">
        <p14:creationId xmlns:p14="http://schemas.microsoft.com/office/powerpoint/2010/main" val="216546466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4210" name="Slide Image Placeholder 1"/>
          <p:cNvSpPr>
            <a:spLocks noGrp="1" noRot="1" noChangeAspect="1" noTextEdit="1"/>
          </p:cNvSpPr>
          <p:nvPr>
            <p:ph type="sldImg"/>
          </p:nvPr>
        </p:nvSpPr>
        <p:spPr bwMode="auto">
          <a:noFill/>
          <a:ln>
            <a:solidFill>
              <a:srgbClr val="000000"/>
            </a:solidFill>
            <a:miter lim="800000"/>
            <a:headEnd/>
            <a:tailEnd/>
          </a:ln>
          <a:extLst>
            <a:ext uri="{909E8E84-426E-40DD-AFC4-6F175D3DCCD1}">
              <a14:hiddenFill xmlns:a14="http://schemas.microsoft.com/office/drawing/2010/main">
                <a:solidFill>
                  <a:srgbClr val="FFFFFF"/>
                </a:solidFill>
              </a14:hiddenFill>
            </a:ext>
          </a:extLst>
        </p:spPr>
      </p:sp>
      <p:sp>
        <p:nvSpPr>
          <p:cNvPr id="94211" name="Notes Placeholder 2"/>
          <p:cNvSpPr>
            <a:spLocks noGrp="1"/>
          </p:cNvSpPr>
          <p:nvPr>
            <p:ph type="body" idx="1"/>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t" anchorCtr="0" compatLnSpc="1">
            <a:prstTxWarp prst="textNoShape">
              <a:avLst/>
            </a:prstTxWarp>
          </a:bodyPr>
          <a:lstStyle/>
          <a:p>
            <a:pPr>
              <a:spcBef>
                <a:spcPct val="0"/>
              </a:spcBef>
            </a:pPr>
            <a:endParaRPr lang="en-US" smtClean="0"/>
          </a:p>
        </p:txBody>
      </p:sp>
      <p:sp>
        <p:nvSpPr>
          <p:cNvPr id="94212" name="Slide Number Placeholder 3"/>
          <p:cNvSpPr>
            <a:spLocks noGrp="1"/>
          </p:cNvSpPr>
          <p:nvPr>
            <p:ph type="sldNum" sz="quarter" idx="5"/>
          </p:nvPr>
        </p:nvSpPr>
        <p:spPr bwMode="auto">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numCol="1" anchorCtr="0" compatLnSpc="1">
            <a:prstTxWarp prst="textNoShape">
              <a:avLst/>
            </a:prstTxWarp>
          </a:bodyPr>
          <a:lstStyle>
            <a:lvl1pPr>
              <a:defRPr>
                <a:solidFill>
                  <a:schemeClr val="tx1"/>
                </a:solidFill>
                <a:latin typeface="Calibri" pitchFamily="34" charset="0"/>
              </a:defRPr>
            </a:lvl1pPr>
            <a:lvl2pPr marL="737452" indent="-283635">
              <a:defRPr>
                <a:solidFill>
                  <a:schemeClr val="tx1"/>
                </a:solidFill>
                <a:latin typeface="Calibri" pitchFamily="34" charset="0"/>
              </a:defRPr>
            </a:lvl2pPr>
            <a:lvl3pPr marL="1134542" indent="-226908">
              <a:defRPr>
                <a:solidFill>
                  <a:schemeClr val="tx1"/>
                </a:solidFill>
                <a:latin typeface="Calibri" pitchFamily="34" charset="0"/>
              </a:defRPr>
            </a:lvl3pPr>
            <a:lvl4pPr marL="1588359" indent="-226908">
              <a:defRPr>
                <a:solidFill>
                  <a:schemeClr val="tx1"/>
                </a:solidFill>
                <a:latin typeface="Calibri" pitchFamily="34" charset="0"/>
              </a:defRPr>
            </a:lvl4pPr>
            <a:lvl5pPr marL="2042175" indent="-226908">
              <a:defRPr>
                <a:solidFill>
                  <a:schemeClr val="tx1"/>
                </a:solidFill>
                <a:latin typeface="Calibri" pitchFamily="34" charset="0"/>
              </a:defRPr>
            </a:lvl5pPr>
            <a:lvl6pPr marL="2495992" indent="-226908" fontAlgn="base">
              <a:spcBef>
                <a:spcPct val="0"/>
              </a:spcBef>
              <a:spcAft>
                <a:spcPct val="0"/>
              </a:spcAft>
              <a:defRPr>
                <a:solidFill>
                  <a:schemeClr val="tx1"/>
                </a:solidFill>
                <a:latin typeface="Calibri" pitchFamily="34" charset="0"/>
              </a:defRPr>
            </a:lvl6pPr>
            <a:lvl7pPr marL="2949809" indent="-226908" fontAlgn="base">
              <a:spcBef>
                <a:spcPct val="0"/>
              </a:spcBef>
              <a:spcAft>
                <a:spcPct val="0"/>
              </a:spcAft>
              <a:defRPr>
                <a:solidFill>
                  <a:schemeClr val="tx1"/>
                </a:solidFill>
                <a:latin typeface="Calibri" pitchFamily="34" charset="0"/>
              </a:defRPr>
            </a:lvl7pPr>
            <a:lvl8pPr marL="3403625" indent="-226908" fontAlgn="base">
              <a:spcBef>
                <a:spcPct val="0"/>
              </a:spcBef>
              <a:spcAft>
                <a:spcPct val="0"/>
              </a:spcAft>
              <a:defRPr>
                <a:solidFill>
                  <a:schemeClr val="tx1"/>
                </a:solidFill>
                <a:latin typeface="Calibri" pitchFamily="34" charset="0"/>
              </a:defRPr>
            </a:lvl8pPr>
            <a:lvl9pPr marL="3857442" indent="-226908" fontAlgn="base">
              <a:spcBef>
                <a:spcPct val="0"/>
              </a:spcBef>
              <a:spcAft>
                <a:spcPct val="0"/>
              </a:spcAft>
              <a:defRPr>
                <a:solidFill>
                  <a:schemeClr val="tx1"/>
                </a:solidFill>
                <a:latin typeface="Calibri" pitchFamily="34" charset="0"/>
              </a:defRPr>
            </a:lvl9pPr>
          </a:lstStyle>
          <a:p>
            <a:pPr fontAlgn="base">
              <a:spcBef>
                <a:spcPct val="0"/>
              </a:spcBef>
              <a:spcAft>
                <a:spcPct val="0"/>
              </a:spcAft>
            </a:pPr>
            <a:fld id="{9E1ED2AD-750C-44E1-B711-F7BD0DA9D3E0}" type="slidenum">
              <a:rPr lang="en-US">
                <a:solidFill>
                  <a:srgbClr val="000000"/>
                </a:solidFill>
              </a:rPr>
              <a:pPr fontAlgn="base">
                <a:spcBef>
                  <a:spcPct val="0"/>
                </a:spcBef>
                <a:spcAft>
                  <a:spcPct val="0"/>
                </a:spcAft>
              </a:pPr>
              <a:t>11</a:t>
            </a:fld>
            <a:endParaRPr lang="en-US">
              <a:solidFill>
                <a:srgbClr val="000000"/>
              </a:solidFill>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12</a:t>
            </a:fld>
            <a:endParaRPr lang="en-US" dirty="0"/>
          </a:p>
        </p:txBody>
      </p:sp>
    </p:spTree>
    <p:extLst>
      <p:ext uri="{BB962C8B-B14F-4D97-AF65-F5344CB8AC3E}">
        <p14:creationId xmlns:p14="http://schemas.microsoft.com/office/powerpoint/2010/main" val="2165464664"/>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13</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14</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15</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16</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17</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18</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19</a:t>
            </a:fld>
            <a:endParaRPr lang="en-US" dirty="0"/>
          </a:p>
        </p:txBody>
      </p:sp>
    </p:spTree>
    <p:extLst>
      <p:ext uri="{BB962C8B-B14F-4D97-AF65-F5344CB8AC3E}">
        <p14:creationId xmlns:p14="http://schemas.microsoft.com/office/powerpoint/2010/main" val="216546466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20</a:t>
            </a:fld>
            <a:endParaRPr lang="en-US" dirty="0"/>
          </a:p>
        </p:txBody>
      </p:sp>
    </p:spTree>
    <p:extLst>
      <p:ext uri="{BB962C8B-B14F-4D97-AF65-F5344CB8AC3E}">
        <p14:creationId xmlns:p14="http://schemas.microsoft.com/office/powerpoint/2010/main" val="276479286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21</a:t>
            </a:fld>
            <a:endParaRPr lang="en-US" dirty="0"/>
          </a:p>
        </p:txBody>
      </p:sp>
    </p:spTree>
    <p:extLst>
      <p:ext uri="{BB962C8B-B14F-4D97-AF65-F5344CB8AC3E}">
        <p14:creationId xmlns:p14="http://schemas.microsoft.com/office/powerpoint/2010/main" val="360020800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22</a:t>
            </a:fld>
            <a:endParaRPr lang="en-US" dirty="0"/>
          </a:p>
        </p:txBody>
      </p:sp>
    </p:spTree>
    <p:extLst>
      <p:ext uri="{BB962C8B-B14F-4D97-AF65-F5344CB8AC3E}">
        <p14:creationId xmlns:p14="http://schemas.microsoft.com/office/powerpoint/2010/main" val="249772836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192338" y="692150"/>
            <a:ext cx="2565400" cy="1924050"/>
          </a:xfrm>
        </p:spPr>
      </p:sp>
      <p:sp>
        <p:nvSpPr>
          <p:cNvPr id="3" name="Notes Placeholder 2"/>
          <p:cNvSpPr>
            <a:spLocks noGrp="1"/>
          </p:cNvSpPr>
          <p:nvPr>
            <p:ph type="body" idx="1"/>
          </p:nvPr>
        </p:nvSpPr>
        <p:spPr>
          <a:xfrm>
            <a:off x="695008" y="2924757"/>
            <a:ext cx="5560060" cy="5618612"/>
          </a:xfrm>
        </p:spPr>
        <p:txBody>
          <a:bodyPr/>
          <a:lstStyle/>
          <a:p>
            <a:endParaRPr lang="en-US" sz="800" dirty="0"/>
          </a:p>
        </p:txBody>
      </p:sp>
      <p:sp>
        <p:nvSpPr>
          <p:cNvPr id="4" name="Slide Number Placeholder 3"/>
          <p:cNvSpPr>
            <a:spLocks noGrp="1"/>
          </p:cNvSpPr>
          <p:nvPr>
            <p:ph type="sldNum" sz="quarter" idx="10"/>
          </p:nvPr>
        </p:nvSpPr>
        <p:spPr/>
        <p:txBody>
          <a:bodyPr/>
          <a:lstStyle/>
          <a:p>
            <a:fld id="{FE3D05DD-F03C-4236-B280-20B0857585E1}" type="slidenum">
              <a:rPr lang="en-US" smtClean="0"/>
              <a:t>23</a:t>
            </a:fld>
            <a:endParaRPr lang="en-US" dirty="0"/>
          </a:p>
        </p:txBody>
      </p:sp>
    </p:spTree>
    <p:extLst>
      <p:ext uri="{BB962C8B-B14F-4D97-AF65-F5344CB8AC3E}">
        <p14:creationId xmlns:p14="http://schemas.microsoft.com/office/powerpoint/2010/main" val="424851755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24</a:t>
            </a:fld>
            <a:endParaRPr lang="en-US" dirty="0"/>
          </a:p>
        </p:txBody>
      </p:sp>
    </p:spTree>
    <p:extLst>
      <p:ext uri="{BB962C8B-B14F-4D97-AF65-F5344CB8AC3E}">
        <p14:creationId xmlns:p14="http://schemas.microsoft.com/office/powerpoint/2010/main" val="1103781504"/>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25</a:t>
            </a:fld>
            <a:endParaRPr lang="en-US" dirty="0"/>
          </a:p>
        </p:txBody>
      </p:sp>
    </p:spTree>
    <p:extLst>
      <p:ext uri="{BB962C8B-B14F-4D97-AF65-F5344CB8AC3E}">
        <p14:creationId xmlns:p14="http://schemas.microsoft.com/office/powerpoint/2010/main" val="1103781504"/>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26</a:t>
            </a:fld>
            <a:endParaRPr lang="en-US" dirty="0"/>
          </a:p>
        </p:txBody>
      </p:sp>
    </p:spTree>
    <p:extLst>
      <p:ext uri="{BB962C8B-B14F-4D97-AF65-F5344CB8AC3E}">
        <p14:creationId xmlns:p14="http://schemas.microsoft.com/office/powerpoint/2010/main" val="1151798096"/>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27</a:t>
            </a:fld>
            <a:endParaRPr lang="en-US" dirty="0"/>
          </a:p>
        </p:txBody>
      </p:sp>
    </p:spTree>
    <p:extLst>
      <p:ext uri="{BB962C8B-B14F-4D97-AF65-F5344CB8AC3E}">
        <p14:creationId xmlns:p14="http://schemas.microsoft.com/office/powerpoint/2010/main" val="3485381197"/>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28</a:t>
            </a:fld>
            <a:endParaRPr lang="en-US" dirty="0"/>
          </a:p>
        </p:txBody>
      </p:sp>
    </p:spTree>
    <p:extLst>
      <p:ext uri="{BB962C8B-B14F-4D97-AF65-F5344CB8AC3E}">
        <p14:creationId xmlns:p14="http://schemas.microsoft.com/office/powerpoint/2010/main" val="1901390257"/>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29</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30</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31</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32</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33</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34</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35</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36</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37</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38</a:t>
            </a:fld>
            <a:endParaRPr lang="en-US" dirty="0"/>
          </a:p>
        </p:txBody>
      </p:sp>
    </p:spTree>
    <p:extLst>
      <p:ext uri="{BB962C8B-B14F-4D97-AF65-F5344CB8AC3E}">
        <p14:creationId xmlns:p14="http://schemas.microsoft.com/office/powerpoint/2010/main" val="197035403"/>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39</a:t>
            </a:fld>
            <a:endParaRPr lang="en-US" dirty="0"/>
          </a:p>
        </p:txBody>
      </p:sp>
    </p:spTree>
    <p:extLst>
      <p:ext uri="{BB962C8B-B14F-4D97-AF65-F5344CB8AC3E}">
        <p14:creationId xmlns:p14="http://schemas.microsoft.com/office/powerpoint/2010/main" val="1103781504"/>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40</a:t>
            </a:fld>
            <a:endParaRPr lang="en-US" dirty="0"/>
          </a:p>
        </p:txBody>
      </p:sp>
    </p:spTree>
    <p:extLst>
      <p:ext uri="{BB962C8B-B14F-4D97-AF65-F5344CB8AC3E}">
        <p14:creationId xmlns:p14="http://schemas.microsoft.com/office/powerpoint/2010/main" val="110378150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41</a:t>
            </a:fld>
            <a:endParaRPr lang="en-US" dirty="0"/>
          </a:p>
        </p:txBody>
      </p:sp>
    </p:spTree>
    <p:extLst>
      <p:ext uri="{BB962C8B-B14F-4D97-AF65-F5344CB8AC3E}">
        <p14:creationId xmlns:p14="http://schemas.microsoft.com/office/powerpoint/2010/main" val="1103781504"/>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90738" y="692150"/>
            <a:ext cx="2768600" cy="2078038"/>
          </a:xfrm>
        </p:spPr>
      </p:sp>
      <p:sp>
        <p:nvSpPr>
          <p:cNvPr id="3" name="Notes Placeholder 2"/>
          <p:cNvSpPr>
            <a:spLocks noGrp="1"/>
          </p:cNvSpPr>
          <p:nvPr>
            <p:ph type="body" idx="1"/>
          </p:nvPr>
        </p:nvSpPr>
        <p:spPr>
          <a:xfrm>
            <a:off x="695008" y="3155659"/>
            <a:ext cx="5560060" cy="5387710"/>
          </a:xfrm>
        </p:spPr>
        <p:txBody>
          <a:bodyPr/>
          <a:lstStyle/>
          <a:p>
            <a:r>
              <a:rPr lang="en-US" dirty="0"/>
              <a:t> </a:t>
            </a:r>
            <a:endParaRPr lang="en-US" dirty="0" smtClean="0">
              <a:effectLst/>
            </a:endParaRPr>
          </a:p>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42</a:t>
            </a:fld>
            <a:endParaRPr lang="en-US" dirty="0"/>
          </a:p>
        </p:txBody>
      </p:sp>
    </p:spTree>
    <p:extLst>
      <p:ext uri="{BB962C8B-B14F-4D97-AF65-F5344CB8AC3E}">
        <p14:creationId xmlns:p14="http://schemas.microsoft.com/office/powerpoint/2010/main" val="2248645804"/>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43</a:t>
            </a:fld>
            <a:endParaRPr lang="en-US" dirty="0"/>
          </a:p>
        </p:txBody>
      </p:sp>
    </p:spTree>
    <p:extLst>
      <p:ext uri="{BB962C8B-B14F-4D97-AF65-F5344CB8AC3E}">
        <p14:creationId xmlns:p14="http://schemas.microsoft.com/office/powerpoint/2010/main" val="4185416684"/>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44</a:t>
            </a:fld>
            <a:endParaRPr lang="en-US" dirty="0"/>
          </a:p>
        </p:txBody>
      </p:sp>
    </p:spTree>
    <p:extLst>
      <p:ext uri="{BB962C8B-B14F-4D97-AF65-F5344CB8AC3E}">
        <p14:creationId xmlns:p14="http://schemas.microsoft.com/office/powerpoint/2010/main" val="4185416684"/>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45</a:t>
            </a:fld>
            <a:endParaRPr lang="en-US" dirty="0"/>
          </a:p>
        </p:txBody>
      </p:sp>
    </p:spTree>
    <p:extLst>
      <p:ext uri="{BB962C8B-B14F-4D97-AF65-F5344CB8AC3E}">
        <p14:creationId xmlns:p14="http://schemas.microsoft.com/office/powerpoint/2010/main" val="1159371763"/>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46</a:t>
            </a:fld>
            <a:endParaRPr lang="en-US" dirty="0"/>
          </a:p>
        </p:txBody>
      </p:sp>
    </p:spTree>
    <p:extLst>
      <p:ext uri="{BB962C8B-B14F-4D97-AF65-F5344CB8AC3E}">
        <p14:creationId xmlns:p14="http://schemas.microsoft.com/office/powerpoint/2010/main" val="773944530"/>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47</a:t>
            </a:fld>
            <a:endParaRPr lang="en-US" dirty="0"/>
          </a:p>
        </p:txBody>
      </p:sp>
    </p:spTree>
    <p:extLst>
      <p:ext uri="{BB962C8B-B14F-4D97-AF65-F5344CB8AC3E}">
        <p14:creationId xmlns:p14="http://schemas.microsoft.com/office/powerpoint/2010/main" val="2364874871"/>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48</a:t>
            </a:fld>
            <a:endParaRPr lang="en-US" dirty="0"/>
          </a:p>
        </p:txBody>
      </p:sp>
    </p:spTree>
    <p:extLst>
      <p:ext uri="{BB962C8B-B14F-4D97-AF65-F5344CB8AC3E}">
        <p14:creationId xmlns:p14="http://schemas.microsoft.com/office/powerpoint/2010/main" val="3992386137"/>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1833563" y="692150"/>
            <a:ext cx="3282950" cy="2463800"/>
          </a:xfrm>
        </p:spPr>
      </p:sp>
      <p:sp>
        <p:nvSpPr>
          <p:cNvPr id="3" name="Notes Placeholder 2"/>
          <p:cNvSpPr>
            <a:spLocks noGrp="1"/>
          </p:cNvSpPr>
          <p:nvPr>
            <p:ph type="body" idx="1"/>
          </p:nvPr>
        </p:nvSpPr>
        <p:spPr>
          <a:xfrm>
            <a:off x="695008" y="3463529"/>
            <a:ext cx="5560060" cy="5079841"/>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49</a:t>
            </a:fld>
            <a:endParaRPr lang="en-US" dirty="0"/>
          </a:p>
        </p:txBody>
      </p:sp>
    </p:spTree>
    <p:extLst>
      <p:ext uri="{BB962C8B-B14F-4D97-AF65-F5344CB8AC3E}">
        <p14:creationId xmlns:p14="http://schemas.microsoft.com/office/powerpoint/2010/main" val="422836380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5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50</a:t>
            </a:fld>
            <a:endParaRPr lang="en-US" dirty="0"/>
          </a:p>
        </p:txBody>
      </p:sp>
    </p:spTree>
    <p:extLst>
      <p:ext uri="{BB962C8B-B14F-4D97-AF65-F5344CB8AC3E}">
        <p14:creationId xmlns:p14="http://schemas.microsoft.com/office/powerpoint/2010/main" val="1853372039"/>
      </p:ext>
    </p:extLst>
  </p:cSld>
  <p:clrMapOvr>
    <a:masterClrMapping/>
  </p:clrMapOvr>
</p:notes>
</file>

<file path=ppt/notesSlides/notesSlide5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346325" y="692150"/>
            <a:ext cx="2257425" cy="1693863"/>
          </a:xfrm>
        </p:spPr>
      </p:sp>
      <p:sp>
        <p:nvSpPr>
          <p:cNvPr id="3" name="Notes Placeholder 2"/>
          <p:cNvSpPr>
            <a:spLocks noGrp="1"/>
          </p:cNvSpPr>
          <p:nvPr>
            <p:ph type="body" idx="1"/>
          </p:nvPr>
        </p:nvSpPr>
        <p:spPr>
          <a:xfrm>
            <a:off x="695008" y="2693855"/>
            <a:ext cx="5560060" cy="5849514"/>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51</a:t>
            </a:fld>
            <a:endParaRPr lang="en-US" dirty="0"/>
          </a:p>
        </p:txBody>
      </p:sp>
    </p:spTree>
    <p:extLst>
      <p:ext uri="{BB962C8B-B14F-4D97-AF65-F5344CB8AC3E}">
        <p14:creationId xmlns:p14="http://schemas.microsoft.com/office/powerpoint/2010/main" val="2471608946"/>
      </p:ext>
    </p:extLst>
  </p:cSld>
  <p:clrMapOvr>
    <a:masterClrMapping/>
  </p:clrMapOvr>
</p:notes>
</file>

<file path=ppt/notesSlides/notesSlide5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52</a:t>
            </a:fld>
            <a:endParaRPr lang="en-US" dirty="0"/>
          </a:p>
        </p:txBody>
      </p:sp>
    </p:spTree>
    <p:extLst>
      <p:ext uri="{BB962C8B-B14F-4D97-AF65-F5344CB8AC3E}">
        <p14:creationId xmlns:p14="http://schemas.microsoft.com/office/powerpoint/2010/main" val="3954272107"/>
      </p:ext>
    </p:extLst>
  </p:cSld>
  <p:clrMapOvr>
    <a:masterClrMapping/>
  </p:clrMapOvr>
</p:notes>
</file>

<file path=ppt/notesSlides/notesSlide5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53</a:t>
            </a:fld>
            <a:endParaRPr lang="en-US" dirty="0"/>
          </a:p>
        </p:txBody>
      </p:sp>
    </p:spTree>
    <p:extLst>
      <p:ext uri="{BB962C8B-B14F-4D97-AF65-F5344CB8AC3E}">
        <p14:creationId xmlns:p14="http://schemas.microsoft.com/office/powerpoint/2010/main" val="3149005621"/>
      </p:ext>
    </p:extLst>
  </p:cSld>
  <p:clrMapOvr>
    <a:masterClrMapping/>
  </p:clrMapOvr>
</p:notes>
</file>

<file path=ppt/notesSlides/notesSlide5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54</a:t>
            </a:fld>
            <a:endParaRPr lang="en-US" dirty="0"/>
          </a:p>
        </p:txBody>
      </p:sp>
    </p:spTree>
    <p:extLst>
      <p:ext uri="{BB962C8B-B14F-4D97-AF65-F5344CB8AC3E}">
        <p14:creationId xmlns:p14="http://schemas.microsoft.com/office/powerpoint/2010/main" val="3689988254"/>
      </p:ext>
    </p:extLst>
  </p:cSld>
  <p:clrMapOvr>
    <a:masterClrMapping/>
  </p:clrMapOvr>
</p:notes>
</file>

<file path=ppt/notesSlides/notesSlide5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55</a:t>
            </a:fld>
            <a:endParaRPr lang="en-US" dirty="0"/>
          </a:p>
        </p:txBody>
      </p:sp>
    </p:spTree>
    <p:extLst>
      <p:ext uri="{BB962C8B-B14F-4D97-AF65-F5344CB8AC3E}">
        <p14:creationId xmlns:p14="http://schemas.microsoft.com/office/powerpoint/2010/main" val="3689988254"/>
      </p:ext>
    </p:extLst>
  </p:cSld>
  <p:clrMapOvr>
    <a:masterClrMapping/>
  </p:clrMapOvr>
</p:notes>
</file>

<file path=ppt/notesSlides/notesSlide5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56</a:t>
            </a:fld>
            <a:endParaRPr lang="en-US" dirty="0"/>
          </a:p>
        </p:txBody>
      </p:sp>
    </p:spTree>
    <p:extLst>
      <p:ext uri="{BB962C8B-B14F-4D97-AF65-F5344CB8AC3E}">
        <p14:creationId xmlns:p14="http://schemas.microsoft.com/office/powerpoint/2010/main" val="3689988254"/>
      </p:ext>
    </p:extLst>
  </p:cSld>
  <p:clrMapOvr>
    <a:masterClrMapping/>
  </p:clrMapOvr>
</p:notes>
</file>

<file path=ppt/notesSlides/notesSlide5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57</a:t>
            </a:fld>
            <a:endParaRPr lang="en-US" dirty="0"/>
          </a:p>
        </p:txBody>
      </p:sp>
    </p:spTree>
    <p:extLst>
      <p:ext uri="{BB962C8B-B14F-4D97-AF65-F5344CB8AC3E}">
        <p14:creationId xmlns:p14="http://schemas.microsoft.com/office/powerpoint/2010/main" val="3689988254"/>
      </p:ext>
    </p:extLst>
  </p:cSld>
  <p:clrMapOvr>
    <a:masterClrMapping/>
  </p:clrMapOvr>
</p:notes>
</file>

<file path=ppt/notesSlides/notesSlide5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58</a:t>
            </a:fld>
            <a:endParaRPr lang="en-US" dirty="0"/>
          </a:p>
        </p:txBody>
      </p:sp>
    </p:spTree>
    <p:extLst>
      <p:ext uri="{BB962C8B-B14F-4D97-AF65-F5344CB8AC3E}">
        <p14:creationId xmlns:p14="http://schemas.microsoft.com/office/powerpoint/2010/main" val="331799221"/>
      </p:ext>
    </p:extLst>
  </p:cSld>
  <p:clrMapOvr>
    <a:masterClrMapping/>
  </p:clrMapOvr>
</p:notes>
</file>

<file path=ppt/notesSlides/notesSlide5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59</a:t>
            </a:fld>
            <a:endParaRPr lang="en-US" dirty="0"/>
          </a:p>
        </p:txBody>
      </p:sp>
    </p:spTree>
    <p:extLst>
      <p:ext uri="{BB962C8B-B14F-4D97-AF65-F5344CB8AC3E}">
        <p14:creationId xmlns:p14="http://schemas.microsoft.com/office/powerpoint/2010/main" val="211041175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6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60</a:t>
            </a:fld>
            <a:endParaRPr lang="en-US" dirty="0"/>
          </a:p>
        </p:txBody>
      </p:sp>
    </p:spTree>
    <p:extLst>
      <p:ext uri="{BB962C8B-B14F-4D97-AF65-F5344CB8AC3E}">
        <p14:creationId xmlns:p14="http://schemas.microsoft.com/office/powerpoint/2010/main" val="674010575"/>
      </p:ext>
    </p:extLst>
  </p:cSld>
  <p:clrMapOvr>
    <a:masterClrMapping/>
  </p:clrMapOvr>
</p:notes>
</file>

<file path=ppt/notesSlides/notesSlide6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61</a:t>
            </a:fld>
            <a:endParaRPr lang="en-US" dirty="0"/>
          </a:p>
        </p:txBody>
      </p:sp>
    </p:spTree>
    <p:extLst>
      <p:ext uri="{BB962C8B-B14F-4D97-AF65-F5344CB8AC3E}">
        <p14:creationId xmlns:p14="http://schemas.microsoft.com/office/powerpoint/2010/main" val="674010575"/>
      </p:ext>
    </p:extLst>
  </p:cSld>
  <p:clrMapOvr>
    <a:masterClrMapping/>
  </p:clrMapOvr>
</p:notes>
</file>

<file path=ppt/notesSlides/notesSlide6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731837" y="4237037"/>
            <a:ext cx="5560060" cy="4156234"/>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62</a:t>
            </a:fld>
            <a:endParaRPr lang="en-US" dirty="0"/>
          </a:p>
        </p:txBody>
      </p:sp>
    </p:spTree>
    <p:extLst>
      <p:ext uri="{BB962C8B-B14F-4D97-AF65-F5344CB8AC3E}">
        <p14:creationId xmlns:p14="http://schemas.microsoft.com/office/powerpoint/2010/main" val="227155991"/>
      </p:ext>
    </p:extLst>
  </p:cSld>
  <p:clrMapOvr>
    <a:masterClrMapping/>
  </p:clrMapOvr>
</p:notes>
</file>

<file path=ppt/notesSlides/notesSlide6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90738" y="692150"/>
            <a:ext cx="2768600" cy="2078038"/>
          </a:xfrm>
        </p:spPr>
      </p:sp>
      <p:sp>
        <p:nvSpPr>
          <p:cNvPr id="3" name="Notes Placeholder 2"/>
          <p:cNvSpPr>
            <a:spLocks noGrp="1"/>
          </p:cNvSpPr>
          <p:nvPr>
            <p:ph type="body" idx="1"/>
          </p:nvPr>
        </p:nvSpPr>
        <p:spPr>
          <a:xfrm>
            <a:off x="695008" y="3155659"/>
            <a:ext cx="5560060" cy="5387710"/>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63</a:t>
            </a:fld>
            <a:endParaRPr lang="en-US" dirty="0"/>
          </a:p>
        </p:txBody>
      </p:sp>
    </p:spTree>
    <p:extLst>
      <p:ext uri="{BB962C8B-B14F-4D97-AF65-F5344CB8AC3E}">
        <p14:creationId xmlns:p14="http://schemas.microsoft.com/office/powerpoint/2010/main" val="2248645804"/>
      </p:ext>
    </p:extLst>
  </p:cSld>
  <p:clrMapOvr>
    <a:masterClrMapping/>
  </p:clrMapOvr>
</p:notes>
</file>

<file path=ppt/notesSlides/notesSlide6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90738" y="692150"/>
            <a:ext cx="2768600" cy="2078038"/>
          </a:xfrm>
        </p:spPr>
      </p:sp>
      <p:sp>
        <p:nvSpPr>
          <p:cNvPr id="3" name="Notes Placeholder 2"/>
          <p:cNvSpPr>
            <a:spLocks noGrp="1"/>
          </p:cNvSpPr>
          <p:nvPr>
            <p:ph type="body" idx="1"/>
          </p:nvPr>
        </p:nvSpPr>
        <p:spPr>
          <a:xfrm>
            <a:off x="695008" y="3155659"/>
            <a:ext cx="5560060" cy="5387710"/>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64</a:t>
            </a:fld>
            <a:endParaRPr lang="en-US" dirty="0"/>
          </a:p>
        </p:txBody>
      </p:sp>
    </p:spTree>
    <p:extLst>
      <p:ext uri="{BB962C8B-B14F-4D97-AF65-F5344CB8AC3E}">
        <p14:creationId xmlns:p14="http://schemas.microsoft.com/office/powerpoint/2010/main" val="2248645804"/>
      </p:ext>
    </p:extLst>
  </p:cSld>
  <p:clrMapOvr>
    <a:masterClrMapping/>
  </p:clrMapOvr>
</p:notes>
</file>

<file path=ppt/notesSlides/notesSlide6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2090738" y="692150"/>
            <a:ext cx="2768600" cy="2078038"/>
          </a:xfrm>
        </p:spPr>
      </p:sp>
      <p:sp>
        <p:nvSpPr>
          <p:cNvPr id="3" name="Notes Placeholder 2"/>
          <p:cNvSpPr>
            <a:spLocks noGrp="1"/>
          </p:cNvSpPr>
          <p:nvPr>
            <p:ph type="body" idx="1"/>
          </p:nvPr>
        </p:nvSpPr>
        <p:spPr>
          <a:xfrm>
            <a:off x="695008" y="3155659"/>
            <a:ext cx="5560060" cy="5387710"/>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65</a:t>
            </a:fld>
            <a:endParaRPr lang="en-US" dirty="0"/>
          </a:p>
        </p:txBody>
      </p:sp>
    </p:spTree>
    <p:extLst>
      <p:ext uri="{BB962C8B-B14F-4D97-AF65-F5344CB8AC3E}">
        <p14:creationId xmlns:p14="http://schemas.microsoft.com/office/powerpoint/2010/main" val="2248645804"/>
      </p:ext>
    </p:extLst>
  </p:cSld>
  <p:clrMapOvr>
    <a:masterClrMapping/>
  </p:clrMapOvr>
</p:notes>
</file>

<file path=ppt/notesSlides/notesSlide6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t>
            </a:r>
            <a:endParaRPr lang="en-US" dirty="0"/>
          </a:p>
          <a:p>
            <a:r>
              <a:rPr lang="en-US" dirty="0"/>
              <a:t>  </a:t>
            </a:r>
          </a:p>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66</a:t>
            </a:fld>
            <a:endParaRPr lang="en-US" dirty="0"/>
          </a:p>
        </p:txBody>
      </p:sp>
    </p:spTree>
    <p:extLst>
      <p:ext uri="{BB962C8B-B14F-4D97-AF65-F5344CB8AC3E}">
        <p14:creationId xmlns:p14="http://schemas.microsoft.com/office/powerpoint/2010/main" val="3817984267"/>
      </p:ext>
    </p:extLst>
  </p:cSld>
  <p:clrMapOvr>
    <a:masterClrMapping/>
  </p:clrMapOvr>
</p:notes>
</file>

<file path=ppt/notesSlides/notesSlide6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67</a:t>
            </a:fld>
            <a:endParaRPr lang="en-US" dirty="0"/>
          </a:p>
        </p:txBody>
      </p:sp>
    </p:spTree>
    <p:extLst>
      <p:ext uri="{BB962C8B-B14F-4D97-AF65-F5344CB8AC3E}">
        <p14:creationId xmlns:p14="http://schemas.microsoft.com/office/powerpoint/2010/main" val="1223137669"/>
      </p:ext>
    </p:extLst>
  </p:cSld>
  <p:clrMapOvr>
    <a:masterClrMapping/>
  </p:clrMapOvr>
</p:notes>
</file>

<file path=ppt/notesSlides/notesSlide6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68</a:t>
            </a:fld>
            <a:endParaRPr lang="en-US" dirty="0"/>
          </a:p>
        </p:txBody>
      </p:sp>
    </p:spTree>
    <p:extLst>
      <p:ext uri="{BB962C8B-B14F-4D97-AF65-F5344CB8AC3E}">
        <p14:creationId xmlns:p14="http://schemas.microsoft.com/office/powerpoint/2010/main" val="1223137669"/>
      </p:ext>
    </p:extLst>
  </p:cSld>
  <p:clrMapOvr>
    <a:masterClrMapping/>
  </p:clrMapOvr>
</p:notes>
</file>

<file path=ppt/notesSlides/notesSlide6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69</a:t>
            </a:fld>
            <a:endParaRPr lang="en-US" dirty="0"/>
          </a:p>
        </p:txBody>
      </p:sp>
    </p:spTree>
    <p:extLst>
      <p:ext uri="{BB962C8B-B14F-4D97-AF65-F5344CB8AC3E}">
        <p14:creationId xmlns:p14="http://schemas.microsoft.com/office/powerpoint/2010/main" val="184939631"/>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a:t>
            </a:fld>
            <a:endParaRPr lang="en-US" dirty="0"/>
          </a:p>
        </p:txBody>
      </p:sp>
    </p:spTree>
    <p:extLst>
      <p:ext uri="{BB962C8B-B14F-4D97-AF65-F5344CB8AC3E}">
        <p14:creationId xmlns:p14="http://schemas.microsoft.com/office/powerpoint/2010/main" val="464477483"/>
      </p:ext>
    </p:extLst>
  </p:cSld>
  <p:clrMapOvr>
    <a:masterClrMapping/>
  </p:clrMapOvr>
</p:notes>
</file>

<file path=ppt/notesSlides/notesSlide7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FE3D05DD-F03C-4236-B280-20B0857585E1}" type="slidenum">
              <a:rPr lang="en-US" smtClean="0"/>
              <a:t>70</a:t>
            </a:fld>
            <a:endParaRPr lang="en-US" dirty="0"/>
          </a:p>
        </p:txBody>
      </p:sp>
    </p:spTree>
    <p:extLst>
      <p:ext uri="{BB962C8B-B14F-4D97-AF65-F5344CB8AC3E}">
        <p14:creationId xmlns:p14="http://schemas.microsoft.com/office/powerpoint/2010/main" val="1105631059"/>
      </p:ext>
    </p:extLst>
  </p:cSld>
  <p:clrMapOvr>
    <a:masterClrMapping/>
  </p:clrMapOvr>
</p:notes>
</file>

<file path=ppt/notesSlides/notesSlide7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b="1" dirty="0"/>
              <a:t> </a:t>
            </a:r>
            <a:endParaRPr lang="en-US" dirty="0"/>
          </a:p>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71</a:t>
            </a:fld>
            <a:endParaRPr lang="en-US" dirty="0"/>
          </a:p>
        </p:txBody>
      </p:sp>
    </p:spTree>
    <p:extLst>
      <p:ext uri="{BB962C8B-B14F-4D97-AF65-F5344CB8AC3E}">
        <p14:creationId xmlns:p14="http://schemas.microsoft.com/office/powerpoint/2010/main" val="3817984267"/>
      </p:ext>
    </p:extLst>
  </p:cSld>
  <p:clrMapOvr>
    <a:masterClrMapping/>
  </p:clrMapOvr>
</p:notes>
</file>

<file path=ppt/notesSlides/notesSlide7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72</a:t>
            </a:fld>
            <a:endParaRPr lang="en-US" dirty="0"/>
          </a:p>
        </p:txBody>
      </p:sp>
    </p:spTree>
    <p:extLst>
      <p:ext uri="{BB962C8B-B14F-4D97-AF65-F5344CB8AC3E}">
        <p14:creationId xmlns:p14="http://schemas.microsoft.com/office/powerpoint/2010/main" val="1223137669"/>
      </p:ext>
    </p:extLst>
  </p:cSld>
  <p:clrMapOvr>
    <a:masterClrMapping/>
  </p:clrMapOvr>
</p:notes>
</file>

<file path=ppt/notesSlides/notesSlide7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i="1" dirty="0"/>
              <a:t> </a:t>
            </a:r>
            <a:endParaRPr lang="en-US" dirty="0" smtClean="0">
              <a:effectLst/>
            </a:endParaRPr>
          </a:p>
        </p:txBody>
      </p:sp>
      <p:sp>
        <p:nvSpPr>
          <p:cNvPr id="4" name="Slide Number Placeholder 3"/>
          <p:cNvSpPr>
            <a:spLocks noGrp="1"/>
          </p:cNvSpPr>
          <p:nvPr>
            <p:ph type="sldNum" sz="quarter" idx="10"/>
          </p:nvPr>
        </p:nvSpPr>
        <p:spPr/>
        <p:txBody>
          <a:bodyPr/>
          <a:lstStyle/>
          <a:p>
            <a:fld id="{FE3D05DD-F03C-4236-B280-20B0857585E1}" type="slidenum">
              <a:rPr lang="en-US" smtClean="0"/>
              <a:t>73</a:t>
            </a:fld>
            <a:endParaRPr lang="en-US" dirty="0"/>
          </a:p>
        </p:txBody>
      </p:sp>
    </p:spTree>
    <p:extLst>
      <p:ext uri="{BB962C8B-B14F-4D97-AF65-F5344CB8AC3E}">
        <p14:creationId xmlns:p14="http://schemas.microsoft.com/office/powerpoint/2010/main" val="1126091194"/>
      </p:ext>
    </p:extLst>
  </p:cSld>
  <p:clrMapOvr>
    <a:masterClrMapping/>
  </p:clrMapOvr>
</p:notes>
</file>

<file path=ppt/notesSlides/notesSlide7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74</a:t>
            </a:fld>
            <a:endParaRPr lang="en-US" dirty="0"/>
          </a:p>
        </p:txBody>
      </p:sp>
    </p:spTree>
    <p:extLst>
      <p:ext uri="{BB962C8B-B14F-4D97-AF65-F5344CB8AC3E}">
        <p14:creationId xmlns:p14="http://schemas.microsoft.com/office/powerpoint/2010/main" val="2974525239"/>
      </p:ext>
    </p:extLst>
  </p:cSld>
  <p:clrMapOvr>
    <a:masterClrMapping/>
  </p:clrMapOvr>
</p:notes>
</file>

<file path=ppt/notesSlides/notesSlide7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75</a:t>
            </a:fld>
            <a:endParaRPr lang="en-US" dirty="0"/>
          </a:p>
        </p:txBody>
      </p:sp>
    </p:spTree>
    <p:extLst>
      <p:ext uri="{BB962C8B-B14F-4D97-AF65-F5344CB8AC3E}">
        <p14:creationId xmlns:p14="http://schemas.microsoft.com/office/powerpoint/2010/main" val="3335106185"/>
      </p:ext>
    </p:extLst>
  </p:cSld>
  <p:clrMapOvr>
    <a:masterClrMapping/>
  </p:clrMapOvr>
</p:notes>
</file>

<file path=ppt/notesSlides/notesSlide7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76</a:t>
            </a:fld>
            <a:endParaRPr lang="en-US" dirty="0"/>
          </a:p>
        </p:txBody>
      </p:sp>
    </p:spTree>
    <p:extLst>
      <p:ext uri="{BB962C8B-B14F-4D97-AF65-F5344CB8AC3E}">
        <p14:creationId xmlns:p14="http://schemas.microsoft.com/office/powerpoint/2010/main" val="3010579502"/>
      </p:ext>
    </p:extLst>
  </p:cSld>
  <p:clrMapOvr>
    <a:masterClrMapping/>
  </p:clrMapOvr>
</p:notes>
</file>

<file path=ppt/notesSlides/notesSlide7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77</a:t>
            </a:fld>
            <a:endParaRPr lang="en-US" dirty="0"/>
          </a:p>
        </p:txBody>
      </p:sp>
    </p:spTree>
    <p:extLst>
      <p:ext uri="{BB962C8B-B14F-4D97-AF65-F5344CB8AC3E}">
        <p14:creationId xmlns:p14="http://schemas.microsoft.com/office/powerpoint/2010/main" val="2977649172"/>
      </p:ext>
    </p:extLst>
  </p:cSld>
  <p:clrMapOvr>
    <a:masterClrMapping/>
  </p:clrMapOvr>
</p:notes>
</file>

<file path=ppt/notesSlides/notesSlide7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78</a:t>
            </a:fld>
            <a:endParaRPr lang="en-US" dirty="0"/>
          </a:p>
        </p:txBody>
      </p:sp>
    </p:spTree>
    <p:extLst>
      <p:ext uri="{BB962C8B-B14F-4D97-AF65-F5344CB8AC3E}">
        <p14:creationId xmlns:p14="http://schemas.microsoft.com/office/powerpoint/2010/main" val="2977649172"/>
      </p:ext>
    </p:extLst>
  </p:cSld>
  <p:clrMapOvr>
    <a:masterClrMapping/>
  </p:clrMapOvr>
</p:notes>
</file>

<file path=ppt/notesSlides/notesSlide7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79</a:t>
            </a:fld>
            <a:endParaRPr lang="en-US" dirty="0"/>
          </a:p>
        </p:txBody>
      </p:sp>
    </p:spTree>
    <p:extLst>
      <p:ext uri="{BB962C8B-B14F-4D97-AF65-F5344CB8AC3E}">
        <p14:creationId xmlns:p14="http://schemas.microsoft.com/office/powerpoint/2010/main" val="214280316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a:xfrm>
            <a:off x="655637" y="4389437"/>
            <a:ext cx="5560060" cy="4156234"/>
          </a:xfrm>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8</a:t>
            </a:fld>
            <a:endParaRPr lang="en-US" dirty="0"/>
          </a:p>
        </p:txBody>
      </p:sp>
    </p:spTree>
    <p:extLst>
      <p:ext uri="{BB962C8B-B14F-4D97-AF65-F5344CB8AC3E}">
        <p14:creationId xmlns:p14="http://schemas.microsoft.com/office/powerpoint/2010/main" val="1889814647"/>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FE3D05DD-F03C-4236-B280-20B0857585E1}" type="slidenum">
              <a:rPr lang="en-US" smtClean="0"/>
              <a:t>9</a:t>
            </a:fld>
            <a:endParaRPr lang="en-US" dirty="0"/>
          </a:p>
        </p:txBody>
      </p:sp>
    </p:spTree>
    <p:extLst>
      <p:ext uri="{BB962C8B-B14F-4D97-AF65-F5344CB8AC3E}">
        <p14:creationId xmlns:p14="http://schemas.microsoft.com/office/powerpoint/2010/main" val="216546466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6C2332E7-4DB9-4E9C-9CBF-7C3404C9034F}" type="datetime1">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33738106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9FA2ED5E-7E67-4EEE-AC9E-1A8EBA68BAA5}" type="datetime1">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133057438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60F52DB9-0007-4012-B040-110F60E6CF9D}" type="datetime1">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239465702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C0572D50-8697-4D2B-A996-8228CCCEAAF5}" type="datetime1">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5258713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7132D75-22C2-4CC9-85E7-984D565F10D7}" type="datetime1">
              <a:rPr lang="en-US" smtClean="0"/>
              <a:t>9/17/2013</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55144381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0FFB7DB6-072F-4C2F-BEBC-DC611C14A63B}" type="datetime1">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412112292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6F80FC28-C595-4B0D-AAB4-0A6AB4A6826F}" type="datetime1">
              <a:rPr lang="en-US" smtClean="0"/>
              <a:t>9/17/2013</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78652251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02ED599-C59A-443A-9E3A-E235C70F0764}" type="datetime1">
              <a:rPr lang="en-US" smtClean="0"/>
              <a:t>9/17/2013</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38479979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770AEB3-923D-4E37-AB0B-6E18D05B8780}" type="datetime1">
              <a:rPr lang="en-US" smtClean="0"/>
              <a:t>9/17/2013</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40766953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DF6FBBD-92D2-4AFC-A715-5F4438F26163}" type="datetime1">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42755572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dirty="0"/>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4584BCB-689D-4D03-8C01-D6969AE1AB35}" type="datetime1">
              <a:rPr lang="en-US" smtClean="0"/>
              <a:t>9/17/2013</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B780F3A-D6E9-423A-986A-32A46CD5293D}" type="slidenum">
              <a:rPr lang="en-US" smtClean="0"/>
              <a:t>‹#›</a:t>
            </a:fld>
            <a:endParaRPr lang="en-US" dirty="0"/>
          </a:p>
        </p:txBody>
      </p:sp>
    </p:spTree>
    <p:extLst>
      <p:ext uri="{BB962C8B-B14F-4D97-AF65-F5344CB8AC3E}">
        <p14:creationId xmlns:p14="http://schemas.microsoft.com/office/powerpoint/2010/main" val="229113569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schemeClr>
            </a:gs>
            <a:gs pos="10000">
              <a:schemeClr val="accent1">
                <a:tint val="44500"/>
                <a:satMod val="160000"/>
                <a:lumMod val="21000"/>
                <a:lumOff val="79000"/>
                <a:alpha val="32000"/>
              </a:schemeClr>
            </a:gs>
            <a:gs pos="100000">
              <a:schemeClr val="accent1">
                <a:tint val="23500"/>
                <a:satMod val="160000"/>
              </a:schemeClr>
            </a:gs>
          </a:gsLst>
          <a:path path="circle">
            <a:fillToRect l="100000" t="100000"/>
          </a:path>
          <a:tileRect r="-100000" b="-100000"/>
        </a:gra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B7B6C55-D24B-43A8-9034-9EAC4D0F9233}" type="datetime1">
              <a:rPr lang="en-US" smtClean="0"/>
              <a:t>9/17/2013</a:t>
            </a:fld>
            <a:endParaRPr lang="en-US" dirty="0"/>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B780F3A-D6E9-423A-986A-32A46CD5293D}" type="slidenum">
              <a:rPr lang="en-US" smtClean="0"/>
              <a:t>‹#›</a:t>
            </a:fld>
            <a:endParaRPr lang="en-US" dirty="0"/>
          </a:p>
        </p:txBody>
      </p:sp>
    </p:spTree>
    <p:extLst>
      <p:ext uri="{BB962C8B-B14F-4D97-AF65-F5344CB8AC3E}">
        <p14:creationId xmlns:p14="http://schemas.microsoft.com/office/powerpoint/2010/main" val="18867706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hf hdr="0" ftr="0" dt="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chart" Target="../charts/chart1.xml"/><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3" Type="http://schemas.openxmlformats.org/officeDocument/2006/relationships/chart" Target="../charts/chart2.xml"/><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4.wmf"/><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3" Type="http://schemas.openxmlformats.org/officeDocument/2006/relationships/chart" Target="../charts/chart3.xml"/><Relationship Id="rId2" Type="http://schemas.openxmlformats.org/officeDocument/2006/relationships/notesSlide" Target="../notesSlides/notesSlide16.xml"/><Relationship Id="rId1" Type="http://schemas.openxmlformats.org/officeDocument/2006/relationships/slideLayout" Target="../slideLayouts/slideLayout1.xml"/><Relationship Id="rId4" Type="http://schemas.openxmlformats.org/officeDocument/2006/relationships/image" Target="../media/image5.wmf"/></Relationships>
</file>

<file path=ppt/slides/_rels/slide17.xml.rels><?xml version="1.0" encoding="UTF-8" standalone="yes"?>
<Relationships xmlns="http://schemas.openxmlformats.org/package/2006/relationships"><Relationship Id="rId3" Type="http://schemas.openxmlformats.org/officeDocument/2006/relationships/chart" Target="../charts/chart4.xml"/><Relationship Id="rId2" Type="http://schemas.openxmlformats.org/officeDocument/2006/relationships/notesSlide" Target="../notesSlides/notesSlide17.xml"/><Relationship Id="rId1" Type="http://schemas.openxmlformats.org/officeDocument/2006/relationships/slideLayout" Target="../slideLayouts/slideLayout1.xml"/><Relationship Id="rId4" Type="http://schemas.openxmlformats.org/officeDocument/2006/relationships/image" Target="../media/image6.wmf"/></Relationships>
</file>

<file path=ppt/slides/_rels/slide18.xml.rels><?xml version="1.0" encoding="UTF-8" standalone="yes"?>
<Relationships xmlns="http://schemas.openxmlformats.org/package/2006/relationships"><Relationship Id="rId3" Type="http://schemas.openxmlformats.org/officeDocument/2006/relationships/chart" Target="../charts/chart5.xml"/><Relationship Id="rId2" Type="http://schemas.openxmlformats.org/officeDocument/2006/relationships/notesSlide" Target="../notesSlides/notesSlide18.xml"/><Relationship Id="rId1" Type="http://schemas.openxmlformats.org/officeDocument/2006/relationships/slideLayout" Target="../slideLayouts/slideLayout1.xml"/><Relationship Id="rId4" Type="http://schemas.openxmlformats.org/officeDocument/2006/relationships/image" Target="../media/image7.wmf"/></Relationships>
</file>

<file path=ppt/slides/_rels/slide19.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9.xml"/><Relationship Id="rId1" Type="http://schemas.openxmlformats.org/officeDocument/2006/relationships/slideLayout" Target="../slideLayouts/slideLayout1.xml"/><Relationship Id="rId4" Type="http://schemas.openxmlformats.org/officeDocument/2006/relationships/hyperlink" Target="http://www.health.ny.gov/health_care/medicaid/regulations/global_cap/" TargetMode="Externa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29.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30.xml.rels><?xml version="1.0" encoding="UTF-8" standalone="yes"?>
<Relationships xmlns="http://schemas.openxmlformats.org/package/2006/relationships"><Relationship Id="rId3" Type="http://schemas.openxmlformats.org/officeDocument/2006/relationships/hyperlink" Target="http://www.health.ny.gov/health_care/managed_care/pdf/cnty_dir.pdf" TargetMode="External"/><Relationship Id="rId7" Type="http://schemas.openxmlformats.org/officeDocument/2006/relationships/hyperlink" Target="http://www.leadingageny.org/linkservid/2DE34775-F680-C552-96D1697E81B7A934/showMeta/0/" TargetMode="External"/><Relationship Id="rId2" Type="http://schemas.openxmlformats.org/officeDocument/2006/relationships/notesSlide" Target="../notesSlides/notesSlide30.xml"/><Relationship Id="rId1" Type="http://schemas.openxmlformats.org/officeDocument/2006/relationships/slideLayout" Target="../slideLayouts/slideLayout1.xml"/><Relationship Id="rId6" Type="http://schemas.openxmlformats.org/officeDocument/2006/relationships/hyperlink" Target="http://www.health.ny.gov/health_care/managed_care/mltc/consumer_guides/index" TargetMode="External"/><Relationship Id="rId5" Type="http://schemas.openxmlformats.org/officeDocument/2006/relationships/hyperlink" Target="http://www.health.ny.gov/health_care/managed_care/consumer_guides/" TargetMode="External"/><Relationship Id="rId4" Type="http://schemas.openxmlformats.org/officeDocument/2006/relationships/hyperlink" Target="http://www.health.ny.gov/health_care/managed_care/mltc/mltcplans.htm" TargetMode="Externa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1.xml"/></Relationships>
</file>

<file path=ppt/slides/_rels/slide33.xml.rels><?xml version="1.0" encoding="UTF-8" standalone="yes"?>
<Relationships xmlns="http://schemas.openxmlformats.org/package/2006/relationships"><Relationship Id="rId3" Type="http://schemas.openxmlformats.org/officeDocument/2006/relationships/chart" Target="../charts/chart6.xml"/><Relationship Id="rId2" Type="http://schemas.openxmlformats.org/officeDocument/2006/relationships/notesSlide" Target="../notesSlides/notesSlide33.xml"/><Relationship Id="rId1" Type="http://schemas.openxmlformats.org/officeDocument/2006/relationships/slideLayout" Target="../slideLayouts/slideLayout1.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9.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hyperlink" Target="http://www.whitehouse.gov/omb/budget/Overview" TargetMode="External"/><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xml"/></Relationships>
</file>

<file path=ppt/slides/_rels/slide42.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42.xml"/><Relationship Id="rId1" Type="http://schemas.openxmlformats.org/officeDocument/2006/relationships/slideLayout" Target="../slideLayouts/slideLayout1.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43.xml"/><Relationship Id="rId1" Type="http://schemas.openxmlformats.org/officeDocument/2006/relationships/slideLayout" Target="../slideLayouts/slideLayout1.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44.xml"/><Relationship Id="rId1" Type="http://schemas.openxmlformats.org/officeDocument/2006/relationships/slideLayout" Target="../slideLayouts/slideLayout1.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45.xml"/><Relationship Id="rId1" Type="http://schemas.openxmlformats.org/officeDocument/2006/relationships/slideLayout" Target="../slideLayouts/slideLayout1.xml"/></Relationships>
</file>

<file path=ppt/slides/_rels/slide46.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46.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7.xml"/><Relationship Id="rId1" Type="http://schemas.openxmlformats.org/officeDocument/2006/relationships/slideLayout" Target="../slideLayouts/slideLayout1.xml"/><Relationship Id="rId4" Type="http://schemas.openxmlformats.org/officeDocument/2006/relationships/image" Target="../media/image12.png"/></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xml"/></Relationships>
</file>

<file path=ppt/slides/_rels/slide49.xml.rels><?xml version="1.0" encoding="UTF-8" standalone="yes"?>
<Relationships xmlns="http://schemas.openxmlformats.org/package/2006/relationships"><Relationship Id="rId2" Type="http://schemas.openxmlformats.org/officeDocument/2006/relationships/notesSlide" Target="../notesSlides/notesSlide49.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hyperlink" Target="http://budget.house.gov/fy2014/" TargetMode="External"/><Relationship Id="rId2" Type="http://schemas.openxmlformats.org/officeDocument/2006/relationships/notesSlide" Target="../notesSlides/notesSlide5.xml"/><Relationship Id="rId1" Type="http://schemas.openxmlformats.org/officeDocument/2006/relationships/slideLayout" Target="../slideLayouts/slideLayout1.xml"/><Relationship Id="rId4" Type="http://schemas.openxmlformats.org/officeDocument/2006/relationships/hyperlink" Target="http://budget.senate.gov/democratic/index.cfm/files/serve?File_id=c951a802-7600-4111-97c9-20bccc9c69d8" TargetMode="Externa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50.xml"/><Relationship Id="rId1" Type="http://schemas.openxmlformats.org/officeDocument/2006/relationships/slideLayout" Target="../slideLayouts/slideLayout1.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51.xml"/><Relationship Id="rId1" Type="http://schemas.openxmlformats.org/officeDocument/2006/relationships/slideLayout" Target="../slideLayouts/slideLayout1.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52.xml"/><Relationship Id="rId1" Type="http://schemas.openxmlformats.org/officeDocument/2006/relationships/slideLayout" Target="../slideLayouts/slideLayout1.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53.xml"/><Relationship Id="rId1" Type="http://schemas.openxmlformats.org/officeDocument/2006/relationships/slideLayout" Target="../slideLayouts/slideLayout1.xml"/></Relationships>
</file>

<file path=ppt/slides/_rels/slide54.xml.rels><?xml version="1.0" encoding="UTF-8" standalone="yes"?>
<Relationships xmlns="http://schemas.openxmlformats.org/package/2006/relationships"><Relationship Id="rId2" Type="http://schemas.openxmlformats.org/officeDocument/2006/relationships/notesSlide" Target="../notesSlides/notesSlide54.xml"/><Relationship Id="rId1" Type="http://schemas.openxmlformats.org/officeDocument/2006/relationships/slideLayout" Target="../slideLayouts/slideLayout1.xml"/></Relationships>
</file>

<file path=ppt/slides/_rels/slide55.xml.rels><?xml version="1.0" encoding="UTF-8" standalone="yes"?>
<Relationships xmlns="http://schemas.openxmlformats.org/package/2006/relationships"><Relationship Id="rId3" Type="http://schemas.openxmlformats.org/officeDocument/2006/relationships/hyperlink" Target="http://www.whitehouse.gov/sites/default/files/omb/memoranda/2012/m-12-17.pdf" TargetMode="External"/><Relationship Id="rId2" Type="http://schemas.openxmlformats.org/officeDocument/2006/relationships/notesSlide" Target="../notesSlides/notesSlide55.xml"/><Relationship Id="rId1" Type="http://schemas.openxmlformats.org/officeDocument/2006/relationships/slideLayout" Target="../slideLayouts/slideLayout1.xml"/><Relationship Id="rId4" Type="http://schemas.openxmlformats.org/officeDocument/2006/relationships/hyperlink" Target="http://www.gpo.gov/fdsys/pkg/BILLS-112s365enr/pdf/BILLS-112s365enr.pdf" TargetMode="External"/></Relationships>
</file>

<file path=ppt/slides/_rels/slide56.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56.xml"/><Relationship Id="rId1" Type="http://schemas.openxmlformats.org/officeDocument/2006/relationships/slideLayout" Target="../slideLayouts/slideLayout1.xml"/></Relationships>
</file>

<file path=ppt/slides/_rels/slide57.xml.rels><?xml version="1.0" encoding="UTF-8" standalone="yes"?>
<Relationships xmlns="http://schemas.openxmlformats.org/package/2006/relationships"><Relationship Id="rId3" Type="http://schemas.openxmlformats.org/officeDocument/2006/relationships/hyperlink" Target="http://www.cms.gov/Outreach-and-Education/Medicare-Learning-Network-MLN/MLNMattersArticles/Downloads/MM8005.pdf" TargetMode="External"/><Relationship Id="rId2" Type="http://schemas.openxmlformats.org/officeDocument/2006/relationships/notesSlide" Target="../notesSlides/notesSlide57.xml"/><Relationship Id="rId1" Type="http://schemas.openxmlformats.org/officeDocument/2006/relationships/slideLayout" Target="../slideLayouts/slideLayout1.xml"/></Relationships>
</file>

<file path=ppt/slides/_rels/slide58.xml.rels><?xml version="1.0" encoding="UTF-8" standalone="yes"?>
<Relationships xmlns="http://schemas.openxmlformats.org/package/2006/relationships"><Relationship Id="rId3" Type="http://schemas.openxmlformats.org/officeDocument/2006/relationships/hyperlink" Target="http://www.cms.gov/Outreach-and-Education/Medicare-Learning-Network-MLN/MLNMattersArticles/downloads/MM7050.pdf" TargetMode="External"/><Relationship Id="rId2" Type="http://schemas.openxmlformats.org/officeDocument/2006/relationships/notesSlide" Target="../notesSlides/notesSlide58.xml"/><Relationship Id="rId1" Type="http://schemas.openxmlformats.org/officeDocument/2006/relationships/slideLayout" Target="../slideLayouts/slideLayout1.xml"/></Relationships>
</file>

<file path=ppt/slides/_rels/slide59.xml.rels><?xml version="1.0" encoding="UTF-8" standalone="yes"?>
<Relationships xmlns="http://schemas.openxmlformats.org/package/2006/relationships"><Relationship Id="rId3" Type="http://schemas.openxmlformats.org/officeDocument/2006/relationships/hyperlink" Target="http://www.cms.gov/Outreach-and-Education/Medicare-Learning-Network-MLN/MLNMattersArticles/downloads/SE0922.pdf" TargetMode="External"/><Relationship Id="rId2" Type="http://schemas.openxmlformats.org/officeDocument/2006/relationships/notesSlide" Target="../notesSlides/notesSlide59.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60.xml.rels><?xml version="1.0" encoding="UTF-8" standalone="yes"?>
<Relationships xmlns="http://schemas.openxmlformats.org/package/2006/relationships"><Relationship Id="rId3" Type="http://schemas.openxmlformats.org/officeDocument/2006/relationships/hyperlink" Target="http://www.cms.gov/Outreach-and-Education/Medicare-Learning-Network-MLN/MLNMattersArticles/downloads/SE1206.pdf" TargetMode="External"/><Relationship Id="rId2" Type="http://schemas.openxmlformats.org/officeDocument/2006/relationships/notesSlide" Target="../notesSlides/notesSlide60.xml"/><Relationship Id="rId1" Type="http://schemas.openxmlformats.org/officeDocument/2006/relationships/slideLayout" Target="../slideLayouts/slideLayout1.xml"/></Relationships>
</file>

<file path=ppt/slides/_rels/slide61.xml.rels><?xml version="1.0" encoding="UTF-8" standalone="yes"?>
<Relationships xmlns="http://schemas.openxmlformats.org/package/2006/relationships"><Relationship Id="rId3" Type="http://schemas.openxmlformats.org/officeDocument/2006/relationships/hyperlink" Target="http://www.cms.gov/Outreach-and-Education/Medicare-Learning-Network-MLN/MLNMattersArticles/downloads/MM7080.pdf" TargetMode="External"/><Relationship Id="rId2" Type="http://schemas.openxmlformats.org/officeDocument/2006/relationships/notesSlide" Target="../notesSlides/notesSlide61.xml"/><Relationship Id="rId1" Type="http://schemas.openxmlformats.org/officeDocument/2006/relationships/slideLayout" Target="../slideLayouts/slideLayout1.xml"/></Relationships>
</file>

<file path=ppt/slides/_rels/slide62.xml.rels><?xml version="1.0" encoding="UTF-8" standalone="yes"?>
<Relationships xmlns="http://schemas.openxmlformats.org/package/2006/relationships"><Relationship Id="rId2" Type="http://schemas.openxmlformats.org/officeDocument/2006/relationships/notesSlide" Target="../notesSlides/notesSlide62.xml"/><Relationship Id="rId1" Type="http://schemas.openxmlformats.org/officeDocument/2006/relationships/slideLayout" Target="../slideLayouts/slideLayout1.xml"/></Relationships>
</file>

<file path=ppt/slides/_rels/slide63.xml.rels><?xml version="1.0" encoding="UTF-8" standalone="yes"?>
<Relationships xmlns="http://schemas.openxmlformats.org/package/2006/relationships"><Relationship Id="rId2" Type="http://schemas.openxmlformats.org/officeDocument/2006/relationships/notesSlide" Target="../notesSlides/notesSlide63.xml"/><Relationship Id="rId1" Type="http://schemas.openxmlformats.org/officeDocument/2006/relationships/slideLayout" Target="../slideLayouts/slideLayout1.xml"/></Relationships>
</file>

<file path=ppt/slides/_rels/slide64.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64.xml"/><Relationship Id="rId1" Type="http://schemas.openxmlformats.org/officeDocument/2006/relationships/slideLayout" Target="../slideLayouts/slideLayout1.xml"/></Relationships>
</file>

<file path=ppt/slides/_rels/slide65.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65.xml"/><Relationship Id="rId1" Type="http://schemas.openxmlformats.org/officeDocument/2006/relationships/slideLayout" Target="../slideLayouts/slideLayout1.xml"/></Relationships>
</file>

<file path=ppt/slides/_rels/slide66.xml.rels><?xml version="1.0" encoding="UTF-8" standalone="yes"?>
<Relationships xmlns="http://schemas.openxmlformats.org/package/2006/relationships"><Relationship Id="rId2" Type="http://schemas.openxmlformats.org/officeDocument/2006/relationships/notesSlide" Target="../notesSlides/notesSlide66.xml"/><Relationship Id="rId1" Type="http://schemas.openxmlformats.org/officeDocument/2006/relationships/slideLayout" Target="../slideLayouts/slideLayout1.xml"/></Relationships>
</file>

<file path=ppt/slides/_rels/slide67.xml.rels><?xml version="1.0" encoding="UTF-8" standalone="yes"?>
<Relationships xmlns="http://schemas.openxmlformats.org/package/2006/relationships"><Relationship Id="rId2" Type="http://schemas.openxmlformats.org/officeDocument/2006/relationships/notesSlide" Target="../notesSlides/notesSlide67.xml"/><Relationship Id="rId1" Type="http://schemas.openxmlformats.org/officeDocument/2006/relationships/slideLayout" Target="../slideLayouts/slideLayout1.xml"/></Relationships>
</file>

<file path=ppt/slides/_rels/slide68.xml.rels><?xml version="1.0" encoding="UTF-8" standalone="yes"?>
<Relationships xmlns="http://schemas.openxmlformats.org/package/2006/relationships"><Relationship Id="rId2" Type="http://schemas.openxmlformats.org/officeDocument/2006/relationships/notesSlide" Target="../notesSlides/notesSlide68.xml"/><Relationship Id="rId1" Type="http://schemas.openxmlformats.org/officeDocument/2006/relationships/slideLayout" Target="../slideLayouts/slideLayout1.xml"/></Relationships>
</file>

<file path=ppt/slides/_rels/slide69.xml.rels><?xml version="1.0" encoding="UTF-8" standalone="yes"?>
<Relationships xmlns="http://schemas.openxmlformats.org/package/2006/relationships"><Relationship Id="rId3" Type="http://schemas.openxmlformats.org/officeDocument/2006/relationships/image" Target="../media/image17.emf"/><Relationship Id="rId2" Type="http://schemas.openxmlformats.org/officeDocument/2006/relationships/notesSlide" Target="../notesSlides/notesSlide69.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70.xml.rels><?xml version="1.0" encoding="UTF-8" standalone="yes"?>
<Relationships xmlns="http://schemas.openxmlformats.org/package/2006/relationships"><Relationship Id="rId3" Type="http://schemas.openxmlformats.org/officeDocument/2006/relationships/image" Target="../media/image18.wmf"/><Relationship Id="rId2" Type="http://schemas.openxmlformats.org/officeDocument/2006/relationships/notesSlide" Target="../notesSlides/notesSlide70.xml"/><Relationship Id="rId1" Type="http://schemas.openxmlformats.org/officeDocument/2006/relationships/slideLayout" Target="../slideLayouts/slideLayout2.xml"/></Relationships>
</file>

<file path=ppt/slides/_rels/slide71.xml.rels><?xml version="1.0" encoding="UTF-8" standalone="yes"?>
<Relationships xmlns="http://schemas.openxmlformats.org/package/2006/relationships"><Relationship Id="rId2" Type="http://schemas.openxmlformats.org/officeDocument/2006/relationships/notesSlide" Target="../notesSlides/notesSlide71.xml"/><Relationship Id="rId1" Type="http://schemas.openxmlformats.org/officeDocument/2006/relationships/slideLayout" Target="../slideLayouts/slideLayout1.xml"/></Relationships>
</file>

<file path=ppt/slides/_rels/slide72.xml.rels><?xml version="1.0" encoding="UTF-8" standalone="yes"?>
<Relationships xmlns="http://schemas.openxmlformats.org/package/2006/relationships"><Relationship Id="rId2" Type="http://schemas.openxmlformats.org/officeDocument/2006/relationships/notesSlide" Target="../notesSlides/notesSlide72.xml"/><Relationship Id="rId1" Type="http://schemas.openxmlformats.org/officeDocument/2006/relationships/slideLayout" Target="../slideLayouts/slideLayout1.xml"/></Relationships>
</file>

<file path=ppt/slides/_rels/slide73.xml.rels><?xml version="1.0" encoding="UTF-8" standalone="yes"?>
<Relationships xmlns="http://schemas.openxmlformats.org/package/2006/relationships"><Relationship Id="rId2" Type="http://schemas.openxmlformats.org/officeDocument/2006/relationships/notesSlide" Target="../notesSlides/notesSlide73.xml"/><Relationship Id="rId1" Type="http://schemas.openxmlformats.org/officeDocument/2006/relationships/slideLayout" Target="../slideLayouts/slideLayout1.xml"/></Relationships>
</file>

<file path=ppt/slides/_rels/slide74.xml.rels><?xml version="1.0" encoding="UTF-8" standalone="yes"?>
<Relationships xmlns="http://schemas.openxmlformats.org/package/2006/relationships"><Relationship Id="rId3" Type="http://schemas.openxmlformats.org/officeDocument/2006/relationships/hyperlink" Target="http://resources.leadingageny.org/nyahsa_org/policy_communications/issues_reimbursement_financial/n00005759/BedReserveDAL_02152013.pdf" TargetMode="External"/><Relationship Id="rId2" Type="http://schemas.openxmlformats.org/officeDocument/2006/relationships/notesSlide" Target="../notesSlides/notesSlide74.xml"/><Relationship Id="rId1" Type="http://schemas.openxmlformats.org/officeDocument/2006/relationships/slideLayout" Target="../slideLayouts/slideLayout1.xml"/></Relationships>
</file>

<file path=ppt/slides/_rels/slide75.xml.rels><?xml version="1.0" encoding="UTF-8" standalone="yes"?>
<Relationships xmlns="http://schemas.openxmlformats.org/package/2006/relationships"><Relationship Id="rId2" Type="http://schemas.openxmlformats.org/officeDocument/2006/relationships/notesSlide" Target="../notesSlides/notesSlide75.xml"/><Relationship Id="rId1" Type="http://schemas.openxmlformats.org/officeDocument/2006/relationships/slideLayout" Target="../slideLayouts/slideLayout1.xml"/></Relationships>
</file>

<file path=ppt/slides/_rels/slide76.xml.rels><?xml version="1.0" encoding="UTF-8" standalone="yes"?>
<Relationships xmlns="http://schemas.openxmlformats.org/package/2006/relationships"><Relationship Id="rId2" Type="http://schemas.openxmlformats.org/officeDocument/2006/relationships/notesSlide" Target="../notesSlides/notesSlide76.xml"/><Relationship Id="rId1" Type="http://schemas.openxmlformats.org/officeDocument/2006/relationships/slideLayout" Target="../slideLayouts/slideLayout1.xml"/></Relationships>
</file>

<file path=ppt/slides/_rels/slide77.xml.rels><?xml version="1.0" encoding="UTF-8" standalone="yes"?>
<Relationships xmlns="http://schemas.openxmlformats.org/package/2006/relationships"><Relationship Id="rId2" Type="http://schemas.openxmlformats.org/officeDocument/2006/relationships/notesSlide" Target="../notesSlides/notesSlide77.xml"/><Relationship Id="rId1" Type="http://schemas.openxmlformats.org/officeDocument/2006/relationships/slideLayout" Target="../slideLayouts/slideLayout1.xml"/></Relationships>
</file>

<file path=ppt/slides/_rels/slide78.xml.rels><?xml version="1.0" encoding="UTF-8" standalone="yes"?>
<Relationships xmlns="http://schemas.openxmlformats.org/package/2006/relationships"><Relationship Id="rId3" Type="http://schemas.openxmlformats.org/officeDocument/2006/relationships/hyperlink" Target="http://www.leadingageny.org/" TargetMode="External"/><Relationship Id="rId2" Type="http://schemas.openxmlformats.org/officeDocument/2006/relationships/notesSlide" Target="../notesSlides/notesSlide78.xml"/><Relationship Id="rId1" Type="http://schemas.openxmlformats.org/officeDocument/2006/relationships/slideLayout" Target="../slideLayouts/slideLayout1.xml"/><Relationship Id="rId4" Type="http://schemas.openxmlformats.org/officeDocument/2006/relationships/hyperlink" Target="mailto:dkirstein@leadingageny.org" TargetMode="External"/></Relationships>
</file>

<file path=ppt/slides/_rels/slide79.xml.rels><?xml version="1.0" encoding="UTF-8" standalone="yes"?>
<Relationships xmlns="http://schemas.openxmlformats.org/package/2006/relationships"><Relationship Id="rId3" Type="http://schemas.openxmlformats.org/officeDocument/2006/relationships/hyperlink" Target="http://www.leadingageny.org/" TargetMode="External"/><Relationship Id="rId2" Type="http://schemas.openxmlformats.org/officeDocument/2006/relationships/notesSlide" Target="../notesSlides/notesSlide79.xml"/><Relationship Id="rId1" Type="http://schemas.openxmlformats.org/officeDocument/2006/relationships/slideLayout" Target="../slideLayouts/slideLayout1.xml"/><Relationship Id="rId4" Type="http://schemas.openxmlformats.org/officeDocument/2006/relationships/image" Target="../media/image19.jpeg"/></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1523999"/>
          </a:xfrm>
        </p:spPr>
        <p:txBody>
          <a:bodyPr>
            <a:normAutofit/>
          </a:bodyPr>
          <a:lstStyle/>
          <a:p>
            <a:r>
              <a:rPr lang="en-US" sz="2800" b="1" dirty="0" smtClean="0">
                <a:latin typeface="Arial Black" pitchFamily="34" charset="0"/>
              </a:rPr>
              <a:t>LeadingAge NY </a:t>
            </a:r>
            <a:br>
              <a:rPr lang="en-US" sz="2800" b="1" dirty="0" smtClean="0">
                <a:latin typeface="Arial Black" pitchFamily="34" charset="0"/>
              </a:rPr>
            </a:br>
            <a:endParaRPr lang="en-US" sz="2800" b="1" dirty="0">
              <a:latin typeface="Arial Black" pitchFamily="34" charset="0"/>
            </a:endParaRPr>
          </a:p>
        </p:txBody>
      </p:sp>
      <p:sp>
        <p:nvSpPr>
          <p:cNvPr id="3" name="Subtitle 2"/>
          <p:cNvSpPr>
            <a:spLocks noGrp="1"/>
          </p:cNvSpPr>
          <p:nvPr>
            <p:ph type="subTitle" idx="1"/>
          </p:nvPr>
        </p:nvSpPr>
        <p:spPr>
          <a:xfrm>
            <a:off x="914400" y="1828800"/>
            <a:ext cx="7239000" cy="4343400"/>
          </a:xfrm>
        </p:spPr>
        <p:txBody>
          <a:bodyPr>
            <a:normAutofit/>
          </a:bodyPr>
          <a:lstStyle/>
          <a:p>
            <a:endParaRPr lang="en-US" sz="2800" dirty="0">
              <a:solidFill>
                <a:schemeClr val="tx1"/>
              </a:solidFill>
            </a:endParaRPr>
          </a:p>
          <a:p>
            <a:r>
              <a:rPr lang="en-US" sz="2800" b="1" dirty="0" smtClean="0">
                <a:solidFill>
                  <a:schemeClr val="tx1"/>
                </a:solidFill>
              </a:rPr>
              <a:t>Fall 2013 Reimbursement Update</a:t>
            </a:r>
            <a:endParaRPr lang="en-US" sz="2800" b="1" dirty="0">
              <a:solidFill>
                <a:schemeClr val="tx1"/>
              </a:solidFill>
            </a:endParaRPr>
          </a:p>
          <a:p>
            <a:endParaRPr lang="en-US" sz="2800" b="1" dirty="0">
              <a:solidFill>
                <a:schemeClr val="tx1"/>
              </a:solidFill>
            </a:endParaRPr>
          </a:p>
          <a:p>
            <a:r>
              <a:rPr lang="en-US" sz="2800" b="1" dirty="0" smtClean="0">
                <a:solidFill>
                  <a:schemeClr val="tx1"/>
                </a:solidFill>
              </a:rPr>
              <a:t>Darius Kirstein and Patrick Cucinelli</a:t>
            </a:r>
            <a:endParaRPr lang="en-US" sz="2800" b="1" dirty="0">
              <a:solidFill>
                <a:schemeClr val="tx1"/>
              </a:solidFill>
            </a:endParaRPr>
          </a:p>
        </p:txBody>
      </p:sp>
    </p:spTree>
    <p:extLst>
      <p:ext uri="{BB962C8B-B14F-4D97-AF65-F5344CB8AC3E}">
        <p14:creationId xmlns:p14="http://schemas.microsoft.com/office/powerpoint/2010/main" val="343077644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r>
              <a:rPr lang="en-US" sz="2800" b="1" dirty="0">
                <a:solidFill>
                  <a:schemeClr val="tx1"/>
                </a:solidFill>
              </a:rPr>
              <a:t>More on Global Cap</a:t>
            </a:r>
          </a:p>
          <a:p>
            <a:pPr marL="457200" indent="-457200" algn="l">
              <a:buFont typeface="Arial" pitchFamily="34" charset="0"/>
              <a:buChar char="•"/>
            </a:pPr>
            <a:r>
              <a:rPr lang="en-US" sz="2800" dirty="0">
                <a:solidFill>
                  <a:schemeClr val="tx1"/>
                </a:solidFill>
              </a:rPr>
              <a:t>$15.91 billion in the current fiscal year</a:t>
            </a:r>
          </a:p>
          <a:p>
            <a:pPr marL="457200" indent="-457200" algn="l">
              <a:buFont typeface="Arial" pitchFamily="34" charset="0"/>
              <a:buChar char="•"/>
            </a:pPr>
            <a:endParaRPr lang="en-US" sz="2800" dirty="0">
              <a:solidFill>
                <a:schemeClr val="tx1"/>
              </a:solidFill>
            </a:endParaRPr>
          </a:p>
          <a:p>
            <a:pPr marL="457200" indent="-457200" algn="l">
              <a:buFont typeface="Arial" pitchFamily="34" charset="0"/>
              <a:buChar char="•"/>
            </a:pPr>
            <a:r>
              <a:rPr lang="en-US" sz="2800" dirty="0">
                <a:solidFill>
                  <a:schemeClr val="tx1"/>
                </a:solidFill>
              </a:rPr>
              <a:t>$16.5 billion in SFY 2013-14 (increase of $510 million). </a:t>
            </a:r>
          </a:p>
          <a:p>
            <a:pPr algn="l"/>
            <a:endParaRPr lang="en-US" sz="2800" dirty="0">
              <a:solidFill>
                <a:schemeClr val="tx1"/>
              </a:solidFill>
            </a:endParaRPr>
          </a:p>
          <a:p>
            <a:pPr marL="457200" indent="-457200" algn="l">
              <a:buFont typeface="Arial" pitchFamily="34" charset="0"/>
              <a:buChar char="•"/>
            </a:pPr>
            <a:r>
              <a:rPr lang="en-US" sz="2800" dirty="0">
                <a:solidFill>
                  <a:schemeClr val="tx1"/>
                </a:solidFill>
              </a:rPr>
              <a:t>$17.1 billion for SFY 2014-15 </a:t>
            </a:r>
          </a:p>
          <a:p>
            <a:pPr marL="457200" indent="-457200" algn="l">
              <a:buFont typeface="Arial" pitchFamily="34" charset="0"/>
              <a:buChar char="•"/>
            </a:pPr>
            <a:endParaRPr lang="en-US" sz="2800" dirty="0">
              <a:solidFill>
                <a:schemeClr val="tx1"/>
              </a:solidFill>
            </a:endParaRPr>
          </a:p>
          <a:p>
            <a:pPr marL="457200" indent="-457200" algn="l">
              <a:buFont typeface="Arial" pitchFamily="34" charset="0"/>
              <a:buChar char="•"/>
            </a:pPr>
            <a:r>
              <a:rPr lang="en-US" sz="2800" dirty="0">
                <a:solidFill>
                  <a:schemeClr val="tx1"/>
                </a:solidFill>
              </a:rPr>
              <a:t>$90.8 million shift in DOH Medicaid administrative costs under the global cap. </a:t>
            </a: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10</a:t>
            </a:fld>
            <a:endParaRPr lang="en-US" dirty="0"/>
          </a:p>
        </p:txBody>
      </p:sp>
    </p:spTree>
    <p:extLst>
      <p:ext uri="{BB962C8B-B14F-4D97-AF65-F5344CB8AC3E}">
        <p14:creationId xmlns:p14="http://schemas.microsoft.com/office/powerpoint/2010/main" val="310894929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Title 2"/>
          <p:cNvSpPr>
            <a:spLocks noGrp="1"/>
          </p:cNvSpPr>
          <p:nvPr>
            <p:ph type="title"/>
          </p:nvPr>
        </p:nvSpPr>
        <p:spPr>
          <a:xfrm>
            <a:off x="457200" y="219075"/>
            <a:ext cx="8229600" cy="990600"/>
          </a:xfrm>
        </p:spPr>
        <p:txBody>
          <a:bodyPr/>
          <a:lstStyle/>
          <a:p>
            <a:pPr algn="ctr"/>
            <a:r>
              <a:rPr lang="en-US" sz="2400" b="1" smtClean="0">
                <a:solidFill>
                  <a:srgbClr val="000000"/>
                </a:solidFill>
                <a:latin typeface="Calibri" pitchFamily="34" charset="0"/>
                <a:cs typeface="Times New Roman" pitchFamily="18" charset="0"/>
              </a:rPr>
              <a:t>NY Total Medicaid Spending Statewide for All Categories of Service Under the Global Spending Cap (2003-2012)</a:t>
            </a:r>
          </a:p>
        </p:txBody>
      </p:sp>
      <p:graphicFrame>
        <p:nvGraphicFramePr>
          <p:cNvPr id="8" name="Table 7"/>
          <p:cNvGraphicFramePr>
            <a:graphicFrameLocks noGrp="1"/>
          </p:cNvGraphicFramePr>
          <p:nvPr/>
        </p:nvGraphicFramePr>
        <p:xfrm>
          <a:off x="152400" y="5105400"/>
          <a:ext cx="8610601" cy="1280068"/>
        </p:xfrm>
        <a:graphic>
          <a:graphicData uri="http://schemas.openxmlformats.org/drawingml/2006/table">
            <a:tbl>
              <a:tblPr firstRow="1" bandRow="1">
                <a:tableStyleId>{7E9639D4-E3E2-4D34-9284-5A2195B3D0D7}</a:tableStyleId>
              </a:tblPr>
              <a:tblGrid>
                <a:gridCol w="1075822"/>
                <a:gridCol w="713806"/>
                <a:gridCol w="709506"/>
                <a:gridCol w="732584"/>
                <a:gridCol w="732584"/>
                <a:gridCol w="732584"/>
                <a:gridCol w="789305"/>
                <a:gridCol w="789305"/>
                <a:gridCol w="687859"/>
                <a:gridCol w="823623"/>
                <a:gridCol w="823623"/>
              </a:tblGrid>
              <a:tr h="274184">
                <a:tc>
                  <a:txBody>
                    <a:bodyPr/>
                    <a:lstStyle/>
                    <a:p>
                      <a:pPr algn="ctr"/>
                      <a:endParaRPr lang="en-US" sz="1200" b="0" dirty="0">
                        <a:solidFill>
                          <a:schemeClr val="tx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2003</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2004</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2005</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2006</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2007</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2008</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2009</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2010</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2011</a:t>
                      </a:r>
                      <a:endParaRPr lang="en-US" sz="1200" b="0" dirty="0">
                        <a:solidFill>
                          <a:schemeClr val="bg1"/>
                        </a:solidFill>
                        <a:latin typeface="Calibri" pitchFamily="34" charset="0"/>
                        <a:cs typeface="Times New Roman" pitchFamily="18" charset="0"/>
                      </a:endParaRPr>
                    </a:p>
                  </a:txBody>
                  <a:tcPr marT="45697" marB="45697" anchor="ctr"/>
                </a:tc>
                <a:tc>
                  <a:txBody>
                    <a:bodyPr/>
                    <a:lstStyle/>
                    <a:p>
                      <a:pPr algn="ctr"/>
                      <a:r>
                        <a:rPr lang="en-US" sz="1200" dirty="0" smtClean="0">
                          <a:latin typeface="Calibri" pitchFamily="34" charset="0"/>
                        </a:rPr>
                        <a:t>2012</a:t>
                      </a:r>
                      <a:endParaRPr lang="en-US" sz="1200" b="0" dirty="0">
                        <a:solidFill>
                          <a:schemeClr val="bg1"/>
                        </a:solidFill>
                        <a:latin typeface="Calibri" pitchFamily="34" charset="0"/>
                        <a:cs typeface="Times New Roman" pitchFamily="18" charset="0"/>
                      </a:endParaRPr>
                    </a:p>
                  </a:txBody>
                  <a:tcPr marT="45697" marB="45697" anchor="ctr"/>
                </a:tc>
              </a:tr>
              <a:tr h="548368">
                <a:tc>
                  <a:txBody>
                    <a:bodyPr/>
                    <a:lstStyle/>
                    <a:p>
                      <a:pPr algn="ctr"/>
                      <a:r>
                        <a:rPr lang="en-US" sz="1200" dirty="0" smtClean="0">
                          <a:latin typeface="Calibri" pitchFamily="34" charset="0"/>
                        </a:rPr>
                        <a:t># of Recipients</a:t>
                      </a:r>
                      <a:endParaRPr lang="en-US" sz="1200" b="0" dirty="0">
                        <a:solidFill>
                          <a:schemeClr val="tx1"/>
                        </a:solidFill>
                        <a:latin typeface="Calibri" pitchFamily="34" charset="0"/>
                        <a:cs typeface="Times New Roman" pitchFamily="18" charset="0"/>
                      </a:endParaRPr>
                    </a:p>
                  </a:txBody>
                  <a:tcPr marT="45697" marB="45697" anchor="ctr"/>
                </a:tc>
                <a:tc>
                  <a:txBody>
                    <a:bodyPr/>
                    <a:lstStyle/>
                    <a:p>
                      <a:pPr algn="ctr" fontAlgn="ctr"/>
                      <a:r>
                        <a:rPr lang="en-US" sz="1200" u="none" strike="noStrike" dirty="0" smtClean="0">
                          <a:latin typeface="Calibri" pitchFamily="34" charset="0"/>
                        </a:rPr>
                        <a:t>4,266,535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 </a:t>
                      </a:r>
                      <a:r>
                        <a:rPr lang="en-US" sz="1200" u="none" strike="noStrike" dirty="0">
                          <a:latin typeface="Calibri" pitchFamily="34" charset="0"/>
                        </a:rPr>
                        <a:t>4,593,566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4,732,563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4,729,166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4,621,909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4,656,354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a:latin typeface="Calibri" pitchFamily="34" charset="0"/>
                        </a:rPr>
                        <a:t>     </a:t>
                      </a:r>
                      <a:r>
                        <a:rPr lang="en-US" sz="1200" u="none" strike="noStrike" dirty="0" smtClean="0">
                          <a:latin typeface="Calibri" pitchFamily="34" charset="0"/>
                        </a:rPr>
                        <a:t>4,910,511</a:t>
                      </a:r>
                      <a:br>
                        <a:rPr lang="en-US" sz="1200" u="none" strike="noStrike" dirty="0" smtClean="0">
                          <a:latin typeface="Calibri" pitchFamily="34" charset="0"/>
                        </a:rPr>
                      </a:br>
                      <a:r>
                        <a:rPr lang="en-US" sz="1200" u="none" strike="noStrike" dirty="0" smtClean="0">
                          <a:latin typeface="Calibri" pitchFamily="34" charset="0"/>
                        </a:rPr>
                        <a:t>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a:latin typeface="Calibri" pitchFamily="34" charset="0"/>
                        </a:rPr>
                        <a:t>     </a:t>
                      </a:r>
                      <a:r>
                        <a:rPr lang="en-US" sz="1200" u="none" strike="noStrike" dirty="0" smtClean="0">
                          <a:latin typeface="Calibri" pitchFamily="34" charset="0"/>
                        </a:rPr>
                        <a:t>5,211,511</a:t>
                      </a:r>
                      <a:br>
                        <a:rPr lang="en-US" sz="1200" u="none" strike="noStrike" dirty="0" smtClean="0">
                          <a:latin typeface="Calibri" pitchFamily="34" charset="0"/>
                        </a:rPr>
                      </a:br>
                      <a:r>
                        <a:rPr lang="en-US" sz="1200" u="none" strike="noStrike" dirty="0" smtClean="0">
                          <a:latin typeface="Calibri" pitchFamily="34" charset="0"/>
                        </a:rPr>
                        <a:t>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a:latin typeface="Calibri" pitchFamily="34" charset="0"/>
                        </a:rPr>
                        <a:t>     5,396,521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a:latin typeface="Calibri" pitchFamily="34" charset="0"/>
                        </a:rPr>
                        <a:t>     5,578,143 </a:t>
                      </a:r>
                      <a:endParaRPr lang="en-US" sz="1200" b="0" i="0" u="none" strike="noStrike" dirty="0">
                        <a:solidFill>
                          <a:srgbClr val="000000"/>
                        </a:solidFill>
                        <a:latin typeface="Calibri" pitchFamily="34" charset="0"/>
                      </a:endParaRPr>
                    </a:p>
                  </a:txBody>
                  <a:tcPr marL="0" marR="0" marT="0" marB="0" anchor="ctr"/>
                </a:tc>
              </a:tr>
              <a:tr h="456973">
                <a:tc>
                  <a:txBody>
                    <a:bodyPr/>
                    <a:lstStyle/>
                    <a:p>
                      <a:pPr algn="ctr"/>
                      <a:r>
                        <a:rPr lang="en-US" sz="1200" dirty="0" smtClean="0">
                          <a:latin typeface="Calibri" pitchFamily="34" charset="0"/>
                        </a:rPr>
                        <a:t>Cost per Recipient </a:t>
                      </a:r>
                      <a:endParaRPr lang="en-US" sz="1200" b="0" dirty="0">
                        <a:solidFill>
                          <a:schemeClr val="tx1"/>
                        </a:solidFill>
                        <a:latin typeface="Calibri" pitchFamily="34" charset="0"/>
                        <a:cs typeface="Times New Roman" pitchFamily="18" charset="0"/>
                      </a:endParaRPr>
                    </a:p>
                  </a:txBody>
                  <a:tcPr marT="45697" marB="45697" anchor="ctr"/>
                </a:tc>
                <a:tc>
                  <a:txBody>
                    <a:bodyPr/>
                    <a:lstStyle/>
                    <a:p>
                      <a:pPr algn="ctr" fontAlgn="ctr"/>
                      <a:r>
                        <a:rPr lang="en-US" sz="1200" u="none" strike="noStrike" dirty="0" smtClean="0">
                          <a:latin typeface="Calibri" pitchFamily="34" charset="0"/>
                        </a:rPr>
                        <a:t>$7,635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$7,658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$7,787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$7,710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$8,158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$8,464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$8,493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$8,379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$8,261 </a:t>
                      </a:r>
                      <a:endParaRPr lang="en-US" sz="1200" b="0" i="0" u="none" strike="noStrike" dirty="0">
                        <a:solidFill>
                          <a:srgbClr val="000000"/>
                        </a:solidFill>
                        <a:latin typeface="Calibri" pitchFamily="34" charset="0"/>
                      </a:endParaRPr>
                    </a:p>
                  </a:txBody>
                  <a:tcPr marL="0" marR="0" marT="0" marB="0" anchor="ctr"/>
                </a:tc>
                <a:tc>
                  <a:txBody>
                    <a:bodyPr/>
                    <a:lstStyle/>
                    <a:p>
                      <a:pPr algn="ctr" fontAlgn="ctr"/>
                      <a:r>
                        <a:rPr lang="en-US" sz="1200" u="none" strike="noStrike" dirty="0" smtClean="0">
                          <a:latin typeface="Calibri" pitchFamily="34" charset="0"/>
                        </a:rPr>
                        <a:t>$7,864</a:t>
                      </a:r>
                      <a:endParaRPr lang="en-US" sz="1200" b="0" i="0" u="none" strike="noStrike" dirty="0">
                        <a:solidFill>
                          <a:srgbClr val="000000"/>
                        </a:solidFill>
                        <a:latin typeface="Calibri" pitchFamily="34" charset="0"/>
                      </a:endParaRPr>
                    </a:p>
                  </a:txBody>
                  <a:tcPr marL="0" marR="0" marT="0" marB="0" anchor="ctr"/>
                </a:tc>
              </a:tr>
            </a:tbl>
          </a:graphicData>
        </a:graphic>
      </p:graphicFrame>
      <p:cxnSp>
        <p:nvCxnSpPr>
          <p:cNvPr id="16" name="Straight Connector 15"/>
          <p:cNvCxnSpPr/>
          <p:nvPr/>
        </p:nvCxnSpPr>
        <p:spPr>
          <a:xfrm flipV="1">
            <a:off x="6629400" y="914400"/>
            <a:ext cx="2362200" cy="1049338"/>
          </a:xfrm>
          <a:prstGeom prst="line">
            <a:avLst/>
          </a:prstGeom>
          <a:ln w="22225">
            <a:solidFill>
              <a:srgbClr val="C00000"/>
            </a:solidFill>
            <a:prstDash val="dash"/>
            <a:headEnd type="none"/>
            <a:tailEnd type="triangle"/>
          </a:ln>
        </p:spPr>
        <p:style>
          <a:lnRef idx="1">
            <a:schemeClr val="accent1"/>
          </a:lnRef>
          <a:fillRef idx="0">
            <a:schemeClr val="accent1"/>
          </a:fillRef>
          <a:effectRef idx="0">
            <a:schemeClr val="accent1"/>
          </a:effectRef>
          <a:fontRef idx="minor">
            <a:schemeClr val="tx1"/>
          </a:fontRef>
        </p:style>
      </p:cxnSp>
      <p:sp>
        <p:nvSpPr>
          <p:cNvPr id="71724" name="TextBox 21"/>
          <p:cNvSpPr txBox="1">
            <a:spLocks noChangeArrowheads="1"/>
          </p:cNvSpPr>
          <p:nvPr/>
        </p:nvSpPr>
        <p:spPr bwMode="auto">
          <a:xfrm>
            <a:off x="8077200" y="1295400"/>
            <a:ext cx="1143000" cy="8302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200" b="1">
                <a:solidFill>
                  <a:srgbClr val="000000"/>
                </a:solidFill>
                <a:cs typeface="Times New Roman" pitchFamily="18" charset="0"/>
              </a:rPr>
              <a:t>Projected Spending Absent MRT Initiatives *</a:t>
            </a:r>
          </a:p>
        </p:txBody>
      </p:sp>
      <p:sp>
        <p:nvSpPr>
          <p:cNvPr id="71725" name="TextBox 6"/>
          <p:cNvSpPr txBox="1">
            <a:spLocks noChangeArrowheads="1"/>
          </p:cNvSpPr>
          <p:nvPr/>
        </p:nvSpPr>
        <p:spPr bwMode="auto">
          <a:xfrm>
            <a:off x="533400" y="6427788"/>
            <a:ext cx="8229600" cy="2619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100">
                <a:solidFill>
                  <a:srgbClr val="000000"/>
                </a:solidFill>
                <a:latin typeface="Times New Roman" pitchFamily="18" charset="0"/>
                <a:cs typeface="Times New Roman" pitchFamily="18" charset="0"/>
              </a:rPr>
              <a:t>*Projected Spending Absent MRT Initiatives was derived by using the average annual growth rate between 2003 and 2010 of  4.28%. </a:t>
            </a:r>
          </a:p>
        </p:txBody>
      </p:sp>
      <p:sp>
        <p:nvSpPr>
          <p:cNvPr id="71726" name="TextBox 8"/>
          <p:cNvSpPr txBox="1">
            <a:spLocks noChangeArrowheads="1"/>
          </p:cNvSpPr>
          <p:nvPr/>
        </p:nvSpPr>
        <p:spPr bwMode="auto">
          <a:xfrm>
            <a:off x="7489825" y="2268538"/>
            <a:ext cx="1246188" cy="4302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100">
                <a:solidFill>
                  <a:srgbClr val="000000"/>
                </a:solidFill>
                <a:cs typeface="Times New Roman" pitchFamily="18" charset="0"/>
              </a:rPr>
              <a:t>$4.6 billion Estimated Savings</a:t>
            </a:r>
          </a:p>
        </p:txBody>
      </p:sp>
      <p:sp>
        <p:nvSpPr>
          <p:cNvPr id="71727" name="TextBox 1"/>
          <p:cNvSpPr txBox="1">
            <a:spLocks noChangeArrowheads="1"/>
          </p:cNvSpPr>
          <p:nvPr/>
        </p:nvSpPr>
        <p:spPr bwMode="auto">
          <a:xfrm>
            <a:off x="0" y="2362200"/>
            <a:ext cx="1090613" cy="147796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400" b="1">
                <a:solidFill>
                  <a:srgbClr val="000000"/>
                </a:solidFill>
                <a:cs typeface="Times New Roman" pitchFamily="18" charset="0"/>
              </a:rPr>
              <a:t>Aggregate </a:t>
            </a:r>
          </a:p>
          <a:p>
            <a:pPr algn="ctr"/>
            <a:r>
              <a:rPr lang="en-US" sz="1400" b="1">
                <a:solidFill>
                  <a:srgbClr val="000000"/>
                </a:solidFill>
                <a:cs typeface="Times New Roman" pitchFamily="18" charset="0"/>
              </a:rPr>
              <a:t>Spending </a:t>
            </a:r>
          </a:p>
          <a:p>
            <a:pPr algn="ctr"/>
            <a:r>
              <a:rPr lang="en-US" sz="1400" b="1">
                <a:solidFill>
                  <a:srgbClr val="000000"/>
                </a:solidFill>
                <a:cs typeface="Times New Roman" pitchFamily="18" charset="0"/>
              </a:rPr>
              <a:t>for all Programs </a:t>
            </a:r>
          </a:p>
          <a:p>
            <a:pPr algn="ctr"/>
            <a:r>
              <a:rPr lang="en-US" sz="1400" b="1">
                <a:solidFill>
                  <a:srgbClr val="000000"/>
                </a:solidFill>
                <a:cs typeface="Times New Roman" pitchFamily="18" charset="0"/>
              </a:rPr>
              <a:t>(in Billions)</a:t>
            </a:r>
          </a:p>
        </p:txBody>
      </p:sp>
      <p:sp>
        <p:nvSpPr>
          <p:cNvPr id="71728" name="TextBox 1"/>
          <p:cNvSpPr txBox="1">
            <a:spLocks noChangeArrowheads="1"/>
          </p:cNvSpPr>
          <p:nvPr/>
        </p:nvSpPr>
        <p:spPr bwMode="auto">
          <a:xfrm>
            <a:off x="5883275" y="2590800"/>
            <a:ext cx="1492250" cy="838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r>
              <a:rPr lang="en-US" sz="1100" b="1">
                <a:solidFill>
                  <a:srgbClr val="000000"/>
                </a:solidFill>
                <a:latin typeface="Times New Roman" pitchFamily="18" charset="0"/>
                <a:cs typeface="Times New Roman" pitchFamily="18" charset="0"/>
              </a:rPr>
              <a:t>2011 MRT Actions Implemented</a:t>
            </a:r>
          </a:p>
        </p:txBody>
      </p:sp>
      <p:sp>
        <p:nvSpPr>
          <p:cNvPr id="71729" name="TextBox 22"/>
          <p:cNvSpPr txBox="1">
            <a:spLocks noChangeArrowheads="1"/>
          </p:cNvSpPr>
          <p:nvPr/>
        </p:nvSpPr>
        <p:spPr bwMode="auto">
          <a:xfrm>
            <a:off x="4343400" y="4800600"/>
            <a:ext cx="838200" cy="2762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r>
              <a:rPr lang="en-US" sz="1200" b="1">
                <a:solidFill>
                  <a:srgbClr val="000000"/>
                </a:solidFill>
                <a:latin typeface="Times New Roman" pitchFamily="18" charset="0"/>
                <a:cs typeface="Times New Roman" pitchFamily="18" charset="0"/>
              </a:rPr>
              <a:t>Year</a:t>
            </a:r>
          </a:p>
        </p:txBody>
      </p:sp>
      <p:graphicFrame>
        <p:nvGraphicFramePr>
          <p:cNvPr id="14" name="Chart 13"/>
          <p:cNvGraphicFramePr/>
          <p:nvPr/>
        </p:nvGraphicFramePr>
        <p:xfrm>
          <a:off x="228600" y="1066800"/>
          <a:ext cx="8305800" cy="3886200"/>
        </p:xfrm>
        <a:graphic>
          <a:graphicData uri="http://schemas.openxmlformats.org/drawingml/2006/chart">
            <c:chart xmlns:c="http://schemas.openxmlformats.org/drawingml/2006/chart" xmlns:r="http://schemas.openxmlformats.org/officeDocument/2006/relationships" r:id="rId3"/>
          </a:graphicData>
        </a:graphic>
      </p:graphicFrame>
      <p:sp>
        <p:nvSpPr>
          <p:cNvPr id="71731" name="TextBox 12"/>
          <p:cNvSpPr txBox="1">
            <a:spLocks noChangeArrowheads="1"/>
          </p:cNvSpPr>
          <p:nvPr/>
        </p:nvSpPr>
        <p:spPr bwMode="auto">
          <a:xfrm>
            <a:off x="0" y="0"/>
            <a:ext cx="9144000" cy="400050"/>
          </a:xfrm>
          <a:prstGeom prst="rect">
            <a:avLst/>
          </a:prstGeom>
          <a:solidFill>
            <a:srgbClr val="990033"/>
          </a:solidFill>
          <a:ln>
            <a:noFill/>
          </a:ln>
          <a:extLst>
            <a:ext uri="{91240B29-F687-4F45-9708-019B960494DF}">
              <a14:hiddenLine xmlns:a14="http://schemas.microsoft.com/office/drawing/2010/main" w="9525">
                <a:solidFill>
                  <a:srgbClr val="000000"/>
                </a:solidFill>
                <a:miter lim="800000"/>
                <a:headEnd/>
                <a:tailEnd/>
              </a14:hiddenLine>
            </a:ext>
          </a:extLst>
        </p:spPr>
        <p:txBody>
          <a:bodyPr>
            <a:spAutoFit/>
          </a:bodyPr>
          <a:lstStyle>
            <a:lvl1pPr>
              <a:defRPr>
                <a:solidFill>
                  <a:schemeClr val="tx1"/>
                </a:solidFill>
                <a:latin typeface="Calibri" pitchFamily="34" charset="0"/>
              </a:defRPr>
            </a:lvl1pPr>
            <a:lvl2pPr marL="742950" indent="-285750">
              <a:defRPr>
                <a:solidFill>
                  <a:schemeClr val="tx1"/>
                </a:solidFill>
                <a:latin typeface="Calibri" pitchFamily="34" charset="0"/>
              </a:defRPr>
            </a:lvl2pPr>
            <a:lvl3pPr marL="1143000" indent="-228600">
              <a:defRPr>
                <a:solidFill>
                  <a:schemeClr val="tx1"/>
                </a:solidFill>
                <a:latin typeface="Calibri" pitchFamily="34" charset="0"/>
              </a:defRPr>
            </a:lvl3pPr>
            <a:lvl4pPr marL="1600200" indent="-228600">
              <a:defRPr>
                <a:solidFill>
                  <a:schemeClr val="tx1"/>
                </a:solidFill>
                <a:latin typeface="Calibri" pitchFamily="34" charset="0"/>
              </a:defRPr>
            </a:lvl4pPr>
            <a:lvl5pPr marL="2057400" indent="-228600">
              <a:defRPr>
                <a:solidFill>
                  <a:schemeClr val="tx1"/>
                </a:solidFill>
                <a:latin typeface="Calibri" pitchFamily="34" charset="0"/>
              </a:defRPr>
            </a:lvl5pPr>
            <a:lvl6pPr marL="2514600" indent="-228600" fontAlgn="base">
              <a:spcBef>
                <a:spcPct val="0"/>
              </a:spcBef>
              <a:spcAft>
                <a:spcPct val="0"/>
              </a:spcAft>
              <a:defRPr>
                <a:solidFill>
                  <a:schemeClr val="tx1"/>
                </a:solidFill>
                <a:latin typeface="Calibri" pitchFamily="34" charset="0"/>
              </a:defRPr>
            </a:lvl6pPr>
            <a:lvl7pPr marL="2971800" indent="-228600" fontAlgn="base">
              <a:spcBef>
                <a:spcPct val="0"/>
              </a:spcBef>
              <a:spcAft>
                <a:spcPct val="0"/>
              </a:spcAft>
              <a:defRPr>
                <a:solidFill>
                  <a:schemeClr val="tx1"/>
                </a:solidFill>
                <a:latin typeface="Calibri" pitchFamily="34" charset="0"/>
              </a:defRPr>
            </a:lvl7pPr>
            <a:lvl8pPr marL="3429000" indent="-228600" fontAlgn="base">
              <a:spcBef>
                <a:spcPct val="0"/>
              </a:spcBef>
              <a:spcAft>
                <a:spcPct val="0"/>
              </a:spcAft>
              <a:defRPr>
                <a:solidFill>
                  <a:schemeClr val="tx1"/>
                </a:solidFill>
                <a:latin typeface="Calibri" pitchFamily="34" charset="0"/>
              </a:defRPr>
            </a:lvl8pPr>
            <a:lvl9pPr marL="3886200" indent="-228600" fontAlgn="base">
              <a:spcBef>
                <a:spcPct val="0"/>
              </a:spcBef>
              <a:spcAft>
                <a:spcPct val="0"/>
              </a:spcAft>
              <a:defRPr>
                <a:solidFill>
                  <a:schemeClr val="tx1"/>
                </a:solidFill>
                <a:latin typeface="Calibri" pitchFamily="34" charset="0"/>
              </a:defRPr>
            </a:lvl9pPr>
          </a:lstStyle>
          <a:p>
            <a:pPr algn="ctr"/>
            <a:endParaRPr lang="en-US" sz="2000">
              <a:solidFill>
                <a:schemeClr val="bg2"/>
              </a:solidFill>
              <a:latin typeface="Arial Unicode MS" pitchFamily="34" charset="-128"/>
              <a:ea typeface="Arial Unicode MS" pitchFamily="34" charset="-128"/>
              <a:cs typeface="Arial Unicode MS" pitchFamily="34" charset="-128"/>
            </a:endParaRPr>
          </a:p>
        </p:txBody>
      </p:sp>
      <p:cxnSp>
        <p:nvCxnSpPr>
          <p:cNvPr id="4" name="Straight Connector 3"/>
          <p:cNvCxnSpPr/>
          <p:nvPr/>
        </p:nvCxnSpPr>
        <p:spPr>
          <a:xfrm>
            <a:off x="7337425" y="1838325"/>
            <a:ext cx="0" cy="2657475"/>
          </a:xfrm>
          <a:prstGeom prst="line">
            <a:avLst/>
          </a:prstGeom>
          <a:ln w="19050">
            <a:solidFill>
              <a:srgbClr val="C00000"/>
            </a:solidFill>
            <a:prstDash val="sysDot"/>
          </a:ln>
        </p:spPr>
        <p:style>
          <a:lnRef idx="1">
            <a:schemeClr val="accent1"/>
          </a:lnRef>
          <a:fillRef idx="0">
            <a:schemeClr val="accent1"/>
          </a:fillRef>
          <a:effectRef idx="0">
            <a:schemeClr val="accent1"/>
          </a:effectRef>
          <a:fontRef idx="minor">
            <a:schemeClr val="tx1"/>
          </a:fontRef>
        </p:style>
      </p:cxnSp>
      <p:sp>
        <p:nvSpPr>
          <p:cNvPr id="2" name="Slide Number Placeholder 1"/>
          <p:cNvSpPr>
            <a:spLocks noGrp="1"/>
          </p:cNvSpPr>
          <p:nvPr>
            <p:ph type="sldNum" sz="quarter" idx="12"/>
          </p:nvPr>
        </p:nvSpPr>
        <p:spPr/>
        <p:txBody>
          <a:bodyPr/>
          <a:lstStyle/>
          <a:p>
            <a:fld id="{5B780F3A-D6E9-423A-986A-32A46CD5293D}" type="slidenum">
              <a:rPr lang="en-US" smtClean="0"/>
              <a:t>11</a:t>
            </a:fld>
            <a:endParaRPr lang="en-US" dirty="0"/>
          </a:p>
        </p:txBody>
      </p:sp>
    </p:spTree>
    <p:extLst>
      <p:ext uri="{BB962C8B-B14F-4D97-AF65-F5344CB8AC3E}">
        <p14:creationId xmlns:p14="http://schemas.microsoft.com/office/powerpoint/2010/main" val="44428902"/>
      </p:ext>
    </p:extLst>
  </p:cSld>
  <p:clrMapOvr>
    <a:masterClrMapping/>
  </p:clrMapOvr>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withGroup">
                            <p:stCondLst>
                              <p:cond delay="0"/>
                            </p:stCondLst>
                            <p:childTnLst>
                              <p:par>
                                <p:cTn id="5" presetID="23" presetClass="entr" presetSubtype="16" fill="hold" nodeType="clickEffect">
                                  <p:stCondLst>
                                    <p:cond delay="0"/>
                                  </p:stCondLst>
                                  <p:childTnLst>
                                    <p:set>
                                      <p:cBhvr>
                                        <p:cTn id="6" dur="1" fill="hold">
                                          <p:stCondLst>
                                            <p:cond delay="0"/>
                                          </p:stCondLst>
                                        </p:cTn>
                                        <p:tgtEl>
                                          <p:spTgt spid="16"/>
                                        </p:tgtEl>
                                        <p:attrNameLst>
                                          <p:attrName>style.visibility</p:attrName>
                                        </p:attrNameLst>
                                      </p:cBhvr>
                                      <p:to>
                                        <p:strVal val="visible"/>
                                      </p:to>
                                    </p:set>
                                    <p:anim calcmode="lin" valueType="num">
                                      <p:cBhvr>
                                        <p:cTn id="7" dur="500" fill="hold"/>
                                        <p:tgtEl>
                                          <p:spTgt spid="16"/>
                                        </p:tgtEl>
                                        <p:attrNameLst>
                                          <p:attrName>ppt_w</p:attrName>
                                        </p:attrNameLst>
                                      </p:cBhvr>
                                      <p:tavLst>
                                        <p:tav tm="0">
                                          <p:val>
                                            <p:fltVal val="0"/>
                                          </p:val>
                                        </p:tav>
                                        <p:tav tm="100000">
                                          <p:val>
                                            <p:strVal val="#ppt_w"/>
                                          </p:val>
                                        </p:tav>
                                      </p:tavLst>
                                    </p:anim>
                                    <p:anim calcmode="lin" valueType="num">
                                      <p:cBhvr>
                                        <p:cTn id="8" dur="500" fill="hold"/>
                                        <p:tgtEl>
                                          <p:spTgt spid="16"/>
                                        </p:tgtEl>
                                        <p:attrNameLst>
                                          <p:attrName>ppt_h</p:attrName>
                                        </p:attrNameLst>
                                      </p:cBhvr>
                                      <p:tavLst>
                                        <p:tav tm="0">
                                          <p:val>
                                            <p:fltVal val="0"/>
                                          </p:val>
                                        </p:tav>
                                        <p:tav tm="100000">
                                          <p:val>
                                            <p:strVal val="#ppt_h"/>
                                          </p:val>
                                        </p:tav>
                                      </p:tavLst>
                                    </p:anim>
                                  </p:childTnLst>
                                </p:cTn>
                              </p:par>
                              <p:par>
                                <p:cTn id="9" presetID="23" presetClass="entr" presetSubtype="16" fill="hold" nodeType="withEffect">
                                  <p:stCondLst>
                                    <p:cond delay="0"/>
                                  </p:stCondLst>
                                  <p:childTnLst>
                                    <p:set>
                                      <p:cBhvr>
                                        <p:cTn id="10" dur="1" fill="hold">
                                          <p:stCondLst>
                                            <p:cond delay="0"/>
                                          </p:stCondLst>
                                        </p:cTn>
                                        <p:tgtEl>
                                          <p:spTgt spid="4"/>
                                        </p:tgtEl>
                                        <p:attrNameLst>
                                          <p:attrName>style.visibility</p:attrName>
                                        </p:attrNameLst>
                                      </p:cBhvr>
                                      <p:to>
                                        <p:strVal val="visible"/>
                                      </p:to>
                                    </p:set>
                                    <p:anim calcmode="lin" valueType="num">
                                      <p:cBhvr>
                                        <p:cTn id="11" dur="500" fill="hold"/>
                                        <p:tgtEl>
                                          <p:spTgt spid="4"/>
                                        </p:tgtEl>
                                        <p:attrNameLst>
                                          <p:attrName>ppt_w</p:attrName>
                                        </p:attrNameLst>
                                      </p:cBhvr>
                                      <p:tavLst>
                                        <p:tav tm="0">
                                          <p:val>
                                            <p:fltVal val="0"/>
                                          </p:val>
                                        </p:tav>
                                        <p:tav tm="100000">
                                          <p:val>
                                            <p:strVal val="#ppt_w"/>
                                          </p:val>
                                        </p:tav>
                                      </p:tavLst>
                                    </p:anim>
                                    <p:anim calcmode="lin" valueType="num">
                                      <p:cBhvr>
                                        <p:cTn id="12" dur="500" fill="hold"/>
                                        <p:tgtEl>
                                          <p:spTgt spid="4"/>
                                        </p:tgtEl>
                                        <p:attrNameLst>
                                          <p:attrName>ppt_h</p:attrName>
                                        </p:attrNameLst>
                                      </p:cBhvr>
                                      <p:tavLst>
                                        <p:tav tm="0">
                                          <p:val>
                                            <p:fltVal val="0"/>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pic>
        <p:nvPicPr>
          <p:cNvPr id="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79211" y="990600"/>
            <a:ext cx="7697989" cy="5181599"/>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510363" y="6316568"/>
            <a:ext cx="7010400" cy="276999"/>
          </a:xfrm>
          <a:prstGeom prst="rect">
            <a:avLst/>
          </a:prstGeom>
          <a:noFill/>
        </p:spPr>
        <p:txBody>
          <a:bodyPr wrap="square" rtlCol="0">
            <a:spAutoFit/>
          </a:bodyPr>
          <a:lstStyle/>
          <a:p>
            <a:r>
              <a:rPr lang="en-US" sz="1200" i="1" dirty="0" smtClean="0"/>
              <a:t>Source:  DOH Annual Global Cap Report</a:t>
            </a:r>
            <a:endParaRPr lang="en-US" sz="1200" i="1" dirty="0"/>
          </a:p>
        </p:txBody>
      </p:sp>
      <p:sp>
        <p:nvSpPr>
          <p:cNvPr id="9" name="Slide Number Placeholder 8"/>
          <p:cNvSpPr>
            <a:spLocks noGrp="1"/>
          </p:cNvSpPr>
          <p:nvPr>
            <p:ph type="sldNum" sz="quarter" idx="12"/>
          </p:nvPr>
        </p:nvSpPr>
        <p:spPr/>
        <p:txBody>
          <a:bodyPr/>
          <a:lstStyle/>
          <a:p>
            <a:fld id="{5B780F3A-D6E9-423A-986A-32A46CD5293D}" type="slidenum">
              <a:rPr lang="en-US" smtClean="0"/>
              <a:t>12</a:t>
            </a:fld>
            <a:endParaRPr lang="en-US" dirty="0"/>
          </a:p>
        </p:txBody>
      </p:sp>
    </p:spTree>
    <p:extLst>
      <p:ext uri="{BB962C8B-B14F-4D97-AF65-F5344CB8AC3E}">
        <p14:creationId xmlns:p14="http://schemas.microsoft.com/office/powerpoint/2010/main" val="4020223269"/>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6" name="Content Placeholder 2"/>
          <p:cNvSpPr txBox="1">
            <a:spLocks/>
          </p:cNvSpPr>
          <p:nvPr/>
        </p:nvSpPr>
        <p:spPr>
          <a:xfrm>
            <a:off x="457200" y="1371600"/>
            <a:ext cx="8229600" cy="4525963"/>
          </a:xfrm>
          <a:prstGeom prst="rect">
            <a:avLst/>
          </a:prstGeom>
        </p:spPr>
        <p:txBody>
          <a:bodyPr vert="horz" lIns="91440" tIns="45720" rIns="91440" bIns="45720" rtlCol="0">
            <a:normAutofit fontScale="85000" lnSpcReduction="20000"/>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algn="l"/>
            <a:r>
              <a:rPr lang="en-US" b="1" dirty="0" smtClean="0">
                <a:solidFill>
                  <a:schemeClr val="tx1"/>
                </a:solidFill>
              </a:rPr>
              <a:t>Global Cap Results for SFY 2012-13 </a:t>
            </a:r>
          </a:p>
          <a:p>
            <a:pPr marL="457200" indent="-457200" algn="l">
              <a:buFont typeface="Arial" pitchFamily="34" charset="0"/>
              <a:buChar char="•"/>
            </a:pPr>
            <a:endParaRPr lang="en-US" dirty="0" smtClean="0">
              <a:solidFill>
                <a:schemeClr val="tx1"/>
              </a:solidFill>
            </a:endParaRPr>
          </a:p>
          <a:p>
            <a:pPr marL="457200" indent="-457200" algn="l">
              <a:buFont typeface="Arial" pitchFamily="34" charset="0"/>
              <a:buChar char="•"/>
            </a:pPr>
            <a:r>
              <a:rPr lang="en-US" dirty="0" smtClean="0">
                <a:solidFill>
                  <a:schemeClr val="tx1"/>
                </a:solidFill>
              </a:rPr>
              <a:t>Since March 2012, enrollment in the Medicaid program has grown by close to 232,500 enrollees (or 4.6%). </a:t>
            </a:r>
          </a:p>
          <a:p>
            <a:pPr marL="457200" indent="-457200" algn="l">
              <a:buFont typeface="Arial" pitchFamily="34" charset="0"/>
              <a:buChar char="•"/>
            </a:pPr>
            <a:r>
              <a:rPr lang="en-US" dirty="0" smtClean="0">
                <a:solidFill>
                  <a:schemeClr val="tx1"/>
                </a:solidFill>
              </a:rPr>
              <a:t>During this fiscal year Medicaid managed care programs increased by 345,100 individuals while fee-for-service recipients decreased by 112,600. </a:t>
            </a:r>
            <a:r>
              <a:rPr lang="en-US" sz="2400" dirty="0" smtClean="0">
                <a:solidFill>
                  <a:schemeClr val="tx1"/>
                </a:solidFill>
              </a:rPr>
              <a:t>(Approximately 87,300 of these new enrollees are attributable to the expansion of Medicaid coverage for children under the age of 19 whose family income did not exceed 133 percent of the Federal Poverty Level, which does not incur additional costs under the Medicaid Global Spending Cap.)</a:t>
            </a:r>
            <a:endParaRPr lang="en-US" sz="2400" dirty="0">
              <a:solidFill>
                <a:schemeClr val="tx1"/>
              </a:solidFill>
            </a:endParaRPr>
          </a:p>
        </p:txBody>
      </p:sp>
      <p:sp>
        <p:nvSpPr>
          <p:cNvPr id="7" name="Slide Number Placeholder 6"/>
          <p:cNvSpPr>
            <a:spLocks noGrp="1"/>
          </p:cNvSpPr>
          <p:nvPr>
            <p:ph type="sldNum" sz="quarter" idx="12"/>
          </p:nvPr>
        </p:nvSpPr>
        <p:spPr/>
        <p:txBody>
          <a:bodyPr/>
          <a:lstStyle/>
          <a:p>
            <a:fld id="{5B780F3A-D6E9-423A-986A-32A46CD5293D}" type="slidenum">
              <a:rPr lang="en-US" smtClean="0"/>
              <a:t>13</a:t>
            </a:fld>
            <a:endParaRPr lang="en-US" dirty="0"/>
          </a:p>
        </p:txBody>
      </p:sp>
    </p:spTree>
    <p:extLst>
      <p:ext uri="{BB962C8B-B14F-4D97-AF65-F5344CB8AC3E}">
        <p14:creationId xmlns:p14="http://schemas.microsoft.com/office/powerpoint/2010/main" val="807261463"/>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graphicFrame>
        <p:nvGraphicFramePr>
          <p:cNvPr id="7" name="Chart 6"/>
          <p:cNvGraphicFramePr>
            <a:graphicFrameLocks/>
          </p:cNvGraphicFramePr>
          <p:nvPr>
            <p:extLst>
              <p:ext uri="{D42A27DB-BD31-4B8C-83A1-F6EECF244321}">
                <p14:modId xmlns:p14="http://schemas.microsoft.com/office/powerpoint/2010/main" val="3490975695"/>
              </p:ext>
            </p:extLst>
          </p:nvPr>
        </p:nvGraphicFramePr>
        <p:xfrm>
          <a:off x="721519" y="1197769"/>
          <a:ext cx="7700962" cy="4974431"/>
        </p:xfrm>
        <a:graphic>
          <a:graphicData uri="http://schemas.openxmlformats.org/drawingml/2006/chart">
            <c:chart xmlns:c="http://schemas.openxmlformats.org/drawingml/2006/chart" xmlns:r="http://schemas.openxmlformats.org/officeDocument/2006/relationships" r:id="rId3"/>
          </a:graphicData>
        </a:graphic>
      </p:graphicFrame>
      <p:sp>
        <p:nvSpPr>
          <p:cNvPr id="3" name="Slide Number Placeholder 2"/>
          <p:cNvSpPr>
            <a:spLocks noGrp="1"/>
          </p:cNvSpPr>
          <p:nvPr>
            <p:ph type="sldNum" sz="quarter" idx="12"/>
          </p:nvPr>
        </p:nvSpPr>
        <p:spPr/>
        <p:txBody>
          <a:bodyPr/>
          <a:lstStyle/>
          <a:p>
            <a:fld id="{5B780F3A-D6E9-423A-986A-32A46CD5293D}" type="slidenum">
              <a:rPr lang="en-US" smtClean="0"/>
              <a:t>14</a:t>
            </a:fld>
            <a:endParaRPr lang="en-US" dirty="0"/>
          </a:p>
        </p:txBody>
      </p:sp>
    </p:spTree>
    <p:extLst>
      <p:ext uri="{BB962C8B-B14F-4D97-AF65-F5344CB8AC3E}">
        <p14:creationId xmlns:p14="http://schemas.microsoft.com/office/powerpoint/2010/main" val="3513628976"/>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pic>
        <p:nvPicPr>
          <p:cNvPr id="24578"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17489" y="1447800"/>
            <a:ext cx="7475537" cy="4656138"/>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6" name="Slide Number Placeholder 5"/>
          <p:cNvSpPr>
            <a:spLocks noGrp="1"/>
          </p:cNvSpPr>
          <p:nvPr>
            <p:ph type="sldNum" sz="quarter" idx="12"/>
          </p:nvPr>
        </p:nvSpPr>
        <p:spPr/>
        <p:txBody>
          <a:bodyPr/>
          <a:lstStyle/>
          <a:p>
            <a:fld id="{5B780F3A-D6E9-423A-986A-32A46CD5293D}" type="slidenum">
              <a:rPr lang="en-US" smtClean="0"/>
              <a:t>15</a:t>
            </a:fld>
            <a:endParaRPr lang="en-US" dirty="0"/>
          </a:p>
        </p:txBody>
      </p:sp>
      <p:sp>
        <p:nvSpPr>
          <p:cNvPr id="3" name="TextBox 2"/>
          <p:cNvSpPr txBox="1"/>
          <p:nvPr/>
        </p:nvSpPr>
        <p:spPr>
          <a:xfrm>
            <a:off x="1600200" y="1524000"/>
            <a:ext cx="838200" cy="369332"/>
          </a:xfrm>
          <a:prstGeom prst="rect">
            <a:avLst/>
          </a:prstGeom>
          <a:solidFill>
            <a:schemeClr val="accent1">
              <a:lumMod val="20000"/>
              <a:lumOff val="80000"/>
            </a:schemeClr>
          </a:solidFill>
        </p:spPr>
        <p:txBody>
          <a:bodyPr wrap="square" rtlCol="0">
            <a:spAutoFit/>
          </a:bodyPr>
          <a:lstStyle/>
          <a:p>
            <a:endParaRPr lang="en-US" dirty="0"/>
          </a:p>
        </p:txBody>
      </p:sp>
    </p:spTree>
    <p:extLst>
      <p:ext uri="{BB962C8B-B14F-4D97-AF65-F5344CB8AC3E}">
        <p14:creationId xmlns:p14="http://schemas.microsoft.com/office/powerpoint/2010/main" val="3140346859"/>
      </p:ext>
    </p:extLst>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graphicFrame>
        <p:nvGraphicFramePr>
          <p:cNvPr id="9" name="Chart 8"/>
          <p:cNvGraphicFramePr>
            <a:graphicFrameLocks/>
          </p:cNvGraphicFramePr>
          <p:nvPr/>
        </p:nvGraphicFramePr>
        <p:xfrm>
          <a:off x="833437" y="1100138"/>
          <a:ext cx="7477125" cy="4657725"/>
        </p:xfrm>
        <a:graphic>
          <a:graphicData uri="http://schemas.openxmlformats.org/drawingml/2006/chart">
            <c:chart xmlns:c="http://schemas.openxmlformats.org/drawingml/2006/chart" xmlns:r="http://schemas.openxmlformats.org/officeDocument/2006/relationships" r:id="rId3"/>
          </a:graphicData>
        </a:graphic>
      </p:graphicFrame>
      <p:pic>
        <p:nvPicPr>
          <p:cNvPr id="5121"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30200" y="5410200"/>
            <a:ext cx="4241800" cy="1254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0" name="Slide Number Placeholder 9"/>
          <p:cNvSpPr>
            <a:spLocks noGrp="1"/>
          </p:cNvSpPr>
          <p:nvPr>
            <p:ph type="sldNum" sz="quarter" idx="12"/>
          </p:nvPr>
        </p:nvSpPr>
        <p:spPr/>
        <p:txBody>
          <a:bodyPr/>
          <a:lstStyle/>
          <a:p>
            <a:fld id="{5B780F3A-D6E9-423A-986A-32A46CD5293D}" type="slidenum">
              <a:rPr lang="en-US" smtClean="0"/>
              <a:t>16</a:t>
            </a:fld>
            <a:endParaRPr lang="en-US" dirty="0"/>
          </a:p>
        </p:txBody>
      </p:sp>
    </p:spTree>
    <p:extLst>
      <p:ext uri="{BB962C8B-B14F-4D97-AF65-F5344CB8AC3E}">
        <p14:creationId xmlns:p14="http://schemas.microsoft.com/office/powerpoint/2010/main" val="3326311883"/>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graphicFrame>
        <p:nvGraphicFramePr>
          <p:cNvPr id="8" name="Chart 7"/>
          <p:cNvGraphicFramePr>
            <a:graphicFrameLocks/>
          </p:cNvGraphicFramePr>
          <p:nvPr>
            <p:extLst>
              <p:ext uri="{D42A27DB-BD31-4B8C-83A1-F6EECF244321}">
                <p14:modId xmlns:p14="http://schemas.microsoft.com/office/powerpoint/2010/main" val="2826550609"/>
              </p:ext>
            </p:extLst>
          </p:nvPr>
        </p:nvGraphicFramePr>
        <p:xfrm>
          <a:off x="381000" y="1143000"/>
          <a:ext cx="7477125" cy="4657725"/>
        </p:xfrm>
        <a:graphic>
          <a:graphicData uri="http://schemas.openxmlformats.org/drawingml/2006/chart">
            <c:chart xmlns:c="http://schemas.openxmlformats.org/drawingml/2006/chart" xmlns:r="http://schemas.openxmlformats.org/officeDocument/2006/relationships" r:id="rId3"/>
          </a:graphicData>
        </a:graphic>
      </p:graphicFrame>
      <p:pic>
        <p:nvPicPr>
          <p:cNvPr id="22529"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3420140" y="5024991"/>
            <a:ext cx="5370513" cy="13906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8"/>
          <p:cNvSpPr>
            <a:spLocks noGrp="1"/>
          </p:cNvSpPr>
          <p:nvPr>
            <p:ph type="sldNum" sz="quarter" idx="12"/>
          </p:nvPr>
        </p:nvSpPr>
        <p:spPr/>
        <p:txBody>
          <a:bodyPr/>
          <a:lstStyle/>
          <a:p>
            <a:fld id="{5B780F3A-D6E9-423A-986A-32A46CD5293D}" type="slidenum">
              <a:rPr lang="en-US" smtClean="0"/>
              <a:t>17</a:t>
            </a:fld>
            <a:endParaRPr lang="en-US" dirty="0"/>
          </a:p>
        </p:txBody>
      </p:sp>
    </p:spTree>
    <p:extLst>
      <p:ext uri="{BB962C8B-B14F-4D97-AF65-F5344CB8AC3E}">
        <p14:creationId xmlns:p14="http://schemas.microsoft.com/office/powerpoint/2010/main" val="2253365210"/>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graphicFrame>
        <p:nvGraphicFramePr>
          <p:cNvPr id="8" name="Chart 7"/>
          <p:cNvGraphicFramePr>
            <a:graphicFrameLocks/>
          </p:cNvGraphicFramePr>
          <p:nvPr/>
        </p:nvGraphicFramePr>
        <p:xfrm>
          <a:off x="833437" y="1100137"/>
          <a:ext cx="7477125" cy="4657725"/>
        </p:xfrm>
        <a:graphic>
          <a:graphicData uri="http://schemas.openxmlformats.org/drawingml/2006/chart">
            <c:chart xmlns:c="http://schemas.openxmlformats.org/drawingml/2006/chart" xmlns:r="http://schemas.openxmlformats.org/officeDocument/2006/relationships" r:id="rId3"/>
          </a:graphicData>
        </a:graphic>
      </p:graphicFrame>
      <p:pic>
        <p:nvPicPr>
          <p:cNvPr id="23553" name="Picture 1"/>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2667000" y="4800600"/>
            <a:ext cx="976313" cy="163512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Slide Number Placeholder 8"/>
          <p:cNvSpPr>
            <a:spLocks noGrp="1"/>
          </p:cNvSpPr>
          <p:nvPr>
            <p:ph type="sldNum" sz="quarter" idx="12"/>
          </p:nvPr>
        </p:nvSpPr>
        <p:spPr/>
        <p:txBody>
          <a:bodyPr/>
          <a:lstStyle/>
          <a:p>
            <a:fld id="{5B780F3A-D6E9-423A-986A-32A46CD5293D}" type="slidenum">
              <a:rPr lang="en-US" smtClean="0"/>
              <a:t>18</a:t>
            </a:fld>
            <a:endParaRPr lang="en-US" dirty="0"/>
          </a:p>
        </p:txBody>
      </p:sp>
    </p:spTree>
    <p:extLst>
      <p:ext uri="{BB962C8B-B14F-4D97-AF65-F5344CB8AC3E}">
        <p14:creationId xmlns:p14="http://schemas.microsoft.com/office/powerpoint/2010/main" val="332631188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7" name="TextBox 6"/>
          <p:cNvSpPr txBox="1"/>
          <p:nvPr/>
        </p:nvSpPr>
        <p:spPr>
          <a:xfrm>
            <a:off x="510363" y="6316568"/>
            <a:ext cx="7010400" cy="276999"/>
          </a:xfrm>
          <a:prstGeom prst="rect">
            <a:avLst/>
          </a:prstGeom>
          <a:noFill/>
        </p:spPr>
        <p:txBody>
          <a:bodyPr wrap="square" rtlCol="0">
            <a:spAutoFit/>
          </a:bodyPr>
          <a:lstStyle/>
          <a:p>
            <a:r>
              <a:rPr lang="en-US" sz="1200" i="1" dirty="0" smtClean="0"/>
              <a:t>Source:  DOH Global Cap Report, May 2013</a:t>
            </a:r>
            <a:endParaRPr lang="en-US" sz="1200" i="1" dirty="0"/>
          </a:p>
        </p:txBody>
      </p:sp>
      <p:sp>
        <p:nvSpPr>
          <p:cNvPr id="9" name="Slide Number Placeholder 8"/>
          <p:cNvSpPr>
            <a:spLocks noGrp="1"/>
          </p:cNvSpPr>
          <p:nvPr>
            <p:ph type="sldNum" sz="quarter" idx="12"/>
          </p:nvPr>
        </p:nvSpPr>
        <p:spPr/>
        <p:txBody>
          <a:bodyPr/>
          <a:lstStyle/>
          <a:p>
            <a:fld id="{5B780F3A-D6E9-423A-986A-32A46CD5293D}" type="slidenum">
              <a:rPr lang="en-US" smtClean="0"/>
              <a:t>19</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76300" y="1295400"/>
            <a:ext cx="7200900" cy="397192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990600" y="987623"/>
            <a:ext cx="6858000" cy="307777"/>
          </a:xfrm>
          <a:prstGeom prst="rect">
            <a:avLst/>
          </a:prstGeom>
          <a:noFill/>
        </p:spPr>
        <p:txBody>
          <a:bodyPr wrap="square" rtlCol="0">
            <a:spAutoFit/>
          </a:bodyPr>
          <a:lstStyle/>
          <a:p>
            <a:r>
              <a:rPr lang="en-US" sz="1400" i="1" dirty="0" smtClean="0"/>
              <a:t>Two months into the 2013-14 SFY Medicaid spending stood 0.2 % below projections</a:t>
            </a:r>
            <a:endParaRPr lang="en-US" sz="1400" i="1" dirty="0"/>
          </a:p>
        </p:txBody>
      </p:sp>
      <p:sp>
        <p:nvSpPr>
          <p:cNvPr id="5" name="TextBox 4"/>
          <p:cNvSpPr txBox="1"/>
          <p:nvPr/>
        </p:nvSpPr>
        <p:spPr>
          <a:xfrm>
            <a:off x="510363" y="5486400"/>
            <a:ext cx="5433237" cy="369332"/>
          </a:xfrm>
          <a:prstGeom prst="rect">
            <a:avLst/>
          </a:prstGeom>
          <a:noFill/>
        </p:spPr>
        <p:txBody>
          <a:bodyPr wrap="square" rtlCol="0">
            <a:spAutoFit/>
          </a:bodyPr>
          <a:lstStyle/>
          <a:p>
            <a:r>
              <a:rPr lang="en-US" dirty="0" smtClean="0"/>
              <a:t>(Monthly Global Cap reports can be accessed </a:t>
            </a:r>
            <a:r>
              <a:rPr lang="en-US" dirty="0" smtClean="0">
                <a:hlinkClick r:id="rId4"/>
              </a:rPr>
              <a:t>here</a:t>
            </a:r>
            <a:r>
              <a:rPr lang="en-US" dirty="0" smtClean="0"/>
              <a:t>.)</a:t>
            </a:r>
            <a:endParaRPr lang="en-US" dirty="0"/>
          </a:p>
        </p:txBody>
      </p:sp>
    </p:spTree>
    <p:extLst>
      <p:ext uri="{BB962C8B-B14F-4D97-AF65-F5344CB8AC3E}">
        <p14:creationId xmlns:p14="http://schemas.microsoft.com/office/powerpoint/2010/main" val="341367879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smtClean="0">
                <a:solidFill>
                  <a:schemeClr val="tx1"/>
                </a:solidFill>
              </a:rPr>
              <a:t>Agenda– A review of issues to consider for provider budget-making stemming from:</a:t>
            </a:r>
          </a:p>
          <a:p>
            <a:pPr marL="457200" indent="-457200" algn="l">
              <a:buFont typeface="Wingdings" panose="05000000000000000000" pitchFamily="2" charset="2"/>
              <a:buChar char="Ø"/>
            </a:pPr>
            <a:r>
              <a:rPr lang="en-US" sz="2800" dirty="0" smtClean="0">
                <a:solidFill>
                  <a:schemeClr val="tx1"/>
                </a:solidFill>
              </a:rPr>
              <a:t>Federal funding provisions</a:t>
            </a:r>
          </a:p>
          <a:p>
            <a:pPr marL="457200" indent="-457200" algn="l">
              <a:buFont typeface="Wingdings" panose="05000000000000000000" pitchFamily="2" charset="2"/>
              <a:buChar char="Ø"/>
            </a:pPr>
            <a:r>
              <a:rPr lang="en-US" sz="2800" dirty="0" smtClean="0">
                <a:solidFill>
                  <a:schemeClr val="tx1"/>
                </a:solidFill>
              </a:rPr>
              <a:t>State budget</a:t>
            </a:r>
          </a:p>
          <a:p>
            <a:pPr marL="457200" indent="-457200" algn="l">
              <a:buFont typeface="Wingdings" panose="05000000000000000000" pitchFamily="2" charset="2"/>
              <a:buChar char="Ø"/>
            </a:pPr>
            <a:r>
              <a:rPr lang="en-US" sz="2800" dirty="0" smtClean="0">
                <a:solidFill>
                  <a:schemeClr val="tx1"/>
                </a:solidFill>
              </a:rPr>
              <a:t>Medicaid redesign</a:t>
            </a:r>
          </a:p>
          <a:p>
            <a:pPr marL="457200" indent="-457200" algn="l">
              <a:buFont typeface="Wingdings" panose="05000000000000000000" pitchFamily="2" charset="2"/>
              <a:buChar char="Ø"/>
            </a:pPr>
            <a:r>
              <a:rPr lang="en-US" sz="2800" dirty="0" smtClean="0">
                <a:solidFill>
                  <a:schemeClr val="tx1"/>
                </a:solidFill>
              </a:rPr>
              <a:t>Medicare and Medicaid payment changes</a:t>
            </a:r>
          </a:p>
          <a:p>
            <a:pPr marL="457200" indent="-457200" algn="l">
              <a:buFont typeface="Wingdings" panose="05000000000000000000" pitchFamily="2" charset="2"/>
              <a:buChar char="Ø"/>
            </a:pPr>
            <a:endParaRPr lang="en-US" sz="2800" dirty="0">
              <a:solidFill>
                <a:schemeClr val="tx1"/>
              </a:solidFill>
            </a:endParaRPr>
          </a:p>
          <a:p>
            <a:pPr marL="914400" lvl="1" indent="-457200" algn="l">
              <a:buFont typeface="Wingdings" panose="05000000000000000000" pitchFamily="2" charset="2"/>
              <a:buChar char="Ø"/>
            </a:pPr>
            <a:r>
              <a:rPr lang="en-US" sz="2400" dirty="0">
                <a:solidFill>
                  <a:schemeClr val="tx1"/>
                </a:solidFill>
              </a:rPr>
              <a:t>a</a:t>
            </a:r>
            <a:r>
              <a:rPr lang="en-US" sz="2400" dirty="0" smtClean="0">
                <a:solidFill>
                  <a:schemeClr val="tx1"/>
                </a:solidFill>
              </a:rPr>
              <a:t> “laundry list” approach</a:t>
            </a:r>
          </a:p>
          <a:p>
            <a:pPr algn="l"/>
            <a:endParaRPr lang="en-US" sz="2800" dirty="0">
              <a:solidFill>
                <a:schemeClr val="tx1"/>
              </a:solidFill>
            </a:endParaRPr>
          </a:p>
          <a:p>
            <a:pPr algn="l"/>
            <a:endParaRPr lang="en-US" sz="2800" b="1" dirty="0" smtClean="0"/>
          </a:p>
        </p:txBody>
      </p:sp>
      <p:sp>
        <p:nvSpPr>
          <p:cNvPr id="4" name="Slide Number Placeholder 3"/>
          <p:cNvSpPr>
            <a:spLocks noGrp="1"/>
          </p:cNvSpPr>
          <p:nvPr>
            <p:ph type="sldNum" sz="quarter" idx="12"/>
          </p:nvPr>
        </p:nvSpPr>
        <p:spPr/>
        <p:txBody>
          <a:bodyPr/>
          <a:lstStyle/>
          <a:p>
            <a:fld id="{5B780F3A-D6E9-423A-986A-32A46CD5293D}" type="slidenum">
              <a:rPr lang="en-US" smtClean="0"/>
              <a:t>2</a:t>
            </a:fld>
            <a:endParaRPr lang="en-US" dirty="0"/>
          </a:p>
        </p:txBody>
      </p:sp>
    </p:spTree>
    <p:extLst>
      <p:ext uri="{BB962C8B-B14F-4D97-AF65-F5344CB8AC3E}">
        <p14:creationId xmlns:p14="http://schemas.microsoft.com/office/powerpoint/2010/main" val="2746031415"/>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85000" lnSpcReduction="10000"/>
          </a:bodyPr>
          <a:lstStyle/>
          <a:p>
            <a:pPr algn="l"/>
            <a:endParaRPr lang="en-US" sz="2800" b="1" dirty="0" smtClean="0">
              <a:solidFill>
                <a:schemeClr val="tx1"/>
              </a:solidFill>
            </a:endParaRPr>
          </a:p>
          <a:p>
            <a:pPr algn="l"/>
            <a:r>
              <a:rPr lang="en-US" sz="2800" b="1" dirty="0" smtClean="0">
                <a:solidFill>
                  <a:schemeClr val="tx1"/>
                </a:solidFill>
              </a:rPr>
              <a:t>2</a:t>
            </a:r>
            <a:r>
              <a:rPr lang="en-US" sz="2800" b="1" dirty="0">
                <a:solidFill>
                  <a:schemeClr val="tx1"/>
                </a:solidFill>
              </a:rPr>
              <a:t>% Across-the-Board </a:t>
            </a:r>
            <a:r>
              <a:rPr lang="en-US" sz="2800" b="1" dirty="0" smtClean="0">
                <a:solidFill>
                  <a:schemeClr val="tx1"/>
                </a:solidFill>
              </a:rPr>
              <a:t>Cut</a:t>
            </a:r>
          </a:p>
          <a:p>
            <a:pPr algn="l"/>
            <a:endParaRPr lang="en-US" sz="2800" dirty="0" smtClean="0">
              <a:solidFill>
                <a:schemeClr val="tx1"/>
              </a:solidFill>
            </a:endParaRPr>
          </a:p>
          <a:p>
            <a:pPr marL="457200" indent="-457200" algn="l">
              <a:buFont typeface="Arial" pitchFamily="34" charset="0"/>
              <a:buChar char="•"/>
            </a:pPr>
            <a:r>
              <a:rPr lang="en-US" sz="2800" dirty="0" smtClean="0">
                <a:solidFill>
                  <a:schemeClr val="tx1"/>
                </a:solidFill>
              </a:rPr>
              <a:t>SFY 2013-14 State budget extended 2% cut on all Medicaid providers through March 31, 2015</a:t>
            </a:r>
          </a:p>
          <a:p>
            <a:pPr marL="457200" indent="-457200" algn="l">
              <a:buFont typeface="Arial" pitchFamily="34" charset="0"/>
              <a:buChar char="•"/>
            </a:pPr>
            <a:r>
              <a:rPr lang="en-US" sz="2800" dirty="0" smtClean="0">
                <a:solidFill>
                  <a:schemeClr val="tx1"/>
                </a:solidFill>
              </a:rPr>
              <a:t>Annual savings associated:  $357 million</a:t>
            </a:r>
          </a:p>
          <a:p>
            <a:pPr marL="457200" indent="-457200" algn="l">
              <a:buFont typeface="Arial" pitchFamily="34" charset="0"/>
              <a:buChar char="•"/>
            </a:pPr>
            <a:r>
              <a:rPr lang="en-US" sz="2800" dirty="0" smtClean="0">
                <a:solidFill>
                  <a:schemeClr val="tx1"/>
                </a:solidFill>
              </a:rPr>
              <a:t>A number of providers substituted other provisions for 2% cut</a:t>
            </a:r>
          </a:p>
          <a:p>
            <a:pPr marL="457200" indent="-457200" algn="l">
              <a:buFont typeface="Arial" pitchFamily="34" charset="0"/>
              <a:buChar char="•"/>
            </a:pPr>
            <a:r>
              <a:rPr lang="en-US" sz="2800" dirty="0" smtClean="0">
                <a:solidFill>
                  <a:schemeClr val="tx1"/>
                </a:solidFill>
              </a:rPr>
              <a:t>For nursing homes, non-reimbursable assessment of .8% adopted in lieu of cut </a:t>
            </a:r>
            <a:endParaRPr lang="en-US" sz="2800" dirty="0">
              <a:solidFill>
                <a:schemeClr val="tx1"/>
              </a:solidFill>
            </a:endParaRPr>
          </a:p>
          <a:p>
            <a:pPr marL="457200" indent="-457200" algn="l">
              <a:buFont typeface="Arial" pitchFamily="34" charset="0"/>
              <a:buChar char="•"/>
            </a:pPr>
            <a:r>
              <a:rPr lang="en-US" sz="2800" dirty="0">
                <a:solidFill>
                  <a:schemeClr val="tx1"/>
                </a:solidFill>
              </a:rPr>
              <a:t>B</a:t>
            </a:r>
            <a:r>
              <a:rPr lang="en-US" sz="2800" dirty="0" smtClean="0">
                <a:solidFill>
                  <a:schemeClr val="tx1"/>
                </a:solidFill>
              </a:rPr>
              <a:t>udget language added to allow the </a:t>
            </a:r>
            <a:r>
              <a:rPr lang="en-US" sz="2800" dirty="0">
                <a:solidFill>
                  <a:schemeClr val="tx1"/>
                </a:solidFill>
              </a:rPr>
              <a:t>Commissioner to annul the 2% cuts </a:t>
            </a:r>
            <a:r>
              <a:rPr lang="en-US" sz="2800" dirty="0" smtClean="0">
                <a:solidFill>
                  <a:schemeClr val="tx1"/>
                </a:solidFill>
              </a:rPr>
              <a:t>prior to March 2015 as </a:t>
            </a:r>
            <a:r>
              <a:rPr lang="en-US" sz="2800" dirty="0">
                <a:solidFill>
                  <a:schemeClr val="tx1"/>
                </a:solidFill>
              </a:rPr>
              <a:t>long as the State remains under the </a:t>
            </a:r>
            <a:r>
              <a:rPr lang="en-US" sz="2800" dirty="0" smtClean="0">
                <a:solidFill>
                  <a:schemeClr val="tx1"/>
                </a:solidFill>
              </a:rPr>
              <a:t>cap.</a:t>
            </a:r>
          </a:p>
          <a:p>
            <a:pPr algn="l"/>
            <a:endParaRPr lang="en-US" sz="2800" dirty="0">
              <a:solidFill>
                <a:schemeClr val="tx1"/>
              </a:solidFill>
            </a:endParaRPr>
          </a:p>
          <a:p>
            <a:pPr algn="l"/>
            <a:endParaRPr lang="en-US" sz="2800" dirty="0"/>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20</a:t>
            </a:fld>
            <a:endParaRPr lang="en-US" dirty="0"/>
          </a:p>
        </p:txBody>
      </p:sp>
    </p:spTree>
    <p:extLst>
      <p:ext uri="{BB962C8B-B14F-4D97-AF65-F5344CB8AC3E}">
        <p14:creationId xmlns:p14="http://schemas.microsoft.com/office/powerpoint/2010/main" val="4193936016"/>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smtClean="0">
                <a:solidFill>
                  <a:schemeClr val="tx1"/>
                </a:solidFill>
              </a:rPr>
              <a:t>IGT (Public Nursing Homes)</a:t>
            </a:r>
          </a:p>
          <a:p>
            <a:pPr algn="l"/>
            <a:endParaRPr lang="en-US" sz="2800" dirty="0">
              <a:solidFill>
                <a:schemeClr val="tx1"/>
              </a:solidFill>
            </a:endParaRPr>
          </a:p>
          <a:p>
            <a:pPr algn="l"/>
            <a:r>
              <a:rPr lang="en-US" sz="2800" dirty="0" smtClean="0">
                <a:solidFill>
                  <a:schemeClr val="tx1"/>
                </a:solidFill>
              </a:rPr>
              <a:t>SFY 2013-14 State Budget allows $32 million of upcoming IGT distribution to be redistributed </a:t>
            </a:r>
            <a:r>
              <a:rPr lang="en-US" sz="2800" dirty="0">
                <a:solidFill>
                  <a:schemeClr val="tx1"/>
                </a:solidFill>
              </a:rPr>
              <a:t>to those public facilities that were subject to retroactive reductions in payments made beginning in April </a:t>
            </a:r>
            <a:r>
              <a:rPr lang="en-US" sz="2800" dirty="0" smtClean="0">
                <a:solidFill>
                  <a:schemeClr val="tx1"/>
                </a:solidFill>
              </a:rPr>
              <a:t>2006. </a:t>
            </a:r>
            <a:endParaRPr lang="en-US" sz="2800" dirty="0">
              <a:solidFill>
                <a:schemeClr val="tx1"/>
              </a:solidFill>
            </a:endParaRPr>
          </a:p>
        </p:txBody>
      </p:sp>
      <p:sp>
        <p:nvSpPr>
          <p:cNvPr id="5" name="TextBox 4"/>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4" name="Slide Number Placeholder 3"/>
          <p:cNvSpPr>
            <a:spLocks noGrp="1"/>
          </p:cNvSpPr>
          <p:nvPr>
            <p:ph type="sldNum" sz="quarter" idx="12"/>
          </p:nvPr>
        </p:nvSpPr>
        <p:spPr/>
        <p:txBody>
          <a:bodyPr/>
          <a:lstStyle/>
          <a:p>
            <a:fld id="{5B780F3A-D6E9-423A-986A-32A46CD5293D}" type="slidenum">
              <a:rPr lang="en-US" smtClean="0"/>
              <a:t>21</a:t>
            </a:fld>
            <a:endParaRPr lang="en-US" dirty="0"/>
          </a:p>
        </p:txBody>
      </p:sp>
    </p:spTree>
    <p:extLst>
      <p:ext uri="{BB962C8B-B14F-4D97-AF65-F5344CB8AC3E}">
        <p14:creationId xmlns:p14="http://schemas.microsoft.com/office/powerpoint/2010/main" val="3703551044"/>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10000"/>
          </a:bodyPr>
          <a:lstStyle/>
          <a:p>
            <a:pPr algn="l"/>
            <a:r>
              <a:rPr lang="en-US" sz="2800" b="1" dirty="0" smtClean="0">
                <a:solidFill>
                  <a:schemeClr val="tx1"/>
                </a:solidFill>
              </a:rPr>
              <a:t>OMIG</a:t>
            </a:r>
          </a:p>
          <a:p>
            <a:pPr algn="l"/>
            <a:r>
              <a:rPr lang="en-US" sz="2800" dirty="0" smtClean="0">
                <a:solidFill>
                  <a:schemeClr val="tx1"/>
                </a:solidFill>
              </a:rPr>
              <a:t>The </a:t>
            </a:r>
            <a:r>
              <a:rPr lang="en-US" sz="2800" dirty="0">
                <a:solidFill>
                  <a:schemeClr val="tx1"/>
                </a:solidFill>
              </a:rPr>
              <a:t>Office of the Medicaid Inspector General audit target for SFY 2013-14 remains consistent with current year levels at $1.1 billion. The target includes $323 million in cash recoveries and $809 million in savings associated with cost avoidance</a:t>
            </a:r>
            <a:r>
              <a:rPr lang="en-US" sz="2800" dirty="0" smtClean="0">
                <a:solidFill>
                  <a:schemeClr val="tx1"/>
                </a:solidFill>
              </a:rPr>
              <a:t>.</a:t>
            </a:r>
          </a:p>
          <a:p>
            <a:pPr algn="l"/>
            <a:endParaRPr lang="en-US" sz="2800" dirty="0">
              <a:solidFill>
                <a:schemeClr val="tx1"/>
              </a:solidFill>
            </a:endParaRPr>
          </a:p>
          <a:p>
            <a:pPr algn="l"/>
            <a:r>
              <a:rPr lang="en-US" sz="2800" b="1" dirty="0" smtClean="0">
                <a:solidFill>
                  <a:schemeClr val="tx1"/>
                </a:solidFill>
              </a:rPr>
              <a:t>Federal Overpayments</a:t>
            </a:r>
            <a:endParaRPr lang="en-US" sz="2800" b="1" dirty="0">
              <a:solidFill>
                <a:schemeClr val="tx1"/>
              </a:solidFill>
            </a:endParaRPr>
          </a:p>
          <a:p>
            <a:pPr algn="l"/>
            <a:r>
              <a:rPr lang="en-US" sz="2800" dirty="0">
                <a:solidFill>
                  <a:schemeClr val="tx1"/>
                </a:solidFill>
              </a:rPr>
              <a:t>The fiscal cliff legislation extends the period of time during which Medicare contractors can attempt to collect overpayments from providers from three years to five years.</a:t>
            </a:r>
          </a:p>
          <a:p>
            <a:pPr algn="l"/>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22</a:t>
            </a:fld>
            <a:endParaRPr lang="en-US" dirty="0"/>
          </a:p>
        </p:txBody>
      </p:sp>
    </p:spTree>
    <p:extLst>
      <p:ext uri="{BB962C8B-B14F-4D97-AF65-F5344CB8AC3E}">
        <p14:creationId xmlns:p14="http://schemas.microsoft.com/office/powerpoint/2010/main" val="2390456640"/>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a:solidFill>
                  <a:schemeClr val="tx1"/>
                </a:solidFill>
              </a:rPr>
              <a:t>Managed Long Term Care</a:t>
            </a:r>
            <a:endParaRPr lang="en-US" sz="2800" dirty="0">
              <a:solidFill>
                <a:schemeClr val="tx1"/>
              </a:solidFill>
            </a:endParaRPr>
          </a:p>
          <a:p>
            <a:pPr algn="l"/>
            <a:r>
              <a:rPr lang="en-US" sz="2800" dirty="0" smtClean="0">
                <a:solidFill>
                  <a:schemeClr val="tx1"/>
                </a:solidFill>
              </a:rPr>
              <a:t>The </a:t>
            </a:r>
            <a:r>
              <a:rPr lang="en-US" sz="2800" dirty="0">
                <a:solidFill>
                  <a:schemeClr val="tx1"/>
                </a:solidFill>
              </a:rPr>
              <a:t>central themes of the governor’s Medicaid managed care (MMC) and managed long term care (MLTC) budget initiatives are: (1) further refinement of the managed care implementation process; and (2) clearing the way for the state to implement its Demonstration Proposal to Integrate Care for Dual Eligible Individuals (often referred to as FIDA - Fully- Integrated Duals Advantage</a:t>
            </a:r>
            <a:r>
              <a:rPr lang="en-US" sz="2800" dirty="0" smtClean="0">
                <a:solidFill>
                  <a:schemeClr val="tx1"/>
                </a:solidFill>
              </a:rPr>
              <a:t>).   </a:t>
            </a:r>
          </a:p>
          <a:p>
            <a:pPr algn="l"/>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23</a:t>
            </a:fld>
            <a:endParaRPr lang="en-US" dirty="0"/>
          </a:p>
        </p:txBody>
      </p:sp>
    </p:spTree>
    <p:extLst>
      <p:ext uri="{BB962C8B-B14F-4D97-AF65-F5344CB8AC3E}">
        <p14:creationId xmlns:p14="http://schemas.microsoft.com/office/powerpoint/2010/main" val="56581133"/>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400" dirty="0" smtClean="0">
                <a:solidFill>
                  <a:schemeClr val="tx1"/>
                </a:solidFill>
              </a:rPr>
              <a:t>MRT – Managed Care</a:t>
            </a:r>
          </a:p>
          <a:p>
            <a:pPr algn="l"/>
            <a:r>
              <a:rPr lang="en-US" sz="2400" dirty="0" smtClean="0">
                <a:solidFill>
                  <a:schemeClr val="tx1"/>
                </a:solidFill>
              </a:rPr>
              <a:t>Covered </a:t>
            </a:r>
            <a:r>
              <a:rPr lang="en-US" sz="2400" dirty="0">
                <a:solidFill>
                  <a:schemeClr val="tx1"/>
                </a:solidFill>
              </a:rPr>
              <a:t>Populations</a:t>
            </a:r>
          </a:p>
          <a:p>
            <a:pPr lvl="1" algn="l"/>
            <a:r>
              <a:rPr lang="en-US" sz="2000" dirty="0">
                <a:solidFill>
                  <a:schemeClr val="tx1"/>
                </a:solidFill>
              </a:rPr>
              <a:t>State legislative authority for nearly all Medicaid recipients to be enrolled in managed care</a:t>
            </a:r>
          </a:p>
          <a:p>
            <a:pPr lvl="1" algn="l"/>
            <a:r>
              <a:rPr lang="en-US" sz="2000" dirty="0">
                <a:solidFill>
                  <a:schemeClr val="tx1"/>
                </a:solidFill>
              </a:rPr>
              <a:t>Across DOH, OMH, OASAS and OPWDD</a:t>
            </a:r>
          </a:p>
          <a:p>
            <a:pPr algn="l"/>
            <a:r>
              <a:rPr lang="en-US" sz="2400" dirty="0">
                <a:solidFill>
                  <a:schemeClr val="tx1"/>
                </a:solidFill>
              </a:rPr>
              <a:t>Covered benefits</a:t>
            </a:r>
          </a:p>
          <a:p>
            <a:pPr lvl="1" algn="l"/>
            <a:r>
              <a:rPr lang="en-US" sz="2000" dirty="0">
                <a:solidFill>
                  <a:schemeClr val="tx1"/>
                </a:solidFill>
              </a:rPr>
              <a:t>Broad service package including HCBS, ALP and nursing home care</a:t>
            </a:r>
          </a:p>
          <a:p>
            <a:pPr algn="l"/>
            <a:r>
              <a:rPr lang="en-US" sz="2400" dirty="0">
                <a:solidFill>
                  <a:schemeClr val="tx1"/>
                </a:solidFill>
              </a:rPr>
              <a:t>Mandatory enrollment</a:t>
            </a:r>
          </a:p>
          <a:p>
            <a:pPr lvl="1" algn="l"/>
            <a:r>
              <a:rPr lang="en-US" sz="2000" dirty="0">
                <a:solidFill>
                  <a:schemeClr val="tx1"/>
                </a:solidFill>
              </a:rPr>
              <a:t>Require more recipients to join “mainstream” Medicaid managed care, including Medicaid-only nursing home residents</a:t>
            </a:r>
          </a:p>
          <a:p>
            <a:pPr lvl="1" algn="l"/>
            <a:r>
              <a:rPr lang="en-US" sz="2000" dirty="0">
                <a:solidFill>
                  <a:schemeClr val="tx1"/>
                </a:solidFill>
              </a:rPr>
              <a:t>Require most HCBS recipients and eventually, nursing home, ALP and waiver recipients to join plans </a:t>
            </a:r>
          </a:p>
          <a:p>
            <a:pPr algn="l"/>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24</a:t>
            </a:fld>
            <a:endParaRPr lang="en-US" dirty="0"/>
          </a:p>
        </p:txBody>
      </p:sp>
    </p:spTree>
    <p:extLst>
      <p:ext uri="{BB962C8B-B14F-4D97-AF65-F5344CB8AC3E}">
        <p14:creationId xmlns:p14="http://schemas.microsoft.com/office/powerpoint/2010/main" val="2700705479"/>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400" dirty="0" smtClean="0">
                <a:solidFill>
                  <a:schemeClr val="tx1"/>
                </a:solidFill>
              </a:rPr>
              <a:t>MRT – Managed Care</a:t>
            </a:r>
          </a:p>
          <a:p>
            <a:pPr algn="l"/>
            <a:endParaRPr lang="en-US" sz="2400" dirty="0" smtClean="0">
              <a:solidFill>
                <a:schemeClr val="tx1"/>
              </a:solidFill>
            </a:endParaRPr>
          </a:p>
          <a:p>
            <a:pPr algn="l"/>
            <a:r>
              <a:rPr lang="en-US" sz="2400" dirty="0">
                <a:solidFill>
                  <a:schemeClr val="tx1"/>
                </a:solidFill>
              </a:rPr>
              <a:t>Care coordination</a:t>
            </a:r>
          </a:p>
          <a:p>
            <a:pPr lvl="1" algn="l"/>
            <a:r>
              <a:rPr lang="en-US" sz="2000" dirty="0">
                <a:solidFill>
                  <a:schemeClr val="tx1"/>
                </a:solidFill>
              </a:rPr>
              <a:t>Encourage formation of health homes, medical homes and ACOs to coordinate care and network services</a:t>
            </a:r>
          </a:p>
          <a:p>
            <a:pPr lvl="1" algn="l"/>
            <a:r>
              <a:rPr lang="en-US" sz="2000" dirty="0">
                <a:solidFill>
                  <a:schemeClr val="tx1"/>
                </a:solidFill>
              </a:rPr>
              <a:t>Increase expectations of Medicaid managed care plans</a:t>
            </a:r>
          </a:p>
          <a:p>
            <a:pPr algn="l"/>
            <a:r>
              <a:rPr lang="en-US" sz="2400" dirty="0">
                <a:solidFill>
                  <a:schemeClr val="tx1"/>
                </a:solidFill>
              </a:rPr>
              <a:t>Duals initiative (FIDA)</a:t>
            </a:r>
          </a:p>
          <a:p>
            <a:pPr lvl="1" algn="l"/>
            <a:r>
              <a:rPr lang="en-US" sz="2000" dirty="0">
                <a:solidFill>
                  <a:schemeClr val="tx1"/>
                </a:solidFill>
              </a:rPr>
              <a:t>Enroll certain dual eligibles in integrated Medicare/ Medicaid managed care </a:t>
            </a:r>
            <a:r>
              <a:rPr lang="en-US" sz="2000" dirty="0" smtClean="0">
                <a:solidFill>
                  <a:schemeClr val="tx1"/>
                </a:solidFill>
              </a:rPr>
              <a:t>with service start date of July, 2014 for voluntary participants</a:t>
            </a:r>
            <a:endParaRPr lang="en-US" sz="2000" dirty="0">
              <a:solidFill>
                <a:schemeClr val="tx1"/>
              </a:solidFill>
            </a:endParaRPr>
          </a:p>
          <a:p>
            <a:pPr lvl="1" algn="l"/>
            <a:r>
              <a:rPr lang="en-US" sz="2000" dirty="0">
                <a:solidFill>
                  <a:schemeClr val="tx1"/>
                </a:solidFill>
              </a:rPr>
              <a:t>Nursing home population would be </a:t>
            </a:r>
            <a:r>
              <a:rPr lang="en-US" sz="2000" dirty="0" smtClean="0">
                <a:solidFill>
                  <a:schemeClr val="tx1"/>
                </a:solidFill>
              </a:rPr>
              <a:t>included</a:t>
            </a:r>
            <a:r>
              <a:rPr lang="en-US" sz="2000" dirty="0">
                <a:solidFill>
                  <a:schemeClr val="tx1"/>
                </a:solidFill>
              </a:rPr>
              <a:t> </a:t>
            </a:r>
            <a:r>
              <a:rPr lang="en-US" sz="2000" dirty="0" smtClean="0">
                <a:solidFill>
                  <a:schemeClr val="tx1"/>
                </a:solidFill>
              </a:rPr>
              <a:t>(latest proposal suggests a service start date of Oct. 2014 for voluntary participants)</a:t>
            </a:r>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25</a:t>
            </a:fld>
            <a:endParaRPr lang="en-US" dirty="0"/>
          </a:p>
        </p:txBody>
      </p:sp>
    </p:spTree>
    <p:extLst>
      <p:ext uri="{BB962C8B-B14F-4D97-AF65-F5344CB8AC3E}">
        <p14:creationId xmlns:p14="http://schemas.microsoft.com/office/powerpoint/2010/main" val="4217959459"/>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4994" name="Title 1"/>
          <p:cNvSpPr>
            <a:spLocks noGrp="1"/>
          </p:cNvSpPr>
          <p:nvPr>
            <p:ph type="title"/>
          </p:nvPr>
        </p:nvSpPr>
        <p:spPr/>
        <p:txBody>
          <a:bodyPr>
            <a:noAutofit/>
          </a:bodyPr>
          <a:lstStyle/>
          <a:p>
            <a:r>
              <a:rPr lang="en-US" sz="3600" dirty="0" smtClean="0"/>
              <a:t>State Priority 1: Continue MRT Implementation </a:t>
            </a:r>
          </a:p>
        </p:txBody>
      </p:sp>
      <p:sp>
        <p:nvSpPr>
          <p:cNvPr id="84995" name="Content Placeholder 2"/>
          <p:cNvSpPr>
            <a:spLocks noGrp="1"/>
          </p:cNvSpPr>
          <p:nvPr>
            <p:ph idx="1"/>
          </p:nvPr>
        </p:nvSpPr>
        <p:spPr bwMode="auto">
          <a:xfrm>
            <a:off x="381000" y="2057400"/>
            <a:ext cx="8229600" cy="403860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fontScale="92500" lnSpcReduction="20000"/>
          </a:bodyPr>
          <a:lstStyle/>
          <a:p>
            <a:pPr marL="338138" indent="-338138" fontAlgn="base">
              <a:spcAft>
                <a:spcPct val="0"/>
              </a:spcAft>
              <a:buClrTx/>
              <a:buFont typeface="Courier New" pitchFamily="49" charset="0"/>
              <a:buChar char="o"/>
            </a:pPr>
            <a:r>
              <a:rPr lang="en-US" dirty="0" smtClean="0"/>
              <a:t>Fund additional supportive housing efforts targeted at high needs Medicaid members.</a:t>
            </a:r>
          </a:p>
          <a:p>
            <a:pPr marL="338138" indent="-338138" fontAlgn="base">
              <a:spcAft>
                <a:spcPct val="0"/>
              </a:spcAft>
              <a:buClrTx/>
              <a:buFont typeface="Courier New" pitchFamily="49" charset="0"/>
              <a:buChar char="o"/>
            </a:pPr>
            <a:r>
              <a:rPr lang="en-US" dirty="0" smtClean="0"/>
              <a:t>Continue to drill down into the Medicaid benefit package and propose additional benefit changes to ensure Medicaid members access the most cost-effective treatments.</a:t>
            </a:r>
          </a:p>
          <a:p>
            <a:pPr marL="338138" indent="-338138" fontAlgn="base">
              <a:spcAft>
                <a:spcPct val="0"/>
              </a:spcAft>
              <a:buClrTx/>
              <a:buFont typeface="Courier New" pitchFamily="49" charset="0"/>
              <a:buChar char="o"/>
            </a:pPr>
            <a:r>
              <a:rPr lang="en-US" dirty="0" smtClean="0"/>
              <a:t>Implement the Vital Access Provider (VAP) program to assist vulnerable safety net providers transition to more sustainable business models that ensure access to essential services.</a:t>
            </a:r>
          </a:p>
          <a:p>
            <a:pPr marL="338138" indent="-338138" fontAlgn="base">
              <a:spcAft>
                <a:spcPct val="0"/>
              </a:spcAft>
              <a:buClr>
                <a:srgbClr val="000000"/>
              </a:buClr>
              <a:buFont typeface="Courier New" pitchFamily="49" charset="0"/>
              <a:buChar char="o"/>
            </a:pPr>
            <a:endParaRPr lang="en-US" dirty="0" smtClean="0"/>
          </a:p>
        </p:txBody>
      </p:sp>
      <p:sp>
        <p:nvSpPr>
          <p:cNvPr id="8" name="Rectangle 7"/>
          <p:cNvSpPr/>
          <p:nvPr/>
        </p:nvSpPr>
        <p:spPr>
          <a:xfrm>
            <a:off x="484573" y="6365245"/>
            <a:ext cx="6934200" cy="261610"/>
          </a:xfrm>
          <a:prstGeom prst="rect">
            <a:avLst/>
          </a:prstGeom>
        </p:spPr>
        <p:txBody>
          <a:bodyPr wrap="square">
            <a:spAutoFit/>
          </a:bodyPr>
          <a:lstStyle/>
          <a:p>
            <a:r>
              <a:rPr lang="en-US" sz="1050" b="1" i="1" dirty="0" smtClean="0">
                <a:cs typeface="Arial" pitchFamily="34" charset="0"/>
              </a:rPr>
              <a:t>Source:  Jason </a:t>
            </a:r>
            <a:r>
              <a:rPr lang="en-US" sz="1050" b="1" i="1" dirty="0">
                <a:cs typeface="Arial" pitchFamily="34" charset="0"/>
              </a:rPr>
              <a:t>A. Helgerson, Medicaid </a:t>
            </a:r>
            <a:r>
              <a:rPr lang="en-US" sz="1050" b="1" i="1" dirty="0" smtClean="0">
                <a:cs typeface="Arial" pitchFamily="34" charset="0"/>
              </a:rPr>
              <a:t>Director, presentation to Citizen’s Budget Commission (May 2013) </a:t>
            </a:r>
            <a:endParaRPr lang="en-US" sz="1050" b="1" i="1" dirty="0"/>
          </a:p>
        </p:txBody>
      </p:sp>
      <p:sp>
        <p:nvSpPr>
          <p:cNvPr id="10" name="TextBox 9"/>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2" name="Slide Number Placeholder 1"/>
          <p:cNvSpPr>
            <a:spLocks noGrp="1"/>
          </p:cNvSpPr>
          <p:nvPr>
            <p:ph type="sldNum" sz="quarter" idx="12"/>
          </p:nvPr>
        </p:nvSpPr>
        <p:spPr/>
        <p:txBody>
          <a:bodyPr/>
          <a:lstStyle/>
          <a:p>
            <a:fld id="{5B780F3A-D6E9-423A-986A-32A46CD5293D}" type="slidenum">
              <a:rPr lang="en-US" smtClean="0"/>
              <a:t>26</a:t>
            </a:fld>
            <a:endParaRPr lang="en-US" dirty="0"/>
          </a:p>
        </p:txBody>
      </p:sp>
    </p:spTree>
    <p:extLst>
      <p:ext uri="{BB962C8B-B14F-4D97-AF65-F5344CB8AC3E}">
        <p14:creationId xmlns:p14="http://schemas.microsoft.com/office/powerpoint/2010/main" val="396876964"/>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Title 1"/>
          <p:cNvSpPr>
            <a:spLocks noGrp="1"/>
          </p:cNvSpPr>
          <p:nvPr>
            <p:ph type="title"/>
          </p:nvPr>
        </p:nvSpPr>
        <p:spPr/>
        <p:txBody>
          <a:bodyPr>
            <a:normAutofit fontScale="90000"/>
          </a:bodyPr>
          <a:lstStyle/>
          <a:p>
            <a:r>
              <a:rPr lang="en-US" sz="3800" dirty="0" smtClean="0"/>
              <a:t>State Priority 2: MRT Waiver Amendment</a:t>
            </a:r>
          </a:p>
        </p:txBody>
      </p:sp>
      <p:sp>
        <p:nvSpPr>
          <p:cNvPr id="3" name="Content Placeholder 2"/>
          <p:cNvSpPr>
            <a:spLocks noGrp="1"/>
          </p:cNvSpPr>
          <p:nvPr>
            <p:ph idx="1"/>
          </p:nvPr>
        </p:nvSpPr>
        <p:spPr>
          <a:xfrm>
            <a:off x="381000" y="1905000"/>
            <a:ext cx="8229600" cy="4338638"/>
          </a:xfrm>
        </p:spPr>
        <p:txBody>
          <a:bodyPr numCol="1">
            <a:normAutofit fontScale="62500" lnSpcReduction="20000"/>
          </a:bodyPr>
          <a:lstStyle/>
          <a:p>
            <a:pPr>
              <a:lnSpc>
                <a:spcPct val="120000"/>
              </a:lnSpc>
              <a:spcBef>
                <a:spcPts val="600"/>
              </a:spcBef>
              <a:spcAft>
                <a:spcPts val="600"/>
              </a:spcAft>
              <a:buFont typeface="Courier New" pitchFamily="49" charset="0"/>
              <a:buChar char="o"/>
              <a:defRPr/>
            </a:pPr>
            <a:r>
              <a:rPr lang="en-US" dirty="0"/>
              <a:t>We currently have a waiver amendment pending with CMS that would allow us to reinvest $10 billion in </a:t>
            </a:r>
            <a:r>
              <a:rPr lang="en-US" dirty="0" smtClean="0"/>
              <a:t>MRT generated </a:t>
            </a:r>
            <a:r>
              <a:rPr lang="en-US" dirty="0"/>
              <a:t>federal savings back into New York’s health care delivery system.</a:t>
            </a:r>
          </a:p>
          <a:p>
            <a:pPr>
              <a:lnSpc>
                <a:spcPct val="120000"/>
              </a:lnSpc>
              <a:spcBef>
                <a:spcPts val="600"/>
              </a:spcBef>
              <a:spcAft>
                <a:spcPts val="600"/>
              </a:spcAft>
              <a:buFont typeface="Courier New" pitchFamily="49" charset="0"/>
              <a:buChar char="o"/>
              <a:defRPr/>
            </a:pPr>
            <a:r>
              <a:rPr lang="en-US" dirty="0"/>
              <a:t>The amendment is essential to both fully implement the MRT action plan as well as prepare for ACA </a:t>
            </a:r>
            <a:r>
              <a:rPr lang="en-US" dirty="0" smtClean="0"/>
              <a:t>implementation.</a:t>
            </a:r>
            <a:endParaRPr lang="en-US" dirty="0"/>
          </a:p>
          <a:p>
            <a:pPr>
              <a:lnSpc>
                <a:spcPct val="120000"/>
              </a:lnSpc>
              <a:spcBef>
                <a:spcPts val="600"/>
              </a:spcBef>
              <a:spcAft>
                <a:spcPts val="600"/>
              </a:spcAft>
              <a:buFont typeface="Courier New" pitchFamily="49" charset="0"/>
              <a:buChar char="o"/>
              <a:defRPr/>
            </a:pPr>
            <a:r>
              <a:rPr lang="en-US" dirty="0" smtClean="0"/>
              <a:t>The amendment, which requires federal approval, is a unique opportunity </a:t>
            </a:r>
            <a:r>
              <a:rPr lang="en-US" dirty="0"/>
              <a:t>to address the underlying challenges facing NYS health care </a:t>
            </a:r>
            <a:r>
              <a:rPr lang="en-US" dirty="0" smtClean="0"/>
              <a:t>delivery: </a:t>
            </a:r>
          </a:p>
          <a:p>
            <a:pPr lvl="1">
              <a:lnSpc>
                <a:spcPct val="120000"/>
              </a:lnSpc>
              <a:spcBef>
                <a:spcPts val="600"/>
              </a:spcBef>
              <a:buFont typeface="Wingdings" pitchFamily="2" charset="2"/>
              <a:buChar char="ü"/>
              <a:defRPr/>
            </a:pPr>
            <a:r>
              <a:rPr lang="en-US" sz="2100" i="1" dirty="0" smtClean="0">
                <a:solidFill>
                  <a:schemeClr val="accent2"/>
                </a:solidFill>
              </a:rPr>
              <a:t>Lack of primary care; </a:t>
            </a:r>
          </a:p>
          <a:p>
            <a:pPr lvl="1">
              <a:lnSpc>
                <a:spcPct val="120000"/>
              </a:lnSpc>
              <a:spcBef>
                <a:spcPts val="600"/>
              </a:spcBef>
              <a:buFont typeface="Wingdings" pitchFamily="2" charset="2"/>
              <a:buChar char="ü"/>
              <a:defRPr/>
            </a:pPr>
            <a:r>
              <a:rPr lang="en-US" sz="2100" i="1" dirty="0" smtClean="0">
                <a:solidFill>
                  <a:schemeClr val="accent2"/>
                </a:solidFill>
              </a:rPr>
              <a:t>Weak health care safety net; </a:t>
            </a:r>
          </a:p>
          <a:p>
            <a:pPr lvl="1">
              <a:lnSpc>
                <a:spcPct val="120000"/>
              </a:lnSpc>
              <a:spcBef>
                <a:spcPts val="600"/>
              </a:spcBef>
              <a:buFont typeface="Wingdings" pitchFamily="2" charset="2"/>
              <a:buChar char="ü"/>
              <a:defRPr/>
            </a:pPr>
            <a:r>
              <a:rPr lang="en-US" sz="2100" i="1" dirty="0" smtClean="0">
                <a:solidFill>
                  <a:schemeClr val="accent2"/>
                </a:solidFill>
              </a:rPr>
              <a:t>Health disparities; and </a:t>
            </a:r>
          </a:p>
          <a:p>
            <a:pPr lvl="1">
              <a:lnSpc>
                <a:spcPct val="120000"/>
              </a:lnSpc>
              <a:spcBef>
                <a:spcPts val="600"/>
              </a:spcBef>
              <a:buFont typeface="Wingdings" pitchFamily="2" charset="2"/>
              <a:buChar char="ü"/>
              <a:defRPr/>
            </a:pPr>
            <a:r>
              <a:rPr lang="en-US" sz="2100" i="1" dirty="0" smtClean="0">
                <a:solidFill>
                  <a:schemeClr val="accent2"/>
                </a:solidFill>
              </a:rPr>
              <a:t>Transition challenges to managed care.</a:t>
            </a:r>
          </a:p>
          <a:p>
            <a:pPr>
              <a:buFont typeface="Courier New" pitchFamily="49" charset="0"/>
              <a:buChar char="o"/>
              <a:defRPr/>
            </a:pPr>
            <a:endParaRPr lang="en-US" dirty="0" smtClean="0">
              <a:latin typeface="Arial Narrow" pitchFamily="34" charset="0"/>
            </a:endParaRPr>
          </a:p>
          <a:p>
            <a:pPr>
              <a:defRPr/>
            </a:pPr>
            <a:endParaRPr lang="en-US" dirty="0"/>
          </a:p>
        </p:txBody>
      </p:sp>
      <p:sp>
        <p:nvSpPr>
          <p:cNvPr id="7" name="Rectangle 6"/>
          <p:cNvSpPr/>
          <p:nvPr/>
        </p:nvSpPr>
        <p:spPr>
          <a:xfrm>
            <a:off x="491971" y="6282065"/>
            <a:ext cx="6934200" cy="261610"/>
          </a:xfrm>
          <a:prstGeom prst="rect">
            <a:avLst/>
          </a:prstGeom>
        </p:spPr>
        <p:txBody>
          <a:bodyPr wrap="square">
            <a:spAutoFit/>
          </a:bodyPr>
          <a:lstStyle/>
          <a:p>
            <a:r>
              <a:rPr lang="en-US" sz="1050" b="1" i="1" dirty="0" smtClean="0">
                <a:cs typeface="Arial" pitchFamily="34" charset="0"/>
              </a:rPr>
              <a:t>Source:  Jason </a:t>
            </a:r>
            <a:r>
              <a:rPr lang="en-US" sz="1050" b="1" i="1" dirty="0">
                <a:cs typeface="Arial" pitchFamily="34" charset="0"/>
              </a:rPr>
              <a:t>A. Helgerson, Medicaid </a:t>
            </a:r>
            <a:r>
              <a:rPr lang="en-US" sz="1050" b="1" i="1" dirty="0" smtClean="0">
                <a:cs typeface="Arial" pitchFamily="34" charset="0"/>
              </a:rPr>
              <a:t>Director, presentation to Citizen’s Budget Commission (May 2013) </a:t>
            </a:r>
            <a:endParaRPr lang="en-US" sz="1050" b="1" i="1" dirty="0"/>
          </a:p>
        </p:txBody>
      </p:sp>
      <p:sp>
        <p:nvSpPr>
          <p:cNvPr id="10" name="TextBox 9"/>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2" name="Slide Number Placeholder 1"/>
          <p:cNvSpPr>
            <a:spLocks noGrp="1"/>
          </p:cNvSpPr>
          <p:nvPr>
            <p:ph type="sldNum" sz="quarter" idx="12"/>
          </p:nvPr>
        </p:nvSpPr>
        <p:spPr/>
        <p:txBody>
          <a:bodyPr/>
          <a:lstStyle/>
          <a:p>
            <a:fld id="{5B780F3A-D6E9-423A-986A-32A46CD5293D}" type="slidenum">
              <a:rPr lang="en-US" smtClean="0"/>
              <a:t>27</a:t>
            </a:fld>
            <a:endParaRPr lang="en-US" dirty="0"/>
          </a:p>
        </p:txBody>
      </p:sp>
    </p:spTree>
    <p:extLst>
      <p:ext uri="{BB962C8B-B14F-4D97-AF65-F5344CB8AC3E}">
        <p14:creationId xmlns:p14="http://schemas.microsoft.com/office/powerpoint/2010/main" val="2120126142"/>
      </p:ext>
    </p:extLst>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7042" name="Title 1"/>
          <p:cNvSpPr>
            <a:spLocks noGrp="1"/>
          </p:cNvSpPr>
          <p:nvPr>
            <p:ph type="title"/>
          </p:nvPr>
        </p:nvSpPr>
        <p:spPr>
          <a:xfrm>
            <a:off x="990600" y="304800"/>
            <a:ext cx="7191375" cy="1143000"/>
          </a:xfrm>
        </p:spPr>
        <p:txBody>
          <a:bodyPr>
            <a:normAutofit/>
          </a:bodyPr>
          <a:lstStyle/>
          <a:p>
            <a:r>
              <a:rPr lang="en-US" sz="3600" dirty="0" smtClean="0"/>
              <a:t>State Priority 3: FIDA Demonstration</a:t>
            </a:r>
          </a:p>
        </p:txBody>
      </p:sp>
      <p:sp>
        <p:nvSpPr>
          <p:cNvPr id="87045" name="Content Placeholder 3"/>
          <p:cNvSpPr>
            <a:spLocks noGrp="1"/>
          </p:cNvSpPr>
          <p:nvPr>
            <p:ph idx="1"/>
          </p:nvPr>
        </p:nvSpPr>
        <p:spPr bwMode="auto">
          <a:xfrm>
            <a:off x="381000" y="1924050"/>
            <a:ext cx="8486775" cy="4248150"/>
          </a:xfrm>
          <a:noFill/>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normAutofit lnSpcReduction="10000"/>
          </a:bodyPr>
          <a:lstStyle/>
          <a:p>
            <a:pPr marL="338138" indent="-338138" fontAlgn="base">
              <a:spcBef>
                <a:spcPts val="600"/>
              </a:spcBef>
              <a:spcAft>
                <a:spcPts val="600"/>
              </a:spcAft>
              <a:buClr>
                <a:srgbClr val="000000"/>
              </a:buClr>
              <a:buFont typeface="Courier New" pitchFamily="49" charset="0"/>
              <a:buChar char="o"/>
            </a:pPr>
            <a:r>
              <a:rPr lang="en-US" sz="2200" dirty="0" smtClean="0"/>
              <a:t>A key step in the move to “Care Management for All” is the proposed Fully Integrated Dual Advantage (FIDA) demonstration project.</a:t>
            </a:r>
          </a:p>
          <a:p>
            <a:pPr marL="338138" indent="-338138" fontAlgn="base">
              <a:spcBef>
                <a:spcPts val="600"/>
              </a:spcBef>
              <a:spcAft>
                <a:spcPts val="600"/>
              </a:spcAft>
              <a:buClr>
                <a:srgbClr val="000000"/>
              </a:buClr>
              <a:buFont typeface="Courier New" pitchFamily="49" charset="0"/>
              <a:buChar char="o"/>
            </a:pPr>
            <a:r>
              <a:rPr lang="en-US" sz="2200" dirty="0" smtClean="0"/>
              <a:t>Through this effort approximately 170,000 dually eligible members (Medicaid and Medicare) will be enrolled into fully-integrated managed care products (in an 8 county area downstate).</a:t>
            </a:r>
          </a:p>
          <a:p>
            <a:pPr marL="338138" indent="-338138" fontAlgn="base">
              <a:spcBef>
                <a:spcPts val="600"/>
              </a:spcBef>
              <a:spcAft>
                <a:spcPts val="600"/>
              </a:spcAft>
              <a:buClr>
                <a:srgbClr val="000000"/>
              </a:buClr>
              <a:buFont typeface="Courier New" pitchFamily="49" charset="0"/>
              <a:buChar char="o"/>
            </a:pPr>
            <a:r>
              <a:rPr lang="en-US" sz="2200" dirty="0" smtClean="0"/>
              <a:t>The enrollment process will rely on a “conversion in place” approach under which duals enrolled in MLTCP will see their Medicare benefit added to their managed care plan’s portfolio.</a:t>
            </a:r>
          </a:p>
          <a:p>
            <a:pPr marL="338138" indent="-338138" fontAlgn="base">
              <a:spcBef>
                <a:spcPts val="600"/>
              </a:spcBef>
              <a:spcAft>
                <a:spcPts val="600"/>
              </a:spcAft>
              <a:buClr>
                <a:srgbClr val="000000"/>
              </a:buClr>
              <a:buFont typeface="Courier New" pitchFamily="49" charset="0"/>
              <a:buChar char="o"/>
            </a:pPr>
            <a:r>
              <a:rPr lang="en-US" sz="2200" dirty="0" smtClean="0"/>
              <a:t>Members will be able to opt-out of the Medicare managed care product.</a:t>
            </a:r>
          </a:p>
          <a:p>
            <a:pPr marL="338138" indent="-338138" fontAlgn="base">
              <a:spcBef>
                <a:spcPts val="600"/>
              </a:spcBef>
              <a:spcAft>
                <a:spcPts val="600"/>
              </a:spcAft>
              <a:buClr>
                <a:srgbClr val="000000"/>
              </a:buClr>
              <a:buFont typeface="Courier New" pitchFamily="49" charset="0"/>
              <a:buChar char="o"/>
            </a:pPr>
            <a:r>
              <a:rPr lang="en-US" sz="2200" dirty="0" smtClean="0"/>
              <a:t>Implementation = April 2014</a:t>
            </a:r>
          </a:p>
        </p:txBody>
      </p:sp>
      <p:sp>
        <p:nvSpPr>
          <p:cNvPr id="2" name="Rectangle 1"/>
          <p:cNvSpPr/>
          <p:nvPr/>
        </p:nvSpPr>
        <p:spPr>
          <a:xfrm>
            <a:off x="484573" y="6365245"/>
            <a:ext cx="6934200" cy="261610"/>
          </a:xfrm>
          <a:prstGeom prst="rect">
            <a:avLst/>
          </a:prstGeom>
        </p:spPr>
        <p:txBody>
          <a:bodyPr wrap="square">
            <a:spAutoFit/>
          </a:bodyPr>
          <a:lstStyle/>
          <a:p>
            <a:r>
              <a:rPr lang="en-US" sz="1050" b="1" i="1" dirty="0" smtClean="0">
                <a:cs typeface="Arial" pitchFamily="34" charset="0"/>
              </a:rPr>
              <a:t>Source:  Jason </a:t>
            </a:r>
            <a:r>
              <a:rPr lang="en-US" sz="1050" b="1" i="1" dirty="0">
                <a:cs typeface="Arial" pitchFamily="34" charset="0"/>
              </a:rPr>
              <a:t>A. Helgerson, Medicaid </a:t>
            </a:r>
            <a:r>
              <a:rPr lang="en-US" sz="1050" b="1" i="1" dirty="0" smtClean="0">
                <a:cs typeface="Arial" pitchFamily="34" charset="0"/>
              </a:rPr>
              <a:t>Director, presentation to Citizen’s Budget Commission (May 2013) </a:t>
            </a:r>
            <a:endParaRPr lang="en-US" sz="1050" b="1" i="1" dirty="0"/>
          </a:p>
        </p:txBody>
      </p:sp>
      <p:sp>
        <p:nvSpPr>
          <p:cNvPr id="7" name="TextBox 6"/>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3" name="Slide Number Placeholder 2"/>
          <p:cNvSpPr>
            <a:spLocks noGrp="1"/>
          </p:cNvSpPr>
          <p:nvPr>
            <p:ph type="sldNum" sz="quarter" idx="12"/>
          </p:nvPr>
        </p:nvSpPr>
        <p:spPr/>
        <p:txBody>
          <a:bodyPr/>
          <a:lstStyle/>
          <a:p>
            <a:fld id="{5B780F3A-D6E9-423A-986A-32A46CD5293D}" type="slidenum">
              <a:rPr lang="en-US" smtClean="0"/>
              <a:t>28</a:t>
            </a:fld>
            <a:endParaRPr lang="en-US" dirty="0"/>
          </a:p>
        </p:txBody>
      </p:sp>
    </p:spTree>
    <p:extLst>
      <p:ext uri="{BB962C8B-B14F-4D97-AF65-F5344CB8AC3E}">
        <p14:creationId xmlns:p14="http://schemas.microsoft.com/office/powerpoint/2010/main" val="4074330883"/>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29</a:t>
            </a:fld>
            <a:endParaRPr lang="en-US" dirty="0"/>
          </a:p>
        </p:txBody>
      </p:sp>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447800" y="1786860"/>
            <a:ext cx="6717334" cy="457584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1219200" y="1295400"/>
            <a:ext cx="5334000" cy="369332"/>
          </a:xfrm>
          <a:prstGeom prst="rect">
            <a:avLst/>
          </a:prstGeom>
          <a:noFill/>
        </p:spPr>
        <p:txBody>
          <a:bodyPr wrap="square" rtlCol="0">
            <a:spAutoFit/>
          </a:bodyPr>
          <a:lstStyle/>
          <a:p>
            <a:r>
              <a:rPr lang="en-US" dirty="0" smtClean="0"/>
              <a:t>Managed care resources on our web site include:</a:t>
            </a:r>
            <a:endParaRPr lang="en-US" dirty="0"/>
          </a:p>
        </p:txBody>
      </p:sp>
    </p:spTree>
    <p:extLst>
      <p:ext uri="{BB962C8B-B14F-4D97-AF65-F5344CB8AC3E}">
        <p14:creationId xmlns:p14="http://schemas.microsoft.com/office/powerpoint/2010/main" val="2649524528"/>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77500" lnSpcReduction="20000"/>
          </a:bodyPr>
          <a:lstStyle/>
          <a:p>
            <a:pPr algn="l"/>
            <a:r>
              <a:rPr lang="en-US" sz="2800" b="1" dirty="0" smtClean="0">
                <a:solidFill>
                  <a:schemeClr val="tx1"/>
                </a:solidFill>
              </a:rPr>
              <a:t>Sequestration</a:t>
            </a:r>
          </a:p>
          <a:p>
            <a:pPr algn="l"/>
            <a:endParaRPr lang="en-US" sz="2800" dirty="0">
              <a:solidFill>
                <a:schemeClr val="tx1"/>
              </a:solidFill>
            </a:endParaRPr>
          </a:p>
          <a:p>
            <a:pPr algn="l"/>
            <a:r>
              <a:rPr lang="en-US" sz="2800" dirty="0" smtClean="0">
                <a:solidFill>
                  <a:schemeClr val="tx1"/>
                </a:solidFill>
              </a:rPr>
              <a:t>The </a:t>
            </a:r>
            <a:r>
              <a:rPr lang="en-US" sz="2800" dirty="0">
                <a:solidFill>
                  <a:schemeClr val="tx1"/>
                </a:solidFill>
              </a:rPr>
              <a:t>automatic spending cuts went into effect on March 1, which means the following for the field of aging services:</a:t>
            </a:r>
          </a:p>
          <a:p>
            <a:pPr algn="l"/>
            <a:endParaRPr lang="en-US" sz="2800" dirty="0" smtClean="0">
              <a:solidFill>
                <a:schemeClr val="tx1"/>
              </a:solidFill>
            </a:endParaRPr>
          </a:p>
          <a:p>
            <a:pPr algn="l"/>
            <a:r>
              <a:rPr lang="en-US" sz="2800" dirty="0" smtClean="0">
                <a:solidFill>
                  <a:schemeClr val="tx1"/>
                </a:solidFill>
              </a:rPr>
              <a:t>Medicare </a:t>
            </a:r>
            <a:r>
              <a:rPr lang="en-US" sz="2800" dirty="0">
                <a:solidFill>
                  <a:schemeClr val="tx1"/>
                </a:solidFill>
              </a:rPr>
              <a:t>reimbursement to health care providers </a:t>
            </a:r>
            <a:r>
              <a:rPr lang="en-US" sz="2800" dirty="0" smtClean="0">
                <a:solidFill>
                  <a:schemeClr val="tx1"/>
                </a:solidFill>
              </a:rPr>
              <a:t>cut </a:t>
            </a:r>
            <a:r>
              <a:rPr lang="en-US" sz="2800" dirty="0">
                <a:solidFill>
                  <a:schemeClr val="tx1"/>
                </a:solidFill>
              </a:rPr>
              <a:t>by 2%. These cuts will amount to an $11 billion cut in Medicare </a:t>
            </a:r>
            <a:r>
              <a:rPr lang="en-US" sz="2800" dirty="0" smtClean="0">
                <a:solidFill>
                  <a:schemeClr val="tx1"/>
                </a:solidFill>
              </a:rPr>
              <a:t>spending (claims with dates of service starting 4/1/13).</a:t>
            </a:r>
            <a:r>
              <a:rPr lang="en-US" sz="2800" dirty="0">
                <a:solidFill>
                  <a:schemeClr val="tx1"/>
                </a:solidFill>
              </a:rPr>
              <a:t/>
            </a:r>
            <a:br>
              <a:rPr lang="en-US" sz="2800" dirty="0">
                <a:solidFill>
                  <a:schemeClr val="tx1"/>
                </a:solidFill>
              </a:rPr>
            </a:br>
            <a:r>
              <a:rPr lang="en-US" sz="2800" dirty="0">
                <a:solidFill>
                  <a:schemeClr val="tx1"/>
                </a:solidFill>
              </a:rPr>
              <a:t/>
            </a:r>
            <a:br>
              <a:rPr lang="en-US" sz="2800" dirty="0">
                <a:solidFill>
                  <a:schemeClr val="tx1"/>
                </a:solidFill>
              </a:rPr>
            </a:br>
            <a:endParaRPr lang="en-US" sz="2800" dirty="0">
              <a:solidFill>
                <a:schemeClr val="tx1"/>
              </a:solidFill>
            </a:endParaRPr>
          </a:p>
          <a:p>
            <a:pPr algn="l"/>
            <a:r>
              <a:rPr lang="en-US" sz="2800" dirty="0">
                <a:solidFill>
                  <a:schemeClr val="tx1"/>
                </a:solidFill>
              </a:rPr>
              <a:t>A 5.1% cut in Section 202 housing funding, amounting to $18 million.</a:t>
            </a:r>
            <a:br>
              <a:rPr lang="en-US" sz="2800" dirty="0">
                <a:solidFill>
                  <a:schemeClr val="tx1"/>
                </a:solidFill>
              </a:rPr>
            </a:br>
            <a:endParaRPr lang="en-US" sz="2800" dirty="0">
              <a:solidFill>
                <a:schemeClr val="tx1"/>
              </a:solidFill>
            </a:endParaRPr>
          </a:p>
          <a:p>
            <a:pPr algn="l"/>
            <a:r>
              <a:rPr lang="en-US" sz="2800" dirty="0">
                <a:solidFill>
                  <a:schemeClr val="tx1"/>
                </a:solidFill>
              </a:rPr>
              <a:t>The Administration on Aging, which manages Older Americans Act programs, </a:t>
            </a:r>
            <a:r>
              <a:rPr lang="en-US" sz="2800" dirty="0" smtClean="0">
                <a:solidFill>
                  <a:schemeClr val="tx1"/>
                </a:solidFill>
              </a:rPr>
              <a:t>cut by </a:t>
            </a:r>
            <a:r>
              <a:rPr lang="en-US" sz="2800" dirty="0">
                <a:solidFill>
                  <a:schemeClr val="tx1"/>
                </a:solidFill>
              </a:rPr>
              <a:t>5.1</a:t>
            </a:r>
            <a:r>
              <a:rPr lang="en-US" sz="2800" dirty="0" smtClean="0">
                <a:solidFill>
                  <a:schemeClr val="tx1"/>
                </a:solidFill>
              </a:rPr>
              <a:t>%, </a:t>
            </a:r>
            <a:r>
              <a:rPr lang="en-US" sz="2800" dirty="0">
                <a:solidFill>
                  <a:schemeClr val="tx1"/>
                </a:solidFill>
              </a:rPr>
              <a:t>amounting to $86.7 million</a:t>
            </a:r>
            <a:r>
              <a:rPr lang="en-US" sz="2800" dirty="0"/>
              <a:t>.</a:t>
            </a:r>
          </a:p>
          <a:p>
            <a:pPr algn="l"/>
            <a:endParaRPr lang="en-US" sz="2800" b="1" dirty="0" smtClean="0"/>
          </a:p>
        </p:txBody>
      </p:sp>
      <p:sp>
        <p:nvSpPr>
          <p:cNvPr id="4" name="Slide Number Placeholder 3"/>
          <p:cNvSpPr>
            <a:spLocks noGrp="1"/>
          </p:cNvSpPr>
          <p:nvPr>
            <p:ph type="sldNum" sz="quarter" idx="12"/>
          </p:nvPr>
        </p:nvSpPr>
        <p:spPr/>
        <p:txBody>
          <a:bodyPr/>
          <a:lstStyle/>
          <a:p>
            <a:fld id="{5B780F3A-D6E9-423A-986A-32A46CD5293D}" type="slidenum">
              <a:rPr lang="en-US" smtClean="0"/>
              <a:t>3</a:t>
            </a:fld>
            <a:endParaRPr lang="en-US" dirty="0"/>
          </a:p>
        </p:txBody>
      </p:sp>
    </p:spTree>
    <p:extLst>
      <p:ext uri="{BB962C8B-B14F-4D97-AF65-F5344CB8AC3E}">
        <p14:creationId xmlns:p14="http://schemas.microsoft.com/office/powerpoint/2010/main" val="3044617529"/>
      </p:ext>
    </p:extLst>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30</a:t>
            </a:fld>
            <a:endParaRPr lang="en-US" dirty="0"/>
          </a:p>
        </p:txBody>
      </p:sp>
      <p:sp>
        <p:nvSpPr>
          <p:cNvPr id="6" name="TextBox 5"/>
          <p:cNvSpPr txBox="1"/>
          <p:nvPr/>
        </p:nvSpPr>
        <p:spPr>
          <a:xfrm>
            <a:off x="457200" y="1295400"/>
            <a:ext cx="6781800" cy="400110"/>
          </a:xfrm>
          <a:prstGeom prst="rect">
            <a:avLst/>
          </a:prstGeom>
          <a:noFill/>
        </p:spPr>
        <p:txBody>
          <a:bodyPr wrap="square" rtlCol="0">
            <a:spAutoFit/>
          </a:bodyPr>
          <a:lstStyle/>
          <a:p>
            <a:r>
              <a:rPr lang="en-US" sz="2000" b="1" dirty="0" smtClean="0"/>
              <a:t>How to identify the managed care plans that serve your area:</a:t>
            </a:r>
            <a:endParaRPr lang="en-US" sz="2000" b="1" dirty="0"/>
          </a:p>
        </p:txBody>
      </p:sp>
      <p:sp>
        <p:nvSpPr>
          <p:cNvPr id="3" name="Rectangle 2"/>
          <p:cNvSpPr/>
          <p:nvPr/>
        </p:nvSpPr>
        <p:spPr>
          <a:xfrm>
            <a:off x="533400" y="1905000"/>
            <a:ext cx="7391400" cy="4493538"/>
          </a:xfrm>
          <a:prstGeom prst="rect">
            <a:avLst/>
          </a:prstGeom>
        </p:spPr>
        <p:txBody>
          <a:bodyPr wrap="square">
            <a:spAutoFit/>
          </a:bodyPr>
          <a:lstStyle/>
          <a:p>
            <a:r>
              <a:rPr lang="en-US" dirty="0"/>
              <a:t> </a:t>
            </a:r>
          </a:p>
          <a:p>
            <a:r>
              <a:rPr lang="en-US" dirty="0"/>
              <a:t>Managed Care Plan Directory (by county):</a:t>
            </a:r>
          </a:p>
          <a:p>
            <a:r>
              <a:rPr lang="en-US" sz="1600" u="sng" dirty="0">
                <a:hlinkClick r:id="rId3"/>
              </a:rPr>
              <a:t>http://</a:t>
            </a:r>
            <a:r>
              <a:rPr lang="en-US" sz="1600" u="sng" dirty="0" smtClean="0">
                <a:hlinkClick r:id="rId3"/>
              </a:rPr>
              <a:t>www.health.ny.gov/health_care/managed_care/pdf/cnty_dir.pdf</a:t>
            </a:r>
            <a:endParaRPr lang="en-US" sz="1600" dirty="0"/>
          </a:p>
          <a:p>
            <a:r>
              <a:rPr lang="en-US" dirty="0"/>
              <a:t> </a:t>
            </a:r>
          </a:p>
          <a:p>
            <a:r>
              <a:rPr lang="en-US" dirty="0"/>
              <a:t>Managed LTC Plan Directory:</a:t>
            </a:r>
          </a:p>
          <a:p>
            <a:r>
              <a:rPr lang="en-US" sz="1600" u="sng" dirty="0">
                <a:hlinkClick r:id="rId4"/>
              </a:rPr>
              <a:t>http://www.health.ny.gov/health_care/managed_care/mltc/mltcplans.htm</a:t>
            </a:r>
            <a:endParaRPr lang="en-US" sz="1600" dirty="0"/>
          </a:p>
          <a:p>
            <a:r>
              <a:rPr lang="en-US" dirty="0"/>
              <a:t> </a:t>
            </a:r>
          </a:p>
          <a:p>
            <a:r>
              <a:rPr lang="en-US" dirty="0" smtClean="0"/>
              <a:t>Mainstream </a:t>
            </a:r>
            <a:r>
              <a:rPr lang="en-US" dirty="0"/>
              <a:t>Medicaid managed care plans (consumer </a:t>
            </a:r>
            <a:r>
              <a:rPr lang="en-US" dirty="0" smtClean="0"/>
              <a:t>directories by region): </a:t>
            </a:r>
            <a:r>
              <a:rPr lang="en-US" sz="1600" u="sng" dirty="0">
                <a:hlinkClick r:id="rId5"/>
              </a:rPr>
              <a:t>http://</a:t>
            </a:r>
            <a:r>
              <a:rPr lang="en-US" sz="1600" u="sng" dirty="0" smtClean="0">
                <a:hlinkClick r:id="rId5"/>
              </a:rPr>
              <a:t>www.health.ny.gov/health_care/managed_care/consumer_guides/</a:t>
            </a:r>
            <a:r>
              <a:rPr lang="en-US" sz="1600" dirty="0"/>
              <a:t>  </a:t>
            </a:r>
            <a:r>
              <a:rPr lang="en-US" dirty="0"/>
              <a:t> </a:t>
            </a:r>
            <a:endParaRPr lang="en-US" dirty="0" smtClean="0"/>
          </a:p>
          <a:p>
            <a:endParaRPr lang="en-US" dirty="0" smtClean="0"/>
          </a:p>
          <a:p>
            <a:r>
              <a:rPr lang="en-US" dirty="0" smtClean="0"/>
              <a:t>Downstate MLTC plans </a:t>
            </a:r>
            <a:r>
              <a:rPr lang="en-US" dirty="0"/>
              <a:t>(consumer </a:t>
            </a:r>
            <a:r>
              <a:rPr lang="en-US" dirty="0" smtClean="0"/>
              <a:t>directories, downstate areas only):</a:t>
            </a:r>
            <a:endParaRPr lang="en-US" dirty="0"/>
          </a:p>
          <a:p>
            <a:r>
              <a:rPr lang="en-US" sz="1600" dirty="0">
                <a:hlinkClick r:id="rId6"/>
              </a:rPr>
              <a:t>http://</a:t>
            </a:r>
            <a:r>
              <a:rPr lang="en-US" sz="1600" dirty="0" smtClean="0">
                <a:hlinkClick r:id="rId6"/>
              </a:rPr>
              <a:t>www.health.ny.gov/health_care/managed_care/mltc/consumer_guides/index</a:t>
            </a:r>
            <a:r>
              <a:rPr lang="en-US" sz="1600" dirty="0" smtClean="0"/>
              <a:t>	</a:t>
            </a:r>
            <a:r>
              <a:rPr lang="en-US" sz="1600" dirty="0"/>
              <a:t>       </a:t>
            </a:r>
            <a:r>
              <a:rPr lang="en-US" dirty="0"/>
              <a:t>                     </a:t>
            </a:r>
          </a:p>
          <a:p>
            <a:r>
              <a:rPr lang="en-US" dirty="0"/>
              <a:t>Regional Medicaid managed care enrollment figures by type and plan:</a:t>
            </a:r>
          </a:p>
          <a:p>
            <a:r>
              <a:rPr lang="en-US" sz="1600" u="sng" dirty="0">
                <a:hlinkClick r:id="rId7"/>
              </a:rPr>
              <a:t>http://www.leadingageny.org/linkservid/2DE34775-F680-C552-96D1697E81B7A934/showMeta/0/</a:t>
            </a:r>
            <a:r>
              <a:rPr lang="en-US" sz="1600" dirty="0"/>
              <a:t>      </a:t>
            </a:r>
            <a:r>
              <a:rPr lang="en-US" dirty="0"/>
              <a:t>     </a:t>
            </a:r>
          </a:p>
        </p:txBody>
      </p:sp>
    </p:spTree>
    <p:extLst>
      <p:ext uri="{BB962C8B-B14F-4D97-AF65-F5344CB8AC3E}">
        <p14:creationId xmlns:p14="http://schemas.microsoft.com/office/powerpoint/2010/main" val="1705076886"/>
      </p:ext>
    </p:extLst>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buClr>
                <a:schemeClr val="accent1"/>
              </a:buClr>
              <a:buSzPct val="75000"/>
            </a:pPr>
            <a:r>
              <a:rPr lang="en-US" sz="2400" dirty="0" smtClean="0">
                <a:solidFill>
                  <a:schemeClr val="tx1"/>
                </a:solidFill>
              </a:rPr>
              <a:t>Implications for Home and Community Based</a:t>
            </a:r>
          </a:p>
          <a:p>
            <a:pPr marL="342900" indent="-342900" algn="l">
              <a:buClr>
                <a:schemeClr val="accent1"/>
              </a:buClr>
              <a:buSzPct val="75000"/>
              <a:buFont typeface="Courier New" pitchFamily="49" charset="0"/>
              <a:buChar char="o"/>
            </a:pPr>
            <a:endParaRPr lang="en-US" sz="2400" dirty="0">
              <a:solidFill>
                <a:schemeClr val="tx1"/>
              </a:solidFill>
            </a:endParaRPr>
          </a:p>
          <a:p>
            <a:pPr marL="342900" indent="-342900" algn="l">
              <a:buClr>
                <a:schemeClr val="accent1"/>
              </a:buClr>
              <a:buSzPct val="75000"/>
              <a:buFont typeface="Courier New" pitchFamily="49" charset="0"/>
              <a:buChar char="o"/>
            </a:pPr>
            <a:r>
              <a:rPr lang="en-US" sz="2400" dirty="0" smtClean="0">
                <a:solidFill>
                  <a:schemeClr val="tx1"/>
                </a:solidFill>
              </a:rPr>
              <a:t>Unprecedented </a:t>
            </a:r>
            <a:r>
              <a:rPr lang="en-US" sz="2400" dirty="0">
                <a:solidFill>
                  <a:schemeClr val="tx1"/>
                </a:solidFill>
              </a:rPr>
              <a:t>activity</a:t>
            </a:r>
          </a:p>
          <a:p>
            <a:pPr marL="342900" indent="-342900" algn="l">
              <a:buClr>
                <a:schemeClr val="accent1"/>
              </a:buClr>
              <a:buSzPct val="75000"/>
              <a:buFont typeface="Courier New" pitchFamily="49" charset="0"/>
              <a:buChar char="o"/>
            </a:pPr>
            <a:r>
              <a:rPr lang="en-US" sz="2400" dirty="0">
                <a:solidFill>
                  <a:schemeClr val="tx1"/>
                </a:solidFill>
              </a:rPr>
              <a:t>Uncertainty around mandatory enrollment timeframes</a:t>
            </a:r>
          </a:p>
          <a:p>
            <a:pPr marL="342900" indent="-342900" algn="l">
              <a:buClr>
                <a:schemeClr val="accent1"/>
              </a:buClr>
              <a:buSzPct val="75000"/>
              <a:buFont typeface="Courier New" pitchFamily="49" charset="0"/>
              <a:buChar char="o"/>
            </a:pPr>
            <a:r>
              <a:rPr lang="en-US" sz="2400" dirty="0">
                <a:solidFill>
                  <a:schemeClr val="tx1"/>
                </a:solidFill>
              </a:rPr>
              <a:t>Referrals to some programs dropping</a:t>
            </a:r>
          </a:p>
          <a:p>
            <a:pPr marL="342900" indent="-342900" algn="l">
              <a:buClr>
                <a:schemeClr val="accent1"/>
              </a:buClr>
              <a:buSzPct val="75000"/>
              <a:buFont typeface="Courier New" pitchFamily="49" charset="0"/>
              <a:buChar char="o"/>
            </a:pPr>
            <a:r>
              <a:rPr lang="en-US" sz="2400" dirty="0">
                <a:solidFill>
                  <a:schemeClr val="tx1"/>
                </a:solidFill>
              </a:rPr>
              <a:t>Provider networks and unit cost dictating referrals</a:t>
            </a:r>
          </a:p>
          <a:p>
            <a:pPr marL="342900" indent="-342900" algn="l">
              <a:buClr>
                <a:schemeClr val="accent1"/>
              </a:buClr>
              <a:buSzPct val="75000"/>
              <a:buFont typeface="Courier New" pitchFamily="49" charset="0"/>
              <a:buChar char="o"/>
            </a:pPr>
            <a:r>
              <a:rPr lang="en-US" sz="2400" dirty="0">
                <a:solidFill>
                  <a:schemeClr val="tx1"/>
                </a:solidFill>
              </a:rPr>
              <a:t>Regulatory oversight not keeping up with marketplace</a:t>
            </a:r>
          </a:p>
          <a:p>
            <a:pPr marL="342900" indent="-342900" algn="l">
              <a:buClr>
                <a:schemeClr val="accent1"/>
              </a:buClr>
              <a:buSzPct val="75000"/>
              <a:buFont typeface="Courier New" pitchFamily="49" charset="0"/>
              <a:buChar char="o"/>
            </a:pPr>
            <a:r>
              <a:rPr lang="en-US" sz="2400" dirty="0">
                <a:solidFill>
                  <a:schemeClr val="tx1"/>
                </a:solidFill>
              </a:rPr>
              <a:t>Closures, consolidations and joint ventures underway </a:t>
            </a:r>
          </a:p>
          <a:p>
            <a:pPr algn="l"/>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31</a:t>
            </a:fld>
            <a:endParaRPr lang="en-US" dirty="0"/>
          </a:p>
        </p:txBody>
      </p:sp>
    </p:spTree>
    <p:extLst>
      <p:ext uri="{BB962C8B-B14F-4D97-AF65-F5344CB8AC3E}">
        <p14:creationId xmlns:p14="http://schemas.microsoft.com/office/powerpoint/2010/main" val="4014477617"/>
      </p:ext>
    </p:extLst>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buClr>
                <a:schemeClr val="accent1"/>
              </a:buClr>
              <a:buSzPct val="75000"/>
            </a:pPr>
            <a:r>
              <a:rPr lang="en-US" sz="2400" dirty="0" smtClean="0">
                <a:solidFill>
                  <a:schemeClr val="tx1"/>
                </a:solidFill>
              </a:rPr>
              <a:t>Implications for Nursing Homes</a:t>
            </a:r>
          </a:p>
          <a:p>
            <a:pPr marL="342900" indent="-342900" algn="l">
              <a:buClr>
                <a:schemeClr val="accent1"/>
              </a:buClr>
              <a:buSzPct val="75000"/>
              <a:buFont typeface="Courier New" pitchFamily="49" charset="0"/>
              <a:buChar char="o"/>
            </a:pPr>
            <a:endParaRPr lang="en-US" sz="2400" dirty="0">
              <a:solidFill>
                <a:schemeClr val="tx1"/>
              </a:solidFill>
            </a:endParaRPr>
          </a:p>
          <a:p>
            <a:pPr marL="342900" indent="-342900" algn="l">
              <a:buClr>
                <a:schemeClr val="accent1"/>
              </a:buClr>
              <a:buSzPct val="125000"/>
              <a:buFont typeface="Lucida Sans Unicode" pitchFamily="34" charset="0"/>
              <a:buChar char="‣"/>
            </a:pPr>
            <a:r>
              <a:rPr lang="en-US" sz="2400" dirty="0">
                <a:solidFill>
                  <a:schemeClr val="tx1"/>
                </a:solidFill>
              </a:rPr>
              <a:t>Volume and referrals</a:t>
            </a:r>
          </a:p>
          <a:p>
            <a:pPr marL="800100" lvl="1" indent="-342900" algn="l">
              <a:buClr>
                <a:schemeClr val="accent1"/>
              </a:buClr>
              <a:buSzPct val="75000"/>
              <a:buFont typeface="Courier New" pitchFamily="49" charset="0"/>
              <a:buChar char="o"/>
            </a:pPr>
            <a:r>
              <a:rPr lang="en-US" sz="2000" dirty="0">
                <a:solidFill>
                  <a:schemeClr val="tx1"/>
                </a:solidFill>
              </a:rPr>
              <a:t>Managed care may lower use rates</a:t>
            </a:r>
          </a:p>
          <a:p>
            <a:pPr marL="800100" lvl="1" indent="-342900" algn="l">
              <a:buClr>
                <a:schemeClr val="accent1"/>
              </a:buClr>
              <a:buSzPct val="75000"/>
              <a:buFont typeface="Courier New" pitchFamily="49" charset="0"/>
              <a:buChar char="o"/>
            </a:pPr>
            <a:r>
              <a:rPr lang="en-US" sz="2000" dirty="0">
                <a:solidFill>
                  <a:schemeClr val="tx1"/>
                </a:solidFill>
              </a:rPr>
              <a:t>Provider networks will dictate referrals</a:t>
            </a:r>
          </a:p>
          <a:p>
            <a:pPr marL="800100" lvl="1" indent="-342900" algn="l">
              <a:buClr>
                <a:schemeClr val="accent1"/>
              </a:buClr>
              <a:buSzPct val="75000"/>
              <a:buFont typeface="Courier New" pitchFamily="49" charset="0"/>
              <a:buChar char="o"/>
            </a:pPr>
            <a:r>
              <a:rPr lang="en-US" sz="2000" dirty="0">
                <a:solidFill>
                  <a:schemeClr val="tx1"/>
                </a:solidFill>
              </a:rPr>
              <a:t>Greater competition among providers on quality and price</a:t>
            </a:r>
          </a:p>
          <a:p>
            <a:pPr marL="800100" lvl="1" indent="-342900" algn="l">
              <a:buClr>
                <a:schemeClr val="accent1"/>
              </a:buClr>
              <a:buSzPct val="75000"/>
              <a:buFont typeface="Courier New" pitchFamily="49" charset="0"/>
              <a:buChar char="o"/>
            </a:pPr>
            <a:r>
              <a:rPr lang="en-US" sz="2000" dirty="0">
                <a:solidFill>
                  <a:schemeClr val="tx1"/>
                </a:solidFill>
              </a:rPr>
              <a:t>More service differentiation?</a:t>
            </a:r>
          </a:p>
          <a:p>
            <a:pPr marL="342900" indent="-342900" algn="l">
              <a:buClr>
                <a:schemeClr val="accent1"/>
              </a:buClr>
              <a:buSzPct val="125000"/>
              <a:buFont typeface="Lucida Sans Unicode" pitchFamily="34" charset="0"/>
              <a:buChar char="‣"/>
            </a:pPr>
            <a:r>
              <a:rPr lang="en-US" sz="2400" dirty="0">
                <a:solidFill>
                  <a:schemeClr val="tx1"/>
                </a:solidFill>
              </a:rPr>
              <a:t>Assuming risk</a:t>
            </a:r>
          </a:p>
          <a:p>
            <a:pPr marL="800100" lvl="1" indent="-342900" algn="l">
              <a:buClr>
                <a:schemeClr val="accent1"/>
              </a:buClr>
              <a:buSzPct val="75000"/>
              <a:buFont typeface="Courier New" pitchFamily="49" charset="0"/>
              <a:buChar char="o"/>
            </a:pPr>
            <a:r>
              <a:rPr lang="en-US" sz="2000" dirty="0">
                <a:solidFill>
                  <a:schemeClr val="tx1"/>
                </a:solidFill>
              </a:rPr>
              <a:t>Major decision on whether to go “at risk” or be “downstream”</a:t>
            </a:r>
          </a:p>
          <a:p>
            <a:pPr marL="800100" lvl="1" indent="-342900" algn="l">
              <a:buClr>
                <a:schemeClr val="accent1"/>
              </a:buClr>
              <a:buSzPct val="75000"/>
              <a:buFont typeface="Courier New" pitchFamily="49" charset="0"/>
              <a:buChar char="o"/>
            </a:pPr>
            <a:r>
              <a:rPr lang="en-US" sz="2000" dirty="0">
                <a:solidFill>
                  <a:schemeClr val="tx1"/>
                </a:solidFill>
              </a:rPr>
              <a:t>Shared risk/savings models</a:t>
            </a:r>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32</a:t>
            </a:fld>
            <a:endParaRPr lang="en-US" dirty="0"/>
          </a:p>
        </p:txBody>
      </p:sp>
    </p:spTree>
    <p:extLst>
      <p:ext uri="{BB962C8B-B14F-4D97-AF65-F5344CB8AC3E}">
        <p14:creationId xmlns:p14="http://schemas.microsoft.com/office/powerpoint/2010/main" val="3752816019"/>
      </p:ext>
    </p:extLst>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graphicFrame>
        <p:nvGraphicFramePr>
          <p:cNvPr id="6" name="Chart 5"/>
          <p:cNvGraphicFramePr>
            <a:graphicFrameLocks/>
          </p:cNvGraphicFramePr>
          <p:nvPr>
            <p:extLst>
              <p:ext uri="{D42A27DB-BD31-4B8C-83A1-F6EECF244321}">
                <p14:modId xmlns:p14="http://schemas.microsoft.com/office/powerpoint/2010/main" val="3352084424"/>
              </p:ext>
            </p:extLst>
          </p:nvPr>
        </p:nvGraphicFramePr>
        <p:xfrm>
          <a:off x="1066800" y="1295400"/>
          <a:ext cx="6953249" cy="4705351"/>
        </p:xfrm>
        <a:graphic>
          <a:graphicData uri="http://schemas.openxmlformats.org/drawingml/2006/chart">
            <c:chart xmlns:c="http://schemas.openxmlformats.org/drawingml/2006/chart" xmlns:r="http://schemas.openxmlformats.org/officeDocument/2006/relationships" r:id="rId3"/>
          </a:graphicData>
        </a:graphic>
      </p:graphicFrame>
      <p:sp>
        <p:nvSpPr>
          <p:cNvPr id="7" name="TextBox 6"/>
          <p:cNvSpPr txBox="1"/>
          <p:nvPr/>
        </p:nvSpPr>
        <p:spPr>
          <a:xfrm>
            <a:off x="609600" y="6248400"/>
            <a:ext cx="6172200" cy="276999"/>
          </a:xfrm>
          <a:prstGeom prst="rect">
            <a:avLst/>
          </a:prstGeom>
          <a:noFill/>
        </p:spPr>
        <p:txBody>
          <a:bodyPr wrap="square" rtlCol="0">
            <a:spAutoFit/>
          </a:bodyPr>
          <a:lstStyle/>
          <a:p>
            <a:r>
              <a:rPr lang="en-US" sz="1200" i="1" dirty="0" smtClean="0"/>
              <a:t>Source:  DOH Weekly Bed Availability Submission Data</a:t>
            </a:r>
            <a:endParaRPr lang="en-US" sz="1200" i="1" dirty="0"/>
          </a:p>
        </p:txBody>
      </p:sp>
      <p:sp>
        <p:nvSpPr>
          <p:cNvPr id="8" name="TextBox 7"/>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9" name="Slide Number Placeholder 8"/>
          <p:cNvSpPr>
            <a:spLocks noGrp="1"/>
          </p:cNvSpPr>
          <p:nvPr>
            <p:ph type="sldNum" sz="quarter" idx="12"/>
          </p:nvPr>
        </p:nvSpPr>
        <p:spPr/>
        <p:txBody>
          <a:bodyPr/>
          <a:lstStyle/>
          <a:p>
            <a:fld id="{5B780F3A-D6E9-423A-986A-32A46CD5293D}" type="slidenum">
              <a:rPr lang="en-US" smtClean="0"/>
              <a:t>33</a:t>
            </a:fld>
            <a:endParaRPr lang="en-US" dirty="0"/>
          </a:p>
        </p:txBody>
      </p:sp>
    </p:spTree>
    <p:extLst>
      <p:ext uri="{BB962C8B-B14F-4D97-AF65-F5344CB8AC3E}">
        <p14:creationId xmlns:p14="http://schemas.microsoft.com/office/powerpoint/2010/main" val="623141530"/>
      </p:ext>
    </p:extLst>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buClr>
                <a:schemeClr val="accent1"/>
              </a:buClr>
              <a:buSzPct val="75000"/>
            </a:pPr>
            <a:r>
              <a:rPr lang="en-US" sz="2400" dirty="0" smtClean="0">
                <a:solidFill>
                  <a:schemeClr val="tx1"/>
                </a:solidFill>
              </a:rPr>
              <a:t>Implications for Nursing Homes</a:t>
            </a:r>
          </a:p>
          <a:p>
            <a:pPr marL="342900" indent="-342900" algn="l">
              <a:buClr>
                <a:schemeClr val="accent1"/>
              </a:buClr>
              <a:buSzPct val="75000"/>
              <a:buFont typeface="Courier New" pitchFamily="49" charset="0"/>
              <a:buChar char="o"/>
            </a:pPr>
            <a:endParaRPr lang="en-US" sz="2400" dirty="0">
              <a:solidFill>
                <a:schemeClr val="tx1"/>
              </a:solidFill>
            </a:endParaRPr>
          </a:p>
          <a:p>
            <a:pPr marL="342900" indent="-342900" algn="l">
              <a:buClr>
                <a:schemeClr val="accent1"/>
              </a:buClr>
              <a:buSzPct val="125000"/>
              <a:buFont typeface="Lucida Sans Unicode" pitchFamily="34" charset="0"/>
              <a:buChar char="‣"/>
            </a:pPr>
            <a:r>
              <a:rPr lang="en-US" sz="2400" dirty="0">
                <a:solidFill>
                  <a:schemeClr val="tx1"/>
                </a:solidFill>
              </a:rPr>
              <a:t>Networks</a:t>
            </a:r>
          </a:p>
          <a:p>
            <a:pPr marL="800100" lvl="1" indent="-342900" algn="l">
              <a:buClr>
                <a:schemeClr val="accent1"/>
              </a:buClr>
              <a:buSzPct val="75000"/>
              <a:buFont typeface="Courier New" pitchFamily="49" charset="0"/>
              <a:buChar char="o"/>
            </a:pPr>
            <a:r>
              <a:rPr lang="en-US" sz="2000" dirty="0">
                <a:solidFill>
                  <a:schemeClr val="tx1"/>
                </a:solidFill>
              </a:rPr>
              <a:t>How many contracts will plans have?</a:t>
            </a:r>
          </a:p>
          <a:p>
            <a:pPr marL="800100" lvl="1" indent="-342900" algn="l">
              <a:buClr>
                <a:schemeClr val="accent1"/>
              </a:buClr>
              <a:buSzPct val="75000"/>
              <a:buFont typeface="Courier New" pitchFamily="49" charset="0"/>
              <a:buChar char="o"/>
            </a:pPr>
            <a:r>
              <a:rPr lang="en-US" sz="2000" dirty="0">
                <a:solidFill>
                  <a:schemeClr val="tx1"/>
                </a:solidFill>
              </a:rPr>
              <a:t>Roles and responsibilities in managed care and network arrangements</a:t>
            </a:r>
          </a:p>
          <a:p>
            <a:pPr marL="800100" lvl="1" indent="-342900" algn="l">
              <a:buClr>
                <a:schemeClr val="accent1"/>
              </a:buClr>
              <a:buSzPct val="75000"/>
              <a:buFont typeface="Courier New" pitchFamily="49" charset="0"/>
              <a:buChar char="o"/>
            </a:pPr>
            <a:r>
              <a:rPr lang="en-US" sz="2000" dirty="0">
                <a:solidFill>
                  <a:schemeClr val="tx1"/>
                </a:solidFill>
              </a:rPr>
              <a:t>Other opportunities (medical homes, ACOs)</a:t>
            </a:r>
          </a:p>
          <a:p>
            <a:pPr marL="800100" lvl="1" indent="-342900" algn="l">
              <a:buClr>
                <a:schemeClr val="accent1"/>
              </a:buClr>
              <a:buSzPct val="75000"/>
              <a:buFont typeface="Courier New" pitchFamily="49" charset="0"/>
              <a:buChar char="o"/>
            </a:pPr>
            <a:r>
              <a:rPr lang="en-US" sz="2000" dirty="0">
                <a:solidFill>
                  <a:schemeClr val="tx1"/>
                </a:solidFill>
              </a:rPr>
              <a:t>HIT capacity</a:t>
            </a:r>
            <a:endParaRPr lang="en-US" sz="2400" dirty="0">
              <a:solidFill>
                <a:schemeClr val="tx1"/>
              </a:solidFill>
            </a:endParaRPr>
          </a:p>
          <a:p>
            <a:pPr marL="342900" indent="-342900" algn="l">
              <a:buClr>
                <a:schemeClr val="accent1"/>
              </a:buClr>
              <a:buSzPct val="125000"/>
              <a:buFont typeface="Lucida Sans Unicode" pitchFamily="34" charset="0"/>
              <a:buChar char="‣"/>
            </a:pPr>
            <a:r>
              <a:rPr lang="en-US" sz="2400" dirty="0">
                <a:solidFill>
                  <a:schemeClr val="tx1"/>
                </a:solidFill>
              </a:rPr>
              <a:t>Reimbursement</a:t>
            </a:r>
          </a:p>
          <a:p>
            <a:pPr marL="800100" lvl="1" indent="-342900" algn="l">
              <a:buClr>
                <a:schemeClr val="accent1"/>
              </a:buClr>
              <a:buSzPct val="75000"/>
              <a:buFont typeface="Courier New" pitchFamily="49" charset="0"/>
              <a:buChar char="o"/>
            </a:pPr>
            <a:r>
              <a:rPr lang="en-US" sz="2000" dirty="0">
                <a:solidFill>
                  <a:schemeClr val="tx1"/>
                </a:solidFill>
              </a:rPr>
              <a:t>High percentage of revenues</a:t>
            </a:r>
          </a:p>
          <a:p>
            <a:pPr marL="800100" lvl="1" indent="-342900" algn="l">
              <a:buClr>
                <a:schemeClr val="accent1"/>
              </a:buClr>
              <a:buSzPct val="75000"/>
              <a:buFont typeface="Courier New" pitchFamily="49" charset="0"/>
              <a:buChar char="o"/>
            </a:pPr>
            <a:r>
              <a:rPr lang="en-US" sz="2000" dirty="0">
                <a:solidFill>
                  <a:schemeClr val="tx1"/>
                </a:solidFill>
              </a:rPr>
              <a:t>Level of overall payments from plans</a:t>
            </a:r>
          </a:p>
          <a:p>
            <a:pPr marL="800100" lvl="1" indent="-342900" algn="l">
              <a:buClr>
                <a:schemeClr val="accent1"/>
              </a:buClr>
              <a:buSzPct val="75000"/>
              <a:buFont typeface="Courier New" pitchFamily="49" charset="0"/>
              <a:buChar char="o"/>
            </a:pPr>
            <a:r>
              <a:rPr lang="en-US" sz="2000" dirty="0">
                <a:solidFill>
                  <a:schemeClr val="tx1"/>
                </a:solidFill>
              </a:rPr>
              <a:t>Capital reimbursement uncertainty</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34</a:t>
            </a:fld>
            <a:endParaRPr lang="en-US" dirty="0"/>
          </a:p>
        </p:txBody>
      </p:sp>
    </p:spTree>
    <p:extLst>
      <p:ext uri="{BB962C8B-B14F-4D97-AF65-F5344CB8AC3E}">
        <p14:creationId xmlns:p14="http://schemas.microsoft.com/office/powerpoint/2010/main" val="918496445"/>
      </p:ext>
    </p:extLst>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buClr>
                <a:schemeClr val="accent1"/>
              </a:buClr>
              <a:buSzPct val="75000"/>
            </a:pPr>
            <a:r>
              <a:rPr lang="en-US" sz="2400" dirty="0" smtClean="0">
                <a:solidFill>
                  <a:schemeClr val="tx1"/>
                </a:solidFill>
              </a:rPr>
              <a:t>Implications for ACFs and ALPs</a:t>
            </a:r>
          </a:p>
          <a:p>
            <a:pPr marL="342900" indent="-342900" algn="l">
              <a:buClr>
                <a:schemeClr val="accent1"/>
              </a:buClr>
              <a:buSzPct val="75000"/>
              <a:buFont typeface="Courier New" pitchFamily="49" charset="0"/>
              <a:buChar char="o"/>
            </a:pPr>
            <a:endParaRPr lang="en-US" sz="2400" dirty="0">
              <a:solidFill>
                <a:schemeClr val="tx1"/>
              </a:solidFill>
            </a:endParaRPr>
          </a:p>
          <a:p>
            <a:pPr marL="342900" indent="-342900" algn="l">
              <a:buClr>
                <a:schemeClr val="accent1"/>
              </a:buClr>
              <a:buSzPct val="125000"/>
              <a:buFont typeface="Lucida Sans Unicode" pitchFamily="34" charset="0"/>
              <a:buChar char="‣"/>
            </a:pPr>
            <a:r>
              <a:rPr lang="en-US" sz="2400" dirty="0">
                <a:solidFill>
                  <a:schemeClr val="tx1"/>
                </a:solidFill>
              </a:rPr>
              <a:t>Volume and referrals</a:t>
            </a:r>
          </a:p>
          <a:p>
            <a:pPr marL="800100" lvl="1" indent="-342900" algn="l">
              <a:buClr>
                <a:schemeClr val="accent1"/>
              </a:buClr>
              <a:buSzPct val="75000"/>
              <a:buFont typeface="Courier New" pitchFamily="49" charset="0"/>
              <a:buChar char="o"/>
            </a:pPr>
            <a:r>
              <a:rPr lang="en-US" sz="2000" dirty="0">
                <a:solidFill>
                  <a:schemeClr val="tx1"/>
                </a:solidFill>
              </a:rPr>
              <a:t>Managed care may find these settings cost-effective</a:t>
            </a:r>
          </a:p>
          <a:p>
            <a:pPr marL="800100" lvl="1" indent="-342900" algn="l">
              <a:buClr>
                <a:schemeClr val="accent1"/>
              </a:buClr>
              <a:buSzPct val="75000"/>
              <a:buFont typeface="Courier New" pitchFamily="49" charset="0"/>
              <a:buChar char="o"/>
            </a:pPr>
            <a:r>
              <a:rPr lang="en-US" sz="2000" dirty="0">
                <a:solidFill>
                  <a:schemeClr val="tx1"/>
                </a:solidFill>
              </a:rPr>
              <a:t>Provider networks will dictate referrals</a:t>
            </a:r>
          </a:p>
          <a:p>
            <a:pPr marL="800100" lvl="1" indent="-342900" algn="l">
              <a:buClr>
                <a:schemeClr val="accent1"/>
              </a:buClr>
              <a:buSzPct val="75000"/>
              <a:buFont typeface="Courier New" pitchFamily="49" charset="0"/>
              <a:buChar char="o"/>
            </a:pPr>
            <a:r>
              <a:rPr lang="en-US" sz="2000" dirty="0">
                <a:solidFill>
                  <a:schemeClr val="tx1"/>
                </a:solidFill>
              </a:rPr>
              <a:t>Timing of ALP integration in managed care</a:t>
            </a:r>
          </a:p>
          <a:p>
            <a:pPr marL="342900" indent="-342900" algn="l">
              <a:buClr>
                <a:schemeClr val="accent1"/>
              </a:buClr>
              <a:buSzPct val="125000"/>
              <a:buFont typeface="Lucida Sans Unicode" pitchFamily="34" charset="0"/>
              <a:buChar char="‣"/>
            </a:pPr>
            <a:r>
              <a:rPr lang="en-US" sz="2400" dirty="0">
                <a:solidFill>
                  <a:schemeClr val="tx1"/>
                </a:solidFill>
              </a:rPr>
              <a:t>Reimbursement</a:t>
            </a:r>
          </a:p>
          <a:p>
            <a:pPr marL="800100" lvl="1" indent="-342900" algn="l">
              <a:buClr>
                <a:schemeClr val="accent1"/>
              </a:buClr>
              <a:buSzPct val="75000"/>
              <a:buFont typeface="Courier New" pitchFamily="49" charset="0"/>
              <a:buChar char="o"/>
            </a:pPr>
            <a:r>
              <a:rPr lang="en-US" sz="2000" dirty="0">
                <a:solidFill>
                  <a:schemeClr val="tx1"/>
                </a:solidFill>
              </a:rPr>
              <a:t>Lack of clarity on what Medicaid pays for vs. what SSI pays for</a:t>
            </a:r>
          </a:p>
          <a:p>
            <a:pPr marL="800100" lvl="1" indent="-342900" algn="l">
              <a:buClr>
                <a:schemeClr val="accent1"/>
              </a:buClr>
              <a:buSzPct val="75000"/>
              <a:buFont typeface="Courier New" pitchFamily="49" charset="0"/>
              <a:buChar char="o"/>
            </a:pPr>
            <a:r>
              <a:rPr lang="en-US" sz="2000" dirty="0">
                <a:solidFill>
                  <a:schemeClr val="tx1"/>
                </a:solidFill>
              </a:rPr>
              <a:t>Level of payments from plans</a:t>
            </a:r>
          </a:p>
          <a:p>
            <a:pPr marL="800100" lvl="1" indent="-342900" algn="l">
              <a:buClr>
                <a:schemeClr val="accent1"/>
              </a:buClr>
              <a:buSzPct val="75000"/>
              <a:buFont typeface="Courier New" pitchFamily="49" charset="0"/>
              <a:buChar char="o"/>
            </a:pPr>
            <a:r>
              <a:rPr lang="en-US" sz="2000" dirty="0">
                <a:solidFill>
                  <a:schemeClr val="tx1"/>
                </a:solidFill>
              </a:rPr>
              <a:t>Level of capital reimbursement</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35</a:t>
            </a:fld>
            <a:endParaRPr lang="en-US" dirty="0"/>
          </a:p>
        </p:txBody>
      </p:sp>
    </p:spTree>
    <p:extLst>
      <p:ext uri="{BB962C8B-B14F-4D97-AF65-F5344CB8AC3E}">
        <p14:creationId xmlns:p14="http://schemas.microsoft.com/office/powerpoint/2010/main" val="1898533842"/>
      </p:ext>
    </p:extLst>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buClr>
                <a:schemeClr val="accent1"/>
              </a:buClr>
              <a:buSzPct val="75000"/>
            </a:pPr>
            <a:r>
              <a:rPr lang="en-US" sz="2400" dirty="0" smtClean="0">
                <a:solidFill>
                  <a:schemeClr val="tx1"/>
                </a:solidFill>
              </a:rPr>
              <a:t>Implications for ACFs and ALPs</a:t>
            </a:r>
          </a:p>
          <a:p>
            <a:pPr marL="342900" indent="-342900" algn="l">
              <a:buClr>
                <a:schemeClr val="accent1"/>
              </a:buClr>
              <a:buSzPct val="75000"/>
              <a:buFont typeface="Courier New" pitchFamily="49" charset="0"/>
              <a:buChar char="o"/>
            </a:pPr>
            <a:endParaRPr lang="en-US" sz="2400" dirty="0">
              <a:solidFill>
                <a:schemeClr val="tx1"/>
              </a:solidFill>
            </a:endParaRPr>
          </a:p>
          <a:p>
            <a:pPr marL="342900" indent="-342900" algn="l">
              <a:buClr>
                <a:schemeClr val="accent1"/>
              </a:buClr>
              <a:buSzPct val="125000"/>
              <a:buFont typeface="Lucida Sans Unicode" pitchFamily="34" charset="0"/>
              <a:buChar char="‣"/>
            </a:pPr>
            <a:r>
              <a:rPr lang="en-US" sz="2400" dirty="0">
                <a:solidFill>
                  <a:schemeClr val="tx1"/>
                </a:solidFill>
              </a:rPr>
              <a:t>Other areas of uncertainty</a:t>
            </a:r>
          </a:p>
          <a:p>
            <a:pPr marL="800100" lvl="1" indent="-342900" algn="l">
              <a:buClr>
                <a:schemeClr val="accent1"/>
              </a:buClr>
              <a:buSzPct val="75000"/>
              <a:buFont typeface="Courier New" pitchFamily="49" charset="0"/>
              <a:buChar char="o"/>
            </a:pPr>
            <a:r>
              <a:rPr lang="en-US" sz="2000" dirty="0">
                <a:solidFill>
                  <a:schemeClr val="tx1"/>
                </a:solidFill>
              </a:rPr>
              <a:t>Design of the ALP model</a:t>
            </a:r>
          </a:p>
          <a:p>
            <a:pPr marL="800100" lvl="1" indent="-342900" algn="l">
              <a:buClr>
                <a:schemeClr val="accent1"/>
              </a:buClr>
              <a:buSzPct val="75000"/>
              <a:buFont typeface="Courier New" pitchFamily="49" charset="0"/>
              <a:buChar char="o"/>
            </a:pPr>
            <a:r>
              <a:rPr lang="en-US" sz="2000" dirty="0">
                <a:solidFill>
                  <a:schemeClr val="tx1"/>
                </a:solidFill>
              </a:rPr>
              <a:t>Service provision in ACFs </a:t>
            </a:r>
          </a:p>
          <a:p>
            <a:pPr marL="800100" lvl="1" indent="-342900" algn="l">
              <a:buClr>
                <a:schemeClr val="accent1"/>
              </a:buClr>
              <a:buSzPct val="75000"/>
              <a:buFont typeface="Courier New" pitchFamily="49" charset="0"/>
              <a:buChar char="o"/>
            </a:pPr>
            <a:r>
              <a:rPr lang="en-US" sz="2000" dirty="0">
                <a:solidFill>
                  <a:schemeClr val="tx1"/>
                </a:solidFill>
              </a:rPr>
              <a:t>Integration/enrollment in mainstream</a:t>
            </a:r>
          </a:p>
          <a:p>
            <a:pPr marL="800100" lvl="1" indent="-342900" algn="l">
              <a:buClr>
                <a:schemeClr val="accent1"/>
              </a:buClr>
              <a:buSzPct val="75000"/>
              <a:buFont typeface="Courier New" pitchFamily="49" charset="0"/>
              <a:buChar char="o"/>
            </a:pPr>
            <a:r>
              <a:rPr lang="en-US" sz="2000" dirty="0">
                <a:solidFill>
                  <a:schemeClr val="tx1"/>
                </a:solidFill>
              </a:rPr>
              <a:t>Timing and other elements of MLTC rollout </a:t>
            </a:r>
          </a:p>
          <a:p>
            <a:pPr marL="800100" lvl="1" indent="-342900" algn="l">
              <a:buClr>
                <a:schemeClr val="accent1"/>
              </a:buClr>
              <a:buSzPct val="75000"/>
              <a:buFont typeface="Courier New" pitchFamily="49" charset="0"/>
              <a:buChar char="o"/>
            </a:pPr>
            <a:r>
              <a:rPr lang="en-US" sz="2000" dirty="0">
                <a:solidFill>
                  <a:schemeClr val="tx1"/>
                </a:solidFill>
              </a:rPr>
              <a:t>Little experience with managed care </a:t>
            </a:r>
            <a:endParaRPr lang="en-US" sz="2400" dirty="0">
              <a:solidFill>
                <a:schemeClr val="tx1"/>
              </a:solidFill>
            </a:endParaRPr>
          </a:p>
          <a:p>
            <a:pPr algn="l"/>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36</a:t>
            </a:fld>
            <a:endParaRPr lang="en-US" dirty="0"/>
          </a:p>
        </p:txBody>
      </p:sp>
    </p:spTree>
    <p:extLst>
      <p:ext uri="{BB962C8B-B14F-4D97-AF65-F5344CB8AC3E}">
        <p14:creationId xmlns:p14="http://schemas.microsoft.com/office/powerpoint/2010/main" val="1856554266"/>
      </p:ext>
    </p:extLst>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marL="342900" indent="-342900" algn="l">
              <a:buClr>
                <a:schemeClr val="accent1"/>
              </a:buClr>
              <a:buSzPct val="75000"/>
              <a:buFont typeface="Courier New" pitchFamily="49" charset="0"/>
              <a:buChar char="o"/>
            </a:pPr>
            <a:endParaRPr lang="en-US" sz="2400" dirty="0">
              <a:solidFill>
                <a:schemeClr val="tx1"/>
              </a:solidFill>
            </a:endParaRPr>
          </a:p>
          <a:p>
            <a:pPr algn="l"/>
            <a:r>
              <a:rPr lang="en-US" sz="2400" dirty="0">
                <a:solidFill>
                  <a:schemeClr val="tx1"/>
                </a:solidFill>
              </a:rPr>
              <a:t>LTC providers face major marketplace </a:t>
            </a:r>
            <a:r>
              <a:rPr lang="en-US" sz="2400" dirty="0" smtClean="0">
                <a:solidFill>
                  <a:schemeClr val="tx1"/>
                </a:solidFill>
              </a:rPr>
              <a:t>dynamics:</a:t>
            </a:r>
            <a:endParaRPr lang="en-US" sz="2400" dirty="0">
              <a:solidFill>
                <a:schemeClr val="tx1"/>
              </a:solidFill>
            </a:endParaRPr>
          </a:p>
          <a:p>
            <a:pPr marL="800100" lvl="1" indent="-342900" algn="l">
              <a:buFont typeface="Arial" pitchFamily="34" charset="0"/>
              <a:buChar char="•"/>
            </a:pPr>
            <a:r>
              <a:rPr lang="en-US" sz="2400" dirty="0">
                <a:solidFill>
                  <a:schemeClr val="tx1"/>
                </a:solidFill>
              </a:rPr>
              <a:t>Mandatory Medicaid managed care</a:t>
            </a:r>
          </a:p>
          <a:p>
            <a:pPr marL="800100" lvl="1" indent="-342900" algn="l">
              <a:buFont typeface="Arial" pitchFamily="34" charset="0"/>
              <a:buChar char="•"/>
            </a:pPr>
            <a:r>
              <a:rPr lang="en-US" sz="2400" dirty="0">
                <a:solidFill>
                  <a:schemeClr val="tx1"/>
                </a:solidFill>
              </a:rPr>
              <a:t>Impacts of reimbursement changes and negotiated rates with managed care plans</a:t>
            </a:r>
          </a:p>
          <a:p>
            <a:pPr marL="800100" lvl="1" indent="-342900" algn="l">
              <a:buFont typeface="Arial" pitchFamily="34" charset="0"/>
              <a:buChar char="•"/>
            </a:pPr>
            <a:r>
              <a:rPr lang="en-US" sz="2400" dirty="0">
                <a:solidFill>
                  <a:schemeClr val="tx1"/>
                </a:solidFill>
              </a:rPr>
              <a:t>Referring hospitals under pressure to minimize re-hospitalizations and ER use</a:t>
            </a:r>
          </a:p>
          <a:p>
            <a:pPr marL="800100" lvl="1" indent="-342900" algn="l">
              <a:buFont typeface="Arial" pitchFamily="34" charset="0"/>
              <a:buChar char="•"/>
            </a:pPr>
            <a:r>
              <a:rPr lang="en-US" sz="2400" dirty="0">
                <a:solidFill>
                  <a:schemeClr val="tx1"/>
                </a:solidFill>
              </a:rPr>
              <a:t>Growth of care coordination models across primary, acute, LTC, mental health, behavioral health and disability services</a:t>
            </a:r>
          </a:p>
          <a:p>
            <a:pPr marL="800100" lvl="1" indent="-342900" algn="l">
              <a:buFont typeface="Arial" pitchFamily="34" charset="0"/>
              <a:buChar char="•"/>
            </a:pPr>
            <a:r>
              <a:rPr lang="en-US" sz="2400" dirty="0">
                <a:solidFill>
                  <a:schemeClr val="tx1"/>
                </a:solidFill>
              </a:rPr>
              <a:t>Threshold decisions about assuming risk</a:t>
            </a:r>
          </a:p>
          <a:p>
            <a:pPr algn="l"/>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37</a:t>
            </a:fld>
            <a:endParaRPr lang="en-US" dirty="0"/>
          </a:p>
        </p:txBody>
      </p:sp>
    </p:spTree>
    <p:extLst>
      <p:ext uri="{BB962C8B-B14F-4D97-AF65-F5344CB8AC3E}">
        <p14:creationId xmlns:p14="http://schemas.microsoft.com/office/powerpoint/2010/main" val="765929947"/>
      </p:ext>
    </p:extLst>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609600" y="1219200"/>
            <a:ext cx="7772400" cy="5334000"/>
          </a:xfrm>
        </p:spPr>
        <p:txBody>
          <a:bodyPr>
            <a:normAutofit fontScale="92500" lnSpcReduction="20000"/>
          </a:bodyPr>
          <a:lstStyle/>
          <a:p>
            <a:pPr algn="l">
              <a:buClr>
                <a:schemeClr val="accent1"/>
              </a:buClr>
              <a:buSzPct val="75000"/>
            </a:pPr>
            <a:r>
              <a:rPr lang="en-US" sz="2400" b="1" dirty="0" smtClean="0">
                <a:solidFill>
                  <a:schemeClr val="tx1"/>
                </a:solidFill>
              </a:rPr>
              <a:t>Mandatory Enrollment Timetable </a:t>
            </a:r>
          </a:p>
          <a:p>
            <a:pPr algn="l">
              <a:buClr>
                <a:schemeClr val="accent1"/>
              </a:buClr>
              <a:buSzPct val="75000"/>
            </a:pPr>
            <a:endParaRPr lang="en-US" sz="2400" dirty="0" smtClean="0">
              <a:solidFill>
                <a:schemeClr val="tx1"/>
              </a:solidFill>
            </a:endParaRPr>
          </a:p>
          <a:p>
            <a:pPr algn="l"/>
            <a:r>
              <a:rPr lang="en-US" sz="2400" dirty="0" smtClean="0">
                <a:solidFill>
                  <a:schemeClr val="tx1"/>
                </a:solidFill>
              </a:rPr>
              <a:t>Dually-eligible requiring 120 days or more of community-based LTC (21 and older):</a:t>
            </a:r>
          </a:p>
          <a:p>
            <a:pPr marL="342900" indent="-342900" algn="l">
              <a:buFont typeface="Arial" pitchFamily="34" charset="0"/>
              <a:buChar char="•"/>
            </a:pPr>
            <a:r>
              <a:rPr lang="en-US" sz="2100" dirty="0" smtClean="0">
                <a:solidFill>
                  <a:schemeClr val="tx1"/>
                </a:solidFill>
              </a:rPr>
              <a:t>Phase II- Jan 2013:  Westchester &amp; Long Island</a:t>
            </a:r>
          </a:p>
          <a:p>
            <a:pPr marL="342900" indent="-342900" algn="l">
              <a:buFont typeface="Arial" pitchFamily="34" charset="0"/>
              <a:buChar char="•"/>
            </a:pPr>
            <a:r>
              <a:rPr lang="en-US" sz="2000" dirty="0" smtClean="0">
                <a:solidFill>
                  <a:schemeClr val="tx1"/>
                </a:solidFill>
              </a:rPr>
              <a:t>Phase III- scheduled June 2013 (delayed):  Rockland &amp; Orange Counties </a:t>
            </a:r>
          </a:p>
          <a:p>
            <a:pPr marL="342900" indent="-342900" algn="l">
              <a:buFont typeface="Arial" pitchFamily="34" charset="0"/>
              <a:buChar char="•"/>
            </a:pPr>
            <a:r>
              <a:rPr lang="en-US" sz="2000" dirty="0" smtClean="0">
                <a:solidFill>
                  <a:schemeClr val="tx1"/>
                </a:solidFill>
              </a:rPr>
              <a:t>Phase IV- December 2013:  Erie, Monroe, Onondaga, Albany</a:t>
            </a:r>
            <a:r>
              <a:rPr lang="en-US" sz="2000" dirty="0">
                <a:solidFill>
                  <a:schemeClr val="tx1"/>
                </a:solidFill>
              </a:rPr>
              <a:t> </a:t>
            </a:r>
            <a:r>
              <a:rPr lang="en-US" sz="2000" dirty="0" smtClean="0">
                <a:solidFill>
                  <a:schemeClr val="tx1"/>
                </a:solidFill>
              </a:rPr>
              <a:t>Counties</a:t>
            </a:r>
          </a:p>
          <a:p>
            <a:pPr marL="342900" indent="-342900" algn="l">
              <a:buFont typeface="Arial" pitchFamily="34" charset="0"/>
              <a:buChar char="•"/>
            </a:pPr>
            <a:r>
              <a:rPr lang="en-US" sz="2000" dirty="0" smtClean="0">
                <a:solidFill>
                  <a:schemeClr val="tx1"/>
                </a:solidFill>
              </a:rPr>
              <a:t>Phase V- June 2014: Other counties with capacity  </a:t>
            </a:r>
          </a:p>
          <a:p>
            <a:pPr marL="342900" indent="-342900" algn="l">
              <a:buFont typeface="Arial" pitchFamily="34" charset="0"/>
              <a:buChar char="•"/>
            </a:pPr>
            <a:r>
              <a:rPr lang="en-US" sz="2000" dirty="0" smtClean="0">
                <a:solidFill>
                  <a:schemeClr val="tx1"/>
                </a:solidFill>
              </a:rPr>
              <a:t>LTHHCP (duals in mandatory counties):  in progress</a:t>
            </a:r>
          </a:p>
          <a:p>
            <a:pPr marL="342900" indent="-342900" algn="l">
              <a:buFont typeface="Arial" pitchFamily="34" charset="0"/>
              <a:buChar char="•"/>
            </a:pPr>
            <a:r>
              <a:rPr lang="en-US" sz="2000" dirty="0" smtClean="0">
                <a:solidFill>
                  <a:schemeClr val="tx1"/>
                </a:solidFill>
              </a:rPr>
              <a:t>LTHHCP (Medicaid-only statewide):  in progress</a:t>
            </a:r>
          </a:p>
          <a:p>
            <a:pPr marL="342900" indent="-342900" algn="l">
              <a:buFont typeface="Arial" pitchFamily="34" charset="0"/>
              <a:buChar char="•"/>
            </a:pPr>
            <a:endParaRPr lang="en-US" sz="2000" dirty="0">
              <a:solidFill>
                <a:schemeClr val="tx1"/>
              </a:solidFill>
            </a:endParaRPr>
          </a:p>
          <a:p>
            <a:pPr marL="342900" indent="-342900" algn="l">
              <a:buFont typeface="Arial" pitchFamily="34" charset="0"/>
              <a:buChar char="•"/>
            </a:pPr>
            <a:r>
              <a:rPr lang="en-US" sz="2000" dirty="0" smtClean="0">
                <a:solidFill>
                  <a:schemeClr val="tx1"/>
                </a:solidFill>
              </a:rPr>
              <a:t>NH residents in 8-county FIDA region:  January 2014 (proposed)</a:t>
            </a:r>
          </a:p>
          <a:p>
            <a:pPr marL="342900" indent="-342900" algn="l">
              <a:buFont typeface="Arial" pitchFamily="34" charset="0"/>
              <a:buChar char="•"/>
            </a:pPr>
            <a:r>
              <a:rPr lang="en-US" sz="2000" dirty="0" smtClean="0">
                <a:solidFill>
                  <a:schemeClr val="tx1"/>
                </a:solidFill>
              </a:rPr>
              <a:t>NH residents in rest of state:  April 2014 (proposed)</a:t>
            </a:r>
            <a:endParaRPr lang="en-US" sz="2000" dirty="0">
              <a:solidFill>
                <a:schemeClr val="tx1"/>
              </a:solidFill>
            </a:endParaRPr>
          </a:p>
          <a:p>
            <a:pPr algn="l"/>
            <a:r>
              <a:rPr lang="en-US" sz="2000" dirty="0">
                <a:solidFill>
                  <a:schemeClr val="tx1"/>
                </a:solidFill>
              </a:rPr>
              <a:t>	</a:t>
            </a:r>
            <a:r>
              <a:rPr lang="en-US" sz="1700" i="1" dirty="0" smtClean="0">
                <a:solidFill>
                  <a:schemeClr val="tx1"/>
                </a:solidFill>
              </a:rPr>
              <a:t>NH residents permanently </a:t>
            </a:r>
            <a:r>
              <a:rPr lang="en-US" sz="1700" i="1" dirty="0">
                <a:solidFill>
                  <a:schemeClr val="tx1"/>
                </a:solidFill>
              </a:rPr>
              <a:t>placed prior to </a:t>
            </a:r>
            <a:r>
              <a:rPr lang="en-US" sz="1700" i="1" dirty="0" smtClean="0">
                <a:solidFill>
                  <a:schemeClr val="tx1"/>
                </a:solidFill>
              </a:rPr>
              <a:t>dates above would remain in FFS</a:t>
            </a:r>
          </a:p>
          <a:p>
            <a:pPr algn="l"/>
            <a:endParaRPr lang="en-US" sz="1700" i="1" dirty="0" smtClean="0">
              <a:solidFill>
                <a:schemeClr val="tx1"/>
              </a:solidFill>
            </a:endParaRPr>
          </a:p>
          <a:p>
            <a:pPr marL="342900" indent="-342900" algn="l">
              <a:buFont typeface="Arial" pitchFamily="34" charset="0"/>
              <a:buChar char="•"/>
            </a:pPr>
            <a:r>
              <a:rPr lang="en-US" sz="2000" dirty="0">
                <a:solidFill>
                  <a:schemeClr val="tx1"/>
                </a:solidFill>
              </a:rPr>
              <a:t>ADHC </a:t>
            </a:r>
            <a:r>
              <a:rPr lang="en-US" sz="2000" dirty="0" smtClean="0">
                <a:solidFill>
                  <a:schemeClr val="tx1"/>
                </a:solidFill>
              </a:rPr>
              <a:t>added </a:t>
            </a:r>
            <a:r>
              <a:rPr lang="en-US" sz="2000" dirty="0">
                <a:solidFill>
                  <a:schemeClr val="tx1"/>
                </a:solidFill>
              </a:rPr>
              <a:t>to Mainstream Medicaid MC Benefit:  August 1, 2013</a:t>
            </a:r>
          </a:p>
          <a:p>
            <a:pPr marL="342900" indent="-342900" algn="l">
              <a:buFont typeface="Arial" pitchFamily="34" charset="0"/>
              <a:buChar char="•"/>
            </a:pPr>
            <a:endParaRPr lang="en-US" sz="2000" dirty="0">
              <a:solidFill>
                <a:schemeClr val="tx1"/>
              </a:solidFill>
            </a:endParaRPr>
          </a:p>
          <a:p>
            <a:pPr algn="l"/>
            <a:r>
              <a:rPr lang="en-US" sz="1700" dirty="0" smtClean="0">
                <a:solidFill>
                  <a:schemeClr val="tx1"/>
                </a:solidFill>
              </a:rPr>
              <a:t>* </a:t>
            </a:r>
            <a:r>
              <a:rPr lang="en-US" sz="1700" i="1" dirty="0" smtClean="0">
                <a:solidFill>
                  <a:schemeClr val="tx1"/>
                </a:solidFill>
              </a:rPr>
              <a:t>With possible accelerations if required to meet budget provisions</a:t>
            </a:r>
            <a:endParaRPr lang="en-US" sz="1700" i="1" dirty="0">
              <a:solidFill>
                <a:schemeClr val="tx1"/>
              </a:solidFill>
            </a:endParaRPr>
          </a:p>
          <a:p>
            <a:pPr algn="l"/>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38</a:t>
            </a:fld>
            <a:endParaRPr lang="en-US" dirty="0"/>
          </a:p>
        </p:txBody>
      </p:sp>
    </p:spTree>
    <p:extLst>
      <p:ext uri="{BB962C8B-B14F-4D97-AF65-F5344CB8AC3E}">
        <p14:creationId xmlns:p14="http://schemas.microsoft.com/office/powerpoint/2010/main" val="1994642406"/>
      </p:ext>
    </p:extLst>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495800"/>
          </a:xfrm>
        </p:spPr>
        <p:txBody>
          <a:bodyPr>
            <a:normAutofit fontScale="85000" lnSpcReduction="20000"/>
          </a:bodyPr>
          <a:lstStyle/>
          <a:p>
            <a:pPr algn="l"/>
            <a:r>
              <a:rPr lang="en-US" sz="2800" b="1" dirty="0" smtClean="0">
                <a:solidFill>
                  <a:schemeClr val="tx1"/>
                </a:solidFill>
              </a:rPr>
              <a:t>Current NH Resident Transition into MC </a:t>
            </a:r>
          </a:p>
          <a:p>
            <a:pPr marL="342900" indent="-342900" algn="l">
              <a:buFont typeface="Arial" pitchFamily="34" charset="0"/>
              <a:buChar char="•"/>
            </a:pPr>
            <a:endParaRPr lang="en-US" sz="2400" dirty="0" smtClean="0">
              <a:solidFill>
                <a:schemeClr val="tx1"/>
              </a:solidFill>
            </a:endParaRPr>
          </a:p>
          <a:p>
            <a:pPr algn="l">
              <a:spcBef>
                <a:spcPts val="0"/>
              </a:spcBef>
            </a:pPr>
            <a:r>
              <a:rPr lang="en-US" sz="2400" u="sng" dirty="0">
                <a:solidFill>
                  <a:schemeClr val="tx1"/>
                </a:solidFill>
                <a:ea typeface="Times New Roman"/>
              </a:rPr>
              <a:t>Non-FIDA Counties:</a:t>
            </a:r>
            <a:endParaRPr lang="en-US" sz="2400" dirty="0">
              <a:solidFill>
                <a:schemeClr val="tx1"/>
              </a:solidFill>
              <a:ea typeface="Times New Roman"/>
            </a:endParaRPr>
          </a:p>
          <a:p>
            <a:pPr algn="l">
              <a:spcBef>
                <a:spcPts val="0"/>
              </a:spcBef>
            </a:pPr>
            <a:r>
              <a:rPr lang="en-US" sz="2400" dirty="0">
                <a:solidFill>
                  <a:schemeClr val="tx1"/>
                </a:solidFill>
                <a:ea typeface="Times New Roman"/>
              </a:rPr>
              <a:t>Under the current proposal: </a:t>
            </a:r>
          </a:p>
          <a:p>
            <a:pPr marL="342900" marR="0" lvl="0" indent="-342900" algn="l">
              <a:spcBef>
                <a:spcPts val="0"/>
              </a:spcBef>
              <a:spcAft>
                <a:spcPts val="0"/>
              </a:spcAft>
              <a:buFont typeface="+mj-lt"/>
              <a:buAutoNum type="arabicPeriod"/>
            </a:pPr>
            <a:r>
              <a:rPr lang="en-US" sz="2400" dirty="0">
                <a:solidFill>
                  <a:schemeClr val="tx1"/>
                </a:solidFill>
                <a:ea typeface="Times New Roman"/>
              </a:rPr>
              <a:t>Nursing home residents permanently placed prior to </a:t>
            </a:r>
            <a:r>
              <a:rPr lang="en-US" sz="2400" b="1" dirty="0">
                <a:solidFill>
                  <a:schemeClr val="tx1"/>
                </a:solidFill>
                <a:ea typeface="Times New Roman"/>
              </a:rPr>
              <a:t>April 1, 2014 </a:t>
            </a:r>
            <a:r>
              <a:rPr lang="en-US" sz="2400" dirty="0">
                <a:solidFill>
                  <a:schemeClr val="tx1"/>
                </a:solidFill>
                <a:ea typeface="Times New Roman"/>
              </a:rPr>
              <a:t>and who are in fee-for-service Medicaid would remain under fee-for-service reimbursement for the duration of their stay.  </a:t>
            </a:r>
          </a:p>
          <a:p>
            <a:pPr marL="342900" marR="0" lvl="0" indent="-342900" algn="l">
              <a:spcBef>
                <a:spcPts val="0"/>
              </a:spcBef>
              <a:spcAft>
                <a:spcPts val="0"/>
              </a:spcAft>
              <a:buFont typeface="+mj-lt"/>
              <a:buAutoNum type="arabicPeriod"/>
            </a:pPr>
            <a:r>
              <a:rPr lang="en-US" sz="2400" dirty="0">
                <a:solidFill>
                  <a:schemeClr val="tx1"/>
                </a:solidFill>
                <a:ea typeface="Times New Roman"/>
              </a:rPr>
              <a:t>Residents in fee-for-service Medicaid who are determined to require permanent placement on or after </a:t>
            </a:r>
            <a:r>
              <a:rPr lang="en-US" sz="2400" b="1" dirty="0">
                <a:solidFill>
                  <a:schemeClr val="tx1"/>
                </a:solidFill>
                <a:ea typeface="Times New Roman"/>
              </a:rPr>
              <a:t>April 1, 2014</a:t>
            </a:r>
            <a:r>
              <a:rPr lang="en-US" sz="2400" dirty="0">
                <a:solidFill>
                  <a:schemeClr val="tx1"/>
                </a:solidFill>
                <a:ea typeface="Times New Roman"/>
              </a:rPr>
              <a:t> would be enrolled in a managed care plan. </a:t>
            </a:r>
          </a:p>
          <a:p>
            <a:pPr marL="342900" marR="0" lvl="0" indent="-342900" algn="l">
              <a:spcBef>
                <a:spcPts val="0"/>
              </a:spcBef>
              <a:spcAft>
                <a:spcPts val="0"/>
              </a:spcAft>
              <a:buFont typeface="+mj-lt"/>
              <a:buAutoNum type="arabicPeriod"/>
            </a:pPr>
            <a:r>
              <a:rPr lang="en-US" sz="2400" dirty="0">
                <a:solidFill>
                  <a:schemeClr val="tx1"/>
                </a:solidFill>
                <a:ea typeface="Times New Roman"/>
              </a:rPr>
              <a:t>Those who are enrolled in managed care would remain in their plan for the duration of their stay, even if permanently placed.</a:t>
            </a:r>
          </a:p>
          <a:p>
            <a:pPr marL="342900" marR="0" lvl="0" indent="-342900" algn="l">
              <a:spcBef>
                <a:spcPts val="0"/>
              </a:spcBef>
              <a:spcAft>
                <a:spcPts val="0"/>
              </a:spcAft>
              <a:buFont typeface="+mj-lt"/>
              <a:buAutoNum type="arabicPeriod"/>
            </a:pPr>
            <a:r>
              <a:rPr lang="en-US" sz="2400" dirty="0">
                <a:solidFill>
                  <a:schemeClr val="tx1"/>
                </a:solidFill>
                <a:ea typeface="Times New Roman"/>
              </a:rPr>
              <a:t>Residents new to Medicaid would be enrolled into managed care upon being determined to be Medicaid eligible.  The plan will then cover their care for the duration of their stay.</a:t>
            </a:r>
          </a:p>
          <a:p>
            <a:pPr algn="l"/>
            <a:endParaRPr lang="en-US" sz="2400" dirty="0" smtClean="0">
              <a:solidFill>
                <a:schemeClr val="tx1"/>
              </a:solidFill>
            </a:endParaRPr>
          </a:p>
          <a:p>
            <a:pPr algn="l"/>
            <a:endParaRPr lang="en-US" sz="2800" dirty="0">
              <a:solidFill>
                <a:schemeClr val="tx1"/>
              </a:solidFill>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39</a:t>
            </a:fld>
            <a:endParaRPr lang="en-US" dirty="0"/>
          </a:p>
        </p:txBody>
      </p:sp>
    </p:spTree>
    <p:extLst>
      <p:ext uri="{BB962C8B-B14F-4D97-AF65-F5344CB8AC3E}">
        <p14:creationId xmlns:p14="http://schemas.microsoft.com/office/powerpoint/2010/main" val="492181219"/>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dirty="0">
                <a:solidFill>
                  <a:schemeClr val="tx1"/>
                </a:solidFill>
              </a:rPr>
              <a:t>President </a:t>
            </a:r>
            <a:r>
              <a:rPr lang="en-US" sz="2800" dirty="0" smtClean="0">
                <a:solidFill>
                  <a:schemeClr val="tx1"/>
                </a:solidFill>
              </a:rPr>
              <a:t>Obama’s </a:t>
            </a:r>
            <a:r>
              <a:rPr lang="en-US" sz="2800" dirty="0">
                <a:solidFill>
                  <a:schemeClr val="tx1"/>
                </a:solidFill>
                <a:hlinkClick r:id="rId3" tooltip="2014 budget proposal"/>
              </a:rPr>
              <a:t>2014 budget proposal</a:t>
            </a:r>
            <a:r>
              <a:rPr lang="en-US" sz="2800" dirty="0">
                <a:solidFill>
                  <a:schemeClr val="tx1"/>
                </a:solidFill>
              </a:rPr>
              <a:t> </a:t>
            </a:r>
            <a:r>
              <a:rPr lang="en-US" sz="2800" dirty="0" smtClean="0">
                <a:solidFill>
                  <a:schemeClr val="tx1"/>
                </a:solidFill>
              </a:rPr>
              <a:t>would </a:t>
            </a:r>
            <a:r>
              <a:rPr lang="en-US" sz="2800" dirty="0">
                <a:solidFill>
                  <a:schemeClr val="tx1"/>
                </a:solidFill>
              </a:rPr>
              <a:t>achieve $1.8 trillion in deficit reduction over the next </a:t>
            </a:r>
            <a:r>
              <a:rPr lang="en-US" sz="2800" dirty="0" smtClean="0">
                <a:solidFill>
                  <a:schemeClr val="tx1"/>
                </a:solidFill>
              </a:rPr>
              <a:t>decade. </a:t>
            </a:r>
            <a:r>
              <a:rPr lang="en-US" sz="2800" dirty="0">
                <a:solidFill>
                  <a:schemeClr val="tx1"/>
                </a:solidFill>
              </a:rPr>
              <a:t> </a:t>
            </a:r>
          </a:p>
          <a:p>
            <a:pPr algn="l"/>
            <a:r>
              <a:rPr lang="en-US" sz="2800" dirty="0">
                <a:solidFill>
                  <a:schemeClr val="tx1"/>
                </a:solidFill>
              </a:rPr>
              <a:t>The spending and revenue issues raised by the president's budget proposal likely will come to the forefront when the national debt ceiling must be raised this summer</a:t>
            </a:r>
            <a:r>
              <a:rPr lang="en-US" sz="2800" dirty="0" smtClean="0">
                <a:solidFill>
                  <a:schemeClr val="tx1"/>
                </a:solidFill>
              </a:rPr>
              <a:t>.</a:t>
            </a:r>
          </a:p>
          <a:p>
            <a:pPr algn="l"/>
            <a:r>
              <a:rPr lang="en-US" sz="2800" dirty="0" smtClean="0">
                <a:solidFill>
                  <a:schemeClr val="tx1"/>
                </a:solidFill>
              </a:rPr>
              <a:t>(As you may recall the last debt ceiling debate led to sequestration.)</a:t>
            </a:r>
            <a:endParaRPr lang="en-US" sz="2800" dirty="0">
              <a:solidFill>
                <a:schemeClr val="tx1"/>
              </a:solidFill>
            </a:endParaRPr>
          </a:p>
          <a:p>
            <a:pPr algn="l"/>
            <a:endParaRPr lang="en-US" sz="2800" b="1" dirty="0" smtClean="0"/>
          </a:p>
        </p:txBody>
      </p:sp>
      <p:sp>
        <p:nvSpPr>
          <p:cNvPr id="4" name="Slide Number Placeholder 3"/>
          <p:cNvSpPr>
            <a:spLocks noGrp="1"/>
          </p:cNvSpPr>
          <p:nvPr>
            <p:ph type="sldNum" sz="quarter" idx="12"/>
          </p:nvPr>
        </p:nvSpPr>
        <p:spPr/>
        <p:txBody>
          <a:bodyPr/>
          <a:lstStyle/>
          <a:p>
            <a:fld id="{5B780F3A-D6E9-423A-986A-32A46CD5293D}" type="slidenum">
              <a:rPr lang="en-US" smtClean="0"/>
              <a:t>4</a:t>
            </a:fld>
            <a:endParaRPr lang="en-US" dirty="0"/>
          </a:p>
        </p:txBody>
      </p:sp>
    </p:spTree>
    <p:extLst>
      <p:ext uri="{BB962C8B-B14F-4D97-AF65-F5344CB8AC3E}">
        <p14:creationId xmlns:p14="http://schemas.microsoft.com/office/powerpoint/2010/main" val="1212304496"/>
      </p:ext>
    </p:extLst>
  </p:cSld>
  <p:clrMapOvr>
    <a:masterClrMapping/>
  </p:clrMapOvr>
  <p:timing>
    <p:tnLst>
      <p:par>
        <p:cTn id="1" dur="indefinite" restart="never" nodeType="tmRoot"/>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762000" y="1066800"/>
            <a:ext cx="7772400" cy="5334000"/>
          </a:xfrm>
        </p:spPr>
        <p:txBody>
          <a:bodyPr>
            <a:normAutofit fontScale="55000" lnSpcReduction="20000"/>
          </a:bodyPr>
          <a:lstStyle/>
          <a:p>
            <a:pPr algn="l"/>
            <a:r>
              <a:rPr lang="en-US" sz="4400" b="1" dirty="0" smtClean="0">
                <a:solidFill>
                  <a:schemeClr val="tx1"/>
                </a:solidFill>
              </a:rPr>
              <a:t>Current NH Resident Transition into MC </a:t>
            </a:r>
          </a:p>
          <a:p>
            <a:pPr algn="l"/>
            <a:endParaRPr lang="en-US" sz="2800" b="1" dirty="0" smtClean="0">
              <a:solidFill>
                <a:schemeClr val="tx1"/>
              </a:solidFill>
            </a:endParaRPr>
          </a:p>
          <a:p>
            <a:pPr algn="l">
              <a:spcBef>
                <a:spcPts val="0"/>
              </a:spcBef>
            </a:pPr>
            <a:r>
              <a:rPr lang="en-US" sz="2900" u="sng" dirty="0">
                <a:solidFill>
                  <a:schemeClr val="tx1"/>
                </a:solidFill>
                <a:ea typeface="Times New Roman"/>
              </a:rPr>
              <a:t>8-County FIDA Region (NY City and Suffolk, Nassau and Westchester Counties):</a:t>
            </a:r>
            <a:endParaRPr lang="en-US" sz="2900" dirty="0">
              <a:solidFill>
                <a:schemeClr val="tx1"/>
              </a:solidFill>
              <a:ea typeface="Times New Roman"/>
            </a:endParaRPr>
          </a:p>
          <a:p>
            <a:pPr algn="l">
              <a:spcBef>
                <a:spcPts val="0"/>
              </a:spcBef>
            </a:pPr>
            <a:r>
              <a:rPr lang="en-US" sz="2900" dirty="0">
                <a:solidFill>
                  <a:schemeClr val="tx1"/>
                </a:solidFill>
                <a:ea typeface="Times New Roman"/>
              </a:rPr>
              <a:t>Under the current proposal: </a:t>
            </a:r>
            <a:endParaRPr lang="en-US" sz="2900" dirty="0" smtClean="0">
              <a:solidFill>
                <a:schemeClr val="tx1"/>
              </a:solidFill>
              <a:ea typeface="Times New Roman"/>
            </a:endParaRPr>
          </a:p>
          <a:p>
            <a:pPr algn="l">
              <a:spcBef>
                <a:spcPts val="0"/>
              </a:spcBef>
            </a:pPr>
            <a:endParaRPr lang="en-US" sz="2900" dirty="0">
              <a:solidFill>
                <a:schemeClr val="tx1"/>
              </a:solidFill>
              <a:ea typeface="Times New Roman"/>
            </a:endParaRPr>
          </a:p>
          <a:p>
            <a:pPr marL="342900" marR="0" lvl="0" indent="-342900" algn="l">
              <a:spcBef>
                <a:spcPts val="0"/>
              </a:spcBef>
              <a:spcAft>
                <a:spcPts val="0"/>
              </a:spcAft>
              <a:buFont typeface="+mj-lt"/>
              <a:buAutoNum type="arabicPeriod"/>
            </a:pPr>
            <a:r>
              <a:rPr lang="en-US" sz="2900" dirty="0">
                <a:solidFill>
                  <a:schemeClr val="tx1"/>
                </a:solidFill>
                <a:ea typeface="Times New Roman"/>
              </a:rPr>
              <a:t>Nursing home residents permanently placed prior to </a:t>
            </a:r>
            <a:r>
              <a:rPr lang="en-US" sz="2900" b="1" dirty="0">
                <a:solidFill>
                  <a:schemeClr val="tx1"/>
                </a:solidFill>
                <a:ea typeface="Times New Roman"/>
              </a:rPr>
              <a:t>January 1, 2014</a:t>
            </a:r>
            <a:r>
              <a:rPr lang="en-US" sz="2900" dirty="0">
                <a:solidFill>
                  <a:schemeClr val="tx1"/>
                </a:solidFill>
                <a:ea typeface="Times New Roman"/>
              </a:rPr>
              <a:t> and who are in fee-for-service (FFS) Medicaid would remain under fee-for-service reimbursement for the duration of their stay.  However, these residents would be passively enrolled in a FIDA plan starting in Jan 2015 with the opportunity to opt out and remain in FFS.  They may also voluntarily enroll in FIDA beginning in October 2014. </a:t>
            </a:r>
            <a:endParaRPr lang="en-US" sz="2900" dirty="0" smtClean="0">
              <a:solidFill>
                <a:schemeClr val="tx1"/>
              </a:solidFill>
              <a:ea typeface="Times New Roman"/>
            </a:endParaRPr>
          </a:p>
          <a:p>
            <a:pPr marL="342900" marR="0" lvl="0" indent="-342900" algn="l">
              <a:spcBef>
                <a:spcPts val="0"/>
              </a:spcBef>
              <a:spcAft>
                <a:spcPts val="0"/>
              </a:spcAft>
              <a:buFont typeface="+mj-lt"/>
              <a:buAutoNum type="arabicPeriod"/>
            </a:pPr>
            <a:endParaRPr lang="en-US" sz="2900" dirty="0">
              <a:solidFill>
                <a:schemeClr val="tx1"/>
              </a:solidFill>
              <a:ea typeface="Times New Roman"/>
            </a:endParaRPr>
          </a:p>
          <a:p>
            <a:pPr marL="342900" marR="0" lvl="0" indent="-342900" algn="l">
              <a:spcBef>
                <a:spcPts val="0"/>
              </a:spcBef>
              <a:spcAft>
                <a:spcPts val="0"/>
              </a:spcAft>
              <a:buFont typeface="+mj-lt"/>
              <a:buAutoNum type="arabicPeriod"/>
            </a:pPr>
            <a:r>
              <a:rPr lang="en-US" sz="2900" dirty="0">
                <a:solidFill>
                  <a:schemeClr val="tx1"/>
                </a:solidFill>
                <a:ea typeface="Times New Roman"/>
              </a:rPr>
              <a:t>Residents in fee-for-service Medicaid who are determined to require permanent placement on or after </a:t>
            </a:r>
            <a:r>
              <a:rPr lang="en-US" sz="2900" b="1" dirty="0">
                <a:solidFill>
                  <a:schemeClr val="tx1"/>
                </a:solidFill>
                <a:ea typeface="Times New Roman"/>
              </a:rPr>
              <a:t>Jan. 1, 2014</a:t>
            </a:r>
            <a:r>
              <a:rPr lang="en-US" sz="2900" dirty="0">
                <a:solidFill>
                  <a:schemeClr val="tx1"/>
                </a:solidFill>
                <a:ea typeface="Times New Roman"/>
              </a:rPr>
              <a:t> would be enrolled in a managed care plan.   Those not in FIDA plans in Jan. 2015 would be passively enrolled into FIDA plans beginning in Jan. 2015 with the option to remain in their existing managed care plan</a:t>
            </a:r>
            <a:r>
              <a:rPr lang="en-US" sz="2900" dirty="0" smtClean="0">
                <a:solidFill>
                  <a:schemeClr val="tx1"/>
                </a:solidFill>
                <a:ea typeface="Times New Roman"/>
              </a:rPr>
              <a:t>.</a:t>
            </a:r>
          </a:p>
          <a:p>
            <a:pPr marL="342900" marR="0" lvl="0" indent="-342900" algn="l">
              <a:spcBef>
                <a:spcPts val="0"/>
              </a:spcBef>
              <a:spcAft>
                <a:spcPts val="0"/>
              </a:spcAft>
              <a:buFont typeface="+mj-lt"/>
              <a:buAutoNum type="arabicPeriod"/>
            </a:pPr>
            <a:endParaRPr lang="en-US" sz="2900" dirty="0">
              <a:solidFill>
                <a:schemeClr val="tx1"/>
              </a:solidFill>
              <a:ea typeface="Times New Roman"/>
            </a:endParaRPr>
          </a:p>
          <a:p>
            <a:pPr marL="342900" marR="0" lvl="0" indent="-342900" algn="l">
              <a:spcBef>
                <a:spcPts val="0"/>
              </a:spcBef>
              <a:spcAft>
                <a:spcPts val="0"/>
              </a:spcAft>
              <a:buFont typeface="+mj-lt"/>
              <a:buAutoNum type="arabicPeriod"/>
            </a:pPr>
            <a:r>
              <a:rPr lang="en-US" sz="2900" dirty="0">
                <a:solidFill>
                  <a:schemeClr val="tx1"/>
                </a:solidFill>
                <a:ea typeface="Times New Roman"/>
              </a:rPr>
              <a:t>Those who are enrolled in managed care would remain in their plan for the duration of their stay, even if permanently placed. However those not in FIDA plans would be passively enrolled into FIDA plans beginning in January 2015 with the option to remain in their existing managed care plan</a:t>
            </a:r>
            <a:r>
              <a:rPr lang="en-US" sz="2900" dirty="0" smtClean="0">
                <a:solidFill>
                  <a:schemeClr val="tx1"/>
                </a:solidFill>
                <a:ea typeface="Times New Roman"/>
              </a:rPr>
              <a:t>.</a:t>
            </a:r>
          </a:p>
          <a:p>
            <a:pPr marL="342900" marR="0" lvl="0" indent="-342900" algn="l">
              <a:spcBef>
                <a:spcPts val="0"/>
              </a:spcBef>
              <a:spcAft>
                <a:spcPts val="0"/>
              </a:spcAft>
              <a:buFont typeface="+mj-lt"/>
              <a:buAutoNum type="arabicPeriod"/>
            </a:pPr>
            <a:endParaRPr lang="en-US" sz="2900" dirty="0">
              <a:solidFill>
                <a:schemeClr val="tx1"/>
              </a:solidFill>
              <a:ea typeface="Times New Roman"/>
            </a:endParaRPr>
          </a:p>
          <a:p>
            <a:pPr marL="342900" marR="0" lvl="0" indent="-342900" algn="l">
              <a:spcBef>
                <a:spcPts val="0"/>
              </a:spcBef>
              <a:spcAft>
                <a:spcPts val="0"/>
              </a:spcAft>
              <a:buFont typeface="+mj-lt"/>
              <a:buAutoNum type="arabicPeriod"/>
            </a:pPr>
            <a:r>
              <a:rPr lang="en-US" sz="2900" dirty="0">
                <a:solidFill>
                  <a:schemeClr val="tx1"/>
                </a:solidFill>
                <a:ea typeface="Times New Roman"/>
              </a:rPr>
              <a:t>Residents new to Medicaid would be enrolled into managed care upon being determined to be Medicaid eligible.  The plan would then cover their care for the duration of their stay. Those not in FIDA plans would be passively enrolled into FIDA plans beginning in January 2015 with the option to remain in their existing managed care plan.</a:t>
            </a:r>
          </a:p>
          <a:p>
            <a:pPr marL="342900" indent="-342900" algn="l">
              <a:buFont typeface="Arial" pitchFamily="34" charset="0"/>
              <a:buChar char="•"/>
            </a:pPr>
            <a:endParaRPr lang="en-US" sz="2900" dirty="0" smtClean="0">
              <a:solidFill>
                <a:schemeClr val="tx1"/>
              </a:solidFill>
            </a:endParaRPr>
          </a:p>
          <a:p>
            <a:pPr algn="l"/>
            <a:endParaRPr lang="en-US" sz="2900" dirty="0" smtClean="0">
              <a:solidFill>
                <a:schemeClr val="tx1"/>
              </a:solidFill>
            </a:endParaRPr>
          </a:p>
          <a:p>
            <a:pPr algn="l"/>
            <a:endParaRPr lang="en-US" sz="2900" dirty="0">
              <a:solidFill>
                <a:schemeClr val="tx1"/>
              </a:solidFill>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40</a:t>
            </a:fld>
            <a:endParaRPr lang="en-US" dirty="0"/>
          </a:p>
        </p:txBody>
      </p:sp>
    </p:spTree>
    <p:extLst>
      <p:ext uri="{BB962C8B-B14F-4D97-AF65-F5344CB8AC3E}">
        <p14:creationId xmlns:p14="http://schemas.microsoft.com/office/powerpoint/2010/main" val="685890405"/>
      </p:ext>
    </p:extLst>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762000" y="1219200"/>
            <a:ext cx="7772400" cy="4800600"/>
          </a:xfrm>
        </p:spPr>
        <p:txBody>
          <a:bodyPr>
            <a:normAutofit/>
          </a:bodyPr>
          <a:lstStyle/>
          <a:p>
            <a:pPr algn="l"/>
            <a:r>
              <a:rPr lang="en-US" sz="2400" b="1" dirty="0" smtClean="0">
                <a:solidFill>
                  <a:schemeClr val="tx1"/>
                </a:solidFill>
              </a:rPr>
              <a:t>Current NH Resident Transition into MC </a:t>
            </a:r>
          </a:p>
          <a:p>
            <a:pPr algn="l"/>
            <a:endParaRPr lang="en-US" sz="2800" b="1" dirty="0" smtClean="0">
              <a:solidFill>
                <a:schemeClr val="tx1"/>
              </a:solidFill>
            </a:endParaRPr>
          </a:p>
          <a:p>
            <a:pPr marL="342900" indent="-342900" algn="l">
              <a:buFont typeface="Arial" pitchFamily="34" charset="0"/>
              <a:buChar char="•"/>
            </a:pPr>
            <a:r>
              <a:rPr lang="en-US" sz="2000" dirty="0">
                <a:solidFill>
                  <a:schemeClr val="tx1"/>
                </a:solidFill>
              </a:rPr>
              <a:t>Individual eligible for Medicare and Medicaid (i.e., “duals”) would join an MLTC plan.  Individuals eligible for Medicaid only would join a mainstream managed care plan. </a:t>
            </a:r>
            <a:endParaRPr lang="en-US" sz="2000" dirty="0" smtClean="0">
              <a:solidFill>
                <a:schemeClr val="tx1"/>
              </a:solidFill>
            </a:endParaRPr>
          </a:p>
          <a:p>
            <a:pPr algn="l"/>
            <a:endParaRPr lang="en-US" sz="2000" dirty="0">
              <a:solidFill>
                <a:schemeClr val="tx1"/>
              </a:solidFill>
            </a:endParaRPr>
          </a:p>
          <a:p>
            <a:pPr marL="342900" indent="-342900" algn="l">
              <a:buFont typeface="Arial" pitchFamily="34" charset="0"/>
              <a:buChar char="•"/>
            </a:pPr>
            <a:r>
              <a:rPr lang="en-US" sz="2000" dirty="0">
                <a:solidFill>
                  <a:schemeClr val="tx1"/>
                </a:solidFill>
              </a:rPr>
              <a:t>These timelines would apply to specialty and non-specialty nursing home residents, although for those under 21 the rules above would become effective April 1, 2015. </a:t>
            </a:r>
            <a:endParaRPr lang="en-US" sz="2000" dirty="0" smtClean="0">
              <a:solidFill>
                <a:schemeClr val="tx1"/>
              </a:solidFill>
            </a:endParaRPr>
          </a:p>
          <a:p>
            <a:pPr marL="342900" indent="-342900" algn="l">
              <a:buFont typeface="Arial" pitchFamily="34" charset="0"/>
              <a:buChar char="•"/>
            </a:pPr>
            <a:endParaRPr lang="en-US" sz="2000" dirty="0">
              <a:solidFill>
                <a:schemeClr val="tx1"/>
              </a:solidFill>
            </a:endParaRPr>
          </a:p>
          <a:p>
            <a:pPr marL="342900" indent="-342900" algn="l">
              <a:buFont typeface="Arial" pitchFamily="34" charset="0"/>
              <a:buChar char="•"/>
            </a:pPr>
            <a:r>
              <a:rPr lang="en-US" sz="2000" dirty="0" smtClean="0">
                <a:solidFill>
                  <a:schemeClr val="tx1"/>
                </a:solidFill>
              </a:rPr>
              <a:t>DOH-convened workgroup of providers and plans working on transition issues</a:t>
            </a:r>
            <a:endParaRPr lang="en-US" sz="2000" dirty="0">
              <a:solidFill>
                <a:schemeClr val="tx1"/>
              </a:solidFill>
            </a:endParaRPr>
          </a:p>
          <a:p>
            <a:pPr marL="342900" indent="-342900" algn="l">
              <a:buFont typeface="Arial" pitchFamily="34" charset="0"/>
              <a:buChar char="•"/>
            </a:pPr>
            <a:endParaRPr lang="en-US" sz="2900" dirty="0" smtClean="0">
              <a:solidFill>
                <a:schemeClr val="tx1"/>
              </a:solidFill>
            </a:endParaRPr>
          </a:p>
          <a:p>
            <a:pPr algn="l"/>
            <a:endParaRPr lang="en-US" sz="2900" dirty="0" smtClean="0">
              <a:solidFill>
                <a:schemeClr val="tx1"/>
              </a:solidFill>
            </a:endParaRPr>
          </a:p>
          <a:p>
            <a:pPr algn="l"/>
            <a:endParaRPr lang="en-US" sz="2900" dirty="0">
              <a:solidFill>
                <a:schemeClr val="tx1"/>
              </a:solidFill>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41</a:t>
            </a:fld>
            <a:endParaRPr lang="en-US" dirty="0"/>
          </a:p>
        </p:txBody>
      </p:sp>
    </p:spTree>
    <p:extLst>
      <p:ext uri="{BB962C8B-B14F-4D97-AF65-F5344CB8AC3E}">
        <p14:creationId xmlns:p14="http://schemas.microsoft.com/office/powerpoint/2010/main" val="2275934165"/>
      </p:ext>
    </p:extLst>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42</a:t>
            </a:fld>
            <a:endParaRPr lang="en-US" dirty="0"/>
          </a:p>
        </p:txBody>
      </p:sp>
      <p:pic>
        <p:nvPicPr>
          <p:cNvPr id="614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09600" y="1524000"/>
            <a:ext cx="7400924" cy="49052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7" name="TextBox 6"/>
          <p:cNvSpPr txBox="1"/>
          <p:nvPr/>
        </p:nvSpPr>
        <p:spPr>
          <a:xfrm>
            <a:off x="685800" y="1104900"/>
            <a:ext cx="4495800" cy="381000"/>
          </a:xfrm>
          <a:prstGeom prst="rect">
            <a:avLst/>
          </a:prstGeom>
          <a:noFill/>
        </p:spPr>
        <p:txBody>
          <a:bodyPr wrap="square" rtlCol="0">
            <a:spAutoFit/>
          </a:bodyPr>
          <a:lstStyle/>
          <a:p>
            <a:r>
              <a:rPr lang="en-US" dirty="0" smtClean="0"/>
              <a:t>Managed care resources available:</a:t>
            </a:r>
            <a:endParaRPr lang="en-US" dirty="0"/>
          </a:p>
        </p:txBody>
      </p:sp>
    </p:spTree>
    <p:extLst>
      <p:ext uri="{BB962C8B-B14F-4D97-AF65-F5344CB8AC3E}">
        <p14:creationId xmlns:p14="http://schemas.microsoft.com/office/powerpoint/2010/main" val="1605698091"/>
      </p:ext>
    </p:extLst>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a:bodyPr>
          <a:lstStyle/>
          <a:p>
            <a:pPr algn="l"/>
            <a:r>
              <a:rPr lang="en-US" sz="2800" b="1" dirty="0">
                <a:solidFill>
                  <a:schemeClr val="tx1"/>
                </a:solidFill>
              </a:rPr>
              <a:t>Superstorm Sandy</a:t>
            </a:r>
            <a:endParaRPr lang="en-US" sz="2800" dirty="0">
              <a:solidFill>
                <a:schemeClr val="tx1"/>
              </a:solidFill>
            </a:endParaRPr>
          </a:p>
          <a:p>
            <a:r>
              <a:rPr lang="en-US" sz="2800" dirty="0"/>
              <a:t> </a:t>
            </a:r>
          </a:p>
          <a:p>
            <a:pPr algn="l"/>
            <a:r>
              <a:rPr lang="en-US" sz="2800" dirty="0" smtClean="0">
                <a:solidFill>
                  <a:schemeClr val="tx1"/>
                </a:solidFill>
              </a:rPr>
              <a:t>$</a:t>
            </a:r>
            <a:r>
              <a:rPr lang="en-US" sz="2800" dirty="0">
                <a:solidFill>
                  <a:schemeClr val="tx1"/>
                </a:solidFill>
              </a:rPr>
              <a:t>30 billion from the combined $60 billion federal disaster relief aid package</a:t>
            </a:r>
            <a:r>
              <a:rPr lang="en-US" sz="2800" dirty="0" smtClean="0">
                <a:solidFill>
                  <a:schemeClr val="tx1"/>
                </a:solidFill>
              </a:rPr>
              <a:t>.</a:t>
            </a:r>
          </a:p>
          <a:p>
            <a:pPr algn="l"/>
            <a:r>
              <a:rPr lang="en-US" sz="2800" dirty="0" smtClean="0">
                <a:solidFill>
                  <a:schemeClr val="tx1"/>
                </a:solidFill>
              </a:rPr>
              <a:t>$</a:t>
            </a:r>
            <a:r>
              <a:rPr lang="en-US" sz="2800" dirty="0">
                <a:solidFill>
                  <a:schemeClr val="tx1"/>
                </a:solidFill>
              </a:rPr>
              <a:t>13.9 billion would flow through the state </a:t>
            </a:r>
            <a:r>
              <a:rPr lang="en-US" sz="2800" dirty="0" smtClean="0">
                <a:solidFill>
                  <a:schemeClr val="tx1"/>
                </a:solidFill>
              </a:rPr>
              <a:t>budget</a:t>
            </a:r>
          </a:p>
          <a:p>
            <a:pPr algn="l"/>
            <a:r>
              <a:rPr lang="en-US" sz="2800" dirty="0" smtClean="0">
                <a:solidFill>
                  <a:schemeClr val="tx1"/>
                </a:solidFill>
              </a:rPr>
              <a:t>$</a:t>
            </a:r>
            <a:r>
              <a:rPr lang="en-US" sz="2800" dirty="0">
                <a:solidFill>
                  <a:schemeClr val="tx1"/>
                </a:solidFill>
              </a:rPr>
              <a:t>16.1 billion would be distributed directly to recipients. </a:t>
            </a:r>
            <a:endParaRPr lang="en-US" sz="2800" dirty="0" smtClean="0">
              <a:solidFill>
                <a:schemeClr val="tx1"/>
              </a:solidFill>
            </a:endParaRPr>
          </a:p>
          <a:p>
            <a:pPr algn="l"/>
            <a:r>
              <a:rPr lang="en-US" sz="2800" dirty="0" smtClean="0">
                <a:solidFill>
                  <a:schemeClr val="tx1"/>
                </a:solidFill>
              </a:rPr>
              <a:t>Sandy </a:t>
            </a:r>
            <a:r>
              <a:rPr lang="en-US" sz="2800" dirty="0">
                <a:solidFill>
                  <a:schemeClr val="tx1"/>
                </a:solidFill>
              </a:rPr>
              <a:t>relief spending through the state budget is $1.5 billion for SFY 2012-13 and $5.1 billion in SFY 2013-14. Federal funding is only available through 2017. </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43</a:t>
            </a:fld>
            <a:endParaRPr lang="en-US" dirty="0"/>
          </a:p>
        </p:txBody>
      </p:sp>
    </p:spTree>
    <p:extLst>
      <p:ext uri="{BB962C8B-B14F-4D97-AF65-F5344CB8AC3E}">
        <p14:creationId xmlns:p14="http://schemas.microsoft.com/office/powerpoint/2010/main" val="1770524767"/>
      </p:ext>
    </p:extLst>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85000" lnSpcReduction="20000"/>
          </a:bodyPr>
          <a:lstStyle/>
          <a:p>
            <a:pPr algn="l"/>
            <a:r>
              <a:rPr lang="en-US" sz="2800" b="1" dirty="0">
                <a:solidFill>
                  <a:schemeClr val="tx1"/>
                </a:solidFill>
              </a:rPr>
              <a:t>Superstorm Sandy</a:t>
            </a:r>
            <a:endParaRPr lang="en-US" sz="2800" dirty="0">
              <a:solidFill>
                <a:schemeClr val="tx1"/>
              </a:solidFill>
            </a:endParaRPr>
          </a:p>
          <a:p>
            <a:r>
              <a:rPr lang="en-US" sz="2800" dirty="0"/>
              <a:t> </a:t>
            </a:r>
          </a:p>
          <a:p>
            <a:pPr marL="457200" indent="-457200" algn="l">
              <a:buFont typeface="Arial" panose="020B0604020202020204" pitchFamily="34" charset="0"/>
              <a:buChar char="•"/>
            </a:pPr>
            <a:r>
              <a:rPr lang="en-US" sz="2800" dirty="0" smtClean="0">
                <a:solidFill>
                  <a:schemeClr val="tx1"/>
                </a:solidFill>
              </a:rPr>
              <a:t>Impacted providers completed survey of transferred and received patients</a:t>
            </a:r>
          </a:p>
          <a:p>
            <a:pPr marL="457200" indent="-457200" algn="l">
              <a:buFont typeface="Arial" panose="020B0604020202020204" pitchFamily="34" charset="0"/>
              <a:buChar char="•"/>
            </a:pPr>
            <a:r>
              <a:rPr lang="en-US" sz="2800" dirty="0" smtClean="0">
                <a:solidFill>
                  <a:schemeClr val="tx1"/>
                </a:solidFill>
              </a:rPr>
              <a:t>DOH compared survey data to </a:t>
            </a:r>
            <a:r>
              <a:rPr lang="en-US" sz="2800" dirty="0" err="1" smtClean="0">
                <a:solidFill>
                  <a:schemeClr val="tx1"/>
                </a:solidFill>
              </a:rPr>
              <a:t>eMedNY</a:t>
            </a:r>
            <a:r>
              <a:rPr lang="en-US" sz="2800" dirty="0" smtClean="0">
                <a:solidFill>
                  <a:schemeClr val="tx1"/>
                </a:solidFill>
              </a:rPr>
              <a:t> data</a:t>
            </a:r>
          </a:p>
          <a:p>
            <a:pPr marL="457200" indent="-457200" algn="l">
              <a:buFont typeface="Arial" panose="020B0604020202020204" pitchFamily="34" charset="0"/>
              <a:buChar char="•"/>
            </a:pPr>
            <a:r>
              <a:rPr lang="en-US" sz="2800" dirty="0" smtClean="0">
                <a:solidFill>
                  <a:schemeClr val="tx1"/>
                </a:solidFill>
              </a:rPr>
              <a:t>Payments have been processed for homes whose surveys had no discrepancies (check release date Oct 9, total of roughly $7M)</a:t>
            </a:r>
          </a:p>
          <a:p>
            <a:pPr marL="457200" indent="-457200" algn="l">
              <a:buFont typeface="Arial" panose="020B0604020202020204" pitchFamily="34" charset="0"/>
              <a:buChar char="•"/>
            </a:pPr>
            <a:r>
              <a:rPr lang="en-US" sz="2800" dirty="0" smtClean="0">
                <a:solidFill>
                  <a:schemeClr val="tx1"/>
                </a:solidFill>
              </a:rPr>
              <a:t>Those with discrepancies will receive notice to review and correct survey discrepancies (on the HCS) as well as to report any Sandy-related care days after Feb 7, 2013 </a:t>
            </a:r>
          </a:p>
          <a:p>
            <a:pPr marL="457200" indent="-457200" algn="l">
              <a:buFont typeface="Arial" panose="020B0604020202020204" pitchFamily="34" charset="0"/>
              <a:buChar char="•"/>
            </a:pPr>
            <a:r>
              <a:rPr lang="en-US" sz="2800" dirty="0" smtClean="0">
                <a:solidFill>
                  <a:schemeClr val="tx1"/>
                </a:solidFill>
              </a:rPr>
              <a:t>Negative rate and assessment reconciliation adjustments for homes in Sandy-impacted counties that DOH held will be processed</a:t>
            </a:r>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44</a:t>
            </a:fld>
            <a:endParaRPr lang="en-US" dirty="0"/>
          </a:p>
        </p:txBody>
      </p:sp>
    </p:spTree>
    <p:extLst>
      <p:ext uri="{BB962C8B-B14F-4D97-AF65-F5344CB8AC3E}">
        <p14:creationId xmlns:p14="http://schemas.microsoft.com/office/powerpoint/2010/main" val="485300757"/>
      </p:ext>
    </p:extLst>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a:solidFill>
                  <a:schemeClr val="tx1"/>
                </a:solidFill>
              </a:rPr>
              <a:t>Medicaid Trend </a:t>
            </a:r>
            <a:r>
              <a:rPr lang="en-US" sz="2800" b="1" dirty="0" smtClean="0">
                <a:solidFill>
                  <a:schemeClr val="tx1"/>
                </a:solidFill>
              </a:rPr>
              <a:t>Factor</a:t>
            </a:r>
          </a:p>
          <a:p>
            <a:pPr algn="l"/>
            <a:endParaRPr lang="en-US" sz="2800" b="1" dirty="0">
              <a:solidFill>
                <a:schemeClr val="tx1"/>
              </a:solidFill>
            </a:endParaRPr>
          </a:p>
          <a:p>
            <a:pPr algn="l"/>
            <a:r>
              <a:rPr lang="en-US" sz="2800" dirty="0">
                <a:solidFill>
                  <a:schemeClr val="tx1"/>
                </a:solidFill>
              </a:rPr>
              <a:t>The Executive </a:t>
            </a:r>
            <a:r>
              <a:rPr lang="en-US" sz="2800" dirty="0" smtClean="0">
                <a:solidFill>
                  <a:schemeClr val="tx1"/>
                </a:solidFill>
              </a:rPr>
              <a:t>Budget again proposed to permanently </a:t>
            </a:r>
            <a:r>
              <a:rPr lang="en-US" sz="2800" dirty="0">
                <a:solidFill>
                  <a:schemeClr val="tx1"/>
                </a:solidFill>
              </a:rPr>
              <a:t>eliminate statutory trend (i.e., inflation) factors </a:t>
            </a:r>
            <a:r>
              <a:rPr lang="en-US" sz="2800" dirty="0" smtClean="0">
                <a:solidFill>
                  <a:schemeClr val="tx1"/>
                </a:solidFill>
              </a:rPr>
              <a:t>for Medicaid providers.  </a:t>
            </a:r>
          </a:p>
          <a:p>
            <a:pPr algn="l"/>
            <a:endParaRPr lang="en-US" sz="2800" dirty="0">
              <a:solidFill>
                <a:schemeClr val="tx1"/>
              </a:solidFill>
            </a:endParaRPr>
          </a:p>
          <a:p>
            <a:pPr algn="l"/>
            <a:r>
              <a:rPr lang="en-US" sz="2800" dirty="0" smtClean="0">
                <a:solidFill>
                  <a:schemeClr val="tx1"/>
                </a:solidFill>
              </a:rPr>
              <a:t>Legislature rejected provision.  However:</a:t>
            </a:r>
          </a:p>
          <a:p>
            <a:pPr marL="457200" indent="-457200" algn="l">
              <a:buFont typeface="Arial" pitchFamily="34" charset="0"/>
              <a:buChar char="•"/>
            </a:pPr>
            <a:r>
              <a:rPr lang="en-US" sz="2800" dirty="0" smtClean="0">
                <a:solidFill>
                  <a:schemeClr val="tx1"/>
                </a:solidFill>
              </a:rPr>
              <a:t>Trend has been legislatively eliminated each year since 2007</a:t>
            </a:r>
          </a:p>
          <a:p>
            <a:pPr marL="457200" indent="-457200" algn="l">
              <a:buFont typeface="Arial" pitchFamily="34" charset="0"/>
              <a:buChar char="•"/>
            </a:pPr>
            <a:r>
              <a:rPr lang="en-US" sz="2800" dirty="0" smtClean="0">
                <a:solidFill>
                  <a:schemeClr val="tx1"/>
                </a:solidFill>
              </a:rPr>
              <a:t>Global Cap governs spending</a:t>
            </a:r>
            <a:endParaRPr lang="en-US" sz="2800" dirty="0">
              <a:solidFill>
                <a:schemeClr val="tx1"/>
              </a:solidFill>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45</a:t>
            </a:fld>
            <a:endParaRPr lang="en-US" dirty="0"/>
          </a:p>
        </p:txBody>
      </p:sp>
    </p:spTree>
    <p:extLst>
      <p:ext uri="{BB962C8B-B14F-4D97-AF65-F5344CB8AC3E}">
        <p14:creationId xmlns:p14="http://schemas.microsoft.com/office/powerpoint/2010/main" val="3887260593"/>
      </p:ext>
    </p:extLst>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098"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838200" y="1414895"/>
            <a:ext cx="7286625" cy="3848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4"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5562600"/>
            <a:ext cx="5772150"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2" name="Slide Number Placeholder 1"/>
          <p:cNvSpPr>
            <a:spLocks noGrp="1"/>
          </p:cNvSpPr>
          <p:nvPr>
            <p:ph type="sldNum" sz="quarter" idx="12"/>
          </p:nvPr>
        </p:nvSpPr>
        <p:spPr/>
        <p:txBody>
          <a:bodyPr/>
          <a:lstStyle/>
          <a:p>
            <a:fld id="{5B780F3A-D6E9-423A-986A-32A46CD5293D}" type="slidenum">
              <a:rPr lang="en-US" smtClean="0"/>
              <a:t>46</a:t>
            </a:fld>
            <a:endParaRPr lang="en-US" dirty="0"/>
          </a:p>
        </p:txBody>
      </p:sp>
    </p:spTree>
    <p:extLst>
      <p:ext uri="{BB962C8B-B14F-4D97-AF65-F5344CB8AC3E}">
        <p14:creationId xmlns:p14="http://schemas.microsoft.com/office/powerpoint/2010/main" val="1307529992"/>
      </p:ext>
    </p:extLst>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5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933450" y="1528763"/>
            <a:ext cx="7277100" cy="3800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3" name="Picture 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1295400" y="5562600"/>
            <a:ext cx="5772150" cy="3714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2" name="Slide Number Placeholder 1"/>
          <p:cNvSpPr>
            <a:spLocks noGrp="1"/>
          </p:cNvSpPr>
          <p:nvPr>
            <p:ph type="sldNum" sz="quarter" idx="12"/>
          </p:nvPr>
        </p:nvSpPr>
        <p:spPr/>
        <p:txBody>
          <a:bodyPr/>
          <a:lstStyle/>
          <a:p>
            <a:fld id="{5B780F3A-D6E9-423A-986A-32A46CD5293D}" type="slidenum">
              <a:rPr lang="en-US" smtClean="0"/>
              <a:t>47</a:t>
            </a:fld>
            <a:endParaRPr lang="en-US" dirty="0"/>
          </a:p>
        </p:txBody>
      </p:sp>
    </p:spTree>
    <p:extLst>
      <p:ext uri="{BB962C8B-B14F-4D97-AF65-F5344CB8AC3E}">
        <p14:creationId xmlns:p14="http://schemas.microsoft.com/office/powerpoint/2010/main" val="3515858159"/>
      </p:ext>
    </p:extLst>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r>
              <a:rPr lang="en-US" sz="2800" b="1" dirty="0" smtClean="0">
                <a:solidFill>
                  <a:schemeClr val="tx1"/>
                </a:solidFill>
              </a:rPr>
              <a:t>Assessment</a:t>
            </a:r>
            <a:endParaRPr lang="en-US" sz="2800" b="1" dirty="0">
              <a:solidFill>
                <a:schemeClr val="tx1"/>
              </a:solidFill>
            </a:endParaRPr>
          </a:p>
          <a:p>
            <a:pPr algn="l"/>
            <a:endParaRPr lang="en-US" sz="2800" b="1" dirty="0">
              <a:solidFill>
                <a:schemeClr val="tx1"/>
              </a:solidFill>
            </a:endParaRPr>
          </a:p>
          <a:p>
            <a:pPr algn="l"/>
            <a:r>
              <a:rPr lang="en-US" sz="2800" dirty="0">
                <a:solidFill>
                  <a:schemeClr val="tx1"/>
                </a:solidFill>
              </a:rPr>
              <a:t>Medicare maximization requirements and the 6% reimbursable cash receipts assessment tax </a:t>
            </a:r>
            <a:r>
              <a:rPr lang="en-US" sz="2800" dirty="0" smtClean="0">
                <a:solidFill>
                  <a:schemeClr val="tx1"/>
                </a:solidFill>
              </a:rPr>
              <a:t>extended through </a:t>
            </a:r>
            <a:r>
              <a:rPr lang="en-US" sz="2800" dirty="0">
                <a:solidFill>
                  <a:schemeClr val="tx1"/>
                </a:solidFill>
              </a:rPr>
              <a:t>March 31, 2015. </a:t>
            </a:r>
            <a:endParaRPr lang="en-US" sz="2800" dirty="0" smtClean="0">
              <a:solidFill>
                <a:schemeClr val="tx1"/>
              </a:solidFill>
            </a:endParaRPr>
          </a:p>
          <a:p>
            <a:pPr algn="l"/>
            <a:endParaRPr lang="en-US" sz="2800" dirty="0">
              <a:solidFill>
                <a:schemeClr val="tx1"/>
              </a:solidFill>
            </a:endParaRPr>
          </a:p>
          <a:p>
            <a:pPr algn="l"/>
            <a:r>
              <a:rPr lang="en-US" sz="2800" dirty="0" smtClean="0">
                <a:solidFill>
                  <a:schemeClr val="tx1"/>
                </a:solidFill>
              </a:rPr>
              <a:t>The </a:t>
            </a:r>
            <a:r>
              <a:rPr lang="en-US" sz="2800" dirty="0">
                <a:solidFill>
                  <a:schemeClr val="tx1"/>
                </a:solidFill>
              </a:rPr>
              <a:t>0.8% increase in the assessment tax (over and above the 6%) agreed to in SFY 2011-12 in lieu of the 2% across-the-board Medicaid cut, </a:t>
            </a:r>
            <a:r>
              <a:rPr lang="en-US" sz="2800" dirty="0" smtClean="0">
                <a:solidFill>
                  <a:schemeClr val="tx1"/>
                </a:solidFill>
              </a:rPr>
              <a:t>continues through March 2015 (but may sunset earlier)</a:t>
            </a:r>
            <a:endParaRPr lang="en-US" sz="2800" dirty="0">
              <a:solidFill>
                <a:schemeClr val="tx1"/>
              </a:solidFill>
            </a:endParaRPr>
          </a:p>
          <a:p>
            <a:pPr algn="l"/>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48</a:t>
            </a:fld>
            <a:endParaRPr lang="en-US" dirty="0"/>
          </a:p>
        </p:txBody>
      </p:sp>
    </p:spTree>
    <p:extLst>
      <p:ext uri="{BB962C8B-B14F-4D97-AF65-F5344CB8AC3E}">
        <p14:creationId xmlns:p14="http://schemas.microsoft.com/office/powerpoint/2010/main" val="501357393"/>
      </p:ext>
    </p:extLst>
  </p:cSld>
  <p:clrMapOvr>
    <a:masterClrMapping/>
  </p:clrMapOvr>
  <p:timing>
    <p:tnLst>
      <p:par>
        <p:cTn id="1" dur="indefinite" restart="never" nodeType="tmRoot"/>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467600" cy="4953000"/>
          </a:xfrm>
        </p:spPr>
        <p:txBody>
          <a:bodyPr>
            <a:normAutofit/>
          </a:bodyPr>
          <a:lstStyle/>
          <a:p>
            <a:pPr algn="l"/>
            <a:r>
              <a:rPr lang="en-US" sz="3000" b="1" dirty="0" smtClean="0">
                <a:solidFill>
                  <a:schemeClr val="tx1"/>
                </a:solidFill>
              </a:rPr>
              <a:t>VAP</a:t>
            </a:r>
            <a:endParaRPr lang="en-US" sz="3000" b="1" dirty="0">
              <a:solidFill>
                <a:schemeClr val="tx1"/>
              </a:solidFill>
            </a:endParaRPr>
          </a:p>
          <a:p>
            <a:pPr marL="342900" lvl="0" indent="-342900" algn="l">
              <a:buFont typeface="Arial" panose="020B0604020202020204" pitchFamily="34" charset="0"/>
              <a:buChar char="•"/>
            </a:pPr>
            <a:r>
              <a:rPr lang="en-US" sz="2000" b="1" i="1" dirty="0" smtClean="0">
                <a:solidFill>
                  <a:schemeClr val="tx1"/>
                </a:solidFill>
              </a:rPr>
              <a:t>Financially Disadvantaged money into VAP:  </a:t>
            </a:r>
            <a:r>
              <a:rPr lang="en-US" sz="2000" dirty="0" smtClean="0">
                <a:solidFill>
                  <a:schemeClr val="tx1"/>
                </a:solidFill>
              </a:rPr>
              <a:t>The 2013-14 State Budget discontinues Financially Disadvantaged funding and transfers the $30 million to VAP (Vital Access Provider)/safety </a:t>
            </a:r>
            <a:r>
              <a:rPr lang="en-US" sz="2000" dirty="0">
                <a:solidFill>
                  <a:schemeClr val="tx1"/>
                </a:solidFill>
              </a:rPr>
              <a:t>net </a:t>
            </a:r>
            <a:r>
              <a:rPr lang="en-US" sz="2000" dirty="0" smtClean="0">
                <a:solidFill>
                  <a:schemeClr val="tx1"/>
                </a:solidFill>
              </a:rPr>
              <a:t>pool.  The $30 million is earmarked for nursing homes and total annual funding for all providers is increased </a:t>
            </a:r>
            <a:r>
              <a:rPr lang="en-US" sz="2000" dirty="0">
                <a:solidFill>
                  <a:schemeClr val="tx1"/>
                </a:solidFill>
              </a:rPr>
              <a:t>to $182 </a:t>
            </a:r>
            <a:r>
              <a:rPr lang="en-US" sz="2000" dirty="0" smtClean="0">
                <a:solidFill>
                  <a:schemeClr val="tx1"/>
                </a:solidFill>
              </a:rPr>
              <a:t>million for year 2 (of which $51.6 M is committed to Round I projects). </a:t>
            </a:r>
            <a:endParaRPr lang="en-US" sz="2000" dirty="0">
              <a:solidFill>
                <a:schemeClr val="tx1"/>
              </a:solidFill>
            </a:endParaRPr>
          </a:p>
          <a:p>
            <a:pPr marL="342900" lvl="0" indent="-342900" algn="l">
              <a:buFont typeface="Arial" panose="020B0604020202020204" pitchFamily="34" charset="0"/>
              <a:buChar char="•"/>
            </a:pPr>
            <a:r>
              <a:rPr lang="en-US" sz="2000" dirty="0" smtClean="0">
                <a:solidFill>
                  <a:schemeClr val="tx1"/>
                </a:solidFill>
              </a:rPr>
              <a:t>$1B in VAP funding over 5 years included in state’s waiver request</a:t>
            </a:r>
          </a:p>
          <a:p>
            <a:pPr marL="342900" lvl="0" indent="-342900" algn="l">
              <a:buFont typeface="Arial" panose="020B0604020202020204" pitchFamily="34" charset="0"/>
              <a:buChar char="•"/>
            </a:pPr>
            <a:r>
              <a:rPr lang="en-US" sz="2000" dirty="0" smtClean="0">
                <a:solidFill>
                  <a:schemeClr val="tx1"/>
                </a:solidFill>
              </a:rPr>
              <a:t>Round I awards:  approved 13 projects totaling $69 M over 3 years</a:t>
            </a:r>
          </a:p>
          <a:p>
            <a:pPr marL="342900" lvl="0" indent="-342900" algn="l">
              <a:buFont typeface="Arial" panose="020B0604020202020204" pitchFamily="34" charset="0"/>
              <a:buChar char="•"/>
            </a:pPr>
            <a:r>
              <a:rPr lang="en-US" sz="2000" dirty="0" smtClean="0">
                <a:solidFill>
                  <a:schemeClr val="tx1"/>
                </a:solidFill>
              </a:rPr>
              <a:t>156 Round II applications totaling  $1.1 B</a:t>
            </a:r>
          </a:p>
          <a:p>
            <a:pPr marL="742950" lvl="1" indent="-285750" algn="l">
              <a:buFont typeface="Arial" panose="020B0604020202020204" pitchFamily="34" charset="0"/>
              <a:buChar char="•"/>
            </a:pPr>
            <a:r>
              <a:rPr lang="en-US" sz="1600" dirty="0" smtClean="0">
                <a:solidFill>
                  <a:schemeClr val="tx1"/>
                </a:solidFill>
              </a:rPr>
              <a:t>24 nursing home proposals totaling $114 M </a:t>
            </a:r>
          </a:p>
          <a:p>
            <a:pPr marL="742950" lvl="1" indent="-285750" algn="l">
              <a:buFont typeface="Arial" panose="020B0604020202020204" pitchFamily="34" charset="0"/>
              <a:buChar char="•"/>
            </a:pPr>
            <a:r>
              <a:rPr lang="en-US" sz="1600" dirty="0" smtClean="0">
                <a:solidFill>
                  <a:schemeClr val="tx1"/>
                </a:solidFill>
              </a:rPr>
              <a:t>6 CHHA proposals totaling $24 M</a:t>
            </a:r>
          </a:p>
          <a:p>
            <a:pPr marL="742950" lvl="1" indent="-285750" algn="l">
              <a:buFont typeface="Arial" panose="020B0604020202020204" pitchFamily="34" charset="0"/>
              <a:buChar char="•"/>
            </a:pPr>
            <a:r>
              <a:rPr lang="en-US" sz="1600" dirty="0" smtClean="0">
                <a:solidFill>
                  <a:schemeClr val="tx1"/>
                </a:solidFill>
              </a:rPr>
              <a:t>87 hospital proposals totaling $639 M</a:t>
            </a:r>
            <a:endParaRPr lang="en-US" sz="16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49</a:t>
            </a:fld>
            <a:endParaRPr lang="en-US" dirty="0"/>
          </a:p>
        </p:txBody>
      </p:sp>
    </p:spTree>
    <p:extLst>
      <p:ext uri="{BB962C8B-B14F-4D97-AF65-F5344CB8AC3E}">
        <p14:creationId xmlns:p14="http://schemas.microsoft.com/office/powerpoint/2010/main" val="383968311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endParaRPr lang="en-US" sz="2800" b="1" dirty="0" smtClean="0"/>
          </a:p>
          <a:p>
            <a:pPr algn="l"/>
            <a:endParaRPr lang="en-US" sz="2800" b="1" dirty="0"/>
          </a:p>
          <a:p>
            <a:pPr algn="l"/>
            <a:r>
              <a:rPr lang="en-US" sz="2800" dirty="0">
                <a:solidFill>
                  <a:schemeClr val="tx1"/>
                </a:solidFill>
              </a:rPr>
              <a:t>The U.S. House of Representatives passed its </a:t>
            </a:r>
            <a:r>
              <a:rPr lang="en-US" sz="2800" dirty="0">
                <a:solidFill>
                  <a:schemeClr val="tx1"/>
                </a:solidFill>
                <a:hlinkClick r:id="rId3" tooltip="Path to Prosperity: A Responsible, Balanced Budget"/>
              </a:rPr>
              <a:t>Path to Prosperity: A Responsible, Balanced Budget</a:t>
            </a:r>
            <a:r>
              <a:rPr lang="en-US" sz="2800" dirty="0">
                <a:solidFill>
                  <a:schemeClr val="tx1"/>
                </a:solidFill>
              </a:rPr>
              <a:t>. </a:t>
            </a:r>
          </a:p>
          <a:p>
            <a:pPr algn="l"/>
            <a:r>
              <a:rPr lang="en-US" sz="2800" dirty="0">
                <a:solidFill>
                  <a:schemeClr val="tx1"/>
                </a:solidFill>
              </a:rPr>
              <a:t>The U.S. Senate passed the </a:t>
            </a:r>
            <a:r>
              <a:rPr lang="en-US" sz="2800" dirty="0">
                <a:solidFill>
                  <a:schemeClr val="tx1"/>
                </a:solidFill>
                <a:hlinkClick r:id="rId4" tooltip="Foundation for Growth: Restoring the Promise of American Opportunity"/>
              </a:rPr>
              <a:t>Foundation for Growth: Restoring the Promise of American Opportunity</a:t>
            </a:r>
            <a:r>
              <a:rPr lang="en-US" sz="2800" dirty="0">
                <a:solidFill>
                  <a:schemeClr val="tx1"/>
                </a:solidFill>
              </a:rPr>
              <a:t> plan</a:t>
            </a:r>
            <a:r>
              <a:rPr lang="en-US" sz="2800" dirty="0" smtClean="0">
                <a:solidFill>
                  <a:schemeClr val="tx1"/>
                </a:solidFill>
              </a:rPr>
              <a:t>.</a:t>
            </a:r>
          </a:p>
          <a:p>
            <a:pPr algn="l"/>
            <a:endParaRPr lang="en-US" sz="2800" dirty="0">
              <a:solidFill>
                <a:schemeClr val="tx1"/>
              </a:solidFill>
            </a:endParaRPr>
          </a:p>
          <a:p>
            <a:pPr algn="l"/>
            <a:r>
              <a:rPr lang="en-US" sz="2800" dirty="0" smtClean="0">
                <a:solidFill>
                  <a:schemeClr val="tx1"/>
                </a:solidFill>
              </a:rPr>
              <a:t>(Apparently, the budget plan with the most effusive, euphemistic title wins.)</a:t>
            </a:r>
            <a:endParaRPr lang="en-US" sz="2800" dirty="0">
              <a:solidFill>
                <a:schemeClr val="tx1"/>
              </a:solidFill>
            </a:endParaRPr>
          </a:p>
          <a:p>
            <a:pPr algn="l"/>
            <a:endParaRPr lang="en-US" sz="2800" b="1" dirty="0" smtClean="0"/>
          </a:p>
        </p:txBody>
      </p:sp>
      <p:sp>
        <p:nvSpPr>
          <p:cNvPr id="4" name="Slide Number Placeholder 3"/>
          <p:cNvSpPr>
            <a:spLocks noGrp="1"/>
          </p:cNvSpPr>
          <p:nvPr>
            <p:ph type="sldNum" sz="quarter" idx="12"/>
          </p:nvPr>
        </p:nvSpPr>
        <p:spPr/>
        <p:txBody>
          <a:bodyPr/>
          <a:lstStyle/>
          <a:p>
            <a:fld id="{5B780F3A-D6E9-423A-986A-32A46CD5293D}" type="slidenum">
              <a:rPr lang="en-US" smtClean="0"/>
              <a:t>5</a:t>
            </a:fld>
            <a:endParaRPr lang="en-US" dirty="0"/>
          </a:p>
        </p:txBody>
      </p:sp>
    </p:spTree>
    <p:extLst>
      <p:ext uri="{BB962C8B-B14F-4D97-AF65-F5344CB8AC3E}">
        <p14:creationId xmlns:p14="http://schemas.microsoft.com/office/powerpoint/2010/main" val="3032360926"/>
      </p:ext>
    </p:extLst>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a:solidFill>
                  <a:schemeClr val="tx1"/>
                </a:solidFill>
              </a:rPr>
              <a:t>Adult Day Health Care Services</a:t>
            </a:r>
            <a:endParaRPr lang="en-US" sz="2800" dirty="0">
              <a:solidFill>
                <a:schemeClr val="tx1"/>
              </a:solidFill>
            </a:endParaRPr>
          </a:p>
          <a:p>
            <a:pPr algn="l"/>
            <a:endParaRPr lang="en-US" sz="2800" dirty="0" smtClean="0">
              <a:solidFill>
                <a:schemeClr val="tx1"/>
              </a:solidFill>
            </a:endParaRPr>
          </a:p>
          <a:p>
            <a:pPr marL="457200" indent="-457200" algn="l">
              <a:buFont typeface="Arial" pitchFamily="34" charset="0"/>
              <a:buChar char="•"/>
            </a:pPr>
            <a:r>
              <a:rPr lang="en-US" sz="2800" dirty="0" smtClean="0">
                <a:solidFill>
                  <a:schemeClr val="tx1"/>
                </a:solidFill>
              </a:rPr>
              <a:t>See nursing home provisions.</a:t>
            </a:r>
            <a:endParaRPr lang="en-US" sz="2800" dirty="0">
              <a:solidFill>
                <a:schemeClr val="tx1"/>
              </a:solidFill>
            </a:endParaRPr>
          </a:p>
          <a:p>
            <a:pPr marL="457200" indent="-457200" algn="l">
              <a:buFont typeface="Arial" pitchFamily="34" charset="0"/>
              <a:buChar char="•"/>
            </a:pPr>
            <a:r>
              <a:rPr lang="en-US" sz="2800" dirty="0" smtClean="0">
                <a:solidFill>
                  <a:schemeClr val="tx1"/>
                </a:solidFill>
              </a:rPr>
              <a:t>Expansion of social models.</a:t>
            </a:r>
          </a:p>
          <a:p>
            <a:pPr marL="457200" indent="-457200" algn="l">
              <a:buFont typeface="Arial" pitchFamily="34" charset="0"/>
              <a:buChar char="•"/>
            </a:pPr>
            <a:r>
              <a:rPr lang="en-US" sz="2800" dirty="0" smtClean="0">
                <a:solidFill>
                  <a:schemeClr val="tx1"/>
                </a:solidFill>
              </a:rPr>
              <a:t>Hybrid option.</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50</a:t>
            </a:fld>
            <a:endParaRPr lang="en-US" dirty="0"/>
          </a:p>
        </p:txBody>
      </p:sp>
    </p:spTree>
    <p:extLst>
      <p:ext uri="{BB962C8B-B14F-4D97-AF65-F5344CB8AC3E}">
        <p14:creationId xmlns:p14="http://schemas.microsoft.com/office/powerpoint/2010/main" val="637973994"/>
      </p:ext>
    </p:extLst>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10000"/>
          </a:bodyPr>
          <a:lstStyle/>
          <a:p>
            <a:pPr algn="l"/>
            <a:r>
              <a:rPr lang="en-US" sz="2800" b="1" dirty="0" smtClean="0">
                <a:solidFill>
                  <a:schemeClr val="tx1"/>
                </a:solidFill>
              </a:rPr>
              <a:t>Medicare Issues …</a:t>
            </a:r>
          </a:p>
          <a:p>
            <a:endParaRPr lang="en-US" sz="2800" dirty="0">
              <a:solidFill>
                <a:schemeClr val="tx1"/>
              </a:solidFill>
            </a:endParaRPr>
          </a:p>
          <a:p>
            <a:pPr algn="l"/>
            <a:r>
              <a:rPr lang="en-US" sz="2800" b="1" dirty="0">
                <a:solidFill>
                  <a:schemeClr val="tx1"/>
                </a:solidFill>
              </a:rPr>
              <a:t>Improvement Standard</a:t>
            </a:r>
            <a:endParaRPr lang="en-US" sz="2800" dirty="0">
              <a:solidFill>
                <a:schemeClr val="tx1"/>
              </a:solidFill>
            </a:endParaRPr>
          </a:p>
          <a:p>
            <a:pPr algn="l"/>
            <a:endParaRPr lang="en-US" sz="2800" dirty="0" smtClean="0">
              <a:solidFill>
                <a:schemeClr val="tx1"/>
              </a:solidFill>
            </a:endParaRPr>
          </a:p>
          <a:p>
            <a:pPr algn="l"/>
            <a:r>
              <a:rPr lang="en-US" sz="2800" dirty="0">
                <a:solidFill>
                  <a:schemeClr val="tx1"/>
                </a:solidFill>
              </a:rPr>
              <a:t>In the Settlement Agreement, CMS is committed to revising the relevant portions of Chapters 7, 8, and 15 of the Medicare Benefit Policy Manual, within 1 year of the Court’s approval of the Settlement Agreement, to "clarify" the coverage standards to include SNF, HH, and OPT benefits when a patient has no restoration or improvement potential, needs those skilled services.  </a:t>
            </a:r>
          </a:p>
        </p:txBody>
      </p:sp>
      <p:sp>
        <p:nvSpPr>
          <p:cNvPr id="4" name="Slide Number Placeholder 3"/>
          <p:cNvSpPr>
            <a:spLocks noGrp="1"/>
          </p:cNvSpPr>
          <p:nvPr>
            <p:ph type="sldNum" sz="quarter" idx="12"/>
          </p:nvPr>
        </p:nvSpPr>
        <p:spPr/>
        <p:txBody>
          <a:bodyPr/>
          <a:lstStyle/>
          <a:p>
            <a:fld id="{5B780F3A-D6E9-423A-986A-32A46CD5293D}" type="slidenum">
              <a:rPr lang="en-US" smtClean="0"/>
              <a:t>51</a:t>
            </a:fld>
            <a:endParaRPr lang="en-US" dirty="0"/>
          </a:p>
        </p:txBody>
      </p:sp>
    </p:spTree>
    <p:extLst>
      <p:ext uri="{BB962C8B-B14F-4D97-AF65-F5344CB8AC3E}">
        <p14:creationId xmlns:p14="http://schemas.microsoft.com/office/powerpoint/2010/main" val="2402206477"/>
      </p:ext>
    </p:extLst>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r>
              <a:rPr lang="en-US" sz="2800" b="1" dirty="0">
                <a:solidFill>
                  <a:schemeClr val="tx1"/>
                </a:solidFill>
              </a:rPr>
              <a:t>Medicare Part B and the “Doc Fix”</a:t>
            </a:r>
          </a:p>
          <a:p>
            <a:pPr algn="l"/>
            <a:endParaRPr lang="en-US" sz="2800" dirty="0" smtClean="0">
              <a:solidFill>
                <a:schemeClr val="tx1"/>
              </a:solidFill>
            </a:endParaRPr>
          </a:p>
          <a:p>
            <a:pPr algn="l"/>
            <a:r>
              <a:rPr lang="en-US" sz="2800" dirty="0">
                <a:solidFill>
                  <a:schemeClr val="tx1"/>
                </a:solidFill>
              </a:rPr>
              <a:t>The announced spending cut under the SGR for Medicare Part B payments was 26.5 percent for </a:t>
            </a:r>
            <a:r>
              <a:rPr lang="en-US" sz="2800" dirty="0" smtClean="0">
                <a:solidFill>
                  <a:schemeClr val="tx1"/>
                </a:solidFill>
              </a:rPr>
              <a:t>2013.   Congressed approved a conversion </a:t>
            </a:r>
            <a:r>
              <a:rPr lang="en-US" sz="2800" dirty="0">
                <a:solidFill>
                  <a:schemeClr val="tx1"/>
                </a:solidFill>
              </a:rPr>
              <a:t>factor </a:t>
            </a:r>
            <a:r>
              <a:rPr lang="en-US" sz="2800" dirty="0" smtClean="0">
                <a:solidFill>
                  <a:schemeClr val="tx1"/>
                </a:solidFill>
              </a:rPr>
              <a:t>set </a:t>
            </a:r>
            <a:r>
              <a:rPr lang="en-US" sz="2800" dirty="0">
                <a:solidFill>
                  <a:schemeClr val="tx1"/>
                </a:solidFill>
              </a:rPr>
              <a:t>at zero, which means that physician Medicare payments will remain relatively unchanged for 2013. The extension of existing Medicare physician payments will cost about $25 billion over 10 years, according to the Congressional Budget Office.</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52</a:t>
            </a:fld>
            <a:endParaRPr lang="en-US" dirty="0"/>
          </a:p>
        </p:txBody>
      </p:sp>
    </p:spTree>
    <p:extLst>
      <p:ext uri="{BB962C8B-B14F-4D97-AF65-F5344CB8AC3E}">
        <p14:creationId xmlns:p14="http://schemas.microsoft.com/office/powerpoint/2010/main" val="1921757621"/>
      </p:ext>
    </p:extLst>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10000"/>
          </a:bodyPr>
          <a:lstStyle/>
          <a:p>
            <a:pPr lvl="0" algn="l"/>
            <a:r>
              <a:rPr lang="en-US" sz="2800" b="1" dirty="0">
                <a:solidFill>
                  <a:schemeClr val="tx1"/>
                </a:solidFill>
              </a:rPr>
              <a:t>Therapy </a:t>
            </a:r>
            <a:r>
              <a:rPr lang="en-US" sz="2800" b="1" dirty="0" smtClean="0">
                <a:solidFill>
                  <a:schemeClr val="tx1"/>
                </a:solidFill>
              </a:rPr>
              <a:t>Caps</a:t>
            </a:r>
          </a:p>
          <a:p>
            <a:pPr lvl="0" algn="l"/>
            <a:endParaRPr lang="en-US" sz="2800" dirty="0">
              <a:solidFill>
                <a:schemeClr val="tx1"/>
              </a:solidFill>
            </a:endParaRPr>
          </a:p>
          <a:p>
            <a:pPr marL="457200" indent="-457200" algn="l">
              <a:buFont typeface="Arial" pitchFamily="34" charset="0"/>
              <a:buChar char="•"/>
            </a:pPr>
            <a:r>
              <a:rPr lang="en-US" sz="2800" dirty="0">
                <a:solidFill>
                  <a:schemeClr val="tx1"/>
                </a:solidFill>
              </a:rPr>
              <a:t>The therapy caps and the exceptions process continues in 2013.  The new financial limits are $1,900 for occupational therapy (OT) and $1,900 for physical therapy (PT) and speech language pathology (SLP) combined. </a:t>
            </a:r>
            <a:endParaRPr lang="en-US" sz="2800" dirty="0" smtClean="0">
              <a:solidFill>
                <a:schemeClr val="tx1"/>
              </a:solidFill>
            </a:endParaRPr>
          </a:p>
          <a:p>
            <a:pPr marL="457200" indent="-457200" algn="l">
              <a:buFont typeface="Arial" pitchFamily="34" charset="0"/>
              <a:buChar char="•"/>
            </a:pPr>
            <a:r>
              <a:rPr lang="en-US" sz="2800" dirty="0" smtClean="0">
                <a:solidFill>
                  <a:schemeClr val="tx1"/>
                </a:solidFill>
              </a:rPr>
              <a:t>Last year the </a:t>
            </a:r>
            <a:r>
              <a:rPr lang="en-US" sz="2800" dirty="0">
                <a:solidFill>
                  <a:schemeClr val="tx1"/>
                </a:solidFill>
              </a:rPr>
              <a:t>new law </a:t>
            </a:r>
            <a:r>
              <a:rPr lang="en-US" sz="2800" dirty="0" smtClean="0">
                <a:solidFill>
                  <a:schemeClr val="tx1"/>
                </a:solidFill>
              </a:rPr>
              <a:t>expanded </a:t>
            </a:r>
            <a:r>
              <a:rPr lang="en-US" sz="2800" dirty="0">
                <a:solidFill>
                  <a:schemeClr val="tx1"/>
                </a:solidFill>
              </a:rPr>
              <a:t>the cap to therapy services furnished in a hospital outpatient department (OPD). </a:t>
            </a:r>
          </a:p>
          <a:p>
            <a:pPr marL="457200" indent="-457200" algn="l">
              <a:buFont typeface="Arial" pitchFamily="34" charset="0"/>
              <a:buChar char="•"/>
            </a:pPr>
            <a:r>
              <a:rPr lang="en-US" sz="2800" dirty="0" smtClean="0">
                <a:solidFill>
                  <a:schemeClr val="tx1"/>
                </a:solidFill>
              </a:rPr>
              <a:t>New </a:t>
            </a:r>
            <a:r>
              <a:rPr lang="en-US" sz="2800" dirty="0">
                <a:solidFill>
                  <a:schemeClr val="tx1"/>
                </a:solidFill>
              </a:rPr>
              <a:t>dollar aggregate threshold amount of $</a:t>
            </a:r>
            <a:r>
              <a:rPr lang="en-US" sz="2800" dirty="0" smtClean="0">
                <a:solidFill>
                  <a:schemeClr val="tx1"/>
                </a:solidFill>
              </a:rPr>
              <a:t>3,700.</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53</a:t>
            </a:fld>
            <a:endParaRPr lang="en-US" dirty="0"/>
          </a:p>
        </p:txBody>
      </p:sp>
    </p:spTree>
    <p:extLst>
      <p:ext uri="{BB962C8B-B14F-4D97-AF65-F5344CB8AC3E}">
        <p14:creationId xmlns:p14="http://schemas.microsoft.com/office/powerpoint/2010/main" val="3020634589"/>
      </p:ext>
    </p:extLst>
  </p:cSld>
  <p:clrMapOvr>
    <a:masterClrMapping/>
  </p:clrMapOvr>
  <p:timing>
    <p:tnLst>
      <p:par>
        <p:cTn id="1" dur="indefinite" restart="never" nodeType="tmRoot"/>
      </p:par>
    </p:tnLst>
  </p:timing>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62500" lnSpcReduction="20000"/>
          </a:bodyPr>
          <a:lstStyle/>
          <a:p>
            <a:pPr algn="l"/>
            <a:r>
              <a:rPr lang="en-US" sz="2800" dirty="0" smtClean="0">
                <a:solidFill>
                  <a:schemeClr val="tx1"/>
                </a:solidFill>
              </a:rPr>
              <a:t>DMEPOS Competitive Bidding</a:t>
            </a:r>
          </a:p>
          <a:p>
            <a:pPr algn="l"/>
            <a:endParaRPr lang="en-US" sz="2800" dirty="0">
              <a:solidFill>
                <a:schemeClr val="tx1"/>
              </a:solidFill>
            </a:endParaRPr>
          </a:p>
          <a:p>
            <a:pPr algn="l"/>
            <a:r>
              <a:rPr lang="en-US" sz="2800" dirty="0" smtClean="0">
                <a:solidFill>
                  <a:schemeClr val="tx1"/>
                </a:solidFill>
              </a:rPr>
              <a:t>Under </a:t>
            </a:r>
            <a:r>
              <a:rPr lang="en-US" sz="2800" dirty="0">
                <a:solidFill>
                  <a:schemeClr val="tx1"/>
                </a:solidFill>
              </a:rPr>
              <a:t>the new rules, selected durable medical equipment, prosthetics orthotics and supplies (DMEPOS) will be subject to sole-source coverage by only those suppliers granted awards by CMS.  The new Round 2 covers:</a:t>
            </a:r>
          </a:p>
          <a:p>
            <a:pPr algn="l"/>
            <a:r>
              <a:rPr lang="en-US" sz="2800" dirty="0">
                <a:solidFill>
                  <a:schemeClr val="tx1"/>
                </a:solidFill>
              </a:rPr>
              <a:t> </a:t>
            </a:r>
          </a:p>
          <a:p>
            <a:pPr marL="457200" lvl="0" indent="-457200" algn="l">
              <a:buFont typeface="Arial" pitchFamily="34" charset="0"/>
              <a:buChar char="•"/>
            </a:pPr>
            <a:r>
              <a:rPr lang="en-US" sz="2800" dirty="0">
                <a:solidFill>
                  <a:schemeClr val="tx1"/>
                </a:solidFill>
              </a:rPr>
              <a:t>Oxygen, oxygen equipment, and supplies</a:t>
            </a:r>
          </a:p>
          <a:p>
            <a:pPr marL="457200" lvl="0" indent="-457200" algn="l">
              <a:buFont typeface="Arial" pitchFamily="34" charset="0"/>
              <a:buChar char="•"/>
            </a:pPr>
            <a:r>
              <a:rPr lang="en-US" sz="2800" dirty="0">
                <a:solidFill>
                  <a:schemeClr val="tx1"/>
                </a:solidFill>
              </a:rPr>
              <a:t>Standard (Power and Manual) wheelchairs, scooters, and related accessories</a:t>
            </a:r>
          </a:p>
          <a:p>
            <a:pPr marL="457200" lvl="0" indent="-457200" algn="l">
              <a:buFont typeface="Arial" pitchFamily="34" charset="0"/>
              <a:buChar char="•"/>
            </a:pPr>
            <a:r>
              <a:rPr lang="en-US" sz="2800" dirty="0">
                <a:solidFill>
                  <a:schemeClr val="tx1"/>
                </a:solidFill>
              </a:rPr>
              <a:t>Enteral nutrients, equipment, and supplies</a:t>
            </a:r>
          </a:p>
          <a:p>
            <a:pPr marL="457200" lvl="0" indent="-457200" algn="l">
              <a:buFont typeface="Arial" pitchFamily="34" charset="0"/>
              <a:buChar char="•"/>
            </a:pPr>
            <a:r>
              <a:rPr lang="en-US" sz="2800" dirty="0">
                <a:solidFill>
                  <a:schemeClr val="tx1"/>
                </a:solidFill>
              </a:rPr>
              <a:t>Continuous Positive Airway Pressure (CPAP) devices and Respiratory Assist Devices (RADs) and related supplies and accessories</a:t>
            </a:r>
          </a:p>
          <a:p>
            <a:pPr marL="457200" lvl="0" indent="-457200" algn="l">
              <a:buFont typeface="Arial" pitchFamily="34" charset="0"/>
              <a:buChar char="•"/>
            </a:pPr>
            <a:r>
              <a:rPr lang="en-US" sz="2800" dirty="0">
                <a:solidFill>
                  <a:schemeClr val="tx1"/>
                </a:solidFill>
              </a:rPr>
              <a:t>Hospital beds and related accessories</a:t>
            </a:r>
          </a:p>
          <a:p>
            <a:pPr marL="457200" lvl="0" indent="-457200" algn="l">
              <a:buFont typeface="Arial" pitchFamily="34" charset="0"/>
              <a:buChar char="•"/>
            </a:pPr>
            <a:r>
              <a:rPr lang="en-US" sz="2800" dirty="0">
                <a:solidFill>
                  <a:schemeClr val="tx1"/>
                </a:solidFill>
              </a:rPr>
              <a:t>Walkers and related accessories</a:t>
            </a:r>
          </a:p>
          <a:p>
            <a:pPr marL="457200" lvl="0" indent="-457200" algn="l">
              <a:buFont typeface="Arial" pitchFamily="34" charset="0"/>
              <a:buChar char="•"/>
            </a:pPr>
            <a:r>
              <a:rPr lang="en-US" sz="2800" dirty="0">
                <a:solidFill>
                  <a:schemeClr val="tx1"/>
                </a:solidFill>
              </a:rPr>
              <a:t>Negative Pressure Wound Therapy pumps and related supplies and accessories</a:t>
            </a:r>
          </a:p>
          <a:p>
            <a:pPr marL="457200" lvl="0" indent="-457200" algn="l">
              <a:buFont typeface="Arial" pitchFamily="34" charset="0"/>
              <a:buChar char="•"/>
            </a:pPr>
            <a:r>
              <a:rPr lang="en-US" sz="2800" dirty="0">
                <a:solidFill>
                  <a:schemeClr val="tx1"/>
                </a:solidFill>
              </a:rPr>
              <a:t>Support surfaces (Group 2 mattresses and overlays)</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54</a:t>
            </a:fld>
            <a:endParaRPr lang="en-US" dirty="0"/>
          </a:p>
        </p:txBody>
      </p:sp>
    </p:spTree>
    <p:extLst>
      <p:ext uri="{BB962C8B-B14F-4D97-AF65-F5344CB8AC3E}">
        <p14:creationId xmlns:p14="http://schemas.microsoft.com/office/powerpoint/2010/main" val="2083879061"/>
      </p:ext>
    </p:extLst>
  </p:cSld>
  <p:clrMapOvr>
    <a:masterClrMapping/>
  </p:clrMapOvr>
  <p:timing>
    <p:tnLst>
      <p:par>
        <p:cTn id="1" dur="indefinite" restart="never" nodeType="tmRoot"/>
      </p:par>
    </p:tnLst>
  </p:timing>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1200" b="1" dirty="0" smtClean="0">
                <a:solidFill>
                  <a:schemeClr val="tx1"/>
                </a:solidFill>
              </a:rPr>
              <a:t>Adjustments to Part A Rates </a:t>
            </a:r>
            <a:endParaRPr lang="en-US" sz="1200" dirty="0" smtClean="0">
              <a:solidFill>
                <a:schemeClr val="tx1"/>
              </a:solidFill>
            </a:endParaRPr>
          </a:p>
          <a:p>
            <a:pPr algn="l"/>
            <a:r>
              <a:rPr lang="en-US" sz="1200" dirty="0" smtClean="0">
                <a:solidFill>
                  <a:schemeClr val="tx1"/>
                </a:solidFill>
              </a:rPr>
              <a:t>The </a:t>
            </a:r>
            <a:r>
              <a:rPr lang="en-US" sz="1200" dirty="0">
                <a:solidFill>
                  <a:schemeClr val="tx1"/>
                </a:solidFill>
              </a:rPr>
              <a:t>final net market basket update of 1.3 percent is slightly lower than the 1.4 percent originally proposed due to an increase in the Multifactor Productivity Factor (MPF) from 0.4 to 0.5 percent.  This net market basket rate adjustment reflects a full market basket increase of 2.3 percent, less the 0.5 percent MFP required by Section 3401(b) of the Affordable Care Act (ACA), and a 0.5 percent adjustment to correct for an error in forecasting the market basket in FY 2012. CMS estimates that the net market basket update overall will increase SNF payments by approximately $470 million in FY 2014 or an average of about $7 per Medicare patient day.</a:t>
            </a:r>
          </a:p>
          <a:p>
            <a:pPr algn="l"/>
            <a:r>
              <a:rPr lang="en-US" sz="1200" dirty="0">
                <a:solidFill>
                  <a:schemeClr val="tx1"/>
                </a:solidFill>
              </a:rPr>
              <a:t>CMS summarizes the Final Rule programmatic changes as including:</a:t>
            </a:r>
          </a:p>
          <a:p>
            <a:pPr marL="342900" indent="-342900" algn="l">
              <a:buFont typeface="Arial" panose="020B0604020202020204" pitchFamily="34" charset="0"/>
              <a:buChar char="•"/>
            </a:pPr>
            <a:r>
              <a:rPr lang="en-US" sz="1200" dirty="0">
                <a:solidFill>
                  <a:schemeClr val="tx1"/>
                </a:solidFill>
              </a:rPr>
              <a:t>Revision and rebasing of the SNF market basket;</a:t>
            </a:r>
          </a:p>
          <a:p>
            <a:pPr marL="342900" indent="-342900" algn="l">
              <a:buFont typeface="Arial" panose="020B0604020202020204" pitchFamily="34" charset="0"/>
              <a:buChar char="•"/>
            </a:pPr>
            <a:r>
              <a:rPr lang="en-US" sz="1200" dirty="0">
                <a:solidFill>
                  <a:schemeClr val="tx1"/>
                </a:solidFill>
              </a:rPr>
              <a:t>Updates to the labor related share;</a:t>
            </a:r>
          </a:p>
          <a:p>
            <a:pPr marL="342900" indent="-342900" algn="l">
              <a:buFont typeface="Arial" panose="020B0604020202020204" pitchFamily="34" charset="0"/>
              <a:buChar char="•"/>
            </a:pPr>
            <a:r>
              <a:rPr lang="en-US" sz="1200" dirty="0">
                <a:solidFill>
                  <a:schemeClr val="tx1"/>
                </a:solidFill>
              </a:rPr>
              <a:t>A new policy for reporting the SNF market basket forecast error in certain limited circumstances;</a:t>
            </a:r>
          </a:p>
          <a:p>
            <a:pPr marL="342900" indent="-342900" algn="l">
              <a:buFont typeface="Arial" panose="020B0604020202020204" pitchFamily="34" charset="0"/>
              <a:buChar char="•"/>
            </a:pPr>
            <a:r>
              <a:rPr lang="en-US" sz="1200" dirty="0">
                <a:solidFill>
                  <a:schemeClr val="tx1"/>
                </a:solidFill>
              </a:rPr>
              <a:t>A new item to the Minimum Data Set (MDS), Version 3.0 for reporting the number of distinct therapy days; and </a:t>
            </a:r>
          </a:p>
          <a:p>
            <a:pPr marL="342900" indent="-342900" algn="l">
              <a:buFont typeface="Arial" panose="020B0604020202020204" pitchFamily="34" charset="0"/>
              <a:buChar char="•"/>
            </a:pPr>
            <a:r>
              <a:rPr lang="en-US" sz="1200" dirty="0">
                <a:solidFill>
                  <a:schemeClr val="tx1"/>
                </a:solidFill>
              </a:rPr>
              <a:t>Adoption of changes to the diagnosis code used to determine which residents will receive the AIDS add-on payment, effective for services provided on or after the Oct. 1, 2014 implementation date for conversion to ICD-10-CM.</a:t>
            </a:r>
          </a:p>
          <a:p>
            <a:pPr algn="l"/>
            <a:endParaRPr lang="en-US" sz="1200" dirty="0">
              <a:solidFill>
                <a:schemeClr val="tx1"/>
              </a:solidFill>
            </a:endParaRPr>
          </a:p>
          <a:p>
            <a:pPr algn="l"/>
            <a:r>
              <a:rPr lang="en-US" sz="1200" dirty="0">
                <a:solidFill>
                  <a:schemeClr val="tx1"/>
                </a:solidFill>
              </a:rPr>
              <a:t>Medicare provider payments were cut by 2 percent beginning April 1, 2013 as part of the </a:t>
            </a:r>
            <a:r>
              <a:rPr lang="en-US" sz="1200" u="sng" dirty="0">
                <a:solidFill>
                  <a:schemeClr val="tx1"/>
                </a:solidFill>
                <a:hlinkClick r:id="rId3"/>
              </a:rPr>
              <a:t>spending reductions</a:t>
            </a:r>
            <a:r>
              <a:rPr lang="en-US" sz="1200" dirty="0">
                <a:solidFill>
                  <a:schemeClr val="tx1"/>
                </a:solidFill>
              </a:rPr>
              <a:t> required by the </a:t>
            </a:r>
            <a:r>
              <a:rPr lang="en-US" sz="1200" u="sng" dirty="0">
                <a:solidFill>
                  <a:schemeClr val="tx1"/>
                </a:solidFill>
                <a:hlinkClick r:id="rId4"/>
              </a:rPr>
              <a:t>Budget Control Act of 2011</a:t>
            </a:r>
            <a:r>
              <a:rPr lang="en-US" sz="1200" dirty="0">
                <a:solidFill>
                  <a:schemeClr val="tx1"/>
                </a:solidFill>
              </a:rPr>
              <a:t> (i.e., sequestration).   Providers should keep in mind that we are now in the first year of the projected nine-year sequestration process.  This means that while the schedule of MDS payment rates are not directly impacted, overall Medicare payments to providers will continue to be reduced by 2 percent, unless the White House and Congress can negotiate an alternative.  </a:t>
            </a:r>
          </a:p>
        </p:txBody>
      </p:sp>
      <p:sp>
        <p:nvSpPr>
          <p:cNvPr id="4" name="Slide Number Placeholder 3"/>
          <p:cNvSpPr>
            <a:spLocks noGrp="1"/>
          </p:cNvSpPr>
          <p:nvPr>
            <p:ph type="sldNum" sz="quarter" idx="12"/>
          </p:nvPr>
        </p:nvSpPr>
        <p:spPr/>
        <p:txBody>
          <a:bodyPr/>
          <a:lstStyle/>
          <a:p>
            <a:fld id="{5B780F3A-D6E9-423A-986A-32A46CD5293D}" type="slidenum">
              <a:rPr lang="en-US" smtClean="0"/>
              <a:t>55</a:t>
            </a:fld>
            <a:endParaRPr lang="en-US" dirty="0"/>
          </a:p>
        </p:txBody>
      </p:sp>
    </p:spTree>
    <p:extLst>
      <p:ext uri="{BB962C8B-B14F-4D97-AF65-F5344CB8AC3E}">
        <p14:creationId xmlns:p14="http://schemas.microsoft.com/office/powerpoint/2010/main" val="2933466430"/>
      </p:ext>
    </p:extLst>
  </p:cSld>
  <p:clrMapOvr>
    <a:masterClrMapping/>
  </p:clrMapOvr>
  <p:timing>
    <p:tnLst>
      <p:par>
        <p:cTn id="1" dur="indefinite" restart="never" nodeType="tmRoot"/>
      </p:par>
    </p:tnLst>
  </p:timing>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56</a:t>
            </a:fld>
            <a:endParaRPr lang="en-US" dirty="0"/>
          </a:p>
        </p:txBody>
      </p:sp>
      <p:pic>
        <p:nvPicPr>
          <p:cNvPr id="2051"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318332"/>
            <a:ext cx="7886700" cy="5130093"/>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6" name="TextBox 5"/>
          <p:cNvSpPr txBox="1"/>
          <p:nvPr/>
        </p:nvSpPr>
        <p:spPr>
          <a:xfrm>
            <a:off x="685800" y="949000"/>
            <a:ext cx="7391400" cy="369332"/>
          </a:xfrm>
          <a:prstGeom prst="rect">
            <a:avLst/>
          </a:prstGeom>
          <a:noFill/>
        </p:spPr>
        <p:txBody>
          <a:bodyPr wrap="square" rtlCol="0">
            <a:spAutoFit/>
          </a:bodyPr>
          <a:lstStyle/>
          <a:p>
            <a:r>
              <a:rPr lang="en-US" dirty="0" smtClean="0"/>
              <a:t>Medicare Rate Template posted on </a:t>
            </a:r>
            <a:r>
              <a:rPr lang="en-US" dirty="0" err="1" smtClean="0"/>
              <a:t>LeadingAge</a:t>
            </a:r>
            <a:r>
              <a:rPr lang="en-US" dirty="0" smtClean="0"/>
              <a:t> National web site:</a:t>
            </a:r>
            <a:endParaRPr lang="en-US" dirty="0"/>
          </a:p>
        </p:txBody>
      </p:sp>
    </p:spTree>
    <p:extLst>
      <p:ext uri="{BB962C8B-B14F-4D97-AF65-F5344CB8AC3E}">
        <p14:creationId xmlns:p14="http://schemas.microsoft.com/office/powerpoint/2010/main" val="1430014558"/>
      </p:ext>
    </p:extLst>
  </p:cSld>
  <p:clrMapOvr>
    <a:masterClrMapping/>
  </p:clrMapOvr>
  <p:timing>
    <p:tnLst>
      <p:par>
        <p:cTn id="1" dur="indefinite" restart="never" nodeType="tmRoot"/>
      </p:par>
    </p:tnLst>
  </p:timing>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77500" lnSpcReduction="20000"/>
          </a:bodyPr>
          <a:lstStyle/>
          <a:p>
            <a:pPr lvl="0" algn="l"/>
            <a:r>
              <a:rPr lang="en-US" sz="2800" b="1" dirty="0">
                <a:solidFill>
                  <a:schemeClr val="tx1"/>
                </a:solidFill>
              </a:rPr>
              <a:t>New Therapy G-Codes</a:t>
            </a:r>
            <a:endParaRPr lang="en-US" sz="2800" dirty="0">
              <a:solidFill>
                <a:schemeClr val="tx1"/>
              </a:solidFill>
            </a:endParaRPr>
          </a:p>
          <a:p>
            <a:pPr algn="l"/>
            <a:r>
              <a:rPr lang="en-US" sz="2800" dirty="0">
                <a:solidFill>
                  <a:schemeClr val="tx1"/>
                </a:solidFill>
              </a:rPr>
              <a:t> </a:t>
            </a:r>
          </a:p>
          <a:p>
            <a:pPr algn="l"/>
            <a:r>
              <a:rPr lang="en-US" sz="2800" dirty="0">
                <a:solidFill>
                  <a:schemeClr val="tx1"/>
                </a:solidFill>
              </a:rPr>
              <a:t>Effective January 1, 2013, CMS is implementing a claims-based data collection system that includes: (1) the reporting of data by therapy providers and practitioners furnishing therapy services, and (2) the collection of data by the contractors.  </a:t>
            </a:r>
          </a:p>
          <a:p>
            <a:pPr algn="l"/>
            <a:r>
              <a:rPr lang="en-US" sz="2800" dirty="0">
                <a:solidFill>
                  <a:schemeClr val="tx1"/>
                </a:solidFill>
              </a:rPr>
              <a:t>These G-codes and related modifiers are required on specified claims for outpatient therapy services, not just those that exceed the therapy caps.  A testing period will be in effect from January 1, 2013, through June 30, 2013, to allow providers to use the new coding requirements in order to assure that their systems work. During this time period claims without G-codes and modifiers will be processed</a:t>
            </a:r>
            <a:r>
              <a:rPr lang="en-US" sz="2800" dirty="0" smtClean="0">
                <a:solidFill>
                  <a:schemeClr val="tx1"/>
                </a:solidFill>
              </a:rPr>
              <a:t>.</a:t>
            </a:r>
          </a:p>
          <a:p>
            <a:pPr algn="l"/>
            <a:endParaRPr lang="en-US" sz="2800" dirty="0">
              <a:solidFill>
                <a:schemeClr val="tx1"/>
              </a:solidFill>
            </a:endParaRPr>
          </a:p>
          <a:p>
            <a:pPr algn="l"/>
            <a:r>
              <a:rPr lang="en-US" sz="2400" u="sng" dirty="0">
                <a:hlinkClick r:id="rId3"/>
              </a:rPr>
              <a:t>Medlearn Matters # MM8005</a:t>
            </a:r>
            <a:endParaRPr lang="en-US" sz="2800" dirty="0">
              <a:solidFill>
                <a:schemeClr val="tx1"/>
              </a:solidFill>
            </a:endParaRP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57</a:t>
            </a:fld>
            <a:endParaRPr lang="en-US" dirty="0"/>
          </a:p>
        </p:txBody>
      </p:sp>
    </p:spTree>
    <p:extLst>
      <p:ext uri="{BB962C8B-B14F-4D97-AF65-F5344CB8AC3E}">
        <p14:creationId xmlns:p14="http://schemas.microsoft.com/office/powerpoint/2010/main" val="1293656875"/>
      </p:ext>
    </p:extLst>
  </p:cSld>
  <p:clrMapOvr>
    <a:masterClrMapping/>
  </p:clrMapOvr>
  <p:timing>
    <p:tnLst>
      <p:par>
        <p:cTn id="1" dur="indefinite" restart="never" nodeType="tmRoot"/>
      </p:par>
    </p:tnLst>
  </p:timing>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lvl="0" algn="l"/>
            <a:r>
              <a:rPr lang="en-US" sz="2800" b="1" dirty="0">
                <a:solidFill>
                  <a:schemeClr val="tx1"/>
                </a:solidFill>
              </a:rPr>
              <a:t>Multiple Procedure Payment </a:t>
            </a:r>
            <a:r>
              <a:rPr lang="en-US" sz="2800" b="1" dirty="0" smtClean="0">
                <a:solidFill>
                  <a:schemeClr val="tx1"/>
                </a:solidFill>
              </a:rPr>
              <a:t>Reduction</a:t>
            </a:r>
          </a:p>
          <a:p>
            <a:pPr lvl="0" algn="l"/>
            <a:endParaRPr lang="en-US" sz="2800" dirty="0">
              <a:solidFill>
                <a:schemeClr val="tx1"/>
              </a:solidFill>
            </a:endParaRPr>
          </a:p>
          <a:p>
            <a:pPr algn="l"/>
            <a:r>
              <a:rPr lang="en-US" sz="2800" dirty="0">
                <a:solidFill>
                  <a:schemeClr val="tx1"/>
                </a:solidFill>
              </a:rPr>
              <a:t>For those providing multiple therapy services on or after April 1, 2013, and for which payment is made under the physician fee schedule, the 25 percent multiple procedure payment reduction (MPPR) is increased to 50 percent</a:t>
            </a:r>
            <a:r>
              <a:rPr lang="en-US" sz="2800" dirty="0" smtClean="0">
                <a:solidFill>
                  <a:schemeClr val="tx1"/>
                </a:solidFill>
              </a:rPr>
              <a:t>.</a:t>
            </a:r>
          </a:p>
          <a:p>
            <a:pPr algn="l"/>
            <a:endParaRPr lang="en-US" sz="2800" dirty="0">
              <a:solidFill>
                <a:schemeClr val="tx1"/>
              </a:solidFill>
            </a:endParaRPr>
          </a:p>
          <a:p>
            <a:pPr algn="l"/>
            <a:r>
              <a:rPr lang="en-US" sz="2800" u="sng" dirty="0" smtClean="0">
                <a:solidFill>
                  <a:schemeClr val="tx1"/>
                </a:solidFill>
                <a:hlinkClick r:id="rId3"/>
              </a:rPr>
              <a:t>Medlearn </a:t>
            </a:r>
            <a:r>
              <a:rPr lang="en-US" sz="2800" u="sng" dirty="0">
                <a:solidFill>
                  <a:schemeClr val="tx1"/>
                </a:solidFill>
                <a:hlinkClick r:id="rId3"/>
              </a:rPr>
              <a:t>Matters # 7050</a:t>
            </a:r>
            <a:r>
              <a:rPr lang="en-US" sz="2800" dirty="0">
                <a:solidFill>
                  <a:schemeClr val="tx1"/>
                </a:solidFill>
              </a:rPr>
              <a:t>.</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58</a:t>
            </a:fld>
            <a:endParaRPr lang="en-US" dirty="0"/>
          </a:p>
        </p:txBody>
      </p:sp>
    </p:spTree>
    <p:extLst>
      <p:ext uri="{BB962C8B-B14F-4D97-AF65-F5344CB8AC3E}">
        <p14:creationId xmlns:p14="http://schemas.microsoft.com/office/powerpoint/2010/main" val="1070678813"/>
      </p:ext>
    </p:extLst>
  </p:cSld>
  <p:clrMapOvr>
    <a:masterClrMapping/>
  </p:clrMapOvr>
  <p:timing>
    <p:tnLst>
      <p:par>
        <p:cTn id="1" dur="indefinite" restart="never" nodeType="tmRoot"/>
      </p:par>
    </p:tnLst>
  </p:timing>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lvl="0" algn="l"/>
            <a:r>
              <a:rPr lang="en-US" sz="2800" b="1" dirty="0">
                <a:solidFill>
                  <a:schemeClr val="tx1"/>
                </a:solidFill>
              </a:rPr>
              <a:t>Physician Quality Reporting System (PQRS)</a:t>
            </a:r>
            <a:endParaRPr lang="en-US" sz="2800" dirty="0">
              <a:solidFill>
                <a:schemeClr val="tx1"/>
              </a:solidFill>
            </a:endParaRPr>
          </a:p>
          <a:p>
            <a:pPr algn="l"/>
            <a:r>
              <a:rPr lang="en-US" sz="2800" dirty="0">
                <a:solidFill>
                  <a:schemeClr val="tx1"/>
                </a:solidFill>
              </a:rPr>
              <a:t>CMS continues to use PQRS as a means of promoting quality improvement initiatives and the reporting of quality information by physicians. In the CY 2013 rule, CMS aims to integrate the PQRS reporting requirements with the requirements of the Electronic Prescribing Incentive Program, the Electronic Health Record (EHR) Incentive Program, and the Value-Based Payment Modifier. </a:t>
            </a:r>
            <a:endParaRPr lang="en-US" sz="2800" dirty="0" smtClean="0">
              <a:solidFill>
                <a:schemeClr val="tx1"/>
              </a:solidFill>
            </a:endParaRPr>
          </a:p>
          <a:p>
            <a:pPr algn="l"/>
            <a:r>
              <a:rPr lang="en-US" sz="2800" u="sng" dirty="0" smtClean="0">
                <a:hlinkClick r:id="rId3"/>
              </a:rPr>
              <a:t>MLN Matters # </a:t>
            </a:r>
            <a:r>
              <a:rPr lang="en-US" sz="2800" u="sng" dirty="0">
                <a:hlinkClick r:id="rId3"/>
              </a:rPr>
              <a:t>SE0922</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59</a:t>
            </a:fld>
            <a:endParaRPr lang="en-US" dirty="0"/>
          </a:p>
        </p:txBody>
      </p:sp>
    </p:spTree>
    <p:extLst>
      <p:ext uri="{BB962C8B-B14F-4D97-AF65-F5344CB8AC3E}">
        <p14:creationId xmlns:p14="http://schemas.microsoft.com/office/powerpoint/2010/main" val="878940905"/>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endParaRPr lang="en-US" sz="2800" b="1" dirty="0" smtClean="0"/>
          </a:p>
          <a:p>
            <a:pPr algn="l"/>
            <a:endParaRPr lang="en-US" sz="2800" b="1" dirty="0"/>
          </a:p>
          <a:p>
            <a:pPr algn="l"/>
            <a:endParaRPr lang="en-US" sz="2800" b="1" dirty="0" smtClean="0"/>
          </a:p>
        </p:txBody>
      </p:sp>
      <p:sp>
        <p:nvSpPr>
          <p:cNvPr id="4" name="Slide Number Placeholder 3"/>
          <p:cNvSpPr>
            <a:spLocks noGrp="1"/>
          </p:cNvSpPr>
          <p:nvPr>
            <p:ph type="sldNum" sz="quarter" idx="12"/>
          </p:nvPr>
        </p:nvSpPr>
        <p:spPr/>
        <p:txBody>
          <a:bodyPr/>
          <a:lstStyle/>
          <a:p>
            <a:fld id="{5B780F3A-D6E9-423A-986A-32A46CD5293D}" type="slidenum">
              <a:rPr lang="en-US" smtClean="0"/>
              <a:t>6</a:t>
            </a:fld>
            <a:endParaRPr lang="en-US" dirty="0"/>
          </a:p>
        </p:txBody>
      </p:sp>
      <p:pic>
        <p:nvPicPr>
          <p:cNvPr id="1026"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066799" y="1981200"/>
            <a:ext cx="3190875" cy="4230864"/>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TextBox 4"/>
          <p:cNvSpPr txBox="1"/>
          <p:nvPr/>
        </p:nvSpPr>
        <p:spPr>
          <a:xfrm>
            <a:off x="4724400" y="2501505"/>
            <a:ext cx="3276600" cy="3139321"/>
          </a:xfrm>
          <a:prstGeom prst="rect">
            <a:avLst/>
          </a:prstGeom>
          <a:noFill/>
        </p:spPr>
        <p:txBody>
          <a:bodyPr wrap="square" rtlCol="0">
            <a:spAutoFit/>
          </a:bodyPr>
          <a:lstStyle/>
          <a:p>
            <a:pPr marL="285750" indent="-285750">
              <a:buFont typeface="Arial" panose="020B0604020202020204" pitchFamily="34" charset="0"/>
              <a:buChar char="•"/>
            </a:pPr>
            <a:r>
              <a:rPr lang="en-US" dirty="0" smtClean="0"/>
              <a:t>October 1 is FFY start</a:t>
            </a:r>
          </a:p>
          <a:p>
            <a:pPr marL="285750" indent="-285750">
              <a:buFont typeface="Arial" panose="020B0604020202020204" pitchFamily="34" charset="0"/>
              <a:buChar char="•"/>
            </a:pPr>
            <a:r>
              <a:rPr lang="en-US" dirty="0" smtClean="0"/>
              <a:t>House &amp; Senate spending targets diverge by $91B</a:t>
            </a:r>
          </a:p>
          <a:p>
            <a:pPr marL="285750" indent="-285750">
              <a:buFont typeface="Arial" panose="020B0604020202020204" pitchFamily="34" charset="0"/>
              <a:buChar char="•"/>
            </a:pPr>
            <a:r>
              <a:rPr lang="en-US" dirty="0" smtClean="0"/>
              <a:t>Continuing resolutions likely</a:t>
            </a:r>
          </a:p>
          <a:p>
            <a:endParaRPr lang="en-US" dirty="0" smtClean="0"/>
          </a:p>
          <a:p>
            <a:pPr marL="285750" indent="-285750">
              <a:buFont typeface="Arial" panose="020B0604020202020204" pitchFamily="34" charset="0"/>
              <a:buChar char="•"/>
            </a:pPr>
            <a:r>
              <a:rPr lang="en-US" dirty="0" smtClean="0"/>
              <a:t>Debt ceiling debate (need to act in October)</a:t>
            </a:r>
          </a:p>
          <a:p>
            <a:pPr marL="285750" indent="-285750">
              <a:buFont typeface="Arial" panose="020B0604020202020204" pitchFamily="34" charset="0"/>
              <a:buChar char="•"/>
            </a:pPr>
            <a:r>
              <a:rPr lang="en-US" dirty="0" smtClean="0"/>
              <a:t>Possible proposals to cut to Medicaid / Medicare possible</a:t>
            </a:r>
          </a:p>
          <a:p>
            <a:pPr marL="285750" indent="-285750">
              <a:buFont typeface="Arial" panose="020B0604020202020204" pitchFamily="34" charset="0"/>
              <a:buChar char="•"/>
            </a:pPr>
            <a:r>
              <a:rPr lang="en-US" dirty="0" smtClean="0"/>
              <a:t>Sequestration likely to continue</a:t>
            </a:r>
            <a:endParaRPr lang="en-US" dirty="0"/>
          </a:p>
        </p:txBody>
      </p:sp>
      <p:sp>
        <p:nvSpPr>
          <p:cNvPr id="6" name="TextBox 5"/>
          <p:cNvSpPr txBox="1"/>
          <p:nvPr/>
        </p:nvSpPr>
        <p:spPr>
          <a:xfrm>
            <a:off x="838200" y="1143000"/>
            <a:ext cx="5105400" cy="461665"/>
          </a:xfrm>
          <a:prstGeom prst="rect">
            <a:avLst/>
          </a:prstGeom>
          <a:noFill/>
        </p:spPr>
        <p:txBody>
          <a:bodyPr wrap="square" rtlCol="0">
            <a:spAutoFit/>
          </a:bodyPr>
          <a:lstStyle/>
          <a:p>
            <a:r>
              <a:rPr lang="en-US" sz="2400" b="1" dirty="0" smtClean="0"/>
              <a:t>Federal 2014 Budget (as of Sep 6)</a:t>
            </a:r>
            <a:endParaRPr lang="en-US" sz="2400" b="1" dirty="0"/>
          </a:p>
        </p:txBody>
      </p:sp>
    </p:spTree>
    <p:extLst>
      <p:ext uri="{BB962C8B-B14F-4D97-AF65-F5344CB8AC3E}">
        <p14:creationId xmlns:p14="http://schemas.microsoft.com/office/powerpoint/2010/main" val="1488254043"/>
      </p:ext>
    </p:extLst>
  </p:cSld>
  <p:clrMapOvr>
    <a:masterClrMapping/>
  </p:clrMapOvr>
  <p:timing>
    <p:tnLst>
      <p:par>
        <p:cTn id="1" dur="indefinite" restart="never" nodeType="tmRoot"/>
      </p:par>
    </p:tnLst>
  </p:timing>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lvl="0" algn="l"/>
            <a:r>
              <a:rPr lang="en-US" sz="2800" b="1" dirty="0" smtClean="0">
                <a:solidFill>
                  <a:schemeClr val="tx1"/>
                </a:solidFill>
              </a:rPr>
              <a:t>CMS </a:t>
            </a:r>
            <a:r>
              <a:rPr lang="en-US" sz="2800" b="1" dirty="0">
                <a:solidFill>
                  <a:schemeClr val="tx1"/>
                </a:solidFill>
              </a:rPr>
              <a:t>Electronic Prescribing Incentive Program </a:t>
            </a:r>
            <a:endParaRPr lang="en-US" sz="2800" dirty="0">
              <a:solidFill>
                <a:schemeClr val="tx1"/>
              </a:solidFill>
            </a:endParaRPr>
          </a:p>
          <a:p>
            <a:pPr algn="l"/>
            <a:r>
              <a:rPr lang="en-US" sz="2800" dirty="0">
                <a:solidFill>
                  <a:schemeClr val="tx1"/>
                </a:solidFill>
              </a:rPr>
              <a:t>The Medicare Electronic Prescribing Incentive (eRx) Program for eligible professionals includes a combination of incentive payments and negative payment adjustments related to meeting eRX thresholds.  The incentive percentages are one percent of total Medicare Part B payments in 2012 and 0.5 percent in 2013. The eRx program ends after 2014.  </a:t>
            </a:r>
            <a:endParaRPr lang="en-US" sz="2800" dirty="0" smtClean="0">
              <a:solidFill>
                <a:schemeClr val="tx1"/>
              </a:solidFill>
            </a:endParaRPr>
          </a:p>
          <a:p>
            <a:pPr algn="l"/>
            <a:r>
              <a:rPr lang="en-US" sz="2800" u="sng" dirty="0">
                <a:solidFill>
                  <a:schemeClr val="tx1"/>
                </a:solidFill>
                <a:hlinkClick r:id="rId3"/>
              </a:rPr>
              <a:t>MLN Matters # SE1206</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60</a:t>
            </a:fld>
            <a:endParaRPr lang="en-US" dirty="0"/>
          </a:p>
        </p:txBody>
      </p:sp>
    </p:spTree>
    <p:extLst>
      <p:ext uri="{BB962C8B-B14F-4D97-AF65-F5344CB8AC3E}">
        <p14:creationId xmlns:p14="http://schemas.microsoft.com/office/powerpoint/2010/main" val="3584402545"/>
      </p:ext>
    </p:extLst>
  </p:cSld>
  <p:clrMapOvr>
    <a:masterClrMapping/>
  </p:clrMapOvr>
  <p:timing>
    <p:tnLst>
      <p:par>
        <p:cTn id="1" dur="indefinite" restart="never" nodeType="tmRoot"/>
      </p:par>
    </p:tnLst>
  </p:timing>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20000"/>
          </a:bodyPr>
          <a:lstStyle/>
          <a:p>
            <a:pPr lvl="0" algn="l"/>
            <a:r>
              <a:rPr lang="en-US" sz="2800" b="1" dirty="0" smtClean="0">
                <a:solidFill>
                  <a:schemeClr val="tx1"/>
                </a:solidFill>
              </a:rPr>
              <a:t>New Timely Filing Requirements </a:t>
            </a:r>
          </a:p>
          <a:p>
            <a:endParaRPr lang="en-US" sz="2800" dirty="0"/>
          </a:p>
          <a:p>
            <a:pPr marL="457200" indent="-457200" algn="l">
              <a:buFont typeface="Arial" pitchFamily="34" charset="0"/>
              <a:buChar char="•"/>
            </a:pPr>
            <a:r>
              <a:rPr lang="en-US" sz="2800" dirty="0">
                <a:solidFill>
                  <a:schemeClr val="tx1"/>
                </a:solidFill>
              </a:rPr>
              <a:t>For </a:t>
            </a:r>
            <a:r>
              <a:rPr lang="en-US" sz="2800" b="1" dirty="0">
                <a:solidFill>
                  <a:schemeClr val="tx1"/>
                </a:solidFill>
              </a:rPr>
              <a:t>institutional claims </a:t>
            </a:r>
            <a:r>
              <a:rPr lang="en-US" sz="2800" dirty="0">
                <a:solidFill>
                  <a:schemeClr val="tx1"/>
                </a:solidFill>
              </a:rPr>
              <a:t>that include span dates of service (i.e., a “From” and “Through” date span on the claim), the “</a:t>
            </a:r>
            <a:r>
              <a:rPr lang="en-US" sz="2800" b="1" dirty="0">
                <a:solidFill>
                  <a:schemeClr val="tx1"/>
                </a:solidFill>
              </a:rPr>
              <a:t>Through” date on the claim will be used to determine the date of service for claims filing timeliness. </a:t>
            </a:r>
            <a:endParaRPr lang="en-US" sz="2800" dirty="0">
              <a:solidFill>
                <a:schemeClr val="tx1"/>
              </a:solidFill>
            </a:endParaRPr>
          </a:p>
          <a:p>
            <a:pPr marL="457200" indent="-457200" algn="l">
              <a:buFont typeface="Arial" pitchFamily="34" charset="0"/>
              <a:buChar char="•"/>
            </a:pPr>
            <a:r>
              <a:rPr lang="en-US" sz="2800" dirty="0" smtClean="0">
                <a:solidFill>
                  <a:schemeClr val="tx1"/>
                </a:solidFill>
              </a:rPr>
              <a:t>For </a:t>
            </a:r>
            <a:r>
              <a:rPr lang="en-US" sz="2800" b="1" dirty="0">
                <a:solidFill>
                  <a:schemeClr val="tx1"/>
                </a:solidFill>
              </a:rPr>
              <a:t>professional claims (CMS-1500 Form and 837P</a:t>
            </a:r>
            <a:r>
              <a:rPr lang="en-US" sz="2800" dirty="0">
                <a:solidFill>
                  <a:schemeClr val="tx1"/>
                </a:solidFill>
              </a:rPr>
              <a:t>) submitted by physicians and other suppliers that include span dates of service, the line item “</a:t>
            </a:r>
            <a:r>
              <a:rPr lang="en-US" sz="2800" b="1" dirty="0">
                <a:solidFill>
                  <a:schemeClr val="tx1"/>
                </a:solidFill>
              </a:rPr>
              <a:t>From” date will be used to determine the date of service and filing timeliness. (This includes supplies and rental items</a:t>
            </a:r>
            <a:r>
              <a:rPr lang="en-US" sz="2800" dirty="0">
                <a:solidFill>
                  <a:schemeClr val="tx1"/>
                </a:solidFill>
              </a:rPr>
              <a:t>). </a:t>
            </a:r>
          </a:p>
          <a:p>
            <a:pPr lvl="0" algn="l"/>
            <a:r>
              <a:rPr lang="en-US" sz="2800" dirty="0" smtClean="0">
                <a:solidFill>
                  <a:schemeClr val="tx1"/>
                </a:solidFill>
                <a:hlinkClick r:id="rId3"/>
              </a:rPr>
              <a:t>MLN MM7080</a:t>
            </a:r>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61</a:t>
            </a:fld>
            <a:endParaRPr lang="en-US" dirty="0"/>
          </a:p>
        </p:txBody>
      </p:sp>
    </p:spTree>
    <p:extLst>
      <p:ext uri="{BB962C8B-B14F-4D97-AF65-F5344CB8AC3E}">
        <p14:creationId xmlns:p14="http://schemas.microsoft.com/office/powerpoint/2010/main" val="3848859023"/>
      </p:ext>
    </p:extLst>
  </p:cSld>
  <p:clrMapOvr>
    <a:masterClrMapping/>
  </p:clrMapOvr>
  <p:timing>
    <p:tnLst>
      <p:par>
        <p:cTn id="1" dur="indefinite" restart="never" nodeType="tmRoot"/>
      </p:par>
    </p:tnLst>
  </p:timing>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10000"/>
          </a:bodyPr>
          <a:lstStyle/>
          <a:p>
            <a:pPr algn="l"/>
            <a:r>
              <a:rPr lang="en-US" sz="2800" b="1" dirty="0">
                <a:solidFill>
                  <a:schemeClr val="tx1"/>
                </a:solidFill>
              </a:rPr>
              <a:t>ESRD Bundled Payments</a:t>
            </a:r>
          </a:p>
          <a:p>
            <a:pPr algn="l"/>
            <a:r>
              <a:rPr lang="en-US" sz="2800" dirty="0">
                <a:solidFill>
                  <a:schemeClr val="tx1"/>
                </a:solidFill>
              </a:rPr>
              <a:t>The legislation requires CMS, for services furnished on or after January 1, 2014, to adjust payments relating to the end stage renal disease (ESRD) bundled payment rate to reflect changes in utilization of certain drugs and biologicals. In making reductions, CMS must take into account the most recently available data on average sales prices and changes in prices for drugs and biological reflected in the ESRD market basket percentage increase factor. The legislation also delays until January 1, 2016, implementation of oral-only ESRD-related drugs in the ESRD prospective payment system. </a:t>
            </a:r>
          </a:p>
          <a:p>
            <a:endParaRPr lang="en-US" sz="28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62</a:t>
            </a:fld>
            <a:endParaRPr lang="en-US" dirty="0"/>
          </a:p>
        </p:txBody>
      </p:sp>
    </p:spTree>
    <p:extLst>
      <p:ext uri="{BB962C8B-B14F-4D97-AF65-F5344CB8AC3E}">
        <p14:creationId xmlns:p14="http://schemas.microsoft.com/office/powerpoint/2010/main" val="1805337696"/>
      </p:ext>
    </p:extLst>
  </p:cSld>
  <p:clrMapOvr>
    <a:masterClrMapping/>
  </p:clrMapOvr>
  <p:timing>
    <p:tnLst>
      <p:par>
        <p:cTn id="1" dur="indefinite" restart="never" nodeType="tmRoot"/>
      </p:par>
    </p:tnLst>
  </p:timing>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77500" lnSpcReduction="20000"/>
          </a:bodyPr>
          <a:lstStyle/>
          <a:p>
            <a:pPr lvl="0" algn="l"/>
            <a:r>
              <a:rPr lang="en-US" sz="2800" b="1" dirty="0" smtClean="0">
                <a:solidFill>
                  <a:schemeClr val="tx1"/>
                </a:solidFill>
              </a:rPr>
              <a:t>Nursing </a:t>
            </a:r>
            <a:r>
              <a:rPr lang="en-US" sz="2800" b="1" dirty="0">
                <a:solidFill>
                  <a:schemeClr val="tx1"/>
                </a:solidFill>
              </a:rPr>
              <a:t>Home Medicaid Rates</a:t>
            </a:r>
            <a:endParaRPr lang="en-US" sz="28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algn="l"/>
            <a:r>
              <a:rPr lang="en-US" sz="2600" dirty="0">
                <a:solidFill>
                  <a:schemeClr val="tx1"/>
                </a:solidFill>
              </a:rPr>
              <a:t>While the </a:t>
            </a:r>
            <a:r>
              <a:rPr lang="en-US" sz="2600" dirty="0" smtClean="0">
                <a:solidFill>
                  <a:schemeClr val="tx1"/>
                </a:solidFill>
              </a:rPr>
              <a:t>2014 </a:t>
            </a:r>
            <a:r>
              <a:rPr lang="en-US" sz="2600" dirty="0">
                <a:solidFill>
                  <a:schemeClr val="tx1"/>
                </a:solidFill>
              </a:rPr>
              <a:t>statewide base price is higher than in </a:t>
            </a:r>
            <a:r>
              <a:rPr lang="en-US" sz="2600" dirty="0" smtClean="0">
                <a:solidFill>
                  <a:schemeClr val="tx1"/>
                </a:solidFill>
              </a:rPr>
              <a:t>2013, </a:t>
            </a:r>
            <a:r>
              <a:rPr lang="en-US" sz="2600" dirty="0">
                <a:solidFill>
                  <a:schemeClr val="tx1"/>
                </a:solidFill>
              </a:rPr>
              <a:t>homes whose rates are impacted by stop-loss factors will see a rate decrease as the stop loss percentage increases from </a:t>
            </a:r>
            <a:r>
              <a:rPr lang="en-US" sz="2600" dirty="0" smtClean="0">
                <a:solidFill>
                  <a:schemeClr val="tx1"/>
                </a:solidFill>
              </a:rPr>
              <a:t>2.5 </a:t>
            </a:r>
            <a:r>
              <a:rPr lang="en-US" sz="2600" dirty="0">
                <a:solidFill>
                  <a:schemeClr val="tx1"/>
                </a:solidFill>
              </a:rPr>
              <a:t>to </a:t>
            </a:r>
            <a:r>
              <a:rPr lang="en-US" sz="2600" dirty="0" smtClean="0">
                <a:solidFill>
                  <a:schemeClr val="tx1"/>
                </a:solidFill>
              </a:rPr>
              <a:t>5 </a:t>
            </a:r>
            <a:r>
              <a:rPr lang="en-US" sz="2600" dirty="0">
                <a:solidFill>
                  <a:schemeClr val="tx1"/>
                </a:solidFill>
              </a:rPr>
              <a:t>percent.  </a:t>
            </a:r>
            <a:endParaRPr lang="en-US" sz="2600" dirty="0" smtClean="0">
              <a:solidFill>
                <a:schemeClr val="tx1"/>
              </a:solidFill>
            </a:endParaRPr>
          </a:p>
          <a:p>
            <a:pPr algn="l"/>
            <a:endParaRPr lang="en-US" sz="2600" dirty="0">
              <a:solidFill>
                <a:schemeClr val="tx1"/>
              </a:solidFill>
            </a:endParaRPr>
          </a:p>
          <a:p>
            <a:pPr algn="l"/>
            <a:r>
              <a:rPr lang="en-US" sz="2600" dirty="0" smtClean="0">
                <a:solidFill>
                  <a:schemeClr val="tx1"/>
                </a:solidFill>
              </a:rPr>
              <a:t>The </a:t>
            </a:r>
            <a:r>
              <a:rPr lang="en-US" sz="2600" dirty="0">
                <a:solidFill>
                  <a:schemeClr val="tx1"/>
                </a:solidFill>
              </a:rPr>
              <a:t>case mix used in </a:t>
            </a:r>
            <a:r>
              <a:rPr lang="en-US" sz="2600" dirty="0" smtClean="0">
                <a:solidFill>
                  <a:schemeClr val="tx1"/>
                </a:solidFill>
              </a:rPr>
              <a:t>the initial 1/1/13 and 4/1/13 </a:t>
            </a:r>
            <a:r>
              <a:rPr lang="en-US" sz="2600" dirty="0">
                <a:solidFill>
                  <a:schemeClr val="tx1"/>
                </a:solidFill>
              </a:rPr>
              <a:t>rates is the same as in </a:t>
            </a:r>
            <a:r>
              <a:rPr lang="en-US" sz="2600" dirty="0" smtClean="0">
                <a:solidFill>
                  <a:schemeClr val="tx1"/>
                </a:solidFill>
              </a:rPr>
              <a:t>the </a:t>
            </a:r>
            <a:r>
              <a:rPr lang="en-US" sz="2600" dirty="0">
                <a:solidFill>
                  <a:schemeClr val="tx1"/>
                </a:solidFill>
              </a:rPr>
              <a:t>7/1/12 rates (i.e., January 2012 roster-based </a:t>
            </a:r>
            <a:r>
              <a:rPr lang="en-US" sz="2600" dirty="0" smtClean="0">
                <a:solidFill>
                  <a:schemeClr val="tx1"/>
                </a:solidFill>
              </a:rPr>
              <a:t>CMI).</a:t>
            </a:r>
            <a:r>
              <a:rPr lang="en-US" sz="2600" dirty="0">
                <a:solidFill>
                  <a:schemeClr val="tx1"/>
                </a:solidFill>
              </a:rPr>
              <a:t>  DOH expects to update the 1/1/13 rates to reflect the July 2012 roster-based CMI </a:t>
            </a:r>
            <a:r>
              <a:rPr lang="en-US" sz="2600" dirty="0" smtClean="0">
                <a:solidFill>
                  <a:schemeClr val="tx1"/>
                </a:solidFill>
              </a:rPr>
              <a:t>and make payment adjustments by end of October.  </a:t>
            </a:r>
          </a:p>
          <a:p>
            <a:pPr algn="l"/>
            <a:endParaRPr lang="en-US" sz="2600" dirty="0">
              <a:solidFill>
                <a:schemeClr val="tx1"/>
              </a:solidFill>
            </a:endParaRPr>
          </a:p>
          <a:p>
            <a:pPr algn="l"/>
            <a:r>
              <a:rPr lang="en-US" sz="2600" dirty="0" smtClean="0">
                <a:solidFill>
                  <a:schemeClr val="tx1"/>
                </a:solidFill>
              </a:rPr>
              <a:t>A similar CMI growth constraint as used in the initial 7/1/12 rates (5% max change) may be applied– DOH analyzing financial impact of 1.5 percent statewide Medicaid CMI growth from Jan 2012 to Jul 2012 to determine whether a constraint is needed..  </a:t>
            </a:r>
            <a:endParaRPr lang="en-US" sz="26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63</a:t>
            </a:fld>
            <a:endParaRPr lang="en-US" dirty="0"/>
          </a:p>
        </p:txBody>
      </p:sp>
    </p:spTree>
    <p:extLst>
      <p:ext uri="{BB962C8B-B14F-4D97-AF65-F5344CB8AC3E}">
        <p14:creationId xmlns:p14="http://schemas.microsoft.com/office/powerpoint/2010/main" val="2495584948"/>
      </p:ext>
    </p:extLst>
  </p:cSld>
  <p:clrMapOvr>
    <a:masterClrMapping/>
  </p:clrMapOvr>
  <p:timing>
    <p:tnLst>
      <p:par>
        <p:cTn id="1" dur="indefinite" restart="never" nodeType="tmRoot"/>
      </p:par>
    </p:tnLst>
  </p:timing>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64</a:t>
            </a:fld>
            <a:endParaRPr lang="en-US" dirty="0"/>
          </a:p>
        </p:txBody>
      </p:sp>
      <p:sp>
        <p:nvSpPr>
          <p:cNvPr id="7" name="TextBox 6"/>
          <p:cNvSpPr txBox="1"/>
          <p:nvPr/>
        </p:nvSpPr>
        <p:spPr>
          <a:xfrm>
            <a:off x="512135" y="1104900"/>
            <a:ext cx="4495800" cy="381000"/>
          </a:xfrm>
          <a:prstGeom prst="rect">
            <a:avLst/>
          </a:prstGeom>
          <a:noFill/>
        </p:spPr>
        <p:txBody>
          <a:bodyPr wrap="square" rtlCol="0">
            <a:spAutoFit/>
          </a:bodyPr>
          <a:lstStyle/>
          <a:p>
            <a:r>
              <a:rPr lang="en-US" dirty="0" smtClean="0"/>
              <a:t>Medicaid rate estimate template:</a:t>
            </a:r>
            <a:endParaRPr lang="en-US" dirty="0"/>
          </a:p>
        </p:txBody>
      </p:sp>
      <p:pic>
        <p:nvPicPr>
          <p:cNvPr id="6147" name="Picture 3"/>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533400" y="1485900"/>
            <a:ext cx="8069803" cy="4991100"/>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Tree>
    <p:extLst>
      <p:ext uri="{BB962C8B-B14F-4D97-AF65-F5344CB8AC3E}">
        <p14:creationId xmlns:p14="http://schemas.microsoft.com/office/powerpoint/2010/main" val="4021847016"/>
      </p:ext>
    </p:extLst>
  </p:cSld>
  <p:clrMapOvr>
    <a:masterClrMapping/>
  </p:clrMapOvr>
  <p:timing>
    <p:tnLst>
      <p:par>
        <p:cTn id="1" dur="indefinite" restart="never" nodeType="tmRoot"/>
      </p:par>
    </p:tnLst>
  </p:timing>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65</a:t>
            </a:fld>
            <a:endParaRPr lang="en-US" dirty="0"/>
          </a:p>
        </p:txBody>
      </p:sp>
      <p:sp>
        <p:nvSpPr>
          <p:cNvPr id="7" name="TextBox 6"/>
          <p:cNvSpPr txBox="1"/>
          <p:nvPr/>
        </p:nvSpPr>
        <p:spPr>
          <a:xfrm>
            <a:off x="512135" y="1104900"/>
            <a:ext cx="4495800" cy="381000"/>
          </a:xfrm>
          <a:prstGeom prst="rect">
            <a:avLst/>
          </a:prstGeom>
          <a:noFill/>
        </p:spPr>
        <p:txBody>
          <a:bodyPr wrap="square" rtlCol="0">
            <a:spAutoFit/>
          </a:bodyPr>
          <a:lstStyle/>
          <a:p>
            <a:r>
              <a:rPr lang="en-US" dirty="0" smtClean="0"/>
              <a:t>Case Mix adjustment:</a:t>
            </a:r>
            <a:endParaRPr lang="en-US" dirty="0"/>
          </a:p>
        </p:txBody>
      </p:sp>
      <p:pic>
        <p:nvPicPr>
          <p:cNvPr id="7170" name="Picture 2"/>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538398" y="1485900"/>
            <a:ext cx="6038850" cy="288607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3" name="TextBox 2"/>
          <p:cNvSpPr txBox="1"/>
          <p:nvPr/>
        </p:nvSpPr>
        <p:spPr>
          <a:xfrm>
            <a:off x="512135" y="4495800"/>
            <a:ext cx="7336465" cy="1754326"/>
          </a:xfrm>
          <a:prstGeom prst="rect">
            <a:avLst/>
          </a:prstGeom>
          <a:noFill/>
        </p:spPr>
        <p:txBody>
          <a:bodyPr wrap="square" rtlCol="0">
            <a:spAutoFit/>
          </a:bodyPr>
          <a:lstStyle/>
          <a:p>
            <a:r>
              <a:rPr lang="en-US" i="1" dirty="0"/>
              <a:t>B</a:t>
            </a:r>
            <a:r>
              <a:rPr lang="en-US" i="1" dirty="0" smtClean="0"/>
              <a:t>ase year case mix does not change (e.g., always .907504 for free standing homes with fewer than 300 beds).  Latest facility CMI (labeled “Facility Specific Case Mix” above) divided by base year statewide case mix (labeled “50% Peer Group/50% Statewide Case Mix” above) yields the “facility case mix adjustment” that is applied to the direct component used in the rate calculation. </a:t>
            </a:r>
            <a:endParaRPr lang="en-US" i="1" dirty="0"/>
          </a:p>
        </p:txBody>
      </p:sp>
    </p:spTree>
    <p:extLst>
      <p:ext uri="{BB962C8B-B14F-4D97-AF65-F5344CB8AC3E}">
        <p14:creationId xmlns:p14="http://schemas.microsoft.com/office/powerpoint/2010/main" val="1071631919"/>
      </p:ext>
    </p:extLst>
  </p:cSld>
  <p:clrMapOvr>
    <a:masterClrMapping/>
  </p:clrMapOvr>
  <p:timing>
    <p:tnLst>
      <p:par>
        <p:cTn id="1" dur="indefinite" restart="never" nodeType="tmRoot"/>
      </p:par>
    </p:tnLst>
  </p:timing>
</p:sld>
</file>

<file path=ppt/slides/slide6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lvl="0" algn="l"/>
            <a:r>
              <a:rPr lang="en-US" sz="2800" b="1" dirty="0">
                <a:solidFill>
                  <a:schemeClr val="tx1"/>
                </a:solidFill>
              </a:rPr>
              <a:t>CMI </a:t>
            </a:r>
            <a:r>
              <a:rPr lang="en-US" sz="2800" b="1" dirty="0" smtClean="0">
                <a:solidFill>
                  <a:schemeClr val="tx1"/>
                </a:solidFill>
              </a:rPr>
              <a:t>constraint in 7/1/12 rates</a:t>
            </a:r>
            <a:endParaRPr lang="en-US" sz="2800" dirty="0">
              <a:solidFill>
                <a:schemeClr val="tx1"/>
              </a:solidFill>
            </a:endParaRPr>
          </a:p>
          <a:p>
            <a:pPr algn="l"/>
            <a:r>
              <a:rPr lang="en-US" sz="2800" i="1" dirty="0">
                <a:solidFill>
                  <a:schemeClr val="tx1"/>
                </a:solidFill>
              </a:rPr>
              <a:t> </a:t>
            </a:r>
            <a:endParaRPr lang="en-US" sz="2800" dirty="0">
              <a:solidFill>
                <a:schemeClr val="tx1"/>
              </a:solidFill>
            </a:endParaRPr>
          </a:p>
          <a:p>
            <a:pPr marL="457200" indent="-457200" algn="l">
              <a:buFont typeface="Arial" pitchFamily="34" charset="0"/>
              <a:buChar char="•"/>
            </a:pPr>
            <a:r>
              <a:rPr lang="en-US" sz="2400" dirty="0">
                <a:solidFill>
                  <a:schemeClr val="tx1"/>
                </a:solidFill>
              </a:rPr>
              <a:t>Nursing homes whose Case Mix Index (CMI) changed by five or more </a:t>
            </a:r>
            <a:r>
              <a:rPr lang="en-US" sz="2400" dirty="0" smtClean="0">
                <a:solidFill>
                  <a:schemeClr val="tx1"/>
                </a:solidFill>
              </a:rPr>
              <a:t>percent (from Jan 2011-Jan 2012) received initial 7/1/12 rates in which the case mix change was constrained to 5 percent.  The constraint was removed and final 7/1/12 rates were issued and payments adjusted in August of 2013.  </a:t>
            </a: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66</a:t>
            </a:fld>
            <a:endParaRPr lang="en-US" dirty="0"/>
          </a:p>
        </p:txBody>
      </p:sp>
    </p:spTree>
    <p:extLst>
      <p:ext uri="{BB962C8B-B14F-4D97-AF65-F5344CB8AC3E}">
        <p14:creationId xmlns:p14="http://schemas.microsoft.com/office/powerpoint/2010/main" val="2862659858"/>
      </p:ext>
    </p:extLst>
  </p:cSld>
  <p:clrMapOvr>
    <a:masterClrMapping/>
  </p:clrMapOvr>
  <p:timing>
    <p:tnLst>
      <p:par>
        <p:cTn id="1" dur="indefinite" restart="never" nodeType="tmRoot"/>
      </p:par>
    </p:tnLst>
  </p:timing>
</p:sld>
</file>

<file path=ppt/slides/slide6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85000" lnSpcReduction="20000"/>
          </a:bodyPr>
          <a:lstStyle/>
          <a:p>
            <a:pPr algn="l"/>
            <a:r>
              <a:rPr lang="en-US" sz="3300" b="1" dirty="0">
                <a:solidFill>
                  <a:schemeClr val="tx1"/>
                </a:solidFill>
              </a:rPr>
              <a:t>MDS Audits</a:t>
            </a:r>
            <a:endParaRPr lang="en-US" sz="33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marL="457200" indent="-457200" algn="l">
              <a:buFont typeface="Arial" pitchFamily="34" charset="0"/>
              <a:buChar char="•"/>
            </a:pPr>
            <a:r>
              <a:rPr lang="en-US" sz="2800" dirty="0" smtClean="0">
                <a:solidFill>
                  <a:schemeClr val="tx1"/>
                </a:solidFill>
              </a:rPr>
              <a:t>First round (Jan 2012 assessment) of audits focus on homes with CMI increase of 5% or higher </a:t>
            </a:r>
          </a:p>
          <a:p>
            <a:pPr marL="457200" indent="-457200" algn="l">
              <a:buFont typeface="Arial" pitchFamily="34" charset="0"/>
              <a:buChar char="•"/>
            </a:pPr>
            <a:r>
              <a:rPr lang="en-US" sz="2800" dirty="0" smtClean="0">
                <a:solidFill>
                  <a:schemeClr val="tx1"/>
                </a:solidFill>
              </a:rPr>
              <a:t>All 300 homes to be audited</a:t>
            </a:r>
          </a:p>
          <a:p>
            <a:pPr marL="457200" indent="-457200" algn="l">
              <a:buFont typeface="Arial" pitchFamily="34" charset="0"/>
              <a:buChar char="•"/>
            </a:pPr>
            <a:r>
              <a:rPr lang="en-US" sz="2800" dirty="0" smtClean="0">
                <a:solidFill>
                  <a:schemeClr val="tx1"/>
                </a:solidFill>
              </a:rPr>
              <a:t>76 homes processed (12 % of state) by May</a:t>
            </a:r>
          </a:p>
          <a:p>
            <a:pPr marL="457200" indent="-457200" algn="l">
              <a:buFont typeface="Arial" pitchFamily="34" charset="0"/>
              <a:buChar char="•"/>
            </a:pPr>
            <a:r>
              <a:rPr lang="en-US" sz="2800" dirty="0" smtClean="0">
                <a:solidFill>
                  <a:schemeClr val="tx1"/>
                </a:solidFill>
              </a:rPr>
              <a:t>Of these, 21 determined to warrant rate decrease</a:t>
            </a:r>
          </a:p>
          <a:p>
            <a:pPr marL="457200" indent="-457200" algn="l">
              <a:buFont typeface="Arial" pitchFamily="34" charset="0"/>
              <a:buChar char="•"/>
            </a:pPr>
            <a:r>
              <a:rPr lang="en-US" sz="2800" dirty="0" smtClean="0">
                <a:solidFill>
                  <a:schemeClr val="tx1"/>
                </a:solidFill>
              </a:rPr>
              <a:t>Average rate reduction of </a:t>
            </a:r>
            <a:r>
              <a:rPr lang="en-US" sz="2800" dirty="0">
                <a:solidFill>
                  <a:schemeClr val="tx1"/>
                </a:solidFill>
              </a:rPr>
              <a:t>$2.71 </a:t>
            </a:r>
            <a:r>
              <a:rPr lang="en-US" sz="2800" dirty="0" smtClean="0">
                <a:solidFill>
                  <a:schemeClr val="tx1"/>
                </a:solidFill>
              </a:rPr>
              <a:t> </a:t>
            </a:r>
            <a:r>
              <a:rPr lang="en-US" sz="2800" dirty="0">
                <a:solidFill>
                  <a:schemeClr val="tx1"/>
                </a:solidFill>
              </a:rPr>
              <a:t>per </a:t>
            </a:r>
            <a:r>
              <a:rPr lang="en-US" sz="2800" dirty="0" smtClean="0">
                <a:solidFill>
                  <a:schemeClr val="tx1"/>
                </a:solidFill>
              </a:rPr>
              <a:t>day</a:t>
            </a:r>
          </a:p>
          <a:p>
            <a:pPr marL="457200" indent="-457200" algn="l">
              <a:buFont typeface="Arial" pitchFamily="34" charset="0"/>
              <a:buChar char="•"/>
            </a:pPr>
            <a:r>
              <a:rPr lang="en-US" sz="2800" dirty="0" smtClean="0">
                <a:solidFill>
                  <a:schemeClr val="tx1"/>
                </a:solidFill>
              </a:rPr>
              <a:t>Total savings of $3.2 million</a:t>
            </a:r>
          </a:p>
          <a:p>
            <a:pPr marL="457200" indent="-457200" algn="l">
              <a:buFont typeface="Arial" pitchFamily="34" charset="0"/>
              <a:buChar char="•"/>
            </a:pPr>
            <a:r>
              <a:rPr lang="en-US" sz="2800" dirty="0" smtClean="0">
                <a:solidFill>
                  <a:schemeClr val="tx1"/>
                </a:solidFill>
              </a:rPr>
              <a:t>OMIG auditing only </a:t>
            </a:r>
            <a:r>
              <a:rPr lang="en-US" sz="2800" dirty="0">
                <a:solidFill>
                  <a:schemeClr val="tx1"/>
                </a:solidFill>
              </a:rPr>
              <a:t>“high risk” MDS </a:t>
            </a:r>
            <a:r>
              <a:rPr lang="en-US" sz="2800" dirty="0" smtClean="0">
                <a:solidFill>
                  <a:schemeClr val="tx1"/>
                </a:solidFill>
              </a:rPr>
              <a:t>records in first round.</a:t>
            </a:r>
            <a:r>
              <a:rPr lang="en-US" sz="2800" dirty="0">
                <a:solidFill>
                  <a:schemeClr val="tx1"/>
                </a:solidFill>
              </a:rPr>
              <a:t>  “High risk” is defined as an MDS record of a resident whose RUG assignment would change if one or two </a:t>
            </a:r>
            <a:r>
              <a:rPr lang="en-US" sz="2800" dirty="0" smtClean="0">
                <a:solidFill>
                  <a:schemeClr val="tx1"/>
                </a:solidFill>
              </a:rPr>
              <a:t>ADL errors were </a:t>
            </a:r>
            <a:r>
              <a:rPr lang="en-US" sz="2800" dirty="0">
                <a:solidFill>
                  <a:schemeClr val="tx1"/>
                </a:solidFill>
              </a:rPr>
              <a:t>found and corrected. </a:t>
            </a:r>
            <a:endParaRPr lang="en-US" sz="2800" dirty="0" smtClean="0">
              <a:solidFill>
                <a:schemeClr val="tx1"/>
              </a:solidFill>
            </a:endParaRPr>
          </a:p>
          <a:p>
            <a:pPr algn="l"/>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67</a:t>
            </a:fld>
            <a:endParaRPr lang="en-US" dirty="0"/>
          </a:p>
        </p:txBody>
      </p:sp>
    </p:spTree>
    <p:extLst>
      <p:ext uri="{BB962C8B-B14F-4D97-AF65-F5344CB8AC3E}">
        <p14:creationId xmlns:p14="http://schemas.microsoft.com/office/powerpoint/2010/main" val="3709430073"/>
      </p:ext>
    </p:extLst>
  </p:cSld>
  <p:clrMapOvr>
    <a:masterClrMapping/>
  </p:clrMapOvr>
  <p:timing>
    <p:tnLst>
      <p:par>
        <p:cTn id="1" dur="indefinite" restart="never" nodeType="tmRoot"/>
      </p:par>
    </p:tnLst>
  </p:timing>
</p:sld>
</file>

<file path=ppt/slides/slide6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89466"/>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r>
              <a:rPr lang="en-US" sz="3000" b="1" dirty="0">
                <a:solidFill>
                  <a:schemeClr val="tx1"/>
                </a:solidFill>
              </a:rPr>
              <a:t>MDS </a:t>
            </a:r>
            <a:r>
              <a:rPr lang="en-US" sz="3000" b="1" dirty="0" smtClean="0">
                <a:solidFill>
                  <a:schemeClr val="tx1"/>
                </a:solidFill>
              </a:rPr>
              <a:t>Audits (continued)</a:t>
            </a:r>
            <a:endParaRPr lang="en-US" sz="30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marL="457200" indent="-457200" algn="l">
              <a:buFont typeface="Arial" pitchFamily="34" charset="0"/>
              <a:buChar char="•"/>
            </a:pPr>
            <a:r>
              <a:rPr lang="en-US" sz="2600" dirty="0" smtClean="0">
                <a:solidFill>
                  <a:schemeClr val="tx1"/>
                </a:solidFill>
              </a:rPr>
              <a:t>OMIG has selected the homes for the second round (July 2012 assessment) of audits </a:t>
            </a:r>
          </a:p>
          <a:p>
            <a:pPr marL="457200" indent="-457200" algn="l">
              <a:buFont typeface="Arial" pitchFamily="34" charset="0"/>
              <a:buChar char="•"/>
            </a:pPr>
            <a:r>
              <a:rPr lang="en-US" sz="2600" dirty="0" smtClean="0">
                <a:solidFill>
                  <a:schemeClr val="tx1"/>
                </a:solidFill>
              </a:rPr>
              <a:t>250 homes to be audited</a:t>
            </a:r>
          </a:p>
          <a:p>
            <a:pPr marL="457200" indent="-457200" algn="l">
              <a:buFont typeface="Arial" pitchFamily="34" charset="0"/>
              <a:buChar char="•"/>
            </a:pPr>
            <a:r>
              <a:rPr lang="en-US" sz="2600" dirty="0" smtClean="0">
                <a:solidFill>
                  <a:schemeClr val="tx1"/>
                </a:solidFill>
              </a:rPr>
              <a:t>Western and Northern NY as well as the Capital Region are the current (Fall 2013) audit focus</a:t>
            </a:r>
          </a:p>
          <a:p>
            <a:pPr marL="457200" indent="-457200" algn="l">
              <a:buFont typeface="Arial" pitchFamily="34" charset="0"/>
              <a:buChar char="•"/>
            </a:pPr>
            <a:r>
              <a:rPr lang="en-US" sz="2600" dirty="0" smtClean="0">
                <a:solidFill>
                  <a:schemeClr val="tx1"/>
                </a:solidFill>
              </a:rPr>
              <a:t>State may seek to supplement MDS audit staff by using IPRO or a temporary services contract</a:t>
            </a:r>
          </a:p>
          <a:p>
            <a:pPr marL="457200" indent="-457200" algn="l">
              <a:buFont typeface="Arial" pitchFamily="34" charset="0"/>
              <a:buChar char="•"/>
            </a:pPr>
            <a:r>
              <a:rPr lang="en-US" sz="2600" dirty="0" smtClean="0">
                <a:solidFill>
                  <a:schemeClr val="tx1"/>
                </a:solidFill>
              </a:rPr>
              <a:t>OMIG intends to have all January and July 2012 audits final by Feb. 2014.</a:t>
            </a:r>
          </a:p>
          <a:p>
            <a:pPr algn="l"/>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68</a:t>
            </a:fld>
            <a:endParaRPr lang="en-US" dirty="0"/>
          </a:p>
        </p:txBody>
      </p:sp>
    </p:spTree>
    <p:extLst>
      <p:ext uri="{BB962C8B-B14F-4D97-AF65-F5344CB8AC3E}">
        <p14:creationId xmlns:p14="http://schemas.microsoft.com/office/powerpoint/2010/main" val="456831702"/>
      </p:ext>
    </p:extLst>
  </p:cSld>
  <p:clrMapOvr>
    <a:masterClrMapping/>
  </p:clrMapOvr>
  <p:timing>
    <p:tnLst>
      <p:par>
        <p:cTn id="1" dur="indefinite" restart="never" nodeType="tmRoot"/>
      </p:par>
    </p:tnLst>
  </p:timing>
</p:sld>
</file>

<file path=ppt/slides/slide6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B780F3A-D6E9-423A-986A-32A46CD5293D}" type="slidenum">
              <a:rPr lang="en-US" smtClean="0"/>
              <a:t>69</a:t>
            </a:fld>
            <a:endParaRPr lang="en-US" dirty="0"/>
          </a:p>
        </p:txBody>
      </p:sp>
      <p:sp>
        <p:nvSpPr>
          <p:cNvPr id="6" name="Title 1"/>
          <p:cNvSpPr>
            <a:spLocks noGrp="1"/>
          </p:cNvSpPr>
          <p:nvPr>
            <p:ph type="title"/>
          </p:nvPr>
        </p:nvSpPr>
        <p:spPr/>
        <p:txBody>
          <a:bodyPr>
            <a:normAutofit/>
          </a:bodyPr>
          <a:lstStyle/>
          <a:p>
            <a:r>
              <a:rPr lang="en-US" sz="2800" dirty="0" smtClean="0"/>
              <a:t>Fall 2013 Reimbursement Update</a:t>
            </a:r>
            <a:endParaRPr lang="en-US" sz="2800" b="1" dirty="0">
              <a:latin typeface="Arial Black" pitchFamily="34" charset="0"/>
            </a:endParaRPr>
          </a:p>
        </p:txBody>
      </p:sp>
      <p:pic>
        <p:nvPicPr>
          <p:cNvPr id="1026" name="Picture 2"/>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57200" y="1447800"/>
            <a:ext cx="8228013" cy="45243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9" name="TextBox 8"/>
          <p:cNvSpPr txBox="1"/>
          <p:nvPr/>
        </p:nvSpPr>
        <p:spPr>
          <a:xfrm>
            <a:off x="1066800" y="5867400"/>
            <a:ext cx="5715000" cy="461665"/>
          </a:xfrm>
          <a:prstGeom prst="rect">
            <a:avLst/>
          </a:prstGeom>
          <a:noFill/>
        </p:spPr>
        <p:txBody>
          <a:bodyPr wrap="square" rtlCol="0">
            <a:spAutoFit/>
          </a:bodyPr>
          <a:lstStyle/>
          <a:p>
            <a:r>
              <a:rPr lang="en-US" sz="1200" i="1" dirty="0" smtClean="0"/>
              <a:t>Note:  Jan 2011 and 2012 are based on DOH CMI </a:t>
            </a:r>
            <a:r>
              <a:rPr lang="en-US" sz="1200" i="1" dirty="0"/>
              <a:t>calculations. July 2012 is calculated by </a:t>
            </a:r>
            <a:r>
              <a:rPr lang="en-US" sz="1200" i="1" dirty="0" err="1"/>
              <a:t>LeadingAge</a:t>
            </a:r>
            <a:r>
              <a:rPr lang="en-US" sz="1200" i="1" dirty="0"/>
              <a:t> NY and does not reflect any "</a:t>
            </a:r>
            <a:r>
              <a:rPr lang="en-US" sz="1200" i="1" dirty="0" smtClean="0"/>
              <a:t>surrenders“.   </a:t>
            </a:r>
            <a:endParaRPr lang="en-US" sz="1200" i="1" dirty="0"/>
          </a:p>
        </p:txBody>
      </p:sp>
    </p:spTree>
    <p:extLst>
      <p:ext uri="{BB962C8B-B14F-4D97-AF65-F5344CB8AC3E}">
        <p14:creationId xmlns:p14="http://schemas.microsoft.com/office/powerpoint/2010/main" val="3965922648"/>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smtClean="0">
                <a:solidFill>
                  <a:schemeClr val="tx1"/>
                </a:solidFill>
              </a:rPr>
              <a:t>Implications for NY</a:t>
            </a:r>
          </a:p>
          <a:p>
            <a:pPr algn="l"/>
            <a:endParaRPr lang="en-US" sz="2800" b="1"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NY has a number of issues pending with CMS that may be slowed or influenced by federal budget delays and/or funding disruptions</a:t>
            </a:r>
            <a:endParaRPr lang="en-US" sz="2400" dirty="0">
              <a:solidFill>
                <a:schemeClr val="tx1"/>
              </a:solidFill>
            </a:endParaRPr>
          </a:p>
          <a:p>
            <a:pPr marL="342900" indent="-342900" algn="l">
              <a:buFont typeface="Arial" panose="020B0604020202020204" pitchFamily="34" charset="0"/>
              <a:buChar char="•"/>
            </a:pPr>
            <a:r>
              <a:rPr lang="en-US" sz="2400" dirty="0" smtClean="0">
                <a:solidFill>
                  <a:schemeClr val="tx1"/>
                </a:solidFill>
              </a:rPr>
              <a:t>Most notably, a waiver that would provide $10B of Federal savings from Medicaid redesign to the state   </a:t>
            </a:r>
            <a:endParaRPr lang="en-US" sz="2400" dirty="0">
              <a:solidFill>
                <a:schemeClr val="tx1"/>
              </a:solidFill>
            </a:endParaRPr>
          </a:p>
        </p:txBody>
      </p:sp>
      <p:sp>
        <p:nvSpPr>
          <p:cNvPr id="4" name="Slide Number Placeholder 3"/>
          <p:cNvSpPr>
            <a:spLocks noGrp="1"/>
          </p:cNvSpPr>
          <p:nvPr>
            <p:ph type="sldNum" sz="quarter" idx="12"/>
          </p:nvPr>
        </p:nvSpPr>
        <p:spPr/>
        <p:txBody>
          <a:bodyPr/>
          <a:lstStyle/>
          <a:p>
            <a:fld id="{5B780F3A-D6E9-423A-986A-32A46CD5293D}" type="slidenum">
              <a:rPr lang="en-US" smtClean="0"/>
              <a:t>7</a:t>
            </a:fld>
            <a:endParaRPr lang="en-US" dirty="0"/>
          </a:p>
        </p:txBody>
      </p:sp>
    </p:spTree>
    <p:extLst>
      <p:ext uri="{BB962C8B-B14F-4D97-AF65-F5344CB8AC3E}">
        <p14:creationId xmlns:p14="http://schemas.microsoft.com/office/powerpoint/2010/main" val="3849993804"/>
      </p:ext>
    </p:extLst>
  </p:cSld>
  <p:clrMapOvr>
    <a:masterClrMapping/>
  </p:clrMapOvr>
  <p:timing>
    <p:tnLst>
      <p:par>
        <p:cTn id="1" dur="indefinite" restart="never" nodeType="tmRoot"/>
      </p:par>
    </p:tnLst>
  </p:timing>
</p:sld>
</file>

<file path=ppt/slides/slide7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lide Number Placeholder 3"/>
          <p:cNvSpPr>
            <a:spLocks noGrp="1"/>
          </p:cNvSpPr>
          <p:nvPr>
            <p:ph type="sldNum" sz="quarter" idx="12"/>
          </p:nvPr>
        </p:nvSpPr>
        <p:spPr/>
        <p:txBody>
          <a:bodyPr/>
          <a:lstStyle/>
          <a:p>
            <a:fld id="{5B780F3A-D6E9-423A-986A-32A46CD5293D}" type="slidenum">
              <a:rPr lang="en-US" smtClean="0"/>
              <a:t>70</a:t>
            </a:fld>
            <a:endParaRPr lang="en-US" dirty="0"/>
          </a:p>
        </p:txBody>
      </p:sp>
      <p:sp>
        <p:nvSpPr>
          <p:cNvPr id="6" name="Title 1"/>
          <p:cNvSpPr>
            <a:spLocks noGrp="1"/>
          </p:cNvSpPr>
          <p:nvPr>
            <p:ph type="title"/>
          </p:nvPr>
        </p:nvSpPr>
        <p:spPr>
          <a:xfrm>
            <a:off x="456406" y="152400"/>
            <a:ext cx="8229600" cy="1143000"/>
          </a:xfrm>
        </p:spPr>
        <p:txBody>
          <a:bodyPr>
            <a:normAutofit/>
          </a:bodyPr>
          <a:lstStyle/>
          <a:p>
            <a:r>
              <a:rPr lang="en-US" sz="2800" dirty="0" smtClean="0"/>
              <a:t>Fall 2013 Reimbursement Update</a:t>
            </a:r>
            <a:endParaRPr lang="en-US" sz="2800" b="1" dirty="0">
              <a:latin typeface="Arial Black" pitchFamily="34" charset="0"/>
            </a:endParaRPr>
          </a:p>
        </p:txBody>
      </p:sp>
      <p:pic>
        <p:nvPicPr>
          <p:cNvPr id="2051" name="Picture 3"/>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838200" y="1219200"/>
            <a:ext cx="7466013" cy="48752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3" name="TextBox 2"/>
          <p:cNvSpPr txBox="1"/>
          <p:nvPr/>
        </p:nvSpPr>
        <p:spPr>
          <a:xfrm>
            <a:off x="1066800" y="5867400"/>
            <a:ext cx="5715000" cy="461665"/>
          </a:xfrm>
          <a:prstGeom prst="rect">
            <a:avLst/>
          </a:prstGeom>
          <a:noFill/>
        </p:spPr>
        <p:txBody>
          <a:bodyPr wrap="square" rtlCol="0">
            <a:spAutoFit/>
          </a:bodyPr>
          <a:lstStyle/>
          <a:p>
            <a:r>
              <a:rPr lang="en-US" sz="1200" i="1" dirty="0" smtClean="0"/>
              <a:t>Note:  Jan 2011 and 2012 are based on DOH CMI </a:t>
            </a:r>
            <a:r>
              <a:rPr lang="en-US" sz="1200" i="1" dirty="0"/>
              <a:t>calculations. July 2012 is calculated by </a:t>
            </a:r>
            <a:r>
              <a:rPr lang="en-US" sz="1200" i="1" dirty="0" err="1"/>
              <a:t>LeadingAge</a:t>
            </a:r>
            <a:r>
              <a:rPr lang="en-US" sz="1200" i="1" dirty="0"/>
              <a:t> NY and does not reflect any "</a:t>
            </a:r>
            <a:r>
              <a:rPr lang="en-US" sz="1200" i="1" dirty="0" smtClean="0"/>
              <a:t>surrenders“.   </a:t>
            </a:r>
            <a:endParaRPr lang="en-US" sz="1200" i="1" dirty="0"/>
          </a:p>
        </p:txBody>
      </p:sp>
    </p:spTree>
    <p:extLst>
      <p:ext uri="{BB962C8B-B14F-4D97-AF65-F5344CB8AC3E}">
        <p14:creationId xmlns:p14="http://schemas.microsoft.com/office/powerpoint/2010/main" val="1344575287"/>
      </p:ext>
    </p:extLst>
  </p:cSld>
  <p:clrMapOvr>
    <a:masterClrMapping/>
  </p:clrMapOvr>
  <p:timing>
    <p:tnLst>
      <p:par>
        <p:cTn id="1" dur="indefinite" restart="never" nodeType="tmRoot"/>
      </p:par>
    </p:tnLst>
  </p:timing>
</p:sld>
</file>

<file path=ppt/slides/slide7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lvl="0" algn="l"/>
            <a:r>
              <a:rPr lang="en-US" sz="2800" b="1" dirty="0" smtClean="0">
                <a:solidFill>
                  <a:schemeClr val="tx1"/>
                </a:solidFill>
              </a:rPr>
              <a:t>NH Capital</a:t>
            </a:r>
            <a:endParaRPr lang="en-US" sz="2800" dirty="0">
              <a:solidFill>
                <a:schemeClr val="tx1"/>
              </a:solidFill>
            </a:endParaRPr>
          </a:p>
          <a:p>
            <a:pPr algn="l"/>
            <a:r>
              <a:rPr lang="en-US" sz="2800" i="1" dirty="0">
                <a:solidFill>
                  <a:schemeClr val="tx1"/>
                </a:solidFill>
              </a:rPr>
              <a:t> </a:t>
            </a:r>
            <a:endParaRPr lang="en-US" sz="2800" dirty="0">
              <a:solidFill>
                <a:schemeClr val="tx1"/>
              </a:solidFill>
            </a:endParaRPr>
          </a:p>
          <a:p>
            <a:pPr marL="457200" indent="-457200" algn="l">
              <a:buFont typeface="Arial" pitchFamily="34" charset="0"/>
              <a:buChar char="•"/>
            </a:pPr>
            <a:r>
              <a:rPr lang="en-US" sz="2400" dirty="0" smtClean="0">
                <a:solidFill>
                  <a:schemeClr val="tx1"/>
                </a:solidFill>
              </a:rPr>
              <a:t>DOH-convened workgroup addressing issues of NH capital and refinancing </a:t>
            </a:r>
          </a:p>
          <a:p>
            <a:pPr marL="457200" indent="-457200" algn="l">
              <a:buFont typeface="Arial" pitchFamily="34" charset="0"/>
              <a:buChar char="•"/>
            </a:pPr>
            <a:r>
              <a:rPr lang="en-US" sz="2400" dirty="0" smtClean="0">
                <a:solidFill>
                  <a:schemeClr val="tx1"/>
                </a:solidFill>
              </a:rPr>
              <a:t>DOH optimistic that viable solutions can be developed (e.g., establishing a pool from which plans that contract with higher capital cost homes could be reimbursed) </a:t>
            </a:r>
          </a:p>
          <a:p>
            <a:pPr marL="457200" indent="-457200" algn="l">
              <a:buFont typeface="Arial" pitchFamily="34" charset="0"/>
              <a:buChar char="•"/>
            </a:pPr>
            <a:r>
              <a:rPr lang="en-US" sz="2400" dirty="0" smtClean="0">
                <a:solidFill>
                  <a:schemeClr val="tx1"/>
                </a:solidFill>
              </a:rPr>
              <a:t>Other ideas being explored such as including a capital quality measurement and energy efficiency incentives </a:t>
            </a: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71</a:t>
            </a:fld>
            <a:endParaRPr lang="en-US" dirty="0"/>
          </a:p>
        </p:txBody>
      </p:sp>
    </p:spTree>
    <p:extLst>
      <p:ext uri="{BB962C8B-B14F-4D97-AF65-F5344CB8AC3E}">
        <p14:creationId xmlns:p14="http://schemas.microsoft.com/office/powerpoint/2010/main" val="1611634190"/>
      </p:ext>
    </p:extLst>
  </p:cSld>
  <p:clrMapOvr>
    <a:masterClrMapping/>
  </p:clrMapOvr>
  <p:timing>
    <p:tnLst>
      <p:par>
        <p:cTn id="1" dur="indefinite" restart="never" nodeType="tmRoot"/>
      </p:par>
    </p:tnLst>
  </p:timing>
</p:sld>
</file>

<file path=ppt/slides/slide7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6" name="Rectangle 5"/>
          <p:cNvSpPr/>
          <p:nvPr/>
        </p:nvSpPr>
        <p:spPr>
          <a:xfrm>
            <a:off x="381000" y="1600200"/>
            <a:ext cx="8382000" cy="4678204"/>
          </a:xfrm>
          <a:prstGeom prst="rect">
            <a:avLst/>
          </a:prstGeom>
        </p:spPr>
        <p:txBody>
          <a:bodyPr wrap="square">
            <a:spAutoFit/>
          </a:bodyPr>
          <a:lstStyle/>
          <a:p>
            <a:r>
              <a:rPr lang="en-US" sz="2800" b="1" dirty="0" smtClean="0"/>
              <a:t>Recovery of </a:t>
            </a:r>
            <a:r>
              <a:rPr lang="en-US" sz="2800" b="1" dirty="0"/>
              <a:t>outstanding Medicaid </a:t>
            </a:r>
            <a:r>
              <a:rPr lang="en-US" sz="2800" b="1" dirty="0" smtClean="0"/>
              <a:t>liabilities</a:t>
            </a:r>
            <a:endParaRPr lang="en-US" dirty="0"/>
          </a:p>
          <a:p>
            <a:r>
              <a:rPr lang="en-US" dirty="0"/>
              <a:t> </a:t>
            </a:r>
          </a:p>
          <a:p>
            <a:pPr marL="285750" lvl="0" indent="-285750">
              <a:buFont typeface="Arial" pitchFamily="34" charset="0"/>
              <a:buChar char="•"/>
            </a:pPr>
            <a:r>
              <a:rPr lang="en-US" dirty="0" smtClean="0"/>
              <a:t>The </a:t>
            </a:r>
            <a:r>
              <a:rPr lang="en-US" dirty="0"/>
              <a:t>state is </a:t>
            </a:r>
            <a:r>
              <a:rPr lang="en-US" dirty="0" smtClean="0"/>
              <a:t>hoping to collect </a:t>
            </a:r>
            <a:r>
              <a:rPr lang="en-US" dirty="0"/>
              <a:t>or </a:t>
            </a:r>
            <a:r>
              <a:rPr lang="en-US" dirty="0" smtClean="0"/>
              <a:t>recoup the bulk of moneys </a:t>
            </a:r>
            <a:r>
              <a:rPr lang="en-US" dirty="0"/>
              <a:t>owed by providers to Medicaid by March 31, 2015.</a:t>
            </a:r>
          </a:p>
          <a:p>
            <a:pPr marL="285750" lvl="0" indent="-285750">
              <a:buFont typeface="Arial" pitchFamily="34" charset="0"/>
              <a:buChar char="•"/>
            </a:pPr>
            <a:r>
              <a:rPr lang="en-US" dirty="0"/>
              <a:t>They are offering incentives for homes to pay off rate-related balances.  </a:t>
            </a:r>
          </a:p>
          <a:p>
            <a:pPr marL="285750" lvl="0" indent="-285750">
              <a:buFont typeface="Arial" pitchFamily="34" charset="0"/>
              <a:buChar char="•"/>
            </a:pPr>
            <a:r>
              <a:rPr lang="en-US" dirty="0"/>
              <a:t>Cash receipt assessment payments are NOT eligible for incentives.  </a:t>
            </a:r>
          </a:p>
          <a:p>
            <a:pPr marL="285750" lvl="0" indent="-285750">
              <a:buFont typeface="Arial" pitchFamily="34" charset="0"/>
              <a:buChar char="•"/>
            </a:pPr>
            <a:r>
              <a:rPr lang="en-US" dirty="0"/>
              <a:t>Rate adjustment related balances paid by September 1, 2013 would have ALL accumulated interest waived. </a:t>
            </a:r>
          </a:p>
          <a:p>
            <a:pPr marL="285750" lvl="0" indent="-285750">
              <a:buFont typeface="Arial" pitchFamily="34" charset="0"/>
              <a:buChar char="•"/>
            </a:pPr>
            <a:r>
              <a:rPr lang="en-US" dirty="0"/>
              <a:t>Rate adjustment related balances paid by March 1, 2014 would have HALF of the accumulated interest waived. </a:t>
            </a:r>
          </a:p>
          <a:p>
            <a:pPr marL="285750" lvl="0" indent="-285750">
              <a:buFont typeface="Arial" pitchFamily="34" charset="0"/>
              <a:buChar char="•"/>
            </a:pPr>
            <a:r>
              <a:rPr lang="en-US" dirty="0"/>
              <a:t>The recoupment percentages for providers not taking advantage of the incentives </a:t>
            </a:r>
            <a:r>
              <a:rPr lang="en-US" dirty="0" smtClean="0"/>
              <a:t>may </a:t>
            </a:r>
            <a:r>
              <a:rPr lang="en-US" dirty="0"/>
              <a:t>be adjusted to ensure complete repayment by March 31, 2015 (rate related and assessment balances).</a:t>
            </a:r>
          </a:p>
          <a:p>
            <a:pPr marL="285750" lvl="0" indent="-285750">
              <a:buFont typeface="Arial" pitchFamily="34" charset="0"/>
              <a:buChar char="•"/>
            </a:pPr>
            <a:r>
              <a:rPr lang="en-US" dirty="0"/>
              <a:t>The letter provides an e-mail for requesting a complete statement of your home’s liabilities and interest.</a:t>
            </a:r>
          </a:p>
          <a:p>
            <a:pPr marL="285750" indent="-285750">
              <a:buFont typeface="Arial" pitchFamily="34" charset="0"/>
              <a:buChar char="•"/>
            </a:pPr>
            <a:r>
              <a:rPr lang="en-US" dirty="0"/>
              <a:t>Action </a:t>
            </a:r>
            <a:r>
              <a:rPr lang="en-US" dirty="0" smtClean="0"/>
              <a:t>was </a:t>
            </a:r>
            <a:r>
              <a:rPr lang="en-US" dirty="0"/>
              <a:t>required by August </a:t>
            </a:r>
            <a:r>
              <a:rPr lang="en-US" dirty="0" smtClean="0"/>
              <a:t>16, </a:t>
            </a:r>
            <a:r>
              <a:rPr lang="en-US" dirty="0"/>
              <a:t>2013.</a:t>
            </a:r>
          </a:p>
        </p:txBody>
      </p:sp>
      <p:sp>
        <p:nvSpPr>
          <p:cNvPr id="8" name="Slide Number Placeholder 7"/>
          <p:cNvSpPr>
            <a:spLocks noGrp="1"/>
          </p:cNvSpPr>
          <p:nvPr>
            <p:ph type="sldNum" sz="quarter" idx="12"/>
          </p:nvPr>
        </p:nvSpPr>
        <p:spPr/>
        <p:txBody>
          <a:bodyPr/>
          <a:lstStyle/>
          <a:p>
            <a:fld id="{5B780F3A-D6E9-423A-986A-32A46CD5293D}" type="slidenum">
              <a:rPr lang="en-US" smtClean="0"/>
              <a:t>72</a:t>
            </a:fld>
            <a:endParaRPr lang="en-US" dirty="0"/>
          </a:p>
        </p:txBody>
      </p:sp>
    </p:spTree>
    <p:extLst>
      <p:ext uri="{BB962C8B-B14F-4D97-AF65-F5344CB8AC3E}">
        <p14:creationId xmlns:p14="http://schemas.microsoft.com/office/powerpoint/2010/main" val="1280786925"/>
      </p:ext>
    </p:extLst>
  </p:cSld>
  <p:clrMapOvr>
    <a:masterClrMapping/>
  </p:clrMapOvr>
  <p:timing>
    <p:tnLst>
      <p:par>
        <p:cTn id="1" dur="indefinite" restart="never" nodeType="tmRoot"/>
      </p:par>
    </p:tnLst>
  </p:timing>
</p:sld>
</file>

<file path=ppt/slides/slide7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77500" lnSpcReduction="20000"/>
          </a:bodyPr>
          <a:lstStyle/>
          <a:p>
            <a:pPr lvl="0" algn="l"/>
            <a:r>
              <a:rPr lang="en-US" sz="3600" b="1" dirty="0" smtClean="0">
                <a:solidFill>
                  <a:schemeClr val="tx1"/>
                </a:solidFill>
              </a:rPr>
              <a:t>Bed Hold Across-the-Board Cut</a:t>
            </a:r>
            <a:endParaRPr lang="en-US" sz="3600" dirty="0" smtClean="0">
              <a:solidFill>
                <a:schemeClr val="tx1"/>
              </a:solidFill>
              <a:effectLst/>
            </a:endParaRPr>
          </a:p>
          <a:p>
            <a:pPr algn="l"/>
            <a:r>
              <a:rPr lang="en-US" sz="2800" i="1" dirty="0">
                <a:solidFill>
                  <a:schemeClr val="tx1"/>
                </a:solidFill>
              </a:rPr>
              <a:t> </a:t>
            </a:r>
            <a:endParaRPr lang="en-US" sz="2800" dirty="0" smtClean="0">
              <a:solidFill>
                <a:schemeClr val="tx1"/>
              </a:solidFill>
              <a:effectLst/>
            </a:endParaRPr>
          </a:p>
          <a:p>
            <a:pPr algn="l"/>
            <a:r>
              <a:rPr lang="en-US" sz="2800" dirty="0">
                <a:solidFill>
                  <a:schemeClr val="tx1"/>
                </a:solidFill>
              </a:rPr>
              <a:t>Line 14 of </a:t>
            </a:r>
            <a:r>
              <a:rPr lang="en-US" sz="2800" dirty="0" smtClean="0">
                <a:solidFill>
                  <a:schemeClr val="tx1"/>
                </a:solidFill>
              </a:rPr>
              <a:t>rate sheets covering periods on and after 1/1/13 show </a:t>
            </a:r>
            <a:r>
              <a:rPr lang="en-US" sz="2800" dirty="0">
                <a:solidFill>
                  <a:schemeClr val="tx1"/>
                </a:solidFill>
              </a:rPr>
              <a:t>the negative adjustment to rates from the bed hold related across-the-board cut</a:t>
            </a:r>
            <a:r>
              <a:rPr lang="en-US" sz="2800" dirty="0" smtClean="0">
                <a:solidFill>
                  <a:schemeClr val="tx1"/>
                </a:solidFill>
              </a:rPr>
              <a:t>.  Amount to be adjusted 4/1/14.</a:t>
            </a:r>
            <a:endParaRPr lang="en-US" sz="28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algn="l"/>
            <a:r>
              <a:rPr lang="en-US" sz="2800" dirty="0">
                <a:solidFill>
                  <a:schemeClr val="tx1"/>
                </a:solidFill>
              </a:rPr>
              <a:t>DOH was directed to generate $40 million in savings in the 2012-13 state budget by reducing Medicaid bed hold payments for adult nursing home residents. Effective July 1, 2012, reimbursement for reserved bed days for each recipient is limited to 14 days in any 12-month period for hospitalizations and therapeutic leave of absences combined, and up to 10 days for “other leaves of absence.” In addition, hospitalization bed holds are paid at 50 percent of the nursing home rate, with other bed holds continuing to be reimbursed at 95 percent of the rate. </a:t>
            </a:r>
            <a:endParaRPr lang="en-US" sz="2800" dirty="0" smtClean="0">
              <a:solidFill>
                <a:schemeClr val="tx1"/>
              </a:solidFill>
              <a:effectLst/>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73</a:t>
            </a:fld>
            <a:endParaRPr lang="en-US" dirty="0"/>
          </a:p>
        </p:txBody>
      </p:sp>
    </p:spTree>
    <p:extLst>
      <p:ext uri="{BB962C8B-B14F-4D97-AF65-F5344CB8AC3E}">
        <p14:creationId xmlns:p14="http://schemas.microsoft.com/office/powerpoint/2010/main" val="1765062064"/>
      </p:ext>
    </p:extLst>
  </p:cSld>
  <p:clrMapOvr>
    <a:masterClrMapping/>
  </p:clrMapOvr>
  <p:timing>
    <p:tnLst>
      <p:par>
        <p:cTn id="1" dur="indefinite" restart="never" nodeType="tmRoot"/>
      </p:par>
    </p:tnLst>
  </p:timing>
</p:sld>
</file>

<file path=ppt/slides/slide7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62500" lnSpcReduction="20000"/>
          </a:bodyPr>
          <a:lstStyle/>
          <a:p>
            <a:pPr algn="l"/>
            <a:r>
              <a:rPr lang="en-US" sz="4500" b="1" dirty="0" smtClean="0">
                <a:solidFill>
                  <a:schemeClr val="tx1"/>
                </a:solidFill>
              </a:rPr>
              <a:t>Nursing Home Bed Hold Changes</a:t>
            </a:r>
          </a:p>
          <a:p>
            <a:pPr algn="l"/>
            <a:endParaRPr lang="en-US" sz="2800" dirty="0">
              <a:solidFill>
                <a:schemeClr val="tx1"/>
              </a:solidFill>
            </a:endParaRPr>
          </a:p>
          <a:p>
            <a:pPr algn="l"/>
            <a:r>
              <a:rPr lang="en-US" sz="2800" dirty="0" smtClean="0">
                <a:solidFill>
                  <a:schemeClr val="tx1"/>
                </a:solidFill>
              </a:rPr>
              <a:t>The Bed Hold </a:t>
            </a:r>
            <a:r>
              <a:rPr lang="en-US" sz="2800" u="sng" dirty="0" smtClean="0">
                <a:solidFill>
                  <a:schemeClr val="tx1"/>
                </a:solidFill>
                <a:hlinkClick r:id="rId3"/>
              </a:rPr>
              <a:t>DAL</a:t>
            </a:r>
            <a:r>
              <a:rPr lang="en-US" sz="2800" dirty="0" smtClean="0">
                <a:solidFill>
                  <a:schemeClr val="tx1"/>
                </a:solidFill>
              </a:rPr>
              <a:t> </a:t>
            </a:r>
            <a:r>
              <a:rPr lang="en-US" sz="2800" dirty="0">
                <a:solidFill>
                  <a:schemeClr val="tx1"/>
                </a:solidFill>
              </a:rPr>
              <a:t>sets out three varieties of bed reservation days</a:t>
            </a:r>
            <a:r>
              <a:rPr lang="en-US" sz="2800" dirty="0" smtClean="0">
                <a:solidFill>
                  <a:schemeClr val="tx1"/>
                </a:solidFill>
              </a:rPr>
              <a:t>:</a:t>
            </a:r>
          </a:p>
          <a:p>
            <a:pPr algn="l"/>
            <a:endParaRPr lang="en-US" sz="2800" dirty="0" smtClean="0">
              <a:solidFill>
                <a:schemeClr val="tx1"/>
              </a:solidFill>
              <a:effectLst/>
            </a:endParaRPr>
          </a:p>
          <a:p>
            <a:pPr algn="l"/>
            <a:r>
              <a:rPr lang="en-US" sz="2800" dirty="0">
                <a:solidFill>
                  <a:schemeClr val="tx1"/>
                </a:solidFill>
              </a:rPr>
              <a:t>1. Leave of absence for temporary hospitalization (reimbursed 50 percent of Medicaid rate);</a:t>
            </a:r>
            <a:endParaRPr lang="en-US" sz="2800" dirty="0" smtClean="0">
              <a:solidFill>
                <a:schemeClr val="tx1"/>
              </a:solidFill>
              <a:effectLst/>
            </a:endParaRPr>
          </a:p>
          <a:p>
            <a:pPr algn="l"/>
            <a:r>
              <a:rPr lang="en-US" sz="2800" dirty="0">
                <a:solidFill>
                  <a:schemeClr val="tx1"/>
                </a:solidFill>
              </a:rPr>
              <a:t>2. Leave of absence for visits to a health care professional that are expected to improve the patient’s physical condition or quality of life (95 percent of the rate); and</a:t>
            </a:r>
            <a:endParaRPr lang="en-US" sz="2800" dirty="0" smtClean="0">
              <a:solidFill>
                <a:schemeClr val="tx1"/>
              </a:solidFill>
              <a:effectLst/>
            </a:endParaRPr>
          </a:p>
          <a:p>
            <a:pPr algn="l"/>
            <a:r>
              <a:rPr lang="en-US" sz="2800" dirty="0">
                <a:solidFill>
                  <a:schemeClr val="tx1"/>
                </a:solidFill>
              </a:rPr>
              <a:t>3. All other leaves of absence (95 percent of the rate).</a:t>
            </a:r>
            <a:endParaRPr lang="en-US" sz="28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algn="l"/>
            <a:r>
              <a:rPr lang="en-US" sz="2800" dirty="0">
                <a:solidFill>
                  <a:schemeClr val="tx1"/>
                </a:solidFill>
              </a:rPr>
              <a:t>The 12-month combined limit for hospitalization and health care professional leaves (numbers 1 and 2 above) is 14 days.  The 12-month limit for “other” leaves of absence is 10 days (in addition to the combined 14 day limit).  These changes do not apply to residents under the age of 21. </a:t>
            </a:r>
            <a:endParaRPr lang="en-US" sz="28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algn="l"/>
            <a:r>
              <a:rPr lang="en-US" sz="2800" dirty="0">
                <a:solidFill>
                  <a:schemeClr val="tx1"/>
                </a:solidFill>
              </a:rPr>
              <a:t>The DAL also provides new rate codes associated with each type of leave.  </a:t>
            </a:r>
            <a:endParaRPr lang="en-US" sz="2800" dirty="0" smtClean="0">
              <a:solidFill>
                <a:schemeClr val="tx1"/>
              </a:solidFill>
              <a:effectLst/>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74</a:t>
            </a:fld>
            <a:endParaRPr lang="en-US" dirty="0"/>
          </a:p>
        </p:txBody>
      </p:sp>
    </p:spTree>
    <p:extLst>
      <p:ext uri="{BB962C8B-B14F-4D97-AF65-F5344CB8AC3E}">
        <p14:creationId xmlns:p14="http://schemas.microsoft.com/office/powerpoint/2010/main" val="1618337201"/>
      </p:ext>
    </p:extLst>
  </p:cSld>
  <p:clrMapOvr>
    <a:masterClrMapping/>
  </p:clrMapOvr>
  <p:timing>
    <p:tnLst>
      <p:par>
        <p:cTn id="1" dur="indefinite" restart="never" nodeType="tmRoot"/>
      </p:par>
    </p:tnLst>
  </p:timing>
</p:sld>
</file>

<file path=ppt/slides/slide7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838200" y="1066800"/>
            <a:ext cx="7239000" cy="4953000"/>
          </a:xfrm>
        </p:spPr>
        <p:txBody>
          <a:bodyPr>
            <a:normAutofit/>
          </a:bodyPr>
          <a:lstStyle/>
          <a:p>
            <a:pPr algn="l"/>
            <a:r>
              <a:rPr lang="en-US" sz="2800" b="1" dirty="0">
                <a:solidFill>
                  <a:schemeClr val="tx1"/>
                </a:solidFill>
              </a:rPr>
              <a:t>Universal Settlement</a:t>
            </a:r>
            <a:endParaRPr lang="en-US" sz="2800" dirty="0">
              <a:solidFill>
                <a:schemeClr val="tx1"/>
              </a:solidFill>
            </a:endParaRPr>
          </a:p>
          <a:p>
            <a:pPr algn="l"/>
            <a:r>
              <a:rPr lang="en-US" sz="2800" b="1" dirty="0">
                <a:solidFill>
                  <a:schemeClr val="tx1"/>
                </a:solidFill>
              </a:rPr>
              <a:t> </a:t>
            </a:r>
            <a:endParaRPr lang="en-US" sz="2800" dirty="0">
              <a:solidFill>
                <a:schemeClr val="tx1"/>
              </a:solidFill>
            </a:endParaRPr>
          </a:p>
          <a:p>
            <a:pPr algn="l"/>
            <a:r>
              <a:rPr lang="en-US" sz="2400" dirty="0" smtClean="0">
                <a:solidFill>
                  <a:schemeClr val="tx1"/>
                </a:solidFill>
              </a:rPr>
              <a:t>DOH is in the process of recalculating facility benefit estimates and draft language has been reviewed by DOH and DOB.  DOH is currently discussing the settlement with the Attorney General’s office.</a:t>
            </a:r>
          </a:p>
          <a:p>
            <a:pPr algn="l"/>
            <a:endParaRPr lang="en-US" sz="2400" dirty="0">
              <a:solidFill>
                <a:schemeClr val="tx1"/>
              </a:solidFill>
            </a:endParaRPr>
          </a:p>
          <a:p>
            <a:pPr algn="l"/>
            <a:r>
              <a:rPr lang="en-US" sz="2400" dirty="0" smtClean="0">
                <a:solidFill>
                  <a:schemeClr val="tx1"/>
                </a:solidFill>
              </a:rPr>
              <a:t>DOH anticipates that the settlement will benefit homes in a managed care world through benchmark rates reflected in premiums paid to managed care plans.</a:t>
            </a:r>
            <a:endParaRPr lang="en-US" sz="24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75</a:t>
            </a:fld>
            <a:endParaRPr lang="en-US" dirty="0"/>
          </a:p>
        </p:txBody>
      </p:sp>
    </p:spTree>
    <p:extLst>
      <p:ext uri="{BB962C8B-B14F-4D97-AF65-F5344CB8AC3E}">
        <p14:creationId xmlns:p14="http://schemas.microsoft.com/office/powerpoint/2010/main" val="3238328075"/>
      </p:ext>
    </p:extLst>
  </p:cSld>
  <p:clrMapOvr>
    <a:masterClrMapping/>
  </p:clrMapOvr>
  <p:timing>
    <p:tnLst>
      <p:par>
        <p:cTn id="1" dur="indefinite" restart="never" nodeType="tmRoot"/>
      </p:par>
    </p:tnLst>
  </p:timing>
</p:sld>
</file>

<file path=ppt/slides/slide7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304800" y="990600"/>
            <a:ext cx="8382000" cy="5181600"/>
          </a:xfrm>
        </p:spPr>
        <p:txBody>
          <a:bodyPr>
            <a:normAutofit fontScale="70000" lnSpcReduction="20000"/>
          </a:bodyPr>
          <a:lstStyle/>
          <a:p>
            <a:pPr algn="l"/>
            <a:r>
              <a:rPr lang="en-US" sz="4000" b="1" dirty="0">
                <a:solidFill>
                  <a:schemeClr val="tx1"/>
                </a:solidFill>
              </a:rPr>
              <a:t>Quality Pool</a:t>
            </a:r>
            <a:endParaRPr lang="en-US" sz="40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algn="l"/>
            <a:r>
              <a:rPr lang="en-US" sz="2800" dirty="0">
                <a:solidFill>
                  <a:schemeClr val="tx1"/>
                </a:solidFill>
              </a:rPr>
              <a:t>DOH plans to implement the quality pool in 2013 by scoring and comparing facilities’ performance in the following categories: </a:t>
            </a:r>
            <a:endParaRPr lang="en-US" sz="2800" dirty="0" smtClean="0">
              <a:solidFill>
                <a:schemeClr val="tx1"/>
              </a:solidFill>
            </a:endParaRPr>
          </a:p>
          <a:p>
            <a:pPr marL="514350" indent="-514350" algn="l">
              <a:buAutoNum type="arabicParenBoth"/>
            </a:pPr>
            <a:r>
              <a:rPr lang="en-US" sz="2800" dirty="0" smtClean="0">
                <a:solidFill>
                  <a:schemeClr val="tx1"/>
                </a:solidFill>
              </a:rPr>
              <a:t>quality </a:t>
            </a:r>
            <a:r>
              <a:rPr lang="en-US" sz="2800" dirty="0">
                <a:solidFill>
                  <a:schemeClr val="tx1"/>
                </a:solidFill>
              </a:rPr>
              <a:t>measures based on MDS 3.0 data, employee flu vaccination data and the CMS Five-Star staffing measure; </a:t>
            </a:r>
            <a:endParaRPr lang="en-US" sz="2800" dirty="0" smtClean="0">
              <a:solidFill>
                <a:schemeClr val="tx1"/>
              </a:solidFill>
            </a:endParaRPr>
          </a:p>
          <a:p>
            <a:pPr marL="514350" indent="-514350" algn="l">
              <a:buAutoNum type="arabicParenBoth"/>
            </a:pPr>
            <a:r>
              <a:rPr lang="en-US" sz="2800" dirty="0" smtClean="0">
                <a:solidFill>
                  <a:schemeClr val="tx1"/>
                </a:solidFill>
              </a:rPr>
              <a:t>compliance </a:t>
            </a:r>
            <a:r>
              <a:rPr lang="en-US" sz="2800" dirty="0">
                <a:solidFill>
                  <a:schemeClr val="tx1"/>
                </a:solidFill>
              </a:rPr>
              <a:t>measures based on the CMS Five-Star health inspection rating and timely filing of Medicaid cost reports and flu immunization data; and </a:t>
            </a:r>
            <a:endParaRPr lang="en-US" sz="2800" dirty="0" smtClean="0">
              <a:solidFill>
                <a:schemeClr val="tx1"/>
              </a:solidFill>
            </a:endParaRPr>
          </a:p>
          <a:p>
            <a:pPr marL="514350" indent="-514350" algn="l">
              <a:buAutoNum type="arabicParenBoth"/>
            </a:pPr>
            <a:r>
              <a:rPr lang="en-US" sz="2800" dirty="0" smtClean="0">
                <a:solidFill>
                  <a:schemeClr val="tx1"/>
                </a:solidFill>
              </a:rPr>
              <a:t>avoidable </a:t>
            </a:r>
            <a:r>
              <a:rPr lang="en-US" sz="2800" dirty="0">
                <a:solidFill>
                  <a:schemeClr val="tx1"/>
                </a:solidFill>
              </a:rPr>
              <a:t>hospitalizations based on MDS 3.0 data and a potentially preventable hospitalization quality indicator for short and long stay hospitalizations.</a:t>
            </a:r>
            <a:endParaRPr lang="en-US" sz="2800" dirty="0" smtClean="0">
              <a:solidFill>
                <a:schemeClr val="tx1"/>
              </a:solidFill>
              <a:effectLst/>
            </a:endParaRPr>
          </a:p>
          <a:p>
            <a:pPr algn="l"/>
            <a:r>
              <a:rPr lang="en-US" sz="2800" dirty="0">
                <a:solidFill>
                  <a:schemeClr val="tx1"/>
                </a:solidFill>
              </a:rPr>
              <a:t> </a:t>
            </a:r>
            <a:endParaRPr lang="en-US" sz="2800" dirty="0" smtClean="0">
              <a:solidFill>
                <a:schemeClr val="tx1"/>
              </a:solidFill>
              <a:effectLst/>
            </a:endParaRPr>
          </a:p>
          <a:p>
            <a:pPr marL="457200" indent="-457200" algn="l">
              <a:buFont typeface="Arial" pitchFamily="34" charset="0"/>
              <a:buChar char="•"/>
            </a:pPr>
            <a:r>
              <a:rPr lang="en-US" sz="2800" dirty="0" smtClean="0">
                <a:solidFill>
                  <a:schemeClr val="tx1"/>
                </a:solidFill>
              </a:rPr>
              <a:t>Benchmark reports issued (based on previous year’s data).</a:t>
            </a:r>
          </a:p>
          <a:p>
            <a:pPr marL="457200" indent="-457200" algn="l">
              <a:buFont typeface="Arial" pitchFamily="34" charset="0"/>
              <a:buChar char="•"/>
            </a:pPr>
            <a:r>
              <a:rPr lang="en-US" sz="2800" dirty="0" smtClean="0">
                <a:solidFill>
                  <a:schemeClr val="tx1"/>
                </a:solidFill>
              </a:rPr>
              <a:t>Payment amounts will depend on which quintile a home is in.</a:t>
            </a:r>
          </a:p>
          <a:p>
            <a:pPr marL="457200" indent="-457200" algn="l">
              <a:buFont typeface="Arial" pitchFamily="34" charset="0"/>
              <a:buChar char="•"/>
            </a:pPr>
            <a:r>
              <a:rPr lang="en-US" sz="2800" dirty="0" smtClean="0">
                <a:solidFill>
                  <a:schemeClr val="tx1"/>
                </a:solidFill>
              </a:rPr>
              <a:t>Most homes should anticipate a per-day cut between $1.50 and $2.00 depending on how far their operating rate varies from state average (home with state average rate should expect a cut of $1.70 to fund the $50M quality pool) </a:t>
            </a:r>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76</a:t>
            </a:fld>
            <a:endParaRPr lang="en-US" dirty="0"/>
          </a:p>
        </p:txBody>
      </p:sp>
      <p:sp>
        <p:nvSpPr>
          <p:cNvPr id="6" name="Title 1"/>
          <p:cNvSpPr txBox="1">
            <a:spLocks/>
          </p:cNvSpPr>
          <p:nvPr/>
        </p:nvSpPr>
        <p:spPr>
          <a:xfrm>
            <a:off x="685800" y="293132"/>
            <a:ext cx="7772400" cy="761999"/>
          </a:xfrm>
          <a:prstGeom prst="rect">
            <a:avLst/>
          </a:prstGeom>
        </p:spPr>
        <p:txBody>
          <a:bodyPr vert="horz" lIns="91440" tIns="45720" rIns="91440" bIns="45720" rtlCol="0" anchor="ctr">
            <a:norm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2800" dirty="0" smtClean="0"/>
              <a:t>Fall 2013 Reimbursement Update</a:t>
            </a:r>
            <a:endParaRPr lang="en-US" sz="2800" b="1" dirty="0">
              <a:latin typeface="Arial Black" pitchFamily="34" charset="0"/>
            </a:endParaRPr>
          </a:p>
        </p:txBody>
      </p:sp>
    </p:spTree>
    <p:extLst>
      <p:ext uri="{BB962C8B-B14F-4D97-AF65-F5344CB8AC3E}">
        <p14:creationId xmlns:p14="http://schemas.microsoft.com/office/powerpoint/2010/main" val="704393035"/>
      </p:ext>
    </p:extLst>
  </p:cSld>
  <p:clrMapOvr>
    <a:masterClrMapping/>
  </p:clrMapOvr>
  <p:timing>
    <p:tnLst>
      <p:par>
        <p:cTn id="1" dur="indefinite" restart="never" nodeType="tmRoot"/>
      </p:par>
    </p:tnLst>
  </p:timing>
</p:sld>
</file>

<file path=ppt/slides/slide7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a:bodyPr>
          <a:lstStyle/>
          <a:p>
            <a:pPr algn="l"/>
            <a:r>
              <a:rPr lang="en-US" sz="2800" b="1" dirty="0" smtClean="0">
                <a:solidFill>
                  <a:schemeClr val="tx1"/>
                </a:solidFill>
              </a:rPr>
              <a:t>90-Day Claiming Limit Enforcement</a:t>
            </a:r>
            <a:endParaRPr lang="en-US" sz="2800" dirty="0" smtClean="0">
              <a:solidFill>
                <a:schemeClr val="tx1"/>
              </a:solidFill>
              <a:effectLst/>
            </a:endParaRPr>
          </a:p>
          <a:p>
            <a:pPr algn="l"/>
            <a:r>
              <a:rPr lang="en-US" sz="2800" b="1" dirty="0">
                <a:solidFill>
                  <a:schemeClr val="tx1"/>
                </a:solidFill>
              </a:rPr>
              <a:t> </a:t>
            </a:r>
            <a:endParaRPr lang="en-US" sz="2800" b="1" dirty="0" smtClean="0">
              <a:solidFill>
                <a:schemeClr val="tx1"/>
              </a:solidFill>
            </a:endParaRPr>
          </a:p>
          <a:p>
            <a:pPr marL="457200" indent="-457200" algn="l">
              <a:buFont typeface="Arial" pitchFamily="34" charset="0"/>
              <a:buChar char="•"/>
            </a:pPr>
            <a:r>
              <a:rPr lang="en-US" sz="2400" dirty="0" smtClean="0">
                <a:solidFill>
                  <a:schemeClr val="tx1"/>
                </a:solidFill>
              </a:rPr>
              <a:t>E-</a:t>
            </a:r>
            <a:r>
              <a:rPr lang="en-US" sz="2400" dirty="0" err="1" smtClean="0">
                <a:solidFill>
                  <a:schemeClr val="tx1"/>
                </a:solidFill>
              </a:rPr>
              <a:t>MedNY</a:t>
            </a:r>
            <a:r>
              <a:rPr lang="en-US" sz="2400" dirty="0" smtClean="0">
                <a:solidFill>
                  <a:schemeClr val="tx1"/>
                </a:solidFill>
              </a:rPr>
              <a:t> enforcing the 90 day claiming limit as of late May</a:t>
            </a:r>
          </a:p>
          <a:p>
            <a:pPr marL="457200" indent="-457200" algn="l">
              <a:buFont typeface="Arial" pitchFamily="34" charset="0"/>
              <a:buChar char="•"/>
            </a:pPr>
            <a:r>
              <a:rPr lang="en-US" sz="2400" dirty="0" smtClean="0">
                <a:solidFill>
                  <a:schemeClr val="tx1"/>
                </a:solidFill>
                <a:effectLst/>
              </a:rPr>
              <a:t>Exception code 11 no longer automatic catch-all</a:t>
            </a:r>
          </a:p>
          <a:p>
            <a:pPr marL="457200" indent="-457200" algn="l">
              <a:buFont typeface="Arial" pitchFamily="34" charset="0"/>
              <a:buChar char="•"/>
            </a:pPr>
            <a:r>
              <a:rPr lang="en-US" sz="2400" dirty="0" smtClean="0">
                <a:solidFill>
                  <a:schemeClr val="tx1"/>
                </a:solidFill>
              </a:rPr>
              <a:t>Impacts all Medicaid providers</a:t>
            </a:r>
          </a:p>
          <a:p>
            <a:pPr marL="457200" indent="-457200" algn="l">
              <a:buFont typeface="Arial" pitchFamily="34" charset="0"/>
              <a:buChar char="•"/>
            </a:pPr>
            <a:r>
              <a:rPr lang="en-US" sz="2400" dirty="0" smtClean="0">
                <a:solidFill>
                  <a:schemeClr val="tx1"/>
                </a:solidFill>
                <a:effectLst/>
              </a:rPr>
              <a:t>Medicaid eligibility determination delays a legitimate exception</a:t>
            </a:r>
          </a:p>
          <a:p>
            <a:pPr marL="457200" indent="-457200" algn="l">
              <a:buFont typeface="Arial" pitchFamily="34" charset="0"/>
              <a:buChar char="•"/>
            </a:pPr>
            <a:r>
              <a:rPr lang="en-US" sz="2400" dirty="0" smtClean="0">
                <a:solidFill>
                  <a:schemeClr val="tx1"/>
                </a:solidFill>
              </a:rPr>
              <a:t>Please let us know if an issue for your home</a:t>
            </a:r>
            <a:endParaRPr lang="en-US" sz="2400" dirty="0" smtClean="0">
              <a:solidFill>
                <a:schemeClr val="tx1"/>
              </a:solidFill>
              <a:effectLst/>
            </a:endParaRPr>
          </a:p>
          <a:p>
            <a:pPr algn="l"/>
            <a:endParaRPr lang="en-US" sz="2800" dirty="0" smtClean="0">
              <a:solidFill>
                <a:schemeClr val="tx1"/>
              </a:solidFill>
              <a:effectLst/>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77</a:t>
            </a:fld>
            <a:endParaRPr lang="en-US" dirty="0"/>
          </a:p>
        </p:txBody>
      </p:sp>
    </p:spTree>
    <p:extLst>
      <p:ext uri="{BB962C8B-B14F-4D97-AF65-F5344CB8AC3E}">
        <p14:creationId xmlns:p14="http://schemas.microsoft.com/office/powerpoint/2010/main" val="2629085792"/>
      </p:ext>
    </p:extLst>
  </p:cSld>
  <p:clrMapOvr>
    <a:masterClrMapping/>
  </p:clrMapOvr>
  <p:timing>
    <p:tnLst>
      <p:par>
        <p:cTn id="1" dur="indefinite" restart="never" nodeType="tmRoot"/>
      </p:par>
    </p:tnLst>
  </p:timing>
</p:sld>
</file>

<file path=ppt/slides/slide7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a:bodyPr>
          <a:lstStyle/>
          <a:p>
            <a:r>
              <a:rPr lang="en-US" sz="2800" dirty="0" smtClean="0"/>
              <a:t>Fall 2013 Reimbursement Update</a:t>
            </a: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fontScale="92500" lnSpcReduction="20000"/>
          </a:bodyPr>
          <a:lstStyle/>
          <a:p>
            <a:pPr algn="l"/>
            <a:r>
              <a:rPr lang="en-US" sz="2800" b="1" dirty="0" smtClean="0">
                <a:solidFill>
                  <a:schemeClr val="tx1"/>
                </a:solidFill>
              </a:rPr>
              <a:t>Resources</a:t>
            </a:r>
            <a:endParaRPr lang="en-US" sz="2800" dirty="0" smtClean="0">
              <a:solidFill>
                <a:schemeClr val="tx1"/>
              </a:solidFill>
              <a:effectLst/>
            </a:endParaRPr>
          </a:p>
          <a:p>
            <a:pPr algn="l"/>
            <a:r>
              <a:rPr lang="en-US" sz="2000" b="1" dirty="0">
                <a:solidFill>
                  <a:schemeClr val="tx1"/>
                </a:solidFill>
              </a:rPr>
              <a:t> </a:t>
            </a:r>
            <a:endParaRPr lang="en-US" sz="2000" b="1" dirty="0" smtClean="0">
              <a:solidFill>
                <a:schemeClr val="tx1"/>
              </a:solidFill>
            </a:endParaRPr>
          </a:p>
          <a:p>
            <a:pPr marL="342900" indent="-342900" algn="l">
              <a:buFont typeface="Arial" panose="020B0604020202020204" pitchFamily="34" charset="0"/>
              <a:buChar char="•"/>
            </a:pPr>
            <a:r>
              <a:rPr lang="en-US" sz="2400" dirty="0" smtClean="0">
                <a:solidFill>
                  <a:schemeClr val="tx1"/>
                </a:solidFill>
              </a:rPr>
              <a:t>Medicaid Rate Template</a:t>
            </a:r>
          </a:p>
          <a:p>
            <a:pPr marL="0" lvl="1" algn="l"/>
            <a:r>
              <a:rPr lang="en-US" sz="1800" dirty="0" smtClean="0">
                <a:solidFill>
                  <a:schemeClr val="tx1"/>
                </a:solidFill>
              </a:rPr>
              <a:t>	</a:t>
            </a:r>
            <a:r>
              <a:rPr lang="en-US" sz="1600" dirty="0" smtClean="0">
                <a:solidFill>
                  <a:schemeClr val="tx1"/>
                </a:solidFill>
              </a:rPr>
              <a:t>Select “Templates” sub-menu on Data Page of </a:t>
            </a:r>
            <a:r>
              <a:rPr lang="en-US" sz="1600" dirty="0" smtClean="0">
                <a:solidFill>
                  <a:schemeClr val="tx1"/>
                </a:solidFill>
                <a:hlinkClick r:id="rId3"/>
              </a:rPr>
              <a:t>www.LeadingAgeNY.org</a:t>
            </a:r>
            <a:endParaRPr lang="en-US" sz="1600" dirty="0" smtClean="0">
              <a:solidFill>
                <a:schemeClr val="tx1"/>
              </a:solidFill>
            </a:endParaRPr>
          </a:p>
          <a:p>
            <a:pPr marL="342900" lvl="1" indent="-342900" algn="l">
              <a:buFont typeface="Arial" panose="020B0604020202020204" pitchFamily="34" charset="0"/>
              <a:buChar char="•"/>
            </a:pPr>
            <a:r>
              <a:rPr lang="en-US" sz="2400" dirty="0" smtClean="0">
                <a:solidFill>
                  <a:schemeClr val="tx1"/>
                </a:solidFill>
                <a:effectLst/>
              </a:rPr>
              <a:t>Medicare PPS Template</a:t>
            </a:r>
          </a:p>
          <a:p>
            <a:pPr lvl="1" algn="l"/>
            <a:r>
              <a:rPr lang="en-US" sz="2000" dirty="0">
                <a:solidFill>
                  <a:schemeClr val="tx1"/>
                </a:solidFill>
              </a:rPr>
              <a:t>	</a:t>
            </a:r>
            <a:r>
              <a:rPr lang="en-US" sz="2000" dirty="0" smtClean="0">
                <a:solidFill>
                  <a:schemeClr val="tx1"/>
                </a:solidFill>
                <a:effectLst/>
              </a:rPr>
              <a:t> </a:t>
            </a:r>
            <a:r>
              <a:rPr lang="en-US" sz="1600" dirty="0" smtClean="0">
                <a:solidFill>
                  <a:schemeClr val="tx1"/>
                </a:solidFill>
                <a:effectLst/>
              </a:rPr>
              <a:t>Search “PPS” on </a:t>
            </a:r>
            <a:r>
              <a:rPr lang="en-US" sz="1600" dirty="0" err="1" smtClean="0">
                <a:solidFill>
                  <a:schemeClr val="tx1"/>
                </a:solidFill>
                <a:effectLst/>
              </a:rPr>
              <a:t>LeadingAge</a:t>
            </a:r>
            <a:r>
              <a:rPr lang="en-US" sz="1600" dirty="0" smtClean="0">
                <a:solidFill>
                  <a:schemeClr val="tx1"/>
                </a:solidFill>
                <a:effectLst/>
              </a:rPr>
              <a:t>  web site (www.leadingage.org)</a:t>
            </a:r>
            <a:endParaRPr lang="en-US" sz="2400" dirty="0" smtClean="0">
              <a:solidFill>
                <a:schemeClr val="tx1"/>
              </a:solidFill>
              <a:effectLst/>
            </a:endParaRPr>
          </a:p>
          <a:p>
            <a:pPr marL="342900" indent="-342900" algn="l">
              <a:buFont typeface="Arial" panose="020B0604020202020204" pitchFamily="34" charset="0"/>
              <a:buChar char="•"/>
            </a:pPr>
            <a:r>
              <a:rPr lang="en-US" sz="2400" dirty="0" smtClean="0">
                <a:solidFill>
                  <a:schemeClr val="tx1"/>
                </a:solidFill>
              </a:rPr>
              <a:t>Data Tools:</a:t>
            </a:r>
          </a:p>
          <a:p>
            <a:pPr marL="742950" lvl="2" indent="-285750" algn="l">
              <a:buFont typeface="Arial" panose="020B0604020202020204" pitchFamily="34" charset="0"/>
              <a:buChar char="•"/>
            </a:pPr>
            <a:r>
              <a:rPr lang="en-US" sz="1600" dirty="0" err="1" smtClean="0">
                <a:solidFill>
                  <a:schemeClr val="tx1"/>
                </a:solidFill>
              </a:rPr>
              <a:t>LeadingAge</a:t>
            </a:r>
            <a:r>
              <a:rPr lang="en-US" sz="1600" dirty="0" smtClean="0">
                <a:solidFill>
                  <a:schemeClr val="tx1"/>
                </a:solidFill>
              </a:rPr>
              <a:t> NY </a:t>
            </a:r>
            <a:r>
              <a:rPr lang="en-US" sz="1600" dirty="0" err="1" smtClean="0">
                <a:solidFill>
                  <a:schemeClr val="tx1"/>
                </a:solidFill>
              </a:rPr>
              <a:t>FASTracker</a:t>
            </a:r>
            <a:r>
              <a:rPr lang="en-US" sz="1600" dirty="0" smtClean="0">
                <a:solidFill>
                  <a:schemeClr val="tx1"/>
                </a:solidFill>
              </a:rPr>
              <a:t>  (</a:t>
            </a:r>
            <a:r>
              <a:rPr lang="en-US" sz="1600" dirty="0">
                <a:solidFill>
                  <a:schemeClr val="tx1"/>
                </a:solidFill>
              </a:rPr>
              <a:t>c</a:t>
            </a:r>
            <a:r>
              <a:rPr lang="en-US" sz="1600" dirty="0" smtClean="0">
                <a:solidFill>
                  <a:schemeClr val="tx1"/>
                </a:solidFill>
              </a:rPr>
              <a:t>ontact </a:t>
            </a:r>
            <a:r>
              <a:rPr lang="en-US" sz="1600" dirty="0" smtClean="0">
                <a:solidFill>
                  <a:schemeClr val="tx1"/>
                </a:solidFill>
                <a:hlinkClick r:id="rId4"/>
              </a:rPr>
              <a:t>dkirstein@leadingageny.org</a:t>
            </a:r>
            <a:r>
              <a:rPr lang="en-US" sz="1600" dirty="0" smtClean="0">
                <a:solidFill>
                  <a:schemeClr val="tx1"/>
                </a:solidFill>
              </a:rPr>
              <a:t>)</a:t>
            </a:r>
            <a:r>
              <a:rPr lang="en-US" sz="1600" dirty="0">
                <a:solidFill>
                  <a:schemeClr val="tx1"/>
                </a:solidFill>
              </a:rPr>
              <a:t> </a:t>
            </a:r>
            <a:endParaRPr lang="en-US" sz="1600" dirty="0" smtClean="0">
              <a:solidFill>
                <a:schemeClr val="tx1"/>
              </a:solidFill>
            </a:endParaRPr>
          </a:p>
          <a:p>
            <a:pPr marL="742950" lvl="2" indent="-285750" algn="l">
              <a:buFont typeface="Arial" panose="020B0604020202020204" pitchFamily="34" charset="0"/>
              <a:buChar char="•"/>
            </a:pPr>
            <a:r>
              <a:rPr lang="en-US" sz="1600" dirty="0" smtClean="0">
                <a:solidFill>
                  <a:schemeClr val="tx1"/>
                </a:solidFill>
              </a:rPr>
              <a:t>Salary Report (to be distributed to participants)</a:t>
            </a:r>
            <a:endParaRPr lang="en-US" sz="1600" dirty="0">
              <a:solidFill>
                <a:schemeClr val="tx1"/>
              </a:solidFill>
            </a:endParaRPr>
          </a:p>
          <a:p>
            <a:pPr marL="742950" lvl="2" indent="-285750" algn="l">
              <a:buFont typeface="Arial" panose="020B0604020202020204" pitchFamily="34" charset="0"/>
              <a:buChar char="•"/>
            </a:pPr>
            <a:r>
              <a:rPr lang="en-US" sz="1600" dirty="0" smtClean="0">
                <a:solidFill>
                  <a:schemeClr val="tx1"/>
                </a:solidFill>
              </a:rPr>
              <a:t>Available on LeadingAgeNY.org data page:</a:t>
            </a:r>
          </a:p>
          <a:p>
            <a:pPr marL="1200150" lvl="3" indent="-285750" algn="l">
              <a:buFont typeface="Arial" panose="020B0604020202020204" pitchFamily="34" charset="0"/>
              <a:buChar char="•"/>
            </a:pPr>
            <a:r>
              <a:rPr lang="en-US" sz="1200" dirty="0" smtClean="0">
                <a:solidFill>
                  <a:schemeClr val="tx1"/>
                </a:solidFill>
              </a:rPr>
              <a:t>Nursing home and ADHC occupancy</a:t>
            </a:r>
          </a:p>
          <a:p>
            <a:pPr marL="1200150" lvl="3" indent="-285750" algn="l">
              <a:buFont typeface="Arial" panose="020B0604020202020204" pitchFamily="34" charset="0"/>
              <a:buChar char="•"/>
            </a:pPr>
            <a:r>
              <a:rPr lang="en-US" sz="1200" dirty="0" smtClean="0">
                <a:solidFill>
                  <a:schemeClr val="tx1"/>
                </a:solidFill>
              </a:rPr>
              <a:t>Nursing home staff turnover and retention</a:t>
            </a:r>
          </a:p>
          <a:p>
            <a:pPr marL="1200150" lvl="3" indent="-285750" algn="l">
              <a:buFont typeface="Arial" panose="020B0604020202020204" pitchFamily="34" charset="0"/>
              <a:buChar char="•"/>
            </a:pPr>
            <a:r>
              <a:rPr lang="en-US" sz="1200" dirty="0" smtClean="0">
                <a:solidFill>
                  <a:schemeClr val="tx1"/>
                </a:solidFill>
              </a:rPr>
              <a:t>Medicaid beneficiaries distribution by FFS/managed care plan type </a:t>
            </a:r>
          </a:p>
          <a:p>
            <a:pPr marL="1200150" lvl="3" indent="-285750" algn="l">
              <a:buFont typeface="Arial" panose="020B0604020202020204" pitchFamily="34" charset="0"/>
              <a:buChar char="•"/>
            </a:pPr>
            <a:r>
              <a:rPr lang="en-US" sz="1200" dirty="0" smtClean="0">
                <a:solidFill>
                  <a:schemeClr val="tx1"/>
                </a:solidFill>
              </a:rPr>
              <a:t>CMI </a:t>
            </a:r>
            <a:r>
              <a:rPr lang="en-US" sz="1200" dirty="0" err="1" smtClean="0">
                <a:solidFill>
                  <a:schemeClr val="tx1"/>
                </a:solidFill>
              </a:rPr>
              <a:t>Benchmarker</a:t>
            </a:r>
            <a:endParaRPr lang="en-US" sz="1200" dirty="0" smtClean="0">
              <a:solidFill>
                <a:schemeClr val="tx1"/>
              </a:solidFill>
            </a:endParaRPr>
          </a:p>
          <a:p>
            <a:pPr marL="342900" lvl="1" indent="-342900" algn="l">
              <a:buFont typeface="Arial" panose="020B0604020202020204" pitchFamily="34" charset="0"/>
              <a:buChar char="•"/>
            </a:pPr>
            <a:r>
              <a:rPr lang="en-US" sz="2400" dirty="0" smtClean="0">
                <a:solidFill>
                  <a:schemeClr val="tx1"/>
                </a:solidFill>
              </a:rPr>
              <a:t>Other</a:t>
            </a:r>
          </a:p>
          <a:p>
            <a:pPr marL="800100" lvl="2" indent="-342900" algn="l">
              <a:buFont typeface="Arial" panose="020B0604020202020204" pitchFamily="34" charset="0"/>
              <a:buChar char="•"/>
            </a:pPr>
            <a:r>
              <a:rPr lang="en-US" sz="1600" dirty="0" err="1" smtClean="0">
                <a:solidFill>
                  <a:schemeClr val="tx1"/>
                </a:solidFill>
              </a:rPr>
              <a:t>LeadingAge</a:t>
            </a:r>
            <a:r>
              <a:rPr lang="en-US" sz="1600" dirty="0" smtClean="0">
                <a:solidFill>
                  <a:schemeClr val="tx1"/>
                </a:solidFill>
              </a:rPr>
              <a:t> Financial Managers’ List </a:t>
            </a:r>
            <a:r>
              <a:rPr lang="en-US" sz="1600" dirty="0" err="1" smtClean="0">
                <a:solidFill>
                  <a:schemeClr val="tx1"/>
                </a:solidFill>
              </a:rPr>
              <a:t>Serv</a:t>
            </a:r>
            <a:endParaRPr lang="en-US" sz="1600" dirty="0" smtClean="0">
              <a:solidFill>
                <a:schemeClr val="tx1"/>
              </a:solidFill>
            </a:endParaRPr>
          </a:p>
          <a:p>
            <a:pPr marL="800100" lvl="2" indent="-342900" algn="l">
              <a:buFont typeface="Arial" panose="020B0604020202020204" pitchFamily="34" charset="0"/>
              <a:buChar char="•"/>
            </a:pPr>
            <a:r>
              <a:rPr lang="en-US" sz="1600" dirty="0" smtClean="0">
                <a:solidFill>
                  <a:schemeClr val="tx1"/>
                </a:solidFill>
              </a:rPr>
              <a:t>This memo which will be posted and updated periodically to serve as reference</a:t>
            </a:r>
            <a:endParaRPr lang="en-US" sz="1600" dirty="0">
              <a:solidFill>
                <a:schemeClr val="tx1"/>
              </a:solidFill>
            </a:endParaRPr>
          </a:p>
          <a:p>
            <a:pPr lvl="1" algn="l"/>
            <a:endParaRPr lang="en-US" sz="1600" dirty="0" smtClean="0">
              <a:solidFill>
                <a:schemeClr val="tx1"/>
              </a:solidFill>
            </a:endParaRPr>
          </a:p>
          <a:p>
            <a:pPr marL="0" lvl="1" algn="l"/>
            <a:r>
              <a:rPr lang="en-US" sz="1600" dirty="0">
                <a:solidFill>
                  <a:schemeClr val="tx1"/>
                </a:solidFill>
              </a:rPr>
              <a:t>	</a:t>
            </a:r>
            <a:endParaRPr lang="en-US" sz="1600" dirty="0" smtClean="0">
              <a:solidFill>
                <a:schemeClr val="tx1"/>
              </a:solidFill>
            </a:endParaRPr>
          </a:p>
          <a:p>
            <a:pPr algn="l"/>
            <a:endParaRPr lang="en-US" sz="2400" dirty="0" smtClean="0">
              <a:solidFill>
                <a:schemeClr val="tx1"/>
              </a:solidFill>
              <a:effectLst/>
            </a:endParaRPr>
          </a:p>
          <a:p>
            <a:pPr algn="l"/>
            <a:endParaRPr lang="en-US" sz="2800" dirty="0" smtClean="0">
              <a:solidFill>
                <a:schemeClr val="tx1"/>
              </a:solidFill>
              <a:effectLst/>
            </a:endParaRP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78</a:t>
            </a:fld>
            <a:endParaRPr lang="en-US" dirty="0"/>
          </a:p>
        </p:txBody>
      </p:sp>
    </p:spTree>
    <p:extLst>
      <p:ext uri="{BB962C8B-B14F-4D97-AF65-F5344CB8AC3E}">
        <p14:creationId xmlns:p14="http://schemas.microsoft.com/office/powerpoint/2010/main" val="1228562521"/>
      </p:ext>
    </p:extLst>
  </p:cSld>
  <p:clrMapOvr>
    <a:masterClrMapping/>
  </p:clrMapOvr>
  <p:timing>
    <p:tnLst>
      <p:par>
        <p:cTn id="1" dur="indefinite" restart="never" nodeType="tmRoot"/>
      </p:par>
    </p:tnLst>
  </p:timing>
</p:sld>
</file>

<file path=ppt/slides/slide7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ubtitle 2"/>
          <p:cNvSpPr>
            <a:spLocks noGrp="1"/>
          </p:cNvSpPr>
          <p:nvPr>
            <p:ph type="subTitle" idx="1"/>
          </p:nvPr>
        </p:nvSpPr>
        <p:spPr>
          <a:xfrm>
            <a:off x="685800" y="1600200"/>
            <a:ext cx="7620000" cy="4419600"/>
          </a:xfrm>
        </p:spPr>
        <p:txBody>
          <a:bodyPr>
            <a:normAutofit fontScale="62500" lnSpcReduction="20000"/>
          </a:bodyPr>
          <a:lstStyle/>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defRPr/>
            </a:pPr>
            <a:endParaRPr lang="en-US" sz="2400" dirty="0" smtClean="0"/>
          </a:p>
          <a:p>
            <a:pPr algn="l">
              <a:defRPr/>
            </a:pPr>
            <a:r>
              <a:rPr lang="en-US" sz="2400" b="1" dirty="0" smtClean="0">
                <a:solidFill>
                  <a:schemeClr val="tx1"/>
                </a:solidFill>
              </a:rPr>
              <a:t>Patrick Cucinelli ext. 145</a:t>
            </a:r>
          </a:p>
          <a:p>
            <a:pPr algn="l">
              <a:defRPr/>
            </a:pPr>
            <a:r>
              <a:rPr lang="en-US" sz="2400" b="1" dirty="0" smtClean="0">
                <a:solidFill>
                  <a:schemeClr val="tx1"/>
                </a:solidFill>
              </a:rPr>
              <a:t>Darius Kirstein ext. 104</a:t>
            </a:r>
          </a:p>
          <a:p>
            <a:pPr algn="l">
              <a:defRPr/>
            </a:pPr>
            <a:r>
              <a:rPr lang="en-US" sz="2400" b="1" dirty="0" smtClean="0">
                <a:solidFill>
                  <a:schemeClr val="tx1"/>
                </a:solidFill>
              </a:rPr>
              <a:t>Tel. 518-867-8383 </a:t>
            </a:r>
          </a:p>
          <a:p>
            <a:pPr algn="l">
              <a:defRPr/>
            </a:pPr>
            <a:r>
              <a:rPr lang="en-US" sz="2400" b="1" dirty="0" smtClean="0">
                <a:solidFill>
                  <a:schemeClr val="tx1"/>
                </a:solidFill>
              </a:rPr>
              <a:t>Fax 518-867-8384</a:t>
            </a:r>
          </a:p>
          <a:p>
            <a:pPr algn="l">
              <a:defRPr/>
            </a:pPr>
            <a:r>
              <a:rPr lang="en-US" sz="2400" b="1" dirty="0" smtClean="0">
                <a:solidFill>
                  <a:schemeClr val="tx1"/>
                </a:solidFill>
              </a:rPr>
              <a:t>pcucinelli@leadingageny.org </a:t>
            </a:r>
          </a:p>
          <a:p>
            <a:pPr algn="l">
              <a:defRPr/>
            </a:pPr>
            <a:r>
              <a:rPr lang="en-US" sz="2400" b="1" dirty="0" smtClean="0">
                <a:solidFill>
                  <a:schemeClr val="tx1"/>
                </a:solidFill>
              </a:rPr>
              <a:t>dkirstein@leadingageny.org</a:t>
            </a:r>
          </a:p>
          <a:p>
            <a:pPr algn="l">
              <a:defRPr/>
            </a:pPr>
            <a:r>
              <a:rPr lang="en-US" sz="2400" b="1" dirty="0" smtClean="0">
                <a:solidFill>
                  <a:schemeClr val="tx1"/>
                </a:solidFill>
              </a:rPr>
              <a:t> </a:t>
            </a:r>
          </a:p>
          <a:p>
            <a:pPr>
              <a:defRPr/>
            </a:pPr>
            <a:r>
              <a:rPr lang="en-US" sz="2400" dirty="0" smtClean="0"/>
              <a:t> </a:t>
            </a:r>
          </a:p>
          <a:p>
            <a:pPr>
              <a:defRPr/>
            </a:pPr>
            <a:r>
              <a:rPr lang="en-US" sz="2400" dirty="0" smtClean="0"/>
              <a:t> </a:t>
            </a:r>
          </a:p>
          <a:p>
            <a:pPr>
              <a:defRPr/>
            </a:pPr>
            <a:endParaRPr lang="en-US" sz="2400" dirty="0">
              <a:solidFill>
                <a:schemeClr val="tx1"/>
              </a:solidFill>
            </a:endParaRPr>
          </a:p>
        </p:txBody>
      </p:sp>
      <p:pic>
        <p:nvPicPr>
          <p:cNvPr id="73731" name="Picture 3" descr="cid:image001.jpg@01CC784C.D8890DD0">
            <a:hlinkClick r:id="rId3"/>
          </p:cNvPr>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209800" y="1600200"/>
            <a:ext cx="4648200" cy="19812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73732" name="Title 1"/>
          <p:cNvSpPr>
            <a:spLocks noGrp="1"/>
          </p:cNvSpPr>
          <p:nvPr>
            <p:ph type="ctrTitle"/>
          </p:nvPr>
        </p:nvSpPr>
        <p:spPr>
          <a:xfrm>
            <a:off x="685800" y="457200"/>
            <a:ext cx="7772400" cy="1143000"/>
          </a:xfrm>
        </p:spPr>
        <p:txBody>
          <a:bodyPr>
            <a:normAutofit fontScale="90000"/>
          </a:bodyPr>
          <a:lstStyle/>
          <a:p>
            <a:r>
              <a:rPr lang="en-US" dirty="0" smtClean="0">
                <a:solidFill>
                  <a:srgbClr val="00B050"/>
                </a:solidFill>
              </a:rPr>
              <a:t>Autumn leaves will be falling soon.  Enjoy the season!</a:t>
            </a:r>
          </a:p>
        </p:txBody>
      </p:sp>
      <p:sp>
        <p:nvSpPr>
          <p:cNvPr id="2" name="Slide Number Placeholder 1"/>
          <p:cNvSpPr>
            <a:spLocks noGrp="1"/>
          </p:cNvSpPr>
          <p:nvPr>
            <p:ph type="sldNum" sz="quarter" idx="12"/>
          </p:nvPr>
        </p:nvSpPr>
        <p:spPr/>
        <p:txBody>
          <a:bodyPr/>
          <a:lstStyle/>
          <a:p>
            <a:fld id="{5B780F3A-D6E9-423A-986A-32A46CD5293D}" type="slidenum">
              <a:rPr lang="en-US" smtClean="0"/>
              <a:t>79</a:t>
            </a:fld>
            <a:endParaRPr lang="en-US" dirty="0"/>
          </a:p>
        </p:txBody>
      </p:sp>
    </p:spTree>
    <p:extLst>
      <p:ext uri="{BB962C8B-B14F-4D97-AF65-F5344CB8AC3E}">
        <p14:creationId xmlns:p14="http://schemas.microsoft.com/office/powerpoint/2010/main" val="36766663"/>
      </p:ext>
    </p:extLst>
  </p:cSld>
  <p:clrMapOvr>
    <a:masterClrMapping/>
  </p:clrMapOvr>
  <mc:AlternateContent xmlns:mc="http://schemas.openxmlformats.org/markup-compatibility/2006" xmlns:p14="http://schemas.microsoft.com/office/powerpoint/2010/main">
    <mc:Choice Requires="p14">
      <p:transition spd="slow" p14:dur="2000"/>
    </mc:Choice>
    <mc:Fallback xmlns="">
      <p:transition spd="slow"/>
    </mc:Fallback>
  </mc:AlternateContent>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3" name="Subtitle 2"/>
          <p:cNvSpPr>
            <a:spLocks noGrp="1"/>
          </p:cNvSpPr>
          <p:nvPr>
            <p:ph type="subTitle" idx="1"/>
          </p:nvPr>
        </p:nvSpPr>
        <p:spPr>
          <a:xfrm>
            <a:off x="914400" y="1219200"/>
            <a:ext cx="7239000" cy="4953000"/>
          </a:xfrm>
        </p:spPr>
        <p:txBody>
          <a:bodyPr>
            <a:normAutofit lnSpcReduction="10000"/>
          </a:bodyPr>
          <a:lstStyle/>
          <a:p>
            <a:pPr algn="l"/>
            <a:r>
              <a:rPr lang="en-US" sz="2800" b="1" dirty="0" smtClean="0">
                <a:solidFill>
                  <a:schemeClr val="tx1"/>
                </a:solidFill>
              </a:rPr>
              <a:t>Medicaid </a:t>
            </a:r>
            <a:r>
              <a:rPr lang="en-US" sz="2800" b="1" dirty="0">
                <a:solidFill>
                  <a:schemeClr val="tx1"/>
                </a:solidFill>
              </a:rPr>
              <a:t>Global Spending</a:t>
            </a:r>
            <a:endParaRPr lang="en-US" sz="2800" dirty="0">
              <a:solidFill>
                <a:schemeClr val="tx1"/>
              </a:solidFill>
            </a:endParaRPr>
          </a:p>
          <a:p>
            <a:pPr algn="l"/>
            <a:r>
              <a:rPr lang="en-US" sz="2800" b="1" dirty="0">
                <a:solidFill>
                  <a:schemeClr val="tx1"/>
                </a:solidFill>
              </a:rPr>
              <a:t> </a:t>
            </a:r>
            <a:endParaRPr lang="en-US" sz="2800" dirty="0">
              <a:solidFill>
                <a:schemeClr val="tx1"/>
              </a:solidFill>
            </a:endParaRPr>
          </a:p>
          <a:p>
            <a:pPr algn="l"/>
            <a:r>
              <a:rPr lang="en-US" sz="2800" dirty="0">
                <a:solidFill>
                  <a:schemeClr val="tx1"/>
                </a:solidFill>
              </a:rPr>
              <a:t>The </a:t>
            </a:r>
            <a:r>
              <a:rPr lang="en-US" sz="2800" dirty="0" smtClean="0">
                <a:solidFill>
                  <a:schemeClr val="tx1"/>
                </a:solidFill>
              </a:rPr>
              <a:t>2013-14 enacted State </a:t>
            </a:r>
            <a:r>
              <a:rPr lang="en-US" sz="2800" dirty="0">
                <a:solidFill>
                  <a:schemeClr val="tx1"/>
                </a:solidFill>
              </a:rPr>
              <a:t>B</a:t>
            </a:r>
            <a:r>
              <a:rPr lang="en-US" sz="2800" dirty="0" smtClean="0">
                <a:solidFill>
                  <a:schemeClr val="tx1"/>
                </a:solidFill>
              </a:rPr>
              <a:t>udget extends </a:t>
            </a:r>
            <a:r>
              <a:rPr lang="en-US" sz="2800" dirty="0">
                <a:solidFill>
                  <a:schemeClr val="tx1"/>
                </a:solidFill>
              </a:rPr>
              <a:t>through March 31, 2015 authorization for both the Medicaid global spending cap and the “super-powers” granted to the Commissioner of Health to reduce spending if expenditures exceed projections. The global cap limits growth in Department of Health (DOH) State Funds Medicaid spending to the 10-year rolling average of the medical component of the Consumer Price Index (CPI), currently estimated at 3.9%. </a:t>
            </a:r>
          </a:p>
          <a:p>
            <a:endParaRPr lang="en-US" sz="2800" dirty="0">
              <a:solidFill>
                <a:schemeClr val="tx1"/>
              </a:solidFill>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5" name="Slide Number Placeholder 4"/>
          <p:cNvSpPr>
            <a:spLocks noGrp="1"/>
          </p:cNvSpPr>
          <p:nvPr>
            <p:ph type="sldNum" sz="quarter" idx="12"/>
          </p:nvPr>
        </p:nvSpPr>
        <p:spPr/>
        <p:txBody>
          <a:bodyPr/>
          <a:lstStyle/>
          <a:p>
            <a:fld id="{5B780F3A-D6E9-423A-986A-32A46CD5293D}" type="slidenum">
              <a:rPr lang="en-US" smtClean="0"/>
              <a:t>8</a:t>
            </a:fld>
            <a:endParaRPr lang="en-US" dirty="0"/>
          </a:p>
        </p:txBody>
      </p:sp>
    </p:spTree>
    <p:extLst>
      <p:ext uri="{BB962C8B-B14F-4D97-AF65-F5344CB8AC3E}">
        <p14:creationId xmlns:p14="http://schemas.microsoft.com/office/powerpoint/2010/main" val="211199793"/>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57201"/>
            <a:ext cx="7772400" cy="761999"/>
          </a:xfrm>
        </p:spPr>
        <p:txBody>
          <a:bodyPr>
            <a:normAutofit fontScale="90000"/>
          </a:bodyPr>
          <a:lstStyle/>
          <a:p>
            <a:r>
              <a:rPr lang="en-US" sz="2800" dirty="0" smtClean="0"/>
              <a:t>Fall 2013 Reimbursement Update</a:t>
            </a:r>
            <a:r>
              <a:rPr lang="en-US" sz="2800" dirty="0" smtClean="0">
                <a:solidFill>
                  <a:schemeClr val="tx1"/>
                </a:solidFill>
              </a:rPr>
              <a:t/>
            </a:r>
            <a:br>
              <a:rPr lang="en-US" sz="2800" dirty="0" smtClean="0">
                <a:solidFill>
                  <a:schemeClr val="tx1"/>
                </a:solidFill>
              </a:rPr>
            </a:br>
            <a:endParaRPr lang="en-US" sz="2800" b="1" dirty="0">
              <a:latin typeface="Arial Black" pitchFamily="34" charset="0"/>
            </a:endParaRPr>
          </a:p>
        </p:txBody>
      </p:sp>
      <p:sp>
        <p:nvSpPr>
          <p:cNvPr id="4" name="TextBox 3"/>
          <p:cNvSpPr txBox="1"/>
          <p:nvPr/>
        </p:nvSpPr>
        <p:spPr>
          <a:xfrm>
            <a:off x="8077200" y="304800"/>
            <a:ext cx="304800" cy="369332"/>
          </a:xfrm>
          <a:prstGeom prst="rect">
            <a:avLst/>
          </a:prstGeom>
          <a:noFill/>
        </p:spPr>
        <p:txBody>
          <a:bodyPr wrap="square" rtlCol="0">
            <a:spAutoFit/>
          </a:bodyPr>
          <a:lstStyle/>
          <a:p>
            <a:r>
              <a:rPr lang="en-US" dirty="0" smtClean="0"/>
              <a:t>M</a:t>
            </a:r>
            <a:endParaRPr lang="en-US" dirty="0"/>
          </a:p>
        </p:txBody>
      </p:sp>
      <p:sp>
        <p:nvSpPr>
          <p:cNvPr id="6" name="Rectangle 5"/>
          <p:cNvSpPr/>
          <p:nvPr/>
        </p:nvSpPr>
        <p:spPr>
          <a:xfrm>
            <a:off x="304800" y="1066800"/>
            <a:ext cx="8458200" cy="4985980"/>
          </a:xfrm>
          <a:prstGeom prst="rect">
            <a:avLst/>
          </a:prstGeom>
        </p:spPr>
        <p:txBody>
          <a:bodyPr wrap="square">
            <a:spAutoFit/>
          </a:bodyPr>
          <a:lstStyle/>
          <a:p>
            <a:r>
              <a:rPr lang="en-US" sz="2000" b="1" dirty="0"/>
              <a:t>More on Global Cap</a:t>
            </a:r>
          </a:p>
          <a:p>
            <a:endParaRPr lang="en-US" sz="2000" dirty="0" smtClean="0"/>
          </a:p>
          <a:p>
            <a:r>
              <a:rPr lang="en-US" sz="2000" dirty="0" smtClean="0"/>
              <a:t>The </a:t>
            </a:r>
            <a:r>
              <a:rPr lang="en-US" sz="2000" dirty="0"/>
              <a:t>Medicaid program finished </a:t>
            </a:r>
            <a:r>
              <a:rPr lang="en-US" sz="2000" dirty="0" smtClean="0"/>
              <a:t>SFY 2012-13 $2 </a:t>
            </a:r>
            <a:r>
              <a:rPr lang="en-US" sz="2000" dirty="0"/>
              <a:t>million under </a:t>
            </a:r>
            <a:r>
              <a:rPr lang="en-US" sz="2000" dirty="0" smtClean="0"/>
              <a:t>target.  Included </a:t>
            </a:r>
            <a:r>
              <a:rPr lang="en-US" sz="2000" dirty="0"/>
              <a:t>within </a:t>
            </a:r>
            <a:r>
              <a:rPr lang="en-US" sz="2000" dirty="0" smtClean="0"/>
              <a:t>the amount was </a:t>
            </a:r>
            <a:r>
              <a:rPr lang="en-US" sz="2000" dirty="0"/>
              <a:t>$200 million in expenses that would have otherwise occurred in SFY </a:t>
            </a:r>
            <a:r>
              <a:rPr lang="en-US" sz="2000" dirty="0" smtClean="0"/>
              <a:t>2013-14, bringing </a:t>
            </a:r>
            <a:r>
              <a:rPr lang="en-US" sz="2000" dirty="0"/>
              <a:t>adjusted under spending to $200 million for the year. This under spending for the year can be </a:t>
            </a:r>
            <a:r>
              <a:rPr lang="en-US" sz="2000" dirty="0" smtClean="0"/>
              <a:t>explained by:</a:t>
            </a:r>
          </a:p>
          <a:p>
            <a:endParaRPr lang="en-US" dirty="0"/>
          </a:p>
          <a:p>
            <a:pPr marL="285750" indent="-285750">
              <a:buFont typeface="Arial" pitchFamily="34" charset="0"/>
              <a:buChar char="•"/>
            </a:pPr>
            <a:r>
              <a:rPr lang="en-US" b="1" i="1" dirty="0" smtClean="0"/>
              <a:t>Lower </a:t>
            </a:r>
            <a:r>
              <a:rPr lang="en-US" b="1" i="1" dirty="0"/>
              <a:t>utilization of services ($130 million). The </a:t>
            </a:r>
            <a:r>
              <a:rPr lang="en-US" b="1" i="1" dirty="0" smtClean="0"/>
              <a:t>cost </a:t>
            </a:r>
            <a:r>
              <a:rPr lang="en-US" b="1" i="1" dirty="0"/>
              <a:t>to serve each Medicaid recipient has actually declined from a high of $8,493 in 2009 to $7,864 </a:t>
            </a:r>
            <a:r>
              <a:rPr lang="en-US" b="1" i="1" dirty="0" smtClean="0"/>
              <a:t>in 2012. </a:t>
            </a:r>
          </a:p>
          <a:p>
            <a:pPr marL="285750" indent="-285750">
              <a:buFont typeface="Arial" pitchFamily="34" charset="0"/>
              <a:buChar char="•"/>
            </a:pPr>
            <a:endParaRPr lang="en-US" b="1" i="1" dirty="0" smtClean="0"/>
          </a:p>
          <a:p>
            <a:pPr marL="285750" indent="-285750">
              <a:buFont typeface="Arial" pitchFamily="34" charset="0"/>
              <a:buChar char="•"/>
            </a:pPr>
            <a:r>
              <a:rPr lang="en-US" dirty="0" smtClean="0"/>
              <a:t>Higher </a:t>
            </a:r>
            <a:r>
              <a:rPr lang="en-US" dirty="0"/>
              <a:t>local administration savings ($40 million). A significant MRT initiative impacting State and </a:t>
            </a:r>
            <a:r>
              <a:rPr lang="en-US" dirty="0" smtClean="0"/>
              <a:t>local governments </a:t>
            </a:r>
            <a:r>
              <a:rPr lang="en-US" dirty="0"/>
              <a:t>involves the takeover of the administration of the program by the State by March 2016. </a:t>
            </a:r>
            <a:endParaRPr lang="en-US" dirty="0" smtClean="0"/>
          </a:p>
          <a:p>
            <a:endParaRPr lang="en-US" dirty="0" smtClean="0"/>
          </a:p>
          <a:p>
            <a:pPr marL="285750" indent="-285750">
              <a:buFont typeface="Arial" pitchFamily="34" charset="0"/>
              <a:buChar char="•"/>
            </a:pPr>
            <a:r>
              <a:rPr lang="en-US" dirty="0" smtClean="0"/>
              <a:t>Lower </a:t>
            </a:r>
            <a:r>
              <a:rPr lang="en-US" dirty="0"/>
              <a:t>State operations costs ($30 million). The budget included funds to support the implementation </a:t>
            </a:r>
            <a:r>
              <a:rPr lang="en-US" dirty="0" smtClean="0"/>
              <a:t>of MRT </a:t>
            </a:r>
            <a:r>
              <a:rPr lang="en-US" dirty="0"/>
              <a:t>initiatives. This savings is due to lower-than-projected implementation costs</a:t>
            </a:r>
            <a:r>
              <a:rPr lang="en-US" dirty="0" smtClean="0"/>
              <a:t>.</a:t>
            </a:r>
            <a:endParaRPr lang="en-US" dirty="0"/>
          </a:p>
        </p:txBody>
      </p:sp>
      <p:sp>
        <p:nvSpPr>
          <p:cNvPr id="7" name="TextBox 6"/>
          <p:cNvSpPr txBox="1"/>
          <p:nvPr/>
        </p:nvSpPr>
        <p:spPr>
          <a:xfrm>
            <a:off x="609600" y="6313116"/>
            <a:ext cx="5715000" cy="276999"/>
          </a:xfrm>
          <a:prstGeom prst="rect">
            <a:avLst/>
          </a:prstGeom>
          <a:noFill/>
        </p:spPr>
        <p:txBody>
          <a:bodyPr wrap="square" rtlCol="0">
            <a:spAutoFit/>
          </a:bodyPr>
          <a:lstStyle/>
          <a:p>
            <a:r>
              <a:rPr lang="en-US" sz="1200" i="1" dirty="0" smtClean="0"/>
              <a:t>Source:  DOH Annual Global Cap Report</a:t>
            </a:r>
            <a:endParaRPr lang="en-US" sz="1200" i="1" dirty="0"/>
          </a:p>
        </p:txBody>
      </p:sp>
      <p:sp>
        <p:nvSpPr>
          <p:cNvPr id="8" name="Slide Number Placeholder 7"/>
          <p:cNvSpPr>
            <a:spLocks noGrp="1"/>
          </p:cNvSpPr>
          <p:nvPr>
            <p:ph type="sldNum" sz="quarter" idx="12"/>
          </p:nvPr>
        </p:nvSpPr>
        <p:spPr/>
        <p:txBody>
          <a:bodyPr/>
          <a:lstStyle/>
          <a:p>
            <a:fld id="{5B780F3A-D6E9-423A-986A-32A46CD5293D}" type="slidenum">
              <a:rPr lang="en-US" smtClean="0"/>
              <a:t>9</a:t>
            </a:fld>
            <a:endParaRPr lang="en-US" dirty="0"/>
          </a:p>
        </p:txBody>
      </p:sp>
    </p:spTree>
    <p:extLst>
      <p:ext uri="{BB962C8B-B14F-4D97-AF65-F5344CB8AC3E}">
        <p14:creationId xmlns:p14="http://schemas.microsoft.com/office/powerpoint/2010/main" val="712720073"/>
      </p:ext>
    </p:extLst>
  </p:cSld>
  <p:clrMapOvr>
    <a:masterClrMapping/>
  </p:clrMapOvr>
  <p:timing>
    <p:tnLst>
      <p:par>
        <p:cTn id="1" dur="indefinite" restart="never" nodeType="tmRoot"/>
      </p:par>
    </p:tnLst>
  </p:timing>
</p:sld>
</file>

<file path=ppt/theme/_rels/themeOverride1.xml.rels><?xml version="1.0" encoding="UTF-8" standalone="yes"?>
<Relationships xmlns="http://schemas.openxmlformats.org/package/2006/relationships"><Relationship Id="rId1" Type="http://schemas.openxmlformats.org/officeDocument/2006/relationships/image" Target="../media/image2.jpeg"/></Relationships>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Urban">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Origin">
    <a:majorFont>
      <a:latin typeface="Bookman Old Style"/>
      <a:ea typeface=""/>
      <a:cs typeface=""/>
      <a:font script="Grek" typeface="Cambria"/>
      <a:font script="Cyrl" typeface="Cambria"/>
      <a:font script="Jpan" typeface="HG明朝E"/>
      <a:font script="Hang" typeface="돋움"/>
      <a:font script="Hans" typeface="宋体"/>
      <a:font script="Hant" typeface="標楷體"/>
      <a:font script="Arab" typeface="Times New Roman"/>
      <a:font script="Hebr" typeface="Times New Roman"/>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Gill Sans MT"/>
      <a:ea typeface=""/>
      <a:cs typeface=""/>
      <a:font script="Grek" typeface="Calibri"/>
      <a:font script="Cyrl" typeface="Calibri"/>
      <a:font script="Jpan" typeface="ＭＳ Ｐゴシック"/>
      <a:font script="Hang" typeface="맑은 고딕"/>
      <a:font script="Hans" typeface="华文新魏"/>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rigin">
    <a:fillStyleLst>
      <a:solidFill>
        <a:schemeClr val="phClr"/>
      </a:solidFill>
      <a:gradFill rotWithShape="1">
        <a:gsLst>
          <a:gs pos="0">
            <a:schemeClr val="phClr">
              <a:tint val="45000"/>
              <a:satMod val="200000"/>
            </a:schemeClr>
          </a:gs>
          <a:gs pos="30000">
            <a:schemeClr val="phClr">
              <a:tint val="61000"/>
              <a:satMod val="200000"/>
            </a:schemeClr>
          </a:gs>
          <a:gs pos="45000">
            <a:schemeClr val="phClr">
              <a:tint val="66000"/>
              <a:satMod val="200000"/>
            </a:schemeClr>
          </a:gs>
          <a:gs pos="55000">
            <a:schemeClr val="phClr">
              <a:tint val="66000"/>
              <a:satMod val="200000"/>
            </a:schemeClr>
          </a:gs>
          <a:gs pos="73000">
            <a:schemeClr val="phClr">
              <a:tint val="61000"/>
              <a:satMod val="200000"/>
            </a:schemeClr>
          </a:gs>
          <a:gs pos="100000">
            <a:schemeClr val="phClr">
              <a:tint val="45000"/>
              <a:satMod val="200000"/>
            </a:schemeClr>
          </a:gs>
        </a:gsLst>
        <a:lin ang="950000" scaled="1"/>
      </a:gradFill>
      <a:gradFill rotWithShape="1">
        <a:gsLst>
          <a:gs pos="0">
            <a:schemeClr val="phClr">
              <a:shade val="63000"/>
            </a:schemeClr>
          </a:gs>
          <a:gs pos="30000">
            <a:schemeClr val="phClr">
              <a:shade val="90000"/>
              <a:satMod val="110000"/>
            </a:schemeClr>
          </a:gs>
          <a:gs pos="45000">
            <a:schemeClr val="phClr">
              <a:shade val="100000"/>
              <a:satMod val="118000"/>
            </a:schemeClr>
          </a:gs>
          <a:gs pos="55000">
            <a:schemeClr val="phClr">
              <a:shade val="100000"/>
              <a:satMod val="118000"/>
            </a:schemeClr>
          </a:gs>
          <a:gs pos="73000">
            <a:schemeClr val="phClr">
              <a:shade val="90000"/>
              <a:satMod val="110000"/>
            </a:schemeClr>
          </a:gs>
          <a:gs pos="100000">
            <a:schemeClr val="phClr">
              <a:shade val="63000"/>
            </a:schemeClr>
          </a:gs>
        </a:gsLst>
        <a:lin ang="950000" scaled="1"/>
      </a:gradFill>
    </a:fillStyleLst>
    <a:lnStyleLst>
      <a:ln w="9525" cap="flat" cmpd="sng" algn="ctr">
        <a:solidFill>
          <a:schemeClr val="phClr"/>
        </a:solidFill>
        <a:prstDash val="solid"/>
      </a:ln>
      <a:ln w="19050" cap="flat" cmpd="sng" algn="ctr">
        <a:solidFill>
          <a:schemeClr val="phClr"/>
        </a:solidFill>
        <a:prstDash val="solid"/>
      </a:ln>
      <a:ln w="25400" cap="flat" cmpd="sng" algn="ctr">
        <a:solidFill>
          <a:schemeClr val="phClr"/>
        </a:solidFill>
        <a:prstDash val="solid"/>
      </a:ln>
    </a:lnStyleLst>
    <a:effectStyleLst>
      <a:effectStyle>
        <a:effectLst>
          <a:outerShdw blurRad="38100" dist="25400" dir="5400000" rotWithShape="0">
            <a:srgbClr val="000000">
              <a:alpha val="40000"/>
            </a:srgbClr>
          </a:outerShdw>
        </a:effectLst>
      </a:effectStyle>
      <a:effectStyle>
        <a:effectLst>
          <a:outerShdw blurRad="50800" dist="43000" dir="5400000" rotWithShape="0">
            <a:srgbClr val="000000">
              <a:alpha val="40000"/>
            </a:srgbClr>
          </a:outerShdw>
        </a:effectLst>
        <a:scene3d>
          <a:camera prst="orthographicFront" fov="0">
            <a:rot lat="0" lon="0" rev="0"/>
          </a:camera>
          <a:lightRig rig="balanced" dir="t">
            <a:rot lat="0" lon="0" rev="0"/>
          </a:lightRig>
        </a:scene3d>
        <a:sp3d prstMaterial="matte">
          <a:bevelT w="0" h="0"/>
          <a:contourClr>
            <a:schemeClr val="phClr">
              <a:tint val="100000"/>
              <a:shade val="100000"/>
              <a:hueMod val="100000"/>
              <a:satMod val="100000"/>
            </a:schemeClr>
          </a:contourClr>
        </a:sp3d>
      </a:effectStyle>
      <a:effectStyle>
        <a:effectLst>
          <a:outerShdw blurRad="50800" dist="25400" dir="5400000" rotWithShape="0">
            <a:srgbClr val="000000">
              <a:alpha val="50000"/>
            </a:srgbClr>
          </a:outerShdw>
        </a:effectLst>
        <a:scene3d>
          <a:camera prst="orthographicFront" fov="0">
            <a:rot lat="0" lon="0" rev="0"/>
          </a:camera>
          <a:lightRig rig="soft" dir="t">
            <a:rot lat="0" lon="0" rev="2700000"/>
          </a:lightRig>
        </a:scene3d>
        <a:sp3d prstMaterial="matte">
          <a:bevelT w="50800" h="50800"/>
          <a:contourClr>
            <a:schemeClr val="phClr"/>
          </a:contourClr>
        </a:sp3d>
      </a:effectStyle>
    </a:effectStyleLst>
    <a:bgFillStyleLst>
      <a:solidFill>
        <a:schemeClr val="phClr"/>
      </a:solidFill>
      <a:gradFill rotWithShape="1">
        <a:gsLst>
          <a:gs pos="0">
            <a:schemeClr val="phClr">
              <a:shade val="60000"/>
              <a:satMod val="300000"/>
            </a:schemeClr>
          </a:gs>
          <a:gs pos="30000">
            <a:schemeClr val="phClr">
              <a:shade val="80000"/>
              <a:satMod val="230000"/>
            </a:schemeClr>
          </a:gs>
          <a:gs pos="100000">
            <a:schemeClr val="phClr">
              <a:tint val="97000"/>
              <a:satMod val="220000"/>
            </a:schemeClr>
          </a:gs>
        </a:gsLst>
        <a:lin ang="16200000" scaled="1"/>
      </a:gradFill>
      <a:blipFill>
        <a:blip xmlns:r="http://schemas.openxmlformats.org/officeDocument/2006/relationships" r:embed="rId1">
          <a:duotone>
            <a:schemeClr val="phClr">
              <a:shade val="6000"/>
              <a:satMod val="120000"/>
            </a:schemeClr>
            <a:schemeClr val="phClr">
              <a:tint val="90000"/>
            </a:schemeClr>
          </a:duotone>
        </a:blip>
        <a:tile tx="0" ty="0" sx="35000" sy="40000" flip="x" algn="tl"/>
      </a:blipFill>
    </a:bgFillStyleLst>
  </a:fmtScheme>
</a:themeOverride>
</file>

<file path=docProps/app.xml><?xml version="1.0" encoding="utf-8"?>
<Properties xmlns="http://schemas.openxmlformats.org/officeDocument/2006/extended-properties" xmlns:vt="http://schemas.openxmlformats.org/officeDocument/2006/docPropsVTypes">
  <TotalTime>3735</TotalTime>
  <Words>4052</Words>
  <Application>Microsoft Office PowerPoint</Application>
  <PresentationFormat>On-screen Show (4:3)</PresentationFormat>
  <Paragraphs>785</Paragraphs>
  <Slides>79</Slides>
  <Notes>79</Notes>
  <HiddenSlides>0</HiddenSlides>
  <MMClips>0</MMClips>
  <ScaleCrop>false</ScaleCrop>
  <HeadingPairs>
    <vt:vector size="4" baseType="variant">
      <vt:variant>
        <vt:lpstr>Theme</vt:lpstr>
      </vt:variant>
      <vt:variant>
        <vt:i4>1</vt:i4>
      </vt:variant>
      <vt:variant>
        <vt:lpstr>Slide Titles</vt:lpstr>
      </vt:variant>
      <vt:variant>
        <vt:i4>79</vt:i4>
      </vt:variant>
    </vt:vector>
  </HeadingPairs>
  <TitlesOfParts>
    <vt:vector size="80" baseType="lpstr">
      <vt:lpstr>Office Theme</vt:lpstr>
      <vt:lpstr>LeadingAge NY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NY Total Medicaid Spending Statewide for All Categories of Service Under the Global Spending Cap (2003-2012)</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vt:lpstr>
      <vt:lpstr>Fall 2013 Reimbursement Update </vt:lpstr>
      <vt:lpstr>Fall 2013 Reimbursement Update </vt:lpstr>
      <vt:lpstr>Fall 2013 Reimbursement Update </vt:lpstr>
      <vt:lpstr>Fall 2013 Reimbursement Update </vt:lpstr>
      <vt:lpstr>State Priority 1: Continue MRT Implementation </vt:lpstr>
      <vt:lpstr>State Priority 2: MRT Waiver Amendment</vt:lpstr>
      <vt:lpstr>State Priority 3: FIDA Demonstration</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 </vt:lpstr>
      <vt:lpstr>Fall 2013 Reimbursement Update </vt:lpstr>
      <vt:lpstr>Fall 2013 Reimbursement Update </vt:lpstr>
      <vt:lpstr>Fall 2013 Reimbursement Update </vt:lpstr>
      <vt:lpstr>Fall 2013 Reimbursement Update</vt:lpstr>
      <vt:lpstr>Fall 2013 Reimbursement Update</vt:lpstr>
      <vt:lpstr>Fall 2013 Reimbursement Update </vt:lpstr>
      <vt:lpstr>PowerPoint Presentation</vt:lpstr>
      <vt:lpstr>PowerPoint Presentation</vt:lpstr>
      <vt:lpstr>Fall 2013 Reimbursement Update </vt:lpstr>
      <vt:lpstr>Fall 2013 Reimbursement Update </vt:lpstr>
      <vt:lpstr>Fall 2013 Reimbursement Update</vt:lpstr>
      <vt:lpstr>Fall 2013 Reimbursement Update</vt:lpstr>
      <vt:lpstr>Fall 2013 Reimbursement Update</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 </vt:lpstr>
      <vt:lpstr>Fall 2013 Reimbursement Update</vt:lpstr>
      <vt:lpstr>Fall 2013 Reimbursement Update </vt:lpstr>
      <vt:lpstr>Fall 2013 Reimbursement Update </vt:lpstr>
      <vt:lpstr>Fall 2013 Reimbursement Update </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vt:lpstr>
      <vt:lpstr>Fall 2013 Reimbursement Update </vt:lpstr>
      <vt:lpstr>Fall 2013 Reimbursement Update</vt:lpstr>
      <vt:lpstr>Fall 2013 Reimbursement Update</vt:lpstr>
      <vt:lpstr>PowerPoint Presentation</vt:lpstr>
      <vt:lpstr>Fall 2013 Reimbursement Update</vt:lpstr>
      <vt:lpstr>Fall 2013 Reimbursement Update</vt:lpstr>
      <vt:lpstr>Autumn leaves will be falling soon.  Enjoy the season!</vt:lpstr>
    </vt:vector>
  </TitlesOfParts>
  <Company>LeadingAge NY</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Patrick Cucinelli</dc:creator>
  <cp:lastModifiedBy>Patrick Cucinelli</cp:lastModifiedBy>
  <cp:revision>151</cp:revision>
  <cp:lastPrinted>2013-07-15T13:11:28Z</cp:lastPrinted>
  <dcterms:created xsi:type="dcterms:W3CDTF">2013-02-25T13:18:46Z</dcterms:created>
  <dcterms:modified xsi:type="dcterms:W3CDTF">2013-09-17T13:35:19Z</dcterms:modified>
</cp:coreProperties>
</file>