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42"/>
  </p:handoutMasterIdLst>
  <p:sldIdLst>
    <p:sldId id="256" r:id="rId2"/>
    <p:sldId id="257" r:id="rId3"/>
    <p:sldId id="258" r:id="rId4"/>
    <p:sldId id="259" r:id="rId5"/>
    <p:sldId id="273" r:id="rId6"/>
    <p:sldId id="274" r:id="rId7"/>
    <p:sldId id="275" r:id="rId8"/>
    <p:sldId id="266" r:id="rId9"/>
    <p:sldId id="276" r:id="rId10"/>
    <p:sldId id="279" r:id="rId11"/>
    <p:sldId id="277" r:id="rId12"/>
    <p:sldId id="278" r:id="rId13"/>
    <p:sldId id="280" r:id="rId14"/>
    <p:sldId id="281" r:id="rId15"/>
    <p:sldId id="261" r:id="rId16"/>
    <p:sldId id="282" r:id="rId17"/>
    <p:sldId id="283" r:id="rId18"/>
    <p:sldId id="284" r:id="rId19"/>
    <p:sldId id="299" r:id="rId20"/>
    <p:sldId id="272" r:id="rId21"/>
    <p:sldId id="285" r:id="rId22"/>
    <p:sldId id="286" r:id="rId23"/>
    <p:sldId id="287" r:id="rId24"/>
    <p:sldId id="300" r:id="rId25"/>
    <p:sldId id="288" r:id="rId26"/>
    <p:sldId id="301" r:id="rId27"/>
    <p:sldId id="289" r:id="rId28"/>
    <p:sldId id="290" r:id="rId29"/>
    <p:sldId id="292" r:id="rId30"/>
    <p:sldId id="293" r:id="rId31"/>
    <p:sldId id="302" r:id="rId32"/>
    <p:sldId id="269" r:id="rId33"/>
    <p:sldId id="294" r:id="rId34"/>
    <p:sldId id="270" r:id="rId35"/>
    <p:sldId id="295" r:id="rId36"/>
    <p:sldId id="271" r:id="rId37"/>
    <p:sldId id="296" r:id="rId38"/>
    <p:sldId id="297" r:id="rId39"/>
    <p:sldId id="260" r:id="rId40"/>
    <p:sldId id="298" r:id="rId4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58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D3CB72A-64F1-4945-AC90-090D9022DDA0}" type="datetimeFigureOut">
              <a:rPr lang="en-US" smtClean="0"/>
              <a:t>8/17/2015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E841FAC-8092-46E6-A5D1-AF05848B1A35}" type="slidenum">
              <a:rPr lang="en-US" smtClean="0"/>
              <a:t>‹#›</a:t>
            </a:fld>
            <a:endParaRPr lang="en-US"/>
          </a:p>
        </p:txBody>
      </p:sp>
    </p:spTree>
    <p:extLst>
      <p:ext uri="{BB962C8B-B14F-4D97-AF65-F5344CB8AC3E}">
        <p14:creationId xmlns:p14="http://schemas.microsoft.com/office/powerpoint/2010/main" val="12088405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BC8BE0E-B5FA-49E4-AE12-ACA821ED0818}" type="datetimeFigureOut">
              <a:rPr lang="en-US" smtClean="0"/>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1A385D-C35B-4ECA-9555-1C795B0924C4}"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C8BE0E-B5FA-49E4-AE12-ACA821ED0818}" type="datetimeFigureOut">
              <a:rPr lang="en-US" smtClean="0"/>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1A385D-C35B-4ECA-9555-1C795B0924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C8BE0E-B5FA-49E4-AE12-ACA821ED0818}" type="datetimeFigureOut">
              <a:rPr lang="en-US" smtClean="0"/>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1A385D-C35B-4ECA-9555-1C795B0924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C8BE0E-B5FA-49E4-AE12-ACA821ED0818}" type="datetimeFigureOut">
              <a:rPr lang="en-US" smtClean="0"/>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1A385D-C35B-4ECA-9555-1C795B0924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C8BE0E-B5FA-49E4-AE12-ACA821ED0818}" type="datetimeFigureOut">
              <a:rPr lang="en-US" smtClean="0"/>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1A385D-C35B-4ECA-9555-1C795B0924C4}"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C8BE0E-B5FA-49E4-AE12-ACA821ED0818}" type="datetimeFigureOut">
              <a:rPr lang="en-US" smtClean="0"/>
              <a:t>8/17/2015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1A385D-C35B-4ECA-9555-1C795B0924C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BC8BE0E-B5FA-49E4-AE12-ACA821ED0818}" type="datetimeFigureOut">
              <a:rPr lang="en-US" smtClean="0"/>
              <a:t>8/17/2015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1A385D-C35B-4ECA-9555-1C795B0924C4}"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C8BE0E-B5FA-49E4-AE12-ACA821ED0818}" type="datetimeFigureOut">
              <a:rPr lang="en-US" smtClean="0"/>
              <a:t>8/17/2015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1A385D-C35B-4ECA-9555-1C795B0924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C8BE0E-B5FA-49E4-AE12-ACA821ED0818}" type="datetimeFigureOut">
              <a:rPr lang="en-US" smtClean="0"/>
              <a:t>8/17/2015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1A385D-C35B-4ECA-9555-1C795B0924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C8BE0E-B5FA-49E4-AE12-ACA821ED0818}" type="datetimeFigureOut">
              <a:rPr lang="en-US" smtClean="0"/>
              <a:t>8/17/2015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1A385D-C35B-4ECA-9555-1C795B0924C4}"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C8BE0E-B5FA-49E4-AE12-ACA821ED0818}" type="datetimeFigureOut">
              <a:rPr lang="en-US" smtClean="0"/>
              <a:t>8/17/2015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1A385D-C35B-4ECA-9555-1C795B0924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BC8BE0E-B5FA-49E4-AE12-ACA821ED0818}" type="datetimeFigureOut">
              <a:rPr lang="en-US" smtClean="0"/>
              <a:t>8/17/2015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F1A385D-C35B-4ECA-9555-1C795B0924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Proposed CMS Nursing Home Regulations</a:t>
            </a:r>
            <a:endParaRPr lang="en-US" dirty="0"/>
          </a:p>
        </p:txBody>
      </p:sp>
      <p:sp>
        <p:nvSpPr>
          <p:cNvPr id="3" name="Subtitle 2"/>
          <p:cNvSpPr>
            <a:spLocks noGrp="1"/>
          </p:cNvSpPr>
          <p:nvPr>
            <p:ph type="subTitle" idx="1"/>
          </p:nvPr>
        </p:nvSpPr>
        <p:spPr>
          <a:xfrm>
            <a:off x="685800" y="3505200"/>
            <a:ext cx="7620000" cy="1752600"/>
          </a:xfrm>
        </p:spPr>
        <p:txBody>
          <a:bodyPr/>
          <a:lstStyle/>
          <a:p>
            <a:r>
              <a:rPr lang="en-US" dirty="0" smtClean="0"/>
              <a:t>Call to Nursing Home Members</a:t>
            </a:r>
          </a:p>
          <a:p>
            <a:r>
              <a:rPr lang="en-US" dirty="0" smtClean="0"/>
              <a:t>August </a:t>
            </a:r>
            <a:r>
              <a:rPr lang="en-US" dirty="0"/>
              <a:t>17,2015 </a:t>
            </a:r>
          </a:p>
          <a:p>
            <a:r>
              <a:rPr lang="en-US" dirty="0" smtClean="0"/>
              <a:t>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6096000"/>
            <a:ext cx="1485900" cy="5334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6096000"/>
            <a:ext cx="2790825" cy="571500"/>
          </a:xfrm>
          <a:prstGeom prst="rect">
            <a:avLst/>
          </a:prstGeom>
        </p:spPr>
      </p:pic>
    </p:spTree>
    <p:extLst>
      <p:ext uri="{BB962C8B-B14F-4D97-AF65-F5344CB8AC3E}">
        <p14:creationId xmlns:p14="http://schemas.microsoft.com/office/powerpoint/2010/main" val="17609042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Discharge Planning (CPCCP)</a:t>
            </a:r>
            <a:endParaRPr lang="en-US" dirty="0"/>
          </a:p>
        </p:txBody>
      </p:sp>
      <p:sp>
        <p:nvSpPr>
          <p:cNvPr id="3" name="Content Placeholder 2"/>
          <p:cNvSpPr>
            <a:spLocks noGrp="1"/>
          </p:cNvSpPr>
          <p:nvPr>
            <p:ph idx="1"/>
          </p:nvPr>
        </p:nvSpPr>
        <p:spPr/>
        <p:txBody>
          <a:bodyPr>
            <a:normAutofit lnSpcReduction="10000"/>
          </a:bodyPr>
          <a:lstStyle/>
          <a:p>
            <a:pPr lvl="0"/>
            <a:r>
              <a:rPr lang="en-US" dirty="0"/>
              <a:t>Would implement IMPACT Act requirements for long term care facilities to take into account quality, resource use, and other measures to inform and assist the discharge planning process, while accounting for resident treatment preferences and goals.  </a:t>
            </a:r>
            <a:endParaRPr lang="en-US" sz="2000" dirty="0"/>
          </a:p>
          <a:p>
            <a:pPr lvl="1"/>
            <a:r>
              <a:rPr lang="en-US" dirty="0"/>
              <a:t>Would require facilities to document the resident’s goals for admission in the care plan; assess potential for future discharge; include discharge planning in the comprehensive care plan, as appropriate.</a:t>
            </a:r>
            <a:endParaRPr lang="en-US" sz="1800" dirty="0"/>
          </a:p>
          <a:p>
            <a:pPr lvl="1"/>
            <a:r>
              <a:rPr lang="en-US" dirty="0"/>
              <a:t>Would require the discharge summary to include reconciliation of all discharge medications with pre-admission medications (prescribed and OTC).</a:t>
            </a:r>
            <a:endParaRPr lang="en-US" sz="1800" dirty="0"/>
          </a:p>
          <a:p>
            <a:pPr lvl="1"/>
            <a:r>
              <a:rPr lang="en-US" dirty="0"/>
              <a:t>Would require addition to the post discharge care plan a summary of arrangements made for follow up and any post discharge services.</a:t>
            </a:r>
            <a:endParaRPr lang="en-US" sz="1800" dirty="0"/>
          </a:p>
          <a:p>
            <a:endParaRPr lang="en-US" dirty="0"/>
          </a:p>
        </p:txBody>
      </p:sp>
    </p:spTree>
    <p:extLst>
      <p:ext uri="{BB962C8B-B14F-4D97-AF65-F5344CB8AC3E}">
        <p14:creationId xmlns:p14="http://schemas.microsoft.com/office/powerpoint/2010/main" val="1333889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Resident Assessments</a:t>
            </a:r>
            <a:endParaRPr lang="en-US" dirty="0"/>
          </a:p>
        </p:txBody>
      </p:sp>
      <p:sp>
        <p:nvSpPr>
          <p:cNvPr id="3" name="Content Placeholder 2"/>
          <p:cNvSpPr>
            <a:spLocks noGrp="1"/>
          </p:cNvSpPr>
          <p:nvPr>
            <p:ph idx="1"/>
          </p:nvPr>
        </p:nvSpPr>
        <p:spPr/>
        <p:txBody>
          <a:bodyPr/>
          <a:lstStyle/>
          <a:p>
            <a:pPr lvl="0"/>
            <a:r>
              <a:rPr lang="en-US" dirty="0"/>
              <a:t>Would clarify appropriate coordination of resident assessment with PASRR. </a:t>
            </a:r>
            <a:endParaRPr lang="en-US" sz="2000" dirty="0"/>
          </a:p>
          <a:p>
            <a:pPr lvl="1"/>
            <a:r>
              <a:rPr lang="en-US" dirty="0"/>
              <a:t>Would add exceptions to PASRR requirements for mental illness and intellectual disabilities for admission with respect to transfers to or from a hospital.</a:t>
            </a:r>
            <a:endParaRPr lang="en-US" sz="1800" dirty="0"/>
          </a:p>
          <a:p>
            <a:pPr lvl="1"/>
            <a:r>
              <a:rPr lang="en-US" dirty="0"/>
              <a:t>Would require notification of state mental health or intellectual disability authorities promptly after a significant change in the mental or physical condition of a resident with a mental illness or intellectual disability</a:t>
            </a:r>
            <a:r>
              <a:rPr lang="en-US" dirty="0" smtClean="0"/>
              <a:t>.</a:t>
            </a:r>
          </a:p>
          <a:p>
            <a:pPr lvl="1"/>
            <a:r>
              <a:rPr lang="en-US" dirty="0" smtClean="0"/>
              <a:t>Would </a:t>
            </a:r>
            <a:r>
              <a:rPr lang="en-US" dirty="0"/>
              <a:t>require the care plan to include any specialized services or specialized rehabilitation services the facility will provide as a result of PASRR;  a rationale for disagreement with PASRR findings must be documented in the medical record.</a:t>
            </a:r>
          </a:p>
          <a:p>
            <a:pPr lvl="1"/>
            <a:endParaRPr lang="en-US" sz="1800" dirty="0"/>
          </a:p>
          <a:p>
            <a:endParaRPr lang="en-US" dirty="0"/>
          </a:p>
        </p:txBody>
      </p:sp>
    </p:spTree>
    <p:extLst>
      <p:ext uri="{BB962C8B-B14F-4D97-AF65-F5344CB8AC3E}">
        <p14:creationId xmlns:p14="http://schemas.microsoft.com/office/powerpoint/2010/main" val="359226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Comprehensive Person-Centered Care Planning (New)</a:t>
            </a:r>
            <a:endParaRPr lang="en-US" dirty="0"/>
          </a:p>
        </p:txBody>
      </p:sp>
      <p:sp>
        <p:nvSpPr>
          <p:cNvPr id="3" name="Content Placeholder 2"/>
          <p:cNvSpPr>
            <a:spLocks noGrp="1"/>
          </p:cNvSpPr>
          <p:nvPr>
            <p:ph idx="1"/>
          </p:nvPr>
        </p:nvSpPr>
        <p:spPr/>
        <p:txBody>
          <a:bodyPr>
            <a:normAutofit/>
          </a:bodyPr>
          <a:lstStyle/>
          <a:p>
            <a:pPr lvl="1"/>
            <a:r>
              <a:rPr lang="en-US" sz="2400" b="1" dirty="0" smtClean="0"/>
              <a:t>Interdisciplinary </a:t>
            </a:r>
            <a:r>
              <a:rPr lang="en-US" sz="2400" b="1" dirty="0"/>
              <a:t>Team (IDT):</a:t>
            </a:r>
            <a:r>
              <a:rPr lang="en-US" sz="2400" dirty="0"/>
              <a:t>  Would add a nurse aide, food and nutrition services, and a social worker to the IDT that develops the comprehensive care plan.</a:t>
            </a:r>
          </a:p>
          <a:p>
            <a:pPr lvl="1"/>
            <a:r>
              <a:rPr lang="en-US" sz="2400" b="1" dirty="0" smtClean="0"/>
              <a:t>Comprehensive Care Plan: </a:t>
            </a:r>
            <a:r>
              <a:rPr lang="en-US" sz="2400" dirty="0" smtClean="0"/>
              <a:t>Would </a:t>
            </a:r>
            <a:r>
              <a:rPr lang="en-US" sz="2400" dirty="0"/>
              <a:t>require written explanation in the medical record if participation of the resident and their resident representative is determined not practicable . </a:t>
            </a:r>
            <a:endParaRPr lang="en-US" sz="2400" dirty="0" smtClean="0"/>
          </a:p>
          <a:p>
            <a:pPr lvl="1"/>
            <a:r>
              <a:rPr lang="en-US" sz="2400" dirty="0" smtClean="0"/>
              <a:t>Would </a:t>
            </a:r>
            <a:r>
              <a:rPr lang="en-US" sz="2400" dirty="0"/>
              <a:t>require development of a baseline care plan for each resident within 48 hours of admission, including instructions needed to provide effective and person-centered care meeting professional standards. </a:t>
            </a:r>
          </a:p>
          <a:p>
            <a:pPr lvl="1"/>
            <a:endParaRPr lang="en-US" sz="2400" dirty="0"/>
          </a:p>
          <a:p>
            <a:endParaRPr lang="en-US" dirty="0"/>
          </a:p>
        </p:txBody>
      </p:sp>
    </p:spTree>
    <p:extLst>
      <p:ext uri="{BB962C8B-B14F-4D97-AF65-F5344CB8AC3E}">
        <p14:creationId xmlns:p14="http://schemas.microsoft.com/office/powerpoint/2010/main" val="35221728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Quality of Care and Quality of Life (Retitled)</a:t>
            </a:r>
            <a:endParaRPr lang="en-US" dirty="0"/>
          </a:p>
        </p:txBody>
      </p:sp>
      <p:sp>
        <p:nvSpPr>
          <p:cNvPr id="3" name="Content Placeholder 2"/>
          <p:cNvSpPr>
            <a:spLocks noGrp="1"/>
          </p:cNvSpPr>
          <p:nvPr>
            <p:ph idx="1"/>
          </p:nvPr>
        </p:nvSpPr>
        <p:spPr/>
        <p:txBody>
          <a:bodyPr>
            <a:normAutofit lnSpcReduction="10000"/>
          </a:bodyPr>
          <a:lstStyle/>
          <a:p>
            <a:pPr lvl="0"/>
            <a:r>
              <a:rPr lang="en-US" dirty="0"/>
              <a:t>Would clarify that quality of care and quality of life are overarching principles in all care and services.</a:t>
            </a:r>
            <a:endParaRPr lang="en-US" sz="2000" dirty="0"/>
          </a:p>
          <a:p>
            <a:pPr lvl="1"/>
            <a:r>
              <a:rPr lang="en-US" dirty="0"/>
              <a:t>Would clarify the requirements regarding a resident’s ability to perform ADLs.</a:t>
            </a:r>
            <a:endParaRPr lang="en-US" sz="1800" dirty="0"/>
          </a:p>
          <a:p>
            <a:pPr lvl="1"/>
            <a:r>
              <a:rPr lang="en-US" dirty="0"/>
              <a:t>No proposal, but CMS is seeking comments on whether current requirements for activities’ director are appropriate; what minimum requirements should be.</a:t>
            </a:r>
            <a:endParaRPr lang="en-US" sz="1800" dirty="0"/>
          </a:p>
          <a:p>
            <a:pPr lvl="1"/>
            <a:r>
              <a:rPr lang="en-US" dirty="0"/>
              <a:t>Would modify requirements for nasogastric tubes to reflect current clinical practice, and include enteral fluids in requirements for assisted nutrition and hydration.</a:t>
            </a:r>
            <a:endParaRPr lang="en-US" sz="1800" dirty="0"/>
          </a:p>
          <a:p>
            <a:pPr lvl="1"/>
            <a:r>
              <a:rPr lang="en-US" dirty="0"/>
              <a:t>Would add a new requirement that facilities ensure pain management needs are met </a:t>
            </a:r>
            <a:endParaRPr lang="en-US" sz="1800" dirty="0"/>
          </a:p>
          <a:p>
            <a:pPr lvl="1"/>
            <a:r>
              <a:rPr lang="en-US" dirty="0"/>
              <a:t>Would move current provisions for unnecessary drugs, antipsychotics, medication errors, and influenza and pneumococcal immunizations to Pharmacy services.</a:t>
            </a:r>
            <a:endParaRPr lang="en-US" sz="1800" dirty="0"/>
          </a:p>
        </p:txBody>
      </p:sp>
    </p:spTree>
    <p:extLst>
      <p:ext uri="{BB962C8B-B14F-4D97-AF65-F5344CB8AC3E}">
        <p14:creationId xmlns:p14="http://schemas.microsoft.com/office/powerpoint/2010/main" val="748127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Physician Services</a:t>
            </a:r>
            <a:endParaRPr lang="en-US" dirty="0"/>
          </a:p>
        </p:txBody>
      </p:sp>
      <p:sp>
        <p:nvSpPr>
          <p:cNvPr id="3" name="Content Placeholder 2"/>
          <p:cNvSpPr>
            <a:spLocks noGrp="1"/>
          </p:cNvSpPr>
          <p:nvPr>
            <p:ph idx="1"/>
          </p:nvPr>
        </p:nvSpPr>
        <p:spPr/>
        <p:txBody>
          <a:bodyPr>
            <a:normAutofit/>
          </a:bodyPr>
          <a:lstStyle/>
          <a:p>
            <a:pPr lvl="1"/>
            <a:r>
              <a:rPr lang="en-US" sz="2400" dirty="0"/>
              <a:t>Would require an in-person evaluation by a physician, a physician assistant  (PA), nurse practitioner (NP, or clinical nurse specialist (CNS) before an unscheduled transfer to a hospital.</a:t>
            </a:r>
          </a:p>
          <a:p>
            <a:pPr lvl="1"/>
            <a:r>
              <a:rPr lang="en-US" sz="2400" dirty="0"/>
              <a:t>Would allow physicians to delegate dietary orders to dietitians and therapy orders to therapists.</a:t>
            </a:r>
          </a:p>
          <a:p>
            <a:endParaRPr lang="en-US" sz="2000" dirty="0"/>
          </a:p>
        </p:txBody>
      </p:sp>
    </p:spTree>
    <p:extLst>
      <p:ext uri="{BB962C8B-B14F-4D97-AF65-F5344CB8AC3E}">
        <p14:creationId xmlns:p14="http://schemas.microsoft.com/office/powerpoint/2010/main" val="2075620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dirty="0" smtClean="0">
                <a:solidFill>
                  <a:srgbClr val="FFC000"/>
                </a:solidFill>
              </a:rPr>
              <a:t>Physician Services Considerations</a:t>
            </a:r>
            <a:endParaRPr lang="en-US" sz="3600" dirty="0">
              <a:solidFill>
                <a:srgbClr val="FFC000"/>
              </a:solidFill>
            </a:endParaRPr>
          </a:p>
        </p:txBody>
      </p:sp>
      <p:sp>
        <p:nvSpPr>
          <p:cNvPr id="3" name="Content Placeholder 2"/>
          <p:cNvSpPr>
            <a:spLocks noGrp="1"/>
          </p:cNvSpPr>
          <p:nvPr>
            <p:ph idx="1"/>
          </p:nvPr>
        </p:nvSpPr>
        <p:spPr>
          <a:xfrm>
            <a:off x="457200" y="1676400"/>
            <a:ext cx="8229600" cy="4800600"/>
          </a:xfrm>
        </p:spPr>
        <p:txBody>
          <a:bodyPr>
            <a:normAutofit lnSpcReduction="10000"/>
          </a:bodyPr>
          <a:lstStyle/>
          <a:p>
            <a:r>
              <a:rPr lang="en-US" dirty="0" smtClean="0"/>
              <a:t>Feasibility of in-person </a:t>
            </a:r>
            <a:r>
              <a:rPr lang="en-US" dirty="0"/>
              <a:t>evaluation by a physician, a physician assistant  (PA), nurse practitioner (NP, or clinical nurse specialist (CNS) before an unscheduled transfer to a </a:t>
            </a:r>
            <a:r>
              <a:rPr lang="en-US" dirty="0" smtClean="0"/>
              <a:t>hospital</a:t>
            </a:r>
          </a:p>
          <a:p>
            <a:r>
              <a:rPr lang="en-US" dirty="0" smtClean="0"/>
              <a:t>Definition of “emergency situation”, where evaluation would be waived</a:t>
            </a:r>
          </a:p>
          <a:p>
            <a:r>
              <a:rPr lang="en-US" dirty="0" smtClean="0"/>
              <a:t>Residents may deteriorate without prompt treatment when physician is not available for </a:t>
            </a:r>
            <a:r>
              <a:rPr lang="en-US" smtClean="0"/>
              <a:t>onsite assessment</a:t>
            </a:r>
            <a:endParaRPr lang="en-US" dirty="0" smtClean="0"/>
          </a:p>
          <a:p>
            <a:r>
              <a:rPr lang="en-US" dirty="0" smtClean="0"/>
              <a:t>Limitations of state practice laws that may impede ability </a:t>
            </a:r>
            <a:r>
              <a:rPr lang="en-US" dirty="0"/>
              <a:t>to delegate dietary orders to dietitians and therapy orders to therapists</a:t>
            </a:r>
            <a:r>
              <a:rPr lang="en-US" dirty="0" smtClean="0"/>
              <a:t>.</a:t>
            </a:r>
          </a:p>
          <a:p>
            <a:r>
              <a:rPr lang="en-US" dirty="0" smtClean="0"/>
              <a:t>Need clarification of credentials of dietitian and therapy disciplines referred to. </a:t>
            </a:r>
            <a:endParaRPr lang="en-US" dirty="0"/>
          </a:p>
          <a:p>
            <a:endParaRPr lang="en-US" dirty="0" smtClean="0"/>
          </a:p>
          <a:p>
            <a:endParaRPr lang="en-US" dirty="0" smtClean="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381000"/>
            <a:ext cx="1295400" cy="1295400"/>
          </a:xfrm>
          <a:prstGeom prst="rect">
            <a:avLst/>
          </a:prstGeom>
        </p:spPr>
      </p:pic>
    </p:spTree>
    <p:extLst>
      <p:ext uri="{BB962C8B-B14F-4D97-AF65-F5344CB8AC3E}">
        <p14:creationId xmlns:p14="http://schemas.microsoft.com/office/powerpoint/2010/main" val="21572449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Nurse Staffing</a:t>
            </a:r>
            <a:endParaRPr lang="en-US" dirty="0"/>
          </a:p>
        </p:txBody>
      </p:sp>
      <p:sp>
        <p:nvSpPr>
          <p:cNvPr id="3" name="Content Placeholder 2"/>
          <p:cNvSpPr>
            <a:spLocks noGrp="1"/>
          </p:cNvSpPr>
          <p:nvPr>
            <p:ph idx="1"/>
          </p:nvPr>
        </p:nvSpPr>
        <p:spPr/>
        <p:txBody>
          <a:bodyPr/>
          <a:lstStyle/>
          <a:p>
            <a:r>
              <a:rPr lang="en-US" dirty="0"/>
              <a:t>Would add a competencies/skill set requirement for determining sufficient nursing and direct care staff based on a facility </a:t>
            </a:r>
            <a:r>
              <a:rPr lang="en-US" dirty="0" smtClean="0"/>
              <a:t>assessment</a:t>
            </a:r>
            <a:r>
              <a:rPr lang="en-US" dirty="0"/>
              <a:t>. Competency-based staffing approach </a:t>
            </a:r>
            <a:r>
              <a:rPr lang="en-US" dirty="0" smtClean="0"/>
              <a:t>would be based </a:t>
            </a:r>
            <a:r>
              <a:rPr lang="en-US" dirty="0"/>
              <a:t>on:</a:t>
            </a:r>
          </a:p>
          <a:p>
            <a:pPr lvl="1"/>
            <a:r>
              <a:rPr lang="en-US" dirty="0"/>
              <a:t>Resident population</a:t>
            </a:r>
          </a:p>
          <a:p>
            <a:pPr lvl="1"/>
            <a:r>
              <a:rPr lang="en-US" dirty="0"/>
              <a:t>Number and acuity of residents</a:t>
            </a:r>
          </a:p>
          <a:p>
            <a:pPr lvl="1"/>
            <a:r>
              <a:rPr lang="en-US" dirty="0"/>
              <a:t>Range of diagnoses and resident needs</a:t>
            </a:r>
          </a:p>
          <a:p>
            <a:pPr lvl="1"/>
            <a:r>
              <a:rPr lang="en-US" dirty="0"/>
              <a:t>Training, experience, and skill sets of staff</a:t>
            </a:r>
          </a:p>
          <a:p>
            <a:r>
              <a:rPr lang="en-US" dirty="0" smtClean="0"/>
              <a:t>Increased RN presence in nursing home</a:t>
            </a:r>
          </a:p>
        </p:txBody>
      </p:sp>
    </p:spTree>
    <p:extLst>
      <p:ext uri="{BB962C8B-B14F-4D97-AF65-F5344CB8AC3E}">
        <p14:creationId xmlns:p14="http://schemas.microsoft.com/office/powerpoint/2010/main" val="3471877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Behavioral Health (New)</a:t>
            </a:r>
            <a:endParaRPr lang="en-US" dirty="0"/>
          </a:p>
        </p:txBody>
      </p:sp>
      <p:sp>
        <p:nvSpPr>
          <p:cNvPr id="3" name="Content Placeholder 2"/>
          <p:cNvSpPr>
            <a:spLocks noGrp="1"/>
          </p:cNvSpPr>
          <p:nvPr>
            <p:ph idx="1"/>
          </p:nvPr>
        </p:nvSpPr>
        <p:spPr/>
        <p:txBody>
          <a:bodyPr/>
          <a:lstStyle/>
          <a:p>
            <a:pPr lvl="0"/>
            <a:r>
              <a:rPr lang="en-US" dirty="0"/>
              <a:t>Would focus on provision of necessary behavioral health care and services to residents in accordance with their comprehensive assessment and plan of care.</a:t>
            </a:r>
            <a:endParaRPr lang="en-US" sz="2000" dirty="0"/>
          </a:p>
          <a:p>
            <a:pPr lvl="1"/>
            <a:r>
              <a:rPr lang="en-US" dirty="0"/>
              <a:t>Would require staff to have appropriate competencies to provide behavioral health care and services, including care of residents with mental and psychosocial  illnesses and implementing non-pharmacological interventions.</a:t>
            </a:r>
            <a:endParaRPr lang="en-US" sz="1800" dirty="0"/>
          </a:p>
          <a:p>
            <a:pPr lvl="2"/>
            <a:r>
              <a:rPr lang="en-US" dirty="0"/>
              <a:t>CMS notes in the Preamble that reference to mental health/illness includes substance abuse disorders.</a:t>
            </a:r>
            <a:endParaRPr lang="en-US" sz="1600" dirty="0"/>
          </a:p>
          <a:p>
            <a:r>
              <a:rPr lang="en-US" dirty="0"/>
              <a:t>Would add “gerontology” bachelor’s degree to the </a:t>
            </a:r>
            <a:r>
              <a:rPr lang="en-US" dirty="0" smtClean="0"/>
              <a:t>list of acceptable minimum </a:t>
            </a:r>
            <a:r>
              <a:rPr lang="en-US" dirty="0"/>
              <a:t>social worker educational requirements. .</a:t>
            </a:r>
          </a:p>
        </p:txBody>
      </p:sp>
    </p:spTree>
    <p:extLst>
      <p:ext uri="{BB962C8B-B14F-4D97-AF65-F5344CB8AC3E}">
        <p14:creationId xmlns:p14="http://schemas.microsoft.com/office/powerpoint/2010/main" val="3095747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Pharmacy Services; Drug Regimen Review</a:t>
            </a:r>
            <a:endParaRPr lang="en-US" dirty="0"/>
          </a:p>
        </p:txBody>
      </p:sp>
      <p:sp>
        <p:nvSpPr>
          <p:cNvPr id="3" name="Content Placeholder 2"/>
          <p:cNvSpPr>
            <a:spLocks noGrp="1"/>
          </p:cNvSpPr>
          <p:nvPr>
            <p:ph idx="1"/>
          </p:nvPr>
        </p:nvSpPr>
        <p:spPr/>
        <p:txBody>
          <a:bodyPr>
            <a:normAutofit/>
          </a:bodyPr>
          <a:lstStyle/>
          <a:p>
            <a:pPr lvl="1"/>
            <a:r>
              <a:rPr lang="en-US" dirty="0"/>
              <a:t>Would require pharmacist review of a resident’s medical chart at least every 6 months and when the resident is new to the facility, a resident returns or is transferred from a hospital or other facility, and during each monthly DRR when a resident has been prescribed or is taking a psychotropic drug, an antibiotic or any drug the QAA Committee has requested be included in the monthly drug review.</a:t>
            </a:r>
            <a:endParaRPr lang="en-US" sz="1800" dirty="0"/>
          </a:p>
          <a:p>
            <a:pPr lvl="1"/>
            <a:r>
              <a:rPr lang="en-US" dirty="0"/>
              <a:t>Would require the pharmacist to document any irregularities noted during the DRR, including at minimum, the resident’s name, the relevant drug and irregularity identified, to be sent to the attending physician, medical director, and director of nursing</a:t>
            </a:r>
            <a:r>
              <a:rPr lang="en-US" dirty="0" smtClean="0"/>
              <a:t>.</a:t>
            </a:r>
            <a:endParaRPr lang="en-US" sz="1800" dirty="0"/>
          </a:p>
        </p:txBody>
      </p:sp>
    </p:spTree>
    <p:extLst>
      <p:ext uri="{BB962C8B-B14F-4D97-AF65-F5344CB8AC3E}">
        <p14:creationId xmlns:p14="http://schemas.microsoft.com/office/powerpoint/2010/main" val="4249614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Pharmacy Services; Drug Regimen Review</a:t>
            </a:r>
            <a:endParaRPr lang="en-US" dirty="0"/>
          </a:p>
        </p:txBody>
      </p:sp>
      <p:sp>
        <p:nvSpPr>
          <p:cNvPr id="3" name="Content Placeholder 2"/>
          <p:cNvSpPr>
            <a:spLocks noGrp="1"/>
          </p:cNvSpPr>
          <p:nvPr>
            <p:ph idx="1"/>
          </p:nvPr>
        </p:nvSpPr>
        <p:spPr/>
        <p:txBody>
          <a:bodyPr>
            <a:normAutofit/>
          </a:bodyPr>
          <a:lstStyle/>
          <a:p>
            <a:pPr lvl="1"/>
            <a:r>
              <a:rPr lang="en-US" dirty="0" smtClean="0"/>
              <a:t>Would </a:t>
            </a:r>
            <a:r>
              <a:rPr lang="en-US" dirty="0"/>
              <a:t>require the attending physician to document that he/she has reviewed the identified irregularity and what, if any, action they have taken. “Irregularities” would include “unnecessary drugs.”</a:t>
            </a:r>
            <a:endParaRPr lang="en-US" sz="1800" dirty="0"/>
          </a:p>
          <a:p>
            <a:pPr lvl="1"/>
            <a:r>
              <a:rPr lang="en-US" dirty="0"/>
              <a:t>Would require facilities to ensure residents who have not used psychotropic drugs not be given these drugs unless medically necessary; receive gradual dose reductions and behavioral interventions unless clinically contraindicated. </a:t>
            </a:r>
            <a:endParaRPr lang="en-US" sz="1800" dirty="0"/>
          </a:p>
          <a:p>
            <a:pPr lvl="2"/>
            <a:r>
              <a:rPr lang="en-US" dirty="0"/>
              <a:t>“Psychotropic drug” would include any drug that affects brain activities associated with mental processes and behavior.</a:t>
            </a:r>
            <a:endParaRPr lang="en-US" sz="1600" dirty="0"/>
          </a:p>
          <a:p>
            <a:pPr lvl="1"/>
            <a:r>
              <a:rPr lang="en-US" dirty="0"/>
              <a:t>PRN orders for psychotropic drugs would be limited to 48 hours unless the primary care provider reviews and documents the rationale. </a:t>
            </a:r>
            <a:endParaRPr lang="en-US" sz="1800" dirty="0"/>
          </a:p>
          <a:p>
            <a:endParaRPr lang="en-US" dirty="0"/>
          </a:p>
        </p:txBody>
      </p:sp>
    </p:spTree>
    <p:extLst>
      <p:ext uri="{BB962C8B-B14F-4D97-AF65-F5344CB8AC3E}">
        <p14:creationId xmlns:p14="http://schemas.microsoft.com/office/powerpoint/2010/main" val="35395502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Regulatory Revisions</a:t>
            </a:r>
            <a:endParaRPr lang="en-US" dirty="0"/>
          </a:p>
        </p:txBody>
      </p:sp>
      <p:sp>
        <p:nvSpPr>
          <p:cNvPr id="3" name="Content Placeholder 2"/>
          <p:cNvSpPr>
            <a:spLocks noGrp="1"/>
          </p:cNvSpPr>
          <p:nvPr>
            <p:ph idx="1"/>
          </p:nvPr>
        </p:nvSpPr>
        <p:spPr/>
        <p:txBody>
          <a:bodyPr/>
          <a:lstStyle/>
          <a:p>
            <a:r>
              <a:rPr lang="en-US" dirty="0" smtClean="0"/>
              <a:t>Increased acuity</a:t>
            </a:r>
          </a:p>
          <a:p>
            <a:endParaRPr lang="en-US" dirty="0" smtClean="0"/>
          </a:p>
          <a:p>
            <a:r>
              <a:rPr lang="en-US" dirty="0" smtClean="0"/>
              <a:t>Increase in need for behavioral health services</a:t>
            </a:r>
          </a:p>
          <a:p>
            <a:endParaRPr lang="en-US" dirty="0" smtClean="0"/>
          </a:p>
          <a:p>
            <a:r>
              <a:rPr lang="en-US" dirty="0" smtClean="0"/>
              <a:t>Emphasis on resident-centered care</a:t>
            </a:r>
          </a:p>
          <a:p>
            <a:endParaRPr lang="en-US" dirty="0"/>
          </a:p>
        </p:txBody>
      </p:sp>
    </p:spTree>
    <p:extLst>
      <p:ext uri="{BB962C8B-B14F-4D97-AF65-F5344CB8AC3E}">
        <p14:creationId xmlns:p14="http://schemas.microsoft.com/office/powerpoint/2010/main" val="26217351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C000"/>
                </a:solidFill>
              </a:rPr>
              <a:t>              Pharmacy Considerations    </a:t>
            </a:r>
            <a:endParaRPr lang="en-US" dirty="0">
              <a:solidFill>
                <a:srgbClr val="FFC000"/>
              </a:solidFill>
            </a:endParaRPr>
          </a:p>
        </p:txBody>
      </p:sp>
      <p:sp>
        <p:nvSpPr>
          <p:cNvPr id="3" name="Content Placeholder 2"/>
          <p:cNvSpPr>
            <a:spLocks noGrp="1"/>
          </p:cNvSpPr>
          <p:nvPr>
            <p:ph idx="1"/>
          </p:nvPr>
        </p:nvSpPr>
        <p:spPr>
          <a:xfrm>
            <a:off x="457200" y="1828800"/>
            <a:ext cx="8229600" cy="4648200"/>
          </a:xfrm>
        </p:spPr>
        <p:txBody>
          <a:bodyPr>
            <a:normAutofit/>
          </a:bodyPr>
          <a:lstStyle/>
          <a:p>
            <a:r>
              <a:rPr lang="en-US" dirty="0" smtClean="0"/>
              <a:t>Availability of pharmacist for increased requirements for medication reviews and review of antibiotic use – some only visit once per month</a:t>
            </a:r>
          </a:p>
          <a:p>
            <a:r>
              <a:rPr lang="en-US" dirty="0" smtClean="0"/>
              <a:t>Review of the resident’s medical chart at least every 6 months and when the resident is new, or returns from the hospital will require additional pharmacist time. </a:t>
            </a:r>
          </a:p>
          <a:p>
            <a:r>
              <a:rPr lang="en-US" dirty="0" smtClean="0"/>
              <a:t>Concerns about 48 hour limit on prn use of antipsychotic medications and availability of physicians to meet requirements</a:t>
            </a:r>
          </a:p>
          <a:p>
            <a:endParaRPr lang="en-US" sz="2000"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4771" y="440871"/>
            <a:ext cx="1295400" cy="1295400"/>
          </a:xfrm>
          <a:prstGeom prst="rect">
            <a:avLst/>
          </a:prstGeom>
        </p:spPr>
      </p:pic>
    </p:spTree>
    <p:extLst>
      <p:ext uri="{BB962C8B-B14F-4D97-AF65-F5344CB8AC3E}">
        <p14:creationId xmlns:p14="http://schemas.microsoft.com/office/powerpoint/2010/main" val="9526900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Laboratory, Radiology and other Diagnostic Services (New)</a:t>
            </a:r>
            <a:endParaRPr lang="en-US" dirty="0"/>
          </a:p>
        </p:txBody>
      </p:sp>
      <p:sp>
        <p:nvSpPr>
          <p:cNvPr id="3" name="Content Placeholder 2"/>
          <p:cNvSpPr>
            <a:spLocks noGrp="1"/>
          </p:cNvSpPr>
          <p:nvPr>
            <p:ph idx="1"/>
          </p:nvPr>
        </p:nvSpPr>
        <p:spPr/>
        <p:txBody>
          <a:bodyPr/>
          <a:lstStyle/>
          <a:p>
            <a:pPr lvl="1"/>
            <a:r>
              <a:rPr lang="en-US" sz="2400" dirty="0"/>
              <a:t>Would clarify that a PA, NP, or CNS may order laboratory, radiology, and other diagnostic services in accordance with state and scope of practice laws.</a:t>
            </a:r>
          </a:p>
          <a:p>
            <a:pPr lvl="1"/>
            <a:r>
              <a:rPr lang="en-US" sz="2400" dirty="0"/>
              <a:t>Would clarify that the ordering practitioner be notified of abnormal laboratory results when they fall outside of clinical reference ranges, in accordance with facility notification policies and procedures. </a:t>
            </a:r>
          </a:p>
          <a:p>
            <a:endParaRPr lang="en-US" dirty="0"/>
          </a:p>
        </p:txBody>
      </p:sp>
    </p:spTree>
    <p:extLst>
      <p:ext uri="{BB962C8B-B14F-4D97-AF65-F5344CB8AC3E}">
        <p14:creationId xmlns:p14="http://schemas.microsoft.com/office/powerpoint/2010/main" val="33905321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Dental Services</a:t>
            </a:r>
            <a:endParaRPr lang="en-US" dirty="0"/>
          </a:p>
        </p:txBody>
      </p:sp>
      <p:sp>
        <p:nvSpPr>
          <p:cNvPr id="3" name="Content Placeholder 2"/>
          <p:cNvSpPr>
            <a:spLocks noGrp="1"/>
          </p:cNvSpPr>
          <p:nvPr>
            <p:ph idx="1"/>
          </p:nvPr>
        </p:nvSpPr>
        <p:spPr/>
        <p:txBody>
          <a:bodyPr>
            <a:normAutofit/>
          </a:bodyPr>
          <a:lstStyle/>
          <a:p>
            <a:pPr lvl="1"/>
            <a:r>
              <a:rPr lang="en-US" sz="2400" dirty="0"/>
              <a:t>Would prohibit SNFs from charging a Medicare resident for the loss or damage of dentures determined to be the facility’s responsibility.</a:t>
            </a:r>
          </a:p>
          <a:p>
            <a:pPr lvl="1"/>
            <a:r>
              <a:rPr lang="en-US" sz="2400" dirty="0"/>
              <a:t>Would require NFs to assist eligible residents to apply for reimbursement of dental services under the Medicaid state plan.</a:t>
            </a:r>
          </a:p>
          <a:p>
            <a:pPr lvl="1"/>
            <a:r>
              <a:rPr lang="en-US" sz="2400" dirty="0"/>
              <a:t>Would clarify that a referral for lost or damaged dentures “promptly” means within 3 business days absent documentation of any extenuating circumstances</a:t>
            </a:r>
          </a:p>
        </p:txBody>
      </p:sp>
    </p:spTree>
    <p:extLst>
      <p:ext uri="{BB962C8B-B14F-4D97-AF65-F5344CB8AC3E}">
        <p14:creationId xmlns:p14="http://schemas.microsoft.com/office/powerpoint/2010/main" val="19239933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Dietary Services</a:t>
            </a:r>
            <a:endParaRPr lang="en-US" dirty="0"/>
          </a:p>
        </p:txBody>
      </p:sp>
      <p:sp>
        <p:nvSpPr>
          <p:cNvPr id="3" name="Content Placeholder 2"/>
          <p:cNvSpPr>
            <a:spLocks noGrp="1"/>
          </p:cNvSpPr>
          <p:nvPr>
            <p:ph idx="1"/>
          </p:nvPr>
        </p:nvSpPr>
        <p:spPr/>
        <p:txBody>
          <a:bodyPr>
            <a:normAutofit lnSpcReduction="10000"/>
          </a:bodyPr>
          <a:lstStyle/>
          <a:p>
            <a:pPr lvl="0"/>
            <a:r>
              <a:rPr lang="en-US" dirty="0"/>
              <a:t>Would require facilities to employ sufficient staff with appropriate competencies to carry out dietary services in accordance with resident assessments, individual care plans, and facility census.</a:t>
            </a:r>
            <a:endParaRPr lang="en-US" sz="2000" dirty="0"/>
          </a:p>
          <a:p>
            <a:pPr lvl="1"/>
            <a:r>
              <a:rPr lang="en-US" dirty="0"/>
              <a:t>A “qualified dietitian” is registered by the Commission on Dietetic Registration of the Academy of Nutrition and Dietetics or meets state licensure or certification requirements. Dietitians hired/contracted with prior to these regulations, would have 5 years to meet the new requirements.</a:t>
            </a:r>
            <a:endParaRPr lang="en-US" sz="1800" dirty="0"/>
          </a:p>
          <a:p>
            <a:pPr lvl="1"/>
            <a:r>
              <a:rPr lang="en-US" dirty="0"/>
              <a:t>The director of food and nutrition service must be a certified dietary manager, certified food service manager, or be certified for food service management and safety by a national certifying body or have an associate’s or higher degree in food service management or hospitality; would have to meet any state requirements for food service managers.</a:t>
            </a:r>
            <a:endParaRPr lang="en-US" sz="1800" dirty="0"/>
          </a:p>
          <a:p>
            <a:endParaRPr lang="en-US" dirty="0"/>
          </a:p>
        </p:txBody>
      </p:sp>
    </p:spTree>
    <p:extLst>
      <p:ext uri="{BB962C8B-B14F-4D97-AF65-F5344CB8AC3E}">
        <p14:creationId xmlns:p14="http://schemas.microsoft.com/office/powerpoint/2010/main" val="19064290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Dietary Services</a:t>
            </a:r>
            <a:endParaRPr lang="en-US" dirty="0"/>
          </a:p>
        </p:txBody>
      </p:sp>
      <p:sp>
        <p:nvSpPr>
          <p:cNvPr id="3" name="Content Placeholder 2"/>
          <p:cNvSpPr>
            <a:spLocks noGrp="1"/>
          </p:cNvSpPr>
          <p:nvPr>
            <p:ph idx="1"/>
          </p:nvPr>
        </p:nvSpPr>
        <p:spPr/>
        <p:txBody>
          <a:bodyPr>
            <a:normAutofit/>
          </a:bodyPr>
          <a:lstStyle/>
          <a:p>
            <a:pPr lvl="0"/>
            <a:r>
              <a:rPr lang="en-US" dirty="0"/>
              <a:t>Would require menus to reflect religious, cultural and ethnic needs and preferences, be updated periodically, and reviewed by the qualified dietitian or other clinically qualified nutrition professional for nutritional adequacy while not limiting residents’ right to personal dietary choices.</a:t>
            </a:r>
          </a:p>
          <a:p>
            <a:pPr lvl="0"/>
            <a:r>
              <a:rPr lang="en-US" dirty="0"/>
              <a:t>Would require facilities to consider resident allergies, intolerances, and preferences and ensure adequate hydration.</a:t>
            </a:r>
          </a:p>
          <a:p>
            <a:pPr lvl="0"/>
            <a:r>
              <a:rPr lang="en-US" dirty="0"/>
              <a:t>Would allow attending physicians to delegate prescribing resident diets to registered or licensed dietitians, including therapeutic diets, in accordance with state law.</a:t>
            </a:r>
          </a:p>
          <a:p>
            <a:endParaRPr lang="en-US" dirty="0"/>
          </a:p>
        </p:txBody>
      </p:sp>
    </p:spTree>
    <p:extLst>
      <p:ext uri="{BB962C8B-B14F-4D97-AF65-F5344CB8AC3E}">
        <p14:creationId xmlns:p14="http://schemas.microsoft.com/office/powerpoint/2010/main" val="13757783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Dietary Services</a:t>
            </a:r>
            <a:endParaRPr lang="en-US" dirty="0"/>
          </a:p>
        </p:txBody>
      </p:sp>
      <p:sp>
        <p:nvSpPr>
          <p:cNvPr id="3" name="Content Placeholder 2"/>
          <p:cNvSpPr>
            <a:spLocks noGrp="1"/>
          </p:cNvSpPr>
          <p:nvPr>
            <p:ph idx="1"/>
          </p:nvPr>
        </p:nvSpPr>
        <p:spPr/>
        <p:txBody>
          <a:bodyPr>
            <a:normAutofit fontScale="92500"/>
          </a:bodyPr>
          <a:lstStyle/>
          <a:p>
            <a:pPr lvl="0"/>
            <a:r>
              <a:rPr lang="en-US" dirty="0" smtClean="0"/>
              <a:t>Would </a:t>
            </a:r>
            <a:r>
              <a:rPr lang="en-US" dirty="0"/>
              <a:t>require availability of suitable, nourishing alternative meals and snacks for residents who want to eat at non-traditional times or outside of scheduled meal times in accordance with the plan of care.</a:t>
            </a:r>
          </a:p>
          <a:p>
            <a:pPr lvl="0"/>
            <a:r>
              <a:rPr lang="en-US" dirty="0"/>
              <a:t>Would require documentation in the care plan the clinical need for a feeding assistant and the extent of dining assistance needed.</a:t>
            </a:r>
          </a:p>
          <a:p>
            <a:pPr lvl="0"/>
            <a:r>
              <a:rPr lang="en-US" dirty="0"/>
              <a:t>Would clarify facilities may procure food items directly from local producers and may use produce grown in facility gardens. </a:t>
            </a:r>
          </a:p>
          <a:p>
            <a:pPr lvl="0"/>
            <a:r>
              <a:rPr lang="en-US" dirty="0"/>
              <a:t>Would clarify residents are not prohibited from consuming foods not procured by the facility.</a:t>
            </a:r>
          </a:p>
          <a:p>
            <a:pPr lvl="0"/>
            <a:r>
              <a:rPr lang="en-US" dirty="0"/>
              <a:t>Would require a policy regarding use and storage of foods brought to residents by family and other visitors.</a:t>
            </a:r>
          </a:p>
          <a:p>
            <a:endParaRPr lang="en-US" dirty="0"/>
          </a:p>
        </p:txBody>
      </p:sp>
    </p:spTree>
    <p:extLst>
      <p:ext uri="{BB962C8B-B14F-4D97-AF65-F5344CB8AC3E}">
        <p14:creationId xmlns:p14="http://schemas.microsoft.com/office/powerpoint/2010/main" val="35683713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Specialized Rehabilitative Services</a:t>
            </a:r>
            <a:endParaRPr lang="en-US" dirty="0"/>
          </a:p>
        </p:txBody>
      </p:sp>
      <p:sp>
        <p:nvSpPr>
          <p:cNvPr id="3" name="Content Placeholder 2"/>
          <p:cNvSpPr>
            <a:spLocks noGrp="1"/>
          </p:cNvSpPr>
          <p:nvPr>
            <p:ph idx="1"/>
          </p:nvPr>
        </p:nvSpPr>
        <p:spPr/>
        <p:txBody>
          <a:bodyPr>
            <a:normAutofit/>
          </a:bodyPr>
          <a:lstStyle/>
          <a:p>
            <a:pPr lvl="0"/>
            <a:r>
              <a:rPr lang="en-US" dirty="0"/>
              <a:t>Would add respiratory services to specialized rehabilitative services.</a:t>
            </a:r>
          </a:p>
          <a:p>
            <a:pPr lvl="0"/>
            <a:r>
              <a:rPr lang="en-US" dirty="0"/>
              <a:t>Would clarify what constitutes rehabilitative services for mental illness and intellectual disability.</a:t>
            </a:r>
          </a:p>
          <a:p>
            <a:pPr lvl="0"/>
            <a:r>
              <a:rPr lang="en-US" dirty="0"/>
              <a:t>Would establish new health and safety standards for provision of outpatient rehabilitative therapy services</a:t>
            </a:r>
            <a:r>
              <a:rPr lang="en-US" dirty="0" smtClean="0"/>
              <a:t>.</a:t>
            </a:r>
            <a:endParaRPr lang="en-US" dirty="0"/>
          </a:p>
        </p:txBody>
      </p:sp>
    </p:spTree>
    <p:extLst>
      <p:ext uri="{BB962C8B-B14F-4D97-AF65-F5344CB8AC3E}">
        <p14:creationId xmlns:p14="http://schemas.microsoft.com/office/powerpoint/2010/main" val="3333205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Specialized Rehabilitative Services</a:t>
            </a:r>
            <a:endParaRPr lang="en-US" dirty="0"/>
          </a:p>
        </p:txBody>
      </p:sp>
      <p:sp>
        <p:nvSpPr>
          <p:cNvPr id="3" name="Content Placeholder 2"/>
          <p:cNvSpPr>
            <a:spLocks noGrp="1"/>
          </p:cNvSpPr>
          <p:nvPr>
            <p:ph idx="1"/>
          </p:nvPr>
        </p:nvSpPr>
        <p:spPr/>
        <p:txBody>
          <a:bodyPr>
            <a:normAutofit/>
          </a:bodyPr>
          <a:lstStyle/>
          <a:p>
            <a:pPr lvl="0"/>
            <a:r>
              <a:rPr lang="en-US" dirty="0" smtClean="0"/>
              <a:t>Facility </a:t>
            </a:r>
            <a:r>
              <a:rPr lang="en-US" dirty="0"/>
              <a:t>Assessment – would require facilities to conduct, document, and update annually and when needed an assessment to determine resources necessary to care for its residents competently during both day-to-day operations and emergencies. </a:t>
            </a:r>
          </a:p>
          <a:p>
            <a:r>
              <a:rPr lang="en-US" dirty="0"/>
              <a:t>Would include resident population (#, overall care needs and staff competencies required, cultural aspects); resources (e.g., equipment, and overall personnel); and a facility- and community-based risk assessment</a:t>
            </a:r>
          </a:p>
        </p:txBody>
      </p:sp>
    </p:spTree>
    <p:extLst>
      <p:ext uri="{BB962C8B-B14F-4D97-AF65-F5344CB8AC3E}">
        <p14:creationId xmlns:p14="http://schemas.microsoft.com/office/powerpoint/2010/main" val="28080294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Records</a:t>
            </a:r>
            <a:endParaRPr lang="en-US" dirty="0"/>
          </a:p>
        </p:txBody>
      </p:sp>
      <p:sp>
        <p:nvSpPr>
          <p:cNvPr id="3" name="Content Placeholder 2"/>
          <p:cNvSpPr>
            <a:spLocks noGrp="1"/>
          </p:cNvSpPr>
          <p:nvPr>
            <p:ph idx="1"/>
          </p:nvPr>
        </p:nvSpPr>
        <p:spPr/>
        <p:txBody>
          <a:bodyPr/>
          <a:lstStyle/>
          <a:p>
            <a:r>
              <a:rPr lang="en-US" dirty="0"/>
              <a:t>Would establish requirements that mirror some found in the HIPAA Privacy Rule (45 CFR part 160, and subparts A and E of part 164).</a:t>
            </a:r>
          </a:p>
        </p:txBody>
      </p:sp>
    </p:spTree>
    <p:extLst>
      <p:ext uri="{BB962C8B-B14F-4D97-AF65-F5344CB8AC3E}">
        <p14:creationId xmlns:p14="http://schemas.microsoft.com/office/powerpoint/2010/main" val="15840820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Binding Arbitration Agreements</a:t>
            </a:r>
            <a:endParaRPr lang="en-US" dirty="0"/>
          </a:p>
        </p:txBody>
      </p:sp>
      <p:sp>
        <p:nvSpPr>
          <p:cNvPr id="3" name="Content Placeholder 2"/>
          <p:cNvSpPr>
            <a:spLocks noGrp="1"/>
          </p:cNvSpPr>
          <p:nvPr>
            <p:ph idx="1"/>
          </p:nvPr>
        </p:nvSpPr>
        <p:spPr/>
        <p:txBody>
          <a:bodyPr>
            <a:normAutofit lnSpcReduction="10000"/>
          </a:bodyPr>
          <a:lstStyle/>
          <a:p>
            <a:pPr lvl="0"/>
            <a:r>
              <a:rPr lang="en-US" dirty="0"/>
              <a:t>Proposes specific requirements for the facility and the agreement itself to ensure that if a facility presents binding arbitration agreements to its residents that the agreements be explained and acknowledged regarding understanding;  that they be entered into voluntarily; and arbitration sessions be conducted by a neutral arbitrator in a location that is convenient to both parties. </a:t>
            </a:r>
          </a:p>
          <a:p>
            <a:pPr lvl="0"/>
            <a:r>
              <a:rPr lang="en-US" dirty="0"/>
              <a:t>Admission to the facility could not be contingent upon signing of a binding arbitration agreement.  </a:t>
            </a:r>
          </a:p>
          <a:p>
            <a:pPr lvl="0"/>
            <a:r>
              <a:rPr lang="en-US" dirty="0"/>
              <a:t>The agreement could not prohibit or discourage communication with federal, state, or local health care or health-related officials, including representatives of the Office of the State Long-Term Care Ombudsman.</a:t>
            </a:r>
          </a:p>
          <a:p>
            <a:endParaRPr lang="en-US" dirty="0"/>
          </a:p>
        </p:txBody>
      </p:sp>
    </p:spTree>
    <p:extLst>
      <p:ext uri="{BB962C8B-B14F-4D97-AF65-F5344CB8AC3E}">
        <p14:creationId xmlns:p14="http://schemas.microsoft.com/office/powerpoint/2010/main" val="968119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CMS Initiatives</a:t>
            </a:r>
            <a:endParaRPr lang="en-US" dirty="0"/>
          </a:p>
        </p:txBody>
      </p:sp>
      <p:sp>
        <p:nvSpPr>
          <p:cNvPr id="3" name="Content Placeholder 2"/>
          <p:cNvSpPr>
            <a:spLocks noGrp="1"/>
          </p:cNvSpPr>
          <p:nvPr>
            <p:ph idx="1"/>
          </p:nvPr>
        </p:nvSpPr>
        <p:spPr/>
        <p:txBody>
          <a:bodyPr/>
          <a:lstStyle/>
          <a:p>
            <a:r>
              <a:rPr lang="en-US" dirty="0" smtClean="0"/>
              <a:t>Reduce unnecessary readmissions</a:t>
            </a:r>
          </a:p>
          <a:p>
            <a:r>
              <a:rPr lang="en-US" dirty="0" smtClean="0"/>
              <a:t>Reduce Healthcare Associated Infections (HAI)</a:t>
            </a:r>
          </a:p>
          <a:p>
            <a:r>
              <a:rPr lang="en-US" dirty="0" smtClean="0"/>
              <a:t>Reduce use of antipsychotic medications</a:t>
            </a:r>
          </a:p>
          <a:p>
            <a:r>
              <a:rPr lang="en-US" dirty="0" smtClean="0"/>
              <a:t>Improve behavioral healthcare</a:t>
            </a:r>
          </a:p>
        </p:txBody>
      </p:sp>
    </p:spTree>
    <p:extLst>
      <p:ext uri="{BB962C8B-B14F-4D97-AF65-F5344CB8AC3E}">
        <p14:creationId xmlns:p14="http://schemas.microsoft.com/office/powerpoint/2010/main" val="33202131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Quality Assurance and Performance Improvement (QAPI) (New)</a:t>
            </a:r>
            <a:endParaRPr lang="en-US" dirty="0"/>
          </a:p>
        </p:txBody>
      </p:sp>
      <p:sp>
        <p:nvSpPr>
          <p:cNvPr id="3" name="Content Placeholder 2"/>
          <p:cNvSpPr>
            <a:spLocks noGrp="1"/>
          </p:cNvSpPr>
          <p:nvPr>
            <p:ph idx="1"/>
          </p:nvPr>
        </p:nvSpPr>
        <p:spPr/>
        <p:txBody>
          <a:bodyPr>
            <a:normAutofit/>
          </a:bodyPr>
          <a:lstStyle/>
          <a:p>
            <a:pPr lvl="1"/>
            <a:r>
              <a:rPr lang="en-US" sz="2400" dirty="0"/>
              <a:t>Would require all LTC facilities to develop, implement, and maintain an effective comprehensive, ongoing, data-driven QAPI programs that focus on systems of care, outcomes of care and quality of life. </a:t>
            </a:r>
          </a:p>
          <a:p>
            <a:pPr lvl="1"/>
            <a:r>
              <a:rPr lang="en-US" sz="2400" dirty="0"/>
              <a:t>Facilities would submit the QAPI plan at the 1</a:t>
            </a:r>
            <a:r>
              <a:rPr lang="en-US" sz="2400" baseline="30000" dirty="0"/>
              <a:t>st</a:t>
            </a:r>
            <a:r>
              <a:rPr lang="en-US" sz="2400" dirty="0"/>
              <a:t> standard survey after 1 year from the final rule effective date; and at each subsequent standard survey upon request; documentation and evidence of ongoing implementation also required upon request. </a:t>
            </a:r>
          </a:p>
          <a:p>
            <a:endParaRPr lang="en-US" dirty="0"/>
          </a:p>
        </p:txBody>
      </p:sp>
    </p:spTree>
    <p:extLst>
      <p:ext uri="{BB962C8B-B14F-4D97-AF65-F5344CB8AC3E}">
        <p14:creationId xmlns:p14="http://schemas.microsoft.com/office/powerpoint/2010/main" val="18988451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Quality Assurance and Performance Improvement (QAPI) (New)</a:t>
            </a:r>
            <a:endParaRPr lang="en-US" dirty="0"/>
          </a:p>
        </p:txBody>
      </p:sp>
      <p:sp>
        <p:nvSpPr>
          <p:cNvPr id="3" name="Content Placeholder 2"/>
          <p:cNvSpPr>
            <a:spLocks noGrp="1"/>
          </p:cNvSpPr>
          <p:nvPr>
            <p:ph idx="1"/>
          </p:nvPr>
        </p:nvSpPr>
        <p:spPr/>
        <p:txBody>
          <a:bodyPr>
            <a:normAutofit/>
          </a:bodyPr>
          <a:lstStyle/>
          <a:p>
            <a:pPr lvl="1"/>
            <a:r>
              <a:rPr lang="en-US" sz="2400" dirty="0" smtClean="0"/>
              <a:t>Facilities </a:t>
            </a:r>
            <a:r>
              <a:rPr lang="en-US" sz="2400" dirty="0"/>
              <a:t>would maintain effective feedback systems from staff, residents/resident representatives; establish priorities; have a process for identifying, reporting, analyzing, and preventing adverse/potential adverse events; systematic determination of underlying causes; measure/monitor the success of actions taken and track performance for sustainability; and include Performance Improvement Projects (PIPS).</a:t>
            </a:r>
          </a:p>
          <a:p>
            <a:pPr lvl="1"/>
            <a:r>
              <a:rPr lang="en-US" sz="2400" dirty="0"/>
              <a:t>QAA Committee requirements would be maintained with amendment.</a:t>
            </a:r>
          </a:p>
          <a:p>
            <a:endParaRPr lang="en-US" dirty="0"/>
          </a:p>
        </p:txBody>
      </p:sp>
    </p:spTree>
    <p:extLst>
      <p:ext uri="{BB962C8B-B14F-4D97-AF65-F5344CB8AC3E}">
        <p14:creationId xmlns:p14="http://schemas.microsoft.com/office/powerpoint/2010/main" val="18920636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solidFill>
                  <a:srgbClr val="FFC000"/>
                </a:solidFill>
              </a:rPr>
              <a:t>QAPI Considerations</a:t>
            </a:r>
            <a:endParaRPr lang="en-US" dirty="0">
              <a:solidFill>
                <a:srgbClr val="FFC000"/>
              </a:solidFill>
            </a:endParaRPr>
          </a:p>
        </p:txBody>
      </p:sp>
      <p:sp>
        <p:nvSpPr>
          <p:cNvPr id="3" name="Content Placeholder 2"/>
          <p:cNvSpPr>
            <a:spLocks noGrp="1"/>
          </p:cNvSpPr>
          <p:nvPr>
            <p:ph idx="1"/>
          </p:nvPr>
        </p:nvSpPr>
        <p:spPr/>
        <p:txBody>
          <a:bodyPr>
            <a:normAutofit/>
          </a:bodyPr>
          <a:lstStyle/>
          <a:p>
            <a:r>
              <a:rPr lang="en-US" sz="2000" dirty="0" smtClean="0"/>
              <a:t>QAPI</a:t>
            </a:r>
          </a:p>
          <a:p>
            <a:pPr lvl="1"/>
            <a:r>
              <a:rPr lang="en-US" dirty="0" smtClean="0"/>
              <a:t>Demonstration of compliance with the requirements may require State and federal surveyor access to</a:t>
            </a:r>
          </a:p>
          <a:p>
            <a:pPr marL="0" indent="0">
              <a:buNone/>
            </a:pPr>
            <a:r>
              <a:rPr lang="en-US" sz="2000" dirty="0" smtClean="0"/>
              <a:t>(</a:t>
            </a:r>
            <a:r>
              <a:rPr lang="en-US" sz="2000" dirty="0" err="1"/>
              <a:t>i</a:t>
            </a:r>
            <a:r>
              <a:rPr lang="en-US" sz="2000" dirty="0"/>
              <a:t>) Systems and reports demonstrating systematic identification, reporting, investigation</a:t>
            </a:r>
            <a:r>
              <a:rPr lang="en-US" sz="2000" dirty="0" smtClean="0"/>
              <a:t>, analysis</a:t>
            </a:r>
            <a:r>
              <a:rPr lang="en-US" sz="2000" dirty="0"/>
              <a:t>, and prevention of adverse events;</a:t>
            </a:r>
          </a:p>
          <a:p>
            <a:pPr marL="0" indent="0">
              <a:buNone/>
            </a:pPr>
            <a:r>
              <a:rPr lang="en-US" sz="2000" dirty="0"/>
              <a:t>(ii) Documentation demonstrating the development, implementation, and evaluation </a:t>
            </a:r>
            <a:r>
              <a:rPr lang="en-US" sz="2000" dirty="0" smtClean="0"/>
              <a:t>of corrective </a:t>
            </a:r>
            <a:r>
              <a:rPr lang="en-US" sz="2000" dirty="0"/>
              <a:t>actions or performance improvement activities; and</a:t>
            </a:r>
          </a:p>
          <a:p>
            <a:pPr marL="0" indent="0">
              <a:buNone/>
            </a:pPr>
            <a:r>
              <a:rPr lang="en-US" sz="2000" dirty="0"/>
              <a:t>(iii) Other documentation considered necessary by a State or Federal surveyor </a:t>
            </a:r>
            <a:r>
              <a:rPr lang="en-US" sz="2000" dirty="0" smtClean="0"/>
              <a:t>in assessing </a:t>
            </a:r>
            <a:r>
              <a:rPr lang="en-US" sz="2000" dirty="0"/>
              <a:t>compliance.</a:t>
            </a:r>
          </a:p>
          <a:p>
            <a:pPr marL="0" indent="0">
              <a:buNone/>
            </a:pPr>
            <a:r>
              <a:rPr lang="en-US" sz="2000" dirty="0"/>
              <a:t>(</a:t>
            </a:r>
            <a:r>
              <a:rPr lang="en-US" sz="2000" dirty="0" err="1"/>
              <a:t>i</a:t>
            </a:r>
            <a:r>
              <a:rPr lang="en-US" sz="2000" dirty="0"/>
              <a:t>) Sanctions. Good faith attempts by the committee to identify and correct </a:t>
            </a:r>
            <a:r>
              <a:rPr lang="en-US" sz="2000" dirty="0" smtClean="0"/>
              <a:t>quality deficiencies </a:t>
            </a:r>
            <a:r>
              <a:rPr lang="en-US" sz="2000" dirty="0"/>
              <a:t>will not be used as a basis for sanctions.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381000"/>
            <a:ext cx="1295400" cy="1295400"/>
          </a:xfrm>
          <a:prstGeom prst="rect">
            <a:avLst/>
          </a:prstGeom>
        </p:spPr>
      </p:pic>
    </p:spTree>
    <p:extLst>
      <p:ext uri="{BB962C8B-B14F-4D97-AF65-F5344CB8AC3E}">
        <p14:creationId xmlns:p14="http://schemas.microsoft.com/office/powerpoint/2010/main" val="3712109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Infection Control</a:t>
            </a:r>
            <a:endParaRPr lang="en-US" dirty="0"/>
          </a:p>
        </p:txBody>
      </p:sp>
      <p:sp>
        <p:nvSpPr>
          <p:cNvPr id="3" name="Content Placeholder 2"/>
          <p:cNvSpPr>
            <a:spLocks noGrp="1"/>
          </p:cNvSpPr>
          <p:nvPr>
            <p:ph idx="1"/>
          </p:nvPr>
        </p:nvSpPr>
        <p:spPr/>
        <p:txBody>
          <a:bodyPr>
            <a:normAutofit lnSpcReduction="10000"/>
          </a:bodyPr>
          <a:lstStyle/>
          <a:p>
            <a:pPr lvl="0"/>
            <a:r>
              <a:rPr lang="en-US" dirty="0"/>
              <a:t>Would require a system (Infection and Control Program – IPCP) for preventing, identifying, surveillance, investigating, and controlling infections and communicable diseases for residents, staff, volunteers, visitors, and other individuals providing services based upon facility and resident assessments as reviewed and updated annually; would also require incorporation of an antibiotic stewardship program.</a:t>
            </a:r>
          </a:p>
          <a:p>
            <a:pPr lvl="0"/>
            <a:r>
              <a:rPr lang="en-US" dirty="0"/>
              <a:t>Would require designation of an Infection and Prevention Control Officer (IPCO) for whom the IPCP is their major responsibility and who would serve as a member of the facility’s quality assessment and assurance (QAA) committee. </a:t>
            </a:r>
          </a:p>
          <a:p>
            <a:endParaRPr lang="en-US" dirty="0"/>
          </a:p>
        </p:txBody>
      </p:sp>
    </p:spTree>
    <p:extLst>
      <p:ext uri="{BB962C8B-B14F-4D97-AF65-F5344CB8AC3E}">
        <p14:creationId xmlns:p14="http://schemas.microsoft.com/office/powerpoint/2010/main" val="23423713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FFC000"/>
                </a:solidFill>
              </a:rPr>
              <a:t>               Infection Control Considerations</a:t>
            </a:r>
            <a:endParaRPr lang="en-US" sz="3600" dirty="0">
              <a:solidFill>
                <a:srgbClr val="FFC000"/>
              </a:solidFill>
            </a:endParaRPr>
          </a:p>
        </p:txBody>
      </p:sp>
      <p:sp>
        <p:nvSpPr>
          <p:cNvPr id="3" name="Content Placeholder 2"/>
          <p:cNvSpPr>
            <a:spLocks noGrp="1"/>
          </p:cNvSpPr>
          <p:nvPr>
            <p:ph idx="1"/>
          </p:nvPr>
        </p:nvSpPr>
        <p:spPr/>
        <p:txBody>
          <a:bodyPr>
            <a:normAutofit fontScale="92500"/>
          </a:bodyPr>
          <a:lstStyle/>
          <a:p>
            <a:r>
              <a:rPr lang="en-US" dirty="0"/>
              <a:t>Infection prevention and control officer</a:t>
            </a:r>
            <a:r>
              <a:rPr lang="en-US" i="1" dirty="0"/>
              <a:t>. </a:t>
            </a:r>
            <a:r>
              <a:rPr lang="en-US" dirty="0"/>
              <a:t>The facility must designate one </a:t>
            </a:r>
            <a:r>
              <a:rPr lang="en-US" dirty="0" smtClean="0"/>
              <a:t>individual as </a:t>
            </a:r>
            <a:r>
              <a:rPr lang="en-US" dirty="0"/>
              <a:t>the infection prevention and control officer (IPCO) for whom the IPCP at that facility is a</a:t>
            </a:r>
          </a:p>
          <a:p>
            <a:pPr marL="0" indent="0">
              <a:buNone/>
            </a:pPr>
            <a:r>
              <a:rPr lang="en-US" dirty="0" smtClean="0"/>
              <a:t>   major </a:t>
            </a:r>
            <a:r>
              <a:rPr lang="en-US" dirty="0"/>
              <a:t>responsibility. </a:t>
            </a:r>
            <a:endParaRPr lang="en-US" dirty="0" smtClean="0"/>
          </a:p>
          <a:p>
            <a:r>
              <a:rPr lang="en-US" dirty="0" smtClean="0"/>
              <a:t>The </a:t>
            </a:r>
            <a:r>
              <a:rPr lang="en-US" dirty="0"/>
              <a:t>IPCO must:</a:t>
            </a:r>
          </a:p>
          <a:p>
            <a:pPr marL="0" indent="0">
              <a:buNone/>
            </a:pPr>
            <a:r>
              <a:rPr lang="en-US" dirty="0"/>
              <a:t>(1) Be a clinician who works at least part-time at the facility, and</a:t>
            </a:r>
          </a:p>
          <a:p>
            <a:pPr marL="0" indent="0">
              <a:buNone/>
            </a:pPr>
            <a:r>
              <a:rPr lang="en-US" dirty="0"/>
              <a:t>(2) Have specialized training in infection prevention and control beyond their </a:t>
            </a:r>
            <a:r>
              <a:rPr lang="en-US" dirty="0" smtClean="0"/>
              <a:t>initial professional </a:t>
            </a:r>
            <a:r>
              <a:rPr lang="en-US" dirty="0"/>
              <a:t>degree.</a:t>
            </a:r>
          </a:p>
          <a:p>
            <a:pPr marL="0" indent="0">
              <a:buNone/>
            </a:pPr>
            <a:r>
              <a:rPr lang="en-US" dirty="0" smtClean="0"/>
              <a:t> (</a:t>
            </a:r>
            <a:r>
              <a:rPr lang="en-US" dirty="0"/>
              <a:t>c) IPCO participation on quality assessment and assurance committee. The </a:t>
            </a:r>
            <a:r>
              <a:rPr lang="en-US" dirty="0" smtClean="0"/>
              <a:t>person designated </a:t>
            </a:r>
            <a:r>
              <a:rPr lang="en-US" dirty="0"/>
              <a:t>as the IPCO must be a member of the facility’s quality assessment and assurance</a:t>
            </a:r>
          </a:p>
          <a:p>
            <a:pPr marL="0" indent="0">
              <a:buNone/>
            </a:pPr>
            <a:r>
              <a:rPr lang="en-US" dirty="0"/>
              <a:t>committee and report to the committee on the IPCP on a regular basis.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381000"/>
            <a:ext cx="1295400" cy="1295400"/>
          </a:xfrm>
          <a:prstGeom prst="rect">
            <a:avLst/>
          </a:prstGeom>
        </p:spPr>
      </p:pic>
    </p:spTree>
    <p:extLst>
      <p:ext uri="{BB962C8B-B14F-4D97-AF65-F5344CB8AC3E}">
        <p14:creationId xmlns:p14="http://schemas.microsoft.com/office/powerpoint/2010/main" val="26101292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Compliance and Ethics Program (New)</a:t>
            </a:r>
            <a:endParaRPr lang="en-US" dirty="0"/>
          </a:p>
        </p:txBody>
      </p:sp>
      <p:sp>
        <p:nvSpPr>
          <p:cNvPr id="3" name="Content Placeholder 2"/>
          <p:cNvSpPr>
            <a:spLocks noGrp="1"/>
          </p:cNvSpPr>
          <p:nvPr>
            <p:ph idx="1"/>
          </p:nvPr>
        </p:nvSpPr>
        <p:spPr/>
        <p:txBody>
          <a:bodyPr>
            <a:normAutofit fontScale="92500" lnSpcReduction="10000"/>
          </a:bodyPr>
          <a:lstStyle/>
          <a:p>
            <a:pPr lvl="0"/>
            <a:r>
              <a:rPr lang="en-US" i="1" dirty="0"/>
              <a:t>W</a:t>
            </a:r>
            <a:r>
              <a:rPr lang="en-US" dirty="0"/>
              <a:t>ould require the operating organization for each facility to have in operation a compliance and ethics program with established written compliance and ethics standards, policies and procedures capable of reducing the prospect of criminal, civil, and administrative violations in accordance with section 1128I(b) of the Act. </a:t>
            </a:r>
          </a:p>
          <a:p>
            <a:pPr lvl="0"/>
            <a:r>
              <a:rPr lang="en-US" dirty="0"/>
              <a:t>Required components: established written standards, policies, procedures; assignment of high-level personnel; sufficient resources and authority for these individuals; due diligence to prevent delegation to individuals with propensity for criminal, civil, administrative violations; effective communication and mandatory training; reasonable steps, e.g., monitoring/auditing systems, to achieve compliance; consistent enforcement; appropriate response to correct and prevent future occurrences. </a:t>
            </a:r>
          </a:p>
          <a:p>
            <a:endParaRPr lang="en-US" dirty="0"/>
          </a:p>
        </p:txBody>
      </p:sp>
    </p:spTree>
    <p:extLst>
      <p:ext uri="{BB962C8B-B14F-4D97-AF65-F5344CB8AC3E}">
        <p14:creationId xmlns:p14="http://schemas.microsoft.com/office/powerpoint/2010/main" val="28469036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t>
            </a:r>
            <a:r>
              <a:rPr lang="en-US" dirty="0" smtClean="0">
                <a:solidFill>
                  <a:srgbClr val="FFC000"/>
                </a:solidFill>
              </a:rPr>
              <a:t>Compliance/Ethics Program         Considerations</a:t>
            </a:r>
            <a:endParaRPr lang="en-US" dirty="0">
              <a:solidFill>
                <a:srgbClr val="FFC000"/>
              </a:solidFill>
            </a:endParaRPr>
          </a:p>
        </p:txBody>
      </p:sp>
      <p:sp>
        <p:nvSpPr>
          <p:cNvPr id="3" name="Content Placeholder 2"/>
          <p:cNvSpPr>
            <a:spLocks noGrp="1"/>
          </p:cNvSpPr>
          <p:nvPr>
            <p:ph idx="1"/>
          </p:nvPr>
        </p:nvSpPr>
        <p:spPr/>
        <p:txBody>
          <a:bodyPr/>
          <a:lstStyle/>
          <a:p>
            <a:r>
              <a:rPr lang="en-US" dirty="0"/>
              <a:t>Beginning on </a:t>
            </a:r>
            <a:r>
              <a:rPr lang="en-US" b="1" dirty="0"/>
              <a:t>[1 year after the effective date of the final rule]</a:t>
            </a:r>
            <a:r>
              <a:rPr lang="en-US" dirty="0"/>
              <a:t>, </a:t>
            </a:r>
            <a:r>
              <a:rPr lang="en-US" dirty="0" smtClean="0"/>
              <a:t>the operating </a:t>
            </a:r>
            <a:r>
              <a:rPr lang="en-US" dirty="0"/>
              <a:t>organization for each facility must have in operation a compliance and ethics program</a:t>
            </a:r>
          </a:p>
          <a:p>
            <a:pPr marL="0" indent="0">
              <a:buNone/>
            </a:pPr>
            <a:r>
              <a:rPr lang="en-US" dirty="0" smtClean="0"/>
              <a:t> (</a:t>
            </a:r>
            <a:r>
              <a:rPr lang="en-US" dirty="0"/>
              <a:t>as defined in paragraph (a) of this section) that meets </a:t>
            </a:r>
            <a:r>
              <a:rPr lang="en-US" dirty="0" smtClean="0"/>
              <a:t>the requirements </a:t>
            </a:r>
            <a:r>
              <a:rPr lang="en-US" dirty="0"/>
              <a:t>of this section</a:t>
            </a:r>
            <a:r>
              <a:rPr lang="en-US" dirty="0" smtClean="0"/>
              <a:t>.</a:t>
            </a:r>
          </a:p>
          <a:p>
            <a:pPr marL="0" indent="0">
              <a:buNone/>
            </a:pPr>
            <a:r>
              <a:rPr lang="en-US" dirty="0" smtClean="0"/>
              <a:t>Implementation timeframe is short.  Although facilities may have a corporate compliance program, this carries additional requirements and the addition of an Ethics program.   </a:t>
            </a:r>
          </a:p>
          <a:p>
            <a:pPr marL="0" indent="0">
              <a:buNone/>
            </a:pPr>
            <a:r>
              <a:rPr lang="en-US" dirty="0" smtClean="0"/>
              <a:t>Concerns about how compliance would be determined.</a:t>
            </a:r>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381000"/>
            <a:ext cx="1295400" cy="1295400"/>
          </a:xfrm>
          <a:prstGeom prst="rect">
            <a:avLst/>
          </a:prstGeom>
        </p:spPr>
      </p:pic>
    </p:spTree>
    <p:extLst>
      <p:ext uri="{BB962C8B-B14F-4D97-AF65-F5344CB8AC3E}">
        <p14:creationId xmlns:p14="http://schemas.microsoft.com/office/powerpoint/2010/main" val="16067488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Environment</a:t>
            </a:r>
            <a:endParaRPr lang="en-US" dirty="0"/>
          </a:p>
        </p:txBody>
      </p:sp>
      <p:sp>
        <p:nvSpPr>
          <p:cNvPr id="3" name="Content Placeholder 2"/>
          <p:cNvSpPr>
            <a:spLocks noGrp="1"/>
          </p:cNvSpPr>
          <p:nvPr>
            <p:ph idx="1"/>
          </p:nvPr>
        </p:nvSpPr>
        <p:spPr/>
        <p:txBody>
          <a:bodyPr/>
          <a:lstStyle/>
          <a:p>
            <a:pPr lvl="0"/>
            <a:r>
              <a:rPr lang="en-US" dirty="0"/>
              <a:t>Facilities initially certified after the effective date of this rule would be limited to two residents per bedroom.</a:t>
            </a:r>
          </a:p>
          <a:p>
            <a:pPr lvl="0"/>
            <a:r>
              <a:rPr lang="en-US" dirty="0"/>
              <a:t>Facilities initially certified after the effective date of this rule would have to have a bathroom equipped with at least a toilet, sink and shower in each room.</a:t>
            </a:r>
          </a:p>
          <a:p>
            <a:pPr lvl="0"/>
            <a:r>
              <a:rPr lang="en-US" dirty="0"/>
              <a:t>Would require policies, in accordance with applicable federal, state and local laws and regulations, regarding smoking, including tobacco cessation, smoking areas and safety.</a:t>
            </a:r>
          </a:p>
          <a:p>
            <a:endParaRPr lang="en-US" dirty="0"/>
          </a:p>
        </p:txBody>
      </p:sp>
    </p:spTree>
    <p:extLst>
      <p:ext uri="{BB962C8B-B14F-4D97-AF65-F5344CB8AC3E}">
        <p14:creationId xmlns:p14="http://schemas.microsoft.com/office/powerpoint/2010/main" val="20716846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Requirements (New)</a:t>
            </a:r>
            <a:endParaRPr lang="en-US" dirty="0"/>
          </a:p>
        </p:txBody>
      </p:sp>
      <p:sp>
        <p:nvSpPr>
          <p:cNvPr id="3" name="Content Placeholder 2"/>
          <p:cNvSpPr>
            <a:spLocks noGrp="1"/>
          </p:cNvSpPr>
          <p:nvPr>
            <p:ph idx="1"/>
          </p:nvPr>
        </p:nvSpPr>
        <p:spPr/>
        <p:txBody>
          <a:bodyPr>
            <a:normAutofit lnSpcReduction="10000"/>
          </a:bodyPr>
          <a:lstStyle/>
          <a:p>
            <a:pPr lvl="0"/>
            <a:r>
              <a:rPr lang="en-US" dirty="0"/>
              <a:t>Would add a new section setting forth all requirements of an effective training program for new and existing staff, contract staff, and volunteers. Proposed topics include effective communication; resident rights and facility responsibilities; abuse, neglect, and exploitation; QAPI &amp; infection control; compliance and ethics.   </a:t>
            </a:r>
          </a:p>
          <a:p>
            <a:pPr lvl="0"/>
            <a:r>
              <a:rPr lang="en-US" dirty="0"/>
              <a:t>Annual training would be required for organizations operating five or more facilities.</a:t>
            </a:r>
          </a:p>
          <a:p>
            <a:pPr lvl="0"/>
            <a:r>
              <a:rPr lang="en-US" dirty="0"/>
              <a:t>Would require dementia management and resident abuse prevention training as part of the 12 hours per year in-service training for nurse aides.</a:t>
            </a:r>
          </a:p>
          <a:p>
            <a:pPr lvl="0"/>
            <a:r>
              <a:rPr lang="en-US" dirty="0"/>
              <a:t>Would require facilities to provide behavioral health training to all staff, based on the facility assessment. </a:t>
            </a:r>
          </a:p>
          <a:p>
            <a:endParaRPr lang="en-US" dirty="0"/>
          </a:p>
        </p:txBody>
      </p:sp>
    </p:spTree>
    <p:extLst>
      <p:ext uri="{BB962C8B-B14F-4D97-AF65-F5344CB8AC3E}">
        <p14:creationId xmlns:p14="http://schemas.microsoft.com/office/powerpoint/2010/main" val="23261550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Administration</a:t>
            </a:r>
            <a:endParaRPr lang="en-US" dirty="0"/>
          </a:p>
        </p:txBody>
      </p:sp>
      <p:sp>
        <p:nvSpPr>
          <p:cNvPr id="3" name="Content Placeholder 2"/>
          <p:cNvSpPr>
            <a:spLocks noGrp="1"/>
          </p:cNvSpPr>
          <p:nvPr>
            <p:ph idx="1"/>
          </p:nvPr>
        </p:nvSpPr>
        <p:spPr/>
        <p:txBody>
          <a:bodyPr/>
          <a:lstStyle/>
          <a:p>
            <a:r>
              <a:rPr lang="en-US" dirty="0" smtClean="0"/>
              <a:t>Annual Facility wide assessment</a:t>
            </a:r>
          </a:p>
          <a:p>
            <a:pPr lvl="1"/>
            <a:r>
              <a:rPr lang="en-US" dirty="0" smtClean="0"/>
              <a:t>The </a:t>
            </a:r>
            <a:r>
              <a:rPr lang="en-US" dirty="0"/>
              <a:t>assessment must address the facility’s resident population (that is, number of residents, overall types of care and staff competencies required by the residents, and cultural aspects), resources (for example, equipment and overall personnel), and a facility-based and community-based risk assessment.</a:t>
            </a:r>
          </a:p>
          <a:p>
            <a:pPr lvl="1"/>
            <a:endParaRPr lang="en-US" dirty="0"/>
          </a:p>
        </p:txBody>
      </p:sp>
    </p:spTree>
    <p:extLst>
      <p:ext uri="{BB962C8B-B14F-4D97-AF65-F5344CB8AC3E}">
        <p14:creationId xmlns:p14="http://schemas.microsoft.com/office/powerpoint/2010/main" val="30627834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Themes</a:t>
            </a:r>
            <a:endParaRPr lang="en-US" dirty="0"/>
          </a:p>
        </p:txBody>
      </p:sp>
      <p:sp>
        <p:nvSpPr>
          <p:cNvPr id="3" name="Content Placeholder 2"/>
          <p:cNvSpPr>
            <a:spLocks noGrp="1"/>
          </p:cNvSpPr>
          <p:nvPr>
            <p:ph idx="1"/>
          </p:nvPr>
        </p:nvSpPr>
        <p:spPr/>
        <p:txBody>
          <a:bodyPr/>
          <a:lstStyle/>
          <a:p>
            <a:r>
              <a:rPr lang="en-US" dirty="0" smtClean="0"/>
              <a:t>Facility-based assessment </a:t>
            </a:r>
          </a:p>
          <a:p>
            <a:r>
              <a:rPr lang="en-US" dirty="0" smtClean="0"/>
              <a:t>Competency-based approach</a:t>
            </a:r>
          </a:p>
          <a:p>
            <a:r>
              <a:rPr lang="en-US" dirty="0" smtClean="0"/>
              <a:t>Incorporation of previous regulations and directives</a:t>
            </a:r>
          </a:p>
          <a:p>
            <a:r>
              <a:rPr lang="en-US" dirty="0" smtClean="0"/>
              <a:t>Improved readability</a:t>
            </a:r>
          </a:p>
          <a:p>
            <a:r>
              <a:rPr lang="en-US" dirty="0" smtClean="0"/>
              <a:t>Restructuring of current regulations</a:t>
            </a:r>
          </a:p>
          <a:p>
            <a:r>
              <a:rPr lang="en-US" dirty="0" smtClean="0"/>
              <a:t>Creation of new requirements</a:t>
            </a:r>
          </a:p>
          <a:p>
            <a:r>
              <a:rPr lang="en-US" dirty="0" smtClean="0"/>
              <a:t>Implementation of legislation</a:t>
            </a:r>
          </a:p>
          <a:p>
            <a:endParaRPr lang="en-US" dirty="0"/>
          </a:p>
        </p:txBody>
      </p:sp>
    </p:spTree>
    <p:extLst>
      <p:ext uri="{BB962C8B-B14F-4D97-AF65-F5344CB8AC3E}">
        <p14:creationId xmlns:p14="http://schemas.microsoft.com/office/powerpoint/2010/main" val="34779830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dirty="0" smtClean="0"/>
              <a:t>                    </a:t>
            </a:r>
            <a:r>
              <a:rPr lang="en-US" sz="3600" dirty="0" smtClean="0">
                <a:solidFill>
                  <a:srgbClr val="FFC000"/>
                </a:solidFill>
              </a:rPr>
              <a:t>Facility Assessment Considerations</a:t>
            </a:r>
            <a:endParaRPr lang="en-US" sz="3600" dirty="0">
              <a:solidFill>
                <a:srgbClr val="FFC000"/>
              </a:solidFill>
            </a:endParaRPr>
          </a:p>
        </p:txBody>
      </p:sp>
      <p:sp>
        <p:nvSpPr>
          <p:cNvPr id="3" name="Content Placeholder 2"/>
          <p:cNvSpPr>
            <a:spLocks noGrp="1"/>
          </p:cNvSpPr>
          <p:nvPr>
            <p:ph idx="1"/>
          </p:nvPr>
        </p:nvSpPr>
        <p:spPr/>
        <p:txBody>
          <a:bodyPr/>
          <a:lstStyle/>
          <a:p>
            <a:r>
              <a:rPr lang="en-US" dirty="0" smtClean="0"/>
              <a:t>Not clear without Interpretive Guidelines what is expected and whether current processes already in place would constitute compliance.  Not clear as to how the assessment would be used by survey staff</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381000"/>
            <a:ext cx="1295400" cy="1295400"/>
          </a:xfrm>
          <a:prstGeom prst="rect">
            <a:avLst/>
          </a:prstGeom>
        </p:spPr>
      </p:pic>
    </p:spTree>
    <p:extLst>
      <p:ext uri="{BB962C8B-B14F-4D97-AF65-F5344CB8AC3E}">
        <p14:creationId xmlns:p14="http://schemas.microsoft.com/office/powerpoint/2010/main" val="1301788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idx="1"/>
          </p:nvPr>
        </p:nvSpPr>
        <p:spPr>
          <a:xfrm>
            <a:off x="1981200" y="1600200"/>
            <a:ext cx="6705600" cy="4876800"/>
          </a:xfrm>
        </p:spPr>
        <p:txBody>
          <a:bodyPr>
            <a:normAutofit/>
          </a:bodyPr>
          <a:lstStyle/>
          <a:p>
            <a:pPr marL="182880" lvl="1"/>
            <a:r>
              <a:rPr lang="en-US" dirty="0"/>
              <a:t>Adds definitions </a:t>
            </a:r>
            <a:r>
              <a:rPr lang="en-US" dirty="0" smtClean="0"/>
              <a:t>for:</a:t>
            </a:r>
          </a:p>
          <a:p>
            <a:pPr marL="731520" lvl="3"/>
            <a:r>
              <a:rPr lang="en-US" sz="2000" dirty="0" smtClean="0"/>
              <a:t>“</a:t>
            </a:r>
            <a:r>
              <a:rPr lang="en-US" sz="2000" dirty="0"/>
              <a:t>adverse event</a:t>
            </a:r>
            <a:r>
              <a:rPr lang="en-US" sz="2000" dirty="0" smtClean="0"/>
              <a:t>”</a:t>
            </a:r>
          </a:p>
          <a:p>
            <a:pPr marL="731520" lvl="3"/>
            <a:r>
              <a:rPr lang="en-US" sz="2000" dirty="0" smtClean="0"/>
              <a:t>“</a:t>
            </a:r>
            <a:r>
              <a:rPr lang="en-US" sz="2000" dirty="0"/>
              <a:t>documentation</a:t>
            </a:r>
            <a:r>
              <a:rPr lang="en-US" sz="2000" dirty="0" smtClean="0"/>
              <a:t>” </a:t>
            </a:r>
          </a:p>
          <a:p>
            <a:pPr marL="731520" lvl="3"/>
            <a:r>
              <a:rPr lang="en-US" sz="2000" dirty="0" smtClean="0"/>
              <a:t>“</a:t>
            </a:r>
            <a:r>
              <a:rPr lang="en-US" sz="2000" dirty="0"/>
              <a:t>posting/displaying</a:t>
            </a:r>
            <a:r>
              <a:rPr lang="en-US" sz="2000" dirty="0" smtClean="0"/>
              <a:t>”</a:t>
            </a:r>
          </a:p>
          <a:p>
            <a:pPr marL="731520" lvl="3"/>
            <a:r>
              <a:rPr lang="en-US" sz="2000" dirty="0" smtClean="0"/>
              <a:t>“</a:t>
            </a:r>
            <a:r>
              <a:rPr lang="en-US" sz="2000" dirty="0"/>
              <a:t>resident representative” </a:t>
            </a:r>
            <a:endParaRPr lang="en-US" sz="2000" dirty="0" smtClean="0"/>
          </a:p>
          <a:p>
            <a:pPr marL="731520" lvl="3"/>
            <a:r>
              <a:rPr lang="en-US" sz="2000" dirty="0" smtClean="0"/>
              <a:t>“</a:t>
            </a:r>
            <a:r>
              <a:rPr lang="en-US" sz="2000" dirty="0"/>
              <a:t>abuse</a:t>
            </a:r>
            <a:r>
              <a:rPr lang="en-US" sz="2000" dirty="0" smtClean="0"/>
              <a:t>”</a:t>
            </a:r>
          </a:p>
          <a:p>
            <a:pPr marL="731520" lvl="3"/>
            <a:r>
              <a:rPr lang="en-US" sz="2000" dirty="0" smtClean="0"/>
              <a:t>“</a:t>
            </a:r>
            <a:r>
              <a:rPr lang="en-US" sz="2000" dirty="0"/>
              <a:t>sexual abuse</a:t>
            </a:r>
            <a:r>
              <a:rPr lang="en-US" sz="2000" dirty="0" smtClean="0"/>
              <a:t>”</a:t>
            </a:r>
          </a:p>
          <a:p>
            <a:pPr marL="731520" lvl="3"/>
            <a:r>
              <a:rPr lang="en-US" sz="2000" dirty="0" smtClean="0"/>
              <a:t>“</a:t>
            </a:r>
            <a:r>
              <a:rPr lang="en-US" sz="2000" dirty="0"/>
              <a:t>neglect</a:t>
            </a:r>
            <a:r>
              <a:rPr lang="en-US" sz="2000" dirty="0" smtClean="0"/>
              <a:t>”</a:t>
            </a:r>
          </a:p>
          <a:p>
            <a:pPr marL="731520" lvl="3"/>
            <a:r>
              <a:rPr lang="en-US" sz="2000" dirty="0" smtClean="0"/>
              <a:t>“</a:t>
            </a:r>
            <a:r>
              <a:rPr lang="en-US" sz="2000" dirty="0"/>
              <a:t>exploitation</a:t>
            </a:r>
            <a:r>
              <a:rPr lang="en-US" sz="2000" dirty="0" smtClean="0"/>
              <a:t>”</a:t>
            </a:r>
          </a:p>
          <a:p>
            <a:pPr marL="731520" lvl="3"/>
            <a:r>
              <a:rPr lang="en-US" sz="2000" dirty="0" smtClean="0"/>
              <a:t>“</a:t>
            </a:r>
            <a:r>
              <a:rPr lang="en-US" sz="2000" dirty="0"/>
              <a:t>misappropriation of resident property</a:t>
            </a:r>
            <a:r>
              <a:rPr lang="en-US" sz="2000" dirty="0" smtClean="0"/>
              <a:t>”</a:t>
            </a:r>
          </a:p>
          <a:p>
            <a:pPr marL="731520" lvl="3"/>
            <a:r>
              <a:rPr lang="en-US" sz="2000" dirty="0" smtClean="0"/>
              <a:t>“</a:t>
            </a:r>
            <a:r>
              <a:rPr lang="en-US" sz="2000" dirty="0"/>
              <a:t>person centered care</a:t>
            </a:r>
            <a:r>
              <a:rPr lang="en-US" sz="2000" dirty="0" smtClean="0"/>
              <a:t>”</a:t>
            </a:r>
            <a:endParaRPr lang="en-US" sz="2000" dirty="0"/>
          </a:p>
          <a:p>
            <a:pPr lvl="1"/>
            <a:endParaRPr lang="en-US" sz="1600" dirty="0"/>
          </a:p>
        </p:txBody>
      </p:sp>
    </p:spTree>
    <p:extLst>
      <p:ext uri="{BB962C8B-B14F-4D97-AF65-F5344CB8AC3E}">
        <p14:creationId xmlns:p14="http://schemas.microsoft.com/office/powerpoint/2010/main" val="22036851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Resident Rights</a:t>
            </a:r>
            <a:endParaRPr lang="en-US" dirty="0"/>
          </a:p>
        </p:txBody>
      </p:sp>
      <p:sp>
        <p:nvSpPr>
          <p:cNvPr id="3" name="Content Placeholder 2"/>
          <p:cNvSpPr>
            <a:spLocks noGrp="1"/>
          </p:cNvSpPr>
          <p:nvPr>
            <p:ph idx="1"/>
          </p:nvPr>
        </p:nvSpPr>
        <p:spPr/>
        <p:txBody>
          <a:bodyPr/>
          <a:lstStyle/>
          <a:p>
            <a:pPr lvl="1"/>
            <a:r>
              <a:rPr lang="en-US" dirty="0"/>
              <a:t>CMS would retain all existing residents’ rights, but update language and </a:t>
            </a:r>
            <a:r>
              <a:rPr lang="en-US" dirty="0" smtClean="0"/>
              <a:t>organization, </a:t>
            </a:r>
            <a:r>
              <a:rPr lang="en-US" dirty="0"/>
              <a:t>e.g., electronic  communications. </a:t>
            </a:r>
            <a:endParaRPr lang="en-US" dirty="0" smtClean="0"/>
          </a:p>
          <a:p>
            <a:pPr lvl="1"/>
            <a:r>
              <a:rPr lang="en-US" dirty="0" smtClean="0"/>
              <a:t>Proposed </a:t>
            </a:r>
            <a:r>
              <a:rPr lang="en-US" dirty="0"/>
              <a:t>revisions would:</a:t>
            </a:r>
            <a:endParaRPr lang="en-US" sz="1800" dirty="0"/>
          </a:p>
          <a:p>
            <a:pPr lvl="2"/>
            <a:r>
              <a:rPr lang="en-US" dirty="0"/>
              <a:t>Eliminate  language, such as “interested family member”;  replace “legal representative” with “resident representative</a:t>
            </a:r>
            <a:r>
              <a:rPr lang="en-US" dirty="0" smtClean="0"/>
              <a:t>.”</a:t>
            </a:r>
          </a:p>
          <a:p>
            <a:pPr lvl="2"/>
            <a:r>
              <a:rPr lang="en-US" dirty="0" smtClean="0"/>
              <a:t>Clarify rights and limitations of resident representatives</a:t>
            </a:r>
            <a:endParaRPr lang="en-US" dirty="0"/>
          </a:p>
          <a:p>
            <a:pPr lvl="2"/>
            <a:r>
              <a:rPr lang="en-US" dirty="0"/>
              <a:t>Address roommate choice.</a:t>
            </a:r>
            <a:endParaRPr lang="en-US" sz="1600" dirty="0"/>
          </a:p>
          <a:p>
            <a:pPr lvl="2"/>
            <a:r>
              <a:rPr lang="en-US" dirty="0"/>
              <a:t>Add language regarding physician credentialing to specify that the physician chosen by the resident must be licensed to practice medicine in the state where the resident resides, and must meet professional credentialing requirements of the facility.</a:t>
            </a:r>
            <a:endParaRPr lang="en-US" sz="1600" dirty="0"/>
          </a:p>
        </p:txBody>
      </p:sp>
    </p:spTree>
    <p:extLst>
      <p:ext uri="{BB962C8B-B14F-4D97-AF65-F5344CB8AC3E}">
        <p14:creationId xmlns:p14="http://schemas.microsoft.com/office/powerpoint/2010/main" val="9253236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Facility Responsibilities (New)</a:t>
            </a:r>
            <a:endParaRPr lang="en-US" dirty="0"/>
          </a:p>
        </p:txBody>
      </p:sp>
      <p:sp>
        <p:nvSpPr>
          <p:cNvPr id="3" name="Content Placeholder 2"/>
          <p:cNvSpPr>
            <a:spLocks noGrp="1"/>
          </p:cNvSpPr>
          <p:nvPr>
            <p:ph idx="1"/>
          </p:nvPr>
        </p:nvSpPr>
        <p:spPr/>
        <p:txBody>
          <a:bodyPr/>
          <a:lstStyle/>
          <a:p>
            <a:pPr lvl="1"/>
            <a:r>
              <a:rPr lang="en-US" dirty="0"/>
              <a:t>Focuses on facility responsibilities (protecting the residents’ rights, enhancing quality of life). This section parallels many residents’ rights provisions.</a:t>
            </a:r>
            <a:endParaRPr lang="en-US" sz="1800" dirty="0"/>
          </a:p>
          <a:p>
            <a:pPr lvl="2"/>
            <a:r>
              <a:rPr lang="en-US" dirty="0"/>
              <a:t>Visitation: Would establish open visitation, similar to the hospital conditions of </a:t>
            </a:r>
            <a:r>
              <a:rPr lang="en-US" dirty="0" smtClean="0"/>
              <a:t>participation.</a:t>
            </a:r>
            <a:endParaRPr lang="en-US" sz="1600" dirty="0"/>
          </a:p>
          <a:p>
            <a:pPr lvl="2"/>
            <a:r>
              <a:rPr lang="en-US" dirty="0"/>
              <a:t>Abuse/Neglect/Exploitation (§483.12): Would revise “Resident behavior and facility practices,” to “Freedom from abuse, neglect, and exploitation”; and </a:t>
            </a:r>
            <a:endParaRPr lang="en-US" sz="1600" dirty="0"/>
          </a:p>
          <a:p>
            <a:pPr lvl="2"/>
            <a:r>
              <a:rPr lang="en-US" dirty="0"/>
              <a:t>Prohibit employment of individuals with disciplinary actions against their professional license by a state licensure body following a finding of abuse, neglect, mistreatment, or misappropriation of property.</a:t>
            </a:r>
            <a:endParaRPr lang="en-US" sz="1600" dirty="0"/>
          </a:p>
          <a:p>
            <a:pPr lvl="2"/>
            <a:r>
              <a:rPr lang="en-US" dirty="0"/>
              <a:t>Require implementation of written policies and procedures that prohibit and prevent abuse, neglect, mistreatment and/or misappropriation of  property.</a:t>
            </a:r>
            <a:endParaRPr lang="en-US" sz="1600" dirty="0"/>
          </a:p>
          <a:p>
            <a:endParaRPr lang="en-US" dirty="0"/>
          </a:p>
        </p:txBody>
      </p:sp>
    </p:spTree>
    <p:extLst>
      <p:ext uri="{BB962C8B-B14F-4D97-AF65-F5344CB8AC3E}">
        <p14:creationId xmlns:p14="http://schemas.microsoft.com/office/powerpoint/2010/main" val="3129349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Facility Responsibilities</a:t>
            </a:r>
            <a:endParaRPr lang="en-US" dirty="0"/>
          </a:p>
        </p:txBody>
      </p:sp>
      <p:sp>
        <p:nvSpPr>
          <p:cNvPr id="3" name="Content Placeholder 2"/>
          <p:cNvSpPr>
            <a:spLocks noGrp="1"/>
          </p:cNvSpPr>
          <p:nvPr>
            <p:ph idx="1"/>
          </p:nvPr>
        </p:nvSpPr>
        <p:spPr/>
        <p:txBody>
          <a:bodyPr/>
          <a:lstStyle/>
          <a:p>
            <a:r>
              <a:rPr lang="en-US" dirty="0" smtClean="0"/>
              <a:t>Adds </a:t>
            </a:r>
            <a:r>
              <a:rPr lang="en-US" dirty="0"/>
              <a:t>a new term "exploitation", that is added to address circumstances that may not rise to the level of abuse or neglect, but would nonetheless be prohibited (the </a:t>
            </a:r>
            <a:r>
              <a:rPr lang="en-US" dirty="0" smtClean="0"/>
              <a:t>unfair treatment or use of a resident or the taking of a selfish or unfair advantage of a resident for personal gain, through manipulation, intimidation, threats or coercion).</a:t>
            </a:r>
          </a:p>
          <a:p>
            <a:pPr marL="0" indent="0">
              <a:buNone/>
            </a:pPr>
            <a:endParaRPr lang="en-US" dirty="0"/>
          </a:p>
        </p:txBody>
      </p:sp>
    </p:spTree>
    <p:extLst>
      <p:ext uri="{BB962C8B-B14F-4D97-AF65-F5344CB8AC3E}">
        <p14:creationId xmlns:p14="http://schemas.microsoft.com/office/powerpoint/2010/main" val="657768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Transitions of Care</a:t>
            </a:r>
            <a:endParaRPr lang="en-US" dirty="0"/>
          </a:p>
        </p:txBody>
      </p:sp>
      <p:sp>
        <p:nvSpPr>
          <p:cNvPr id="3" name="Content Placeholder 2"/>
          <p:cNvSpPr>
            <a:spLocks noGrp="1"/>
          </p:cNvSpPr>
          <p:nvPr>
            <p:ph idx="1"/>
          </p:nvPr>
        </p:nvSpPr>
        <p:spPr/>
        <p:txBody>
          <a:bodyPr>
            <a:normAutofit lnSpcReduction="10000"/>
          </a:bodyPr>
          <a:lstStyle/>
          <a:p>
            <a:r>
              <a:rPr lang="en-US" b="1" dirty="0" smtClean="0"/>
              <a:t>Transfers </a:t>
            </a:r>
            <a:r>
              <a:rPr lang="en-US" b="1" dirty="0"/>
              <a:t>/ Discharge:</a:t>
            </a:r>
            <a:r>
              <a:rPr lang="en-US" dirty="0"/>
              <a:t>  </a:t>
            </a:r>
            <a:endParaRPr lang="en-US" dirty="0" smtClean="0"/>
          </a:p>
          <a:p>
            <a:pPr lvl="1"/>
            <a:r>
              <a:rPr lang="en-US" sz="2400" dirty="0"/>
              <a:t>Revises “admission, transfer and discharge rights,” to apply to all transfers of resident care.</a:t>
            </a:r>
          </a:p>
          <a:p>
            <a:pPr lvl="1"/>
            <a:r>
              <a:rPr lang="en-US" sz="2400" dirty="0" smtClean="0"/>
              <a:t>Would </a:t>
            </a:r>
            <a:r>
              <a:rPr lang="en-US" sz="2400" dirty="0"/>
              <a:t>require specific information/data elements, e.g., demographic; history of present illness including, e.g., active diagnoses, functional status, medications; reason for transfer and past medical/surgical history, be exchanged with the receiving provider. </a:t>
            </a:r>
            <a:endParaRPr lang="en-US" sz="2400" dirty="0" smtClean="0"/>
          </a:p>
          <a:p>
            <a:pPr lvl="1"/>
            <a:r>
              <a:rPr lang="en-US" sz="2400" dirty="0" smtClean="0"/>
              <a:t>Expanded expectations to provide quality data on post-acute providers upon discharge including information on follow-up care</a:t>
            </a:r>
          </a:p>
          <a:p>
            <a:pPr lvl="1"/>
            <a:r>
              <a:rPr lang="en-US" sz="2400" dirty="0" smtClean="0"/>
              <a:t>CMS </a:t>
            </a:r>
            <a:r>
              <a:rPr lang="en-US" sz="2400" dirty="0"/>
              <a:t>is not proposing a specific form, format, or methodology</a:t>
            </a:r>
          </a:p>
        </p:txBody>
      </p:sp>
    </p:spTree>
    <p:extLst>
      <p:ext uri="{BB962C8B-B14F-4D97-AF65-F5344CB8AC3E}">
        <p14:creationId xmlns:p14="http://schemas.microsoft.com/office/powerpoint/2010/main" val="3429996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638</TotalTime>
  <Words>2645</Words>
  <Application>Microsoft Office PowerPoint</Application>
  <PresentationFormat>On-screen Show (4:3)</PresentationFormat>
  <Paragraphs>191</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Clarity</vt:lpstr>
      <vt:lpstr>Proposed CMS Nursing Home Regulations</vt:lpstr>
      <vt:lpstr>Reasons for Regulatory Revisions</vt:lpstr>
      <vt:lpstr>Major CMS Initiatives</vt:lpstr>
      <vt:lpstr>Major Themes</vt:lpstr>
      <vt:lpstr>Definitions</vt:lpstr>
      <vt:lpstr>Resident Rights</vt:lpstr>
      <vt:lpstr>Facility Responsibilities (New)</vt:lpstr>
      <vt:lpstr>Facility Responsibilities</vt:lpstr>
      <vt:lpstr>Transitions of Care</vt:lpstr>
      <vt:lpstr>Discharge Planning (CPCCP)</vt:lpstr>
      <vt:lpstr>Resident Assessments</vt:lpstr>
      <vt:lpstr>Comprehensive Person-Centered Care Planning (New)</vt:lpstr>
      <vt:lpstr>Quality of Care and Quality of Life (Retitled)</vt:lpstr>
      <vt:lpstr>Physician Services</vt:lpstr>
      <vt:lpstr>Physician Services Considerations</vt:lpstr>
      <vt:lpstr>Nurse Staffing</vt:lpstr>
      <vt:lpstr>Behavioral Health (New)</vt:lpstr>
      <vt:lpstr>Pharmacy Services; Drug Regimen Review</vt:lpstr>
      <vt:lpstr>Pharmacy Services; Drug Regimen Review</vt:lpstr>
      <vt:lpstr>              Pharmacy Considerations    </vt:lpstr>
      <vt:lpstr>Laboratory, Radiology and other Diagnostic Services (New)</vt:lpstr>
      <vt:lpstr>Dental Services</vt:lpstr>
      <vt:lpstr>Dietary Services</vt:lpstr>
      <vt:lpstr>Dietary Services</vt:lpstr>
      <vt:lpstr>Dietary Services</vt:lpstr>
      <vt:lpstr>Specialized Rehabilitative Services</vt:lpstr>
      <vt:lpstr>Specialized Rehabilitative Services</vt:lpstr>
      <vt:lpstr>Clinical Records</vt:lpstr>
      <vt:lpstr>Binding Arbitration Agreements</vt:lpstr>
      <vt:lpstr>Quality Assurance and Performance Improvement (QAPI) (New)</vt:lpstr>
      <vt:lpstr>Quality Assurance and Performance Improvement (QAPI) (New)</vt:lpstr>
      <vt:lpstr>         QAPI Considerations</vt:lpstr>
      <vt:lpstr>Infection Control</vt:lpstr>
      <vt:lpstr>               Infection Control Considerations</vt:lpstr>
      <vt:lpstr>Compliance and Ethics Program (New)</vt:lpstr>
      <vt:lpstr>           Compliance/Ethics Program         Considerations</vt:lpstr>
      <vt:lpstr>Physical Environment</vt:lpstr>
      <vt:lpstr>Training Requirements (New)</vt:lpstr>
      <vt:lpstr>Administration</vt:lpstr>
      <vt:lpstr>                    Facility Assessment Considerations</vt:lpstr>
    </vt:vector>
  </TitlesOfParts>
  <Company>LeadingAge 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Proposed CMS Nursing Home Regulations</dc:title>
  <dc:creator>Elliott Frost</dc:creator>
  <cp:lastModifiedBy>Elliott Frost</cp:lastModifiedBy>
  <cp:revision>31</cp:revision>
  <cp:lastPrinted>2015-08-14T16:28:47Z</cp:lastPrinted>
  <dcterms:created xsi:type="dcterms:W3CDTF">2015-08-11T14:12:00Z</dcterms:created>
  <dcterms:modified xsi:type="dcterms:W3CDTF">2015-08-17T12:52:36Z</dcterms:modified>
</cp:coreProperties>
</file>